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4" r:id="rId4"/>
    <p:sldId id="265" r:id="rId5"/>
    <p:sldId id="267" r:id="rId6"/>
    <p:sldId id="268" r:id="rId7"/>
    <p:sldId id="270" r:id="rId8"/>
    <p:sldId id="258" r:id="rId9"/>
    <p:sldId id="260" r:id="rId10"/>
    <p:sldId id="269" r:id="rId11"/>
    <p:sldId id="256" r:id="rId12"/>
    <p:sldId id="271" r:id="rId13"/>
    <p:sldId id="266" r:id="rId14"/>
    <p:sldId id="272" r:id="rId15"/>
    <p:sldId id="27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726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28/5/2014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461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28/5/2014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9943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28/5/2014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459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28/5/2014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0317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28/5/2014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5204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28/5/2014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4914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28/5/2014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3194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28/5/2014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5776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28/5/2014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728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28/5/2014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1030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28/5/2014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127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81E3C-F023-4B2E-8C30-C087B244E656}" type="datetimeFigureOut">
              <a:rPr lang="pt-BR" smtClean="0"/>
              <a:pPr/>
              <a:t>28/5/2014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4490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Desenvolvimento de Multiplexador MPEG2 para o Sistema Brasileiro de TV Digital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Lucas Pereira Endres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Sincronismo – DTS / PTS</a:t>
            </a:r>
            <a:endParaRPr lang="pt-BR" dirty="0"/>
          </a:p>
        </p:txBody>
      </p:sp>
      <p:pic>
        <p:nvPicPr>
          <p:cNvPr id="38" name="Imagem 37" descr="dts_pts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412"/>
          <a:stretch>
            <a:fillRect/>
          </a:stretch>
        </p:blipFill>
        <p:spPr>
          <a:xfrm>
            <a:off x="571500" y="1587500"/>
            <a:ext cx="10807700" cy="4784725"/>
          </a:xfrm>
          <a:prstGeom prst="rect">
            <a:avLst/>
          </a:prstGeom>
        </p:spPr>
      </p:pic>
      <p:sp>
        <p:nvSpPr>
          <p:cNvPr id="39" name="CaixaDeTexto 38"/>
          <p:cNvSpPr txBox="1"/>
          <p:nvPr/>
        </p:nvSpPr>
        <p:spPr>
          <a:xfrm>
            <a:off x="1255485" y="2693353"/>
            <a:ext cx="989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00B0F0"/>
                </a:solidFill>
              </a:rPr>
              <a:t>      0	  1            2            3	          4	      5	   6 	7           8	           9</a:t>
            </a:r>
          </a:p>
        </p:txBody>
      </p:sp>
    </p:spTree>
    <p:extLst>
      <p:ext uri="{BB962C8B-B14F-4D97-AF65-F5344CB8AC3E}">
        <p14:creationId xmlns:p14="http://schemas.microsoft.com/office/powerpoint/2010/main" xmlns="" val="321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Múltiplos Serviços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90" name="Imagem 89" descr="multiplataforma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5115" t="9387" r="56437" b="21321"/>
          <a:stretch>
            <a:fillRect/>
          </a:stretch>
        </p:blipFill>
        <p:spPr>
          <a:xfrm>
            <a:off x="9288610" y="1206118"/>
            <a:ext cx="2230290" cy="2260982"/>
          </a:xfrm>
          <a:prstGeom prst="rect">
            <a:avLst/>
          </a:prstGeom>
        </p:spPr>
      </p:pic>
      <p:pic>
        <p:nvPicPr>
          <p:cNvPr id="91" name="Imagem 90" descr="multiplataforma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674" t="74603" r="26631" b="5644"/>
          <a:stretch>
            <a:fillRect/>
          </a:stretch>
        </p:blipFill>
        <p:spPr>
          <a:xfrm>
            <a:off x="9393048" y="3876666"/>
            <a:ext cx="1084452" cy="644533"/>
          </a:xfrm>
          <a:prstGeom prst="rect">
            <a:avLst/>
          </a:prstGeom>
        </p:spPr>
      </p:pic>
      <p:pic>
        <p:nvPicPr>
          <p:cNvPr id="93" name="Imagem 92" descr="anten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29478" y="1803400"/>
            <a:ext cx="2282722" cy="2788744"/>
          </a:xfrm>
          <a:prstGeom prst="rect">
            <a:avLst/>
          </a:prstGeom>
        </p:spPr>
      </p:pic>
      <p:sp>
        <p:nvSpPr>
          <p:cNvPr id="95" name="Espaço Reservado para Conteúdo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400" dirty="0" smtClean="0"/>
              <a:t>HD 1080i(</a:t>
            </a:r>
            <a:r>
              <a:rPr lang="pt-BR" sz="2400" dirty="0" err="1" smtClean="0"/>
              <a:t>Full</a:t>
            </a:r>
            <a:r>
              <a:rPr lang="pt-BR" sz="2400" dirty="0" smtClean="0"/>
              <a:t> </a:t>
            </a:r>
            <a:r>
              <a:rPr lang="pt-BR" sz="2400" dirty="0" err="1" smtClean="0"/>
              <a:t>Seg</a:t>
            </a:r>
            <a:r>
              <a:rPr lang="pt-BR" sz="2400" dirty="0" smtClean="0"/>
              <a:t>) e LD(1-</a:t>
            </a:r>
            <a:r>
              <a:rPr lang="pt-BR" sz="2400" dirty="0" err="1" smtClean="0"/>
              <a:t>Seg</a:t>
            </a:r>
            <a:r>
              <a:rPr lang="pt-BR" sz="2400" dirty="0" smtClean="0"/>
              <a:t>) 320i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400" dirty="0" smtClean="0"/>
              <a:t>TV Fixa e Móvel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400" dirty="0" smtClean="0"/>
              <a:t>Robustez x Alcance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400" dirty="0" smtClean="0"/>
              <a:t>Mesma programação para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 dirty="0" smtClean="0"/>
              <a:t>	</a:t>
            </a:r>
            <a:r>
              <a:rPr lang="pt-BR" sz="2400" dirty="0" smtClean="0"/>
              <a:t>diferentes dispositivos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pt-BR" sz="2400" dirty="0" smtClean="0"/>
              <a:t>Canais Comerciais (RBS, SBT, </a:t>
            </a:r>
            <a:r>
              <a:rPr lang="pt-BR" sz="2400" dirty="0" err="1" smtClean="0"/>
              <a:t>Band</a:t>
            </a:r>
            <a:r>
              <a:rPr lang="pt-BR" sz="2400" dirty="0" smtClean="0"/>
              <a:t>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400" dirty="0" smtClean="0"/>
              <a:t>SD 480i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400" dirty="0" smtClean="0"/>
              <a:t>TV Fixa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400" dirty="0" smtClean="0"/>
              <a:t>Múltiplos programas/serviços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400" dirty="0" smtClean="0"/>
              <a:t>Canais Públicos (Câmara </a:t>
            </a:r>
            <a:r>
              <a:rPr lang="pt-BR" sz="2400" dirty="0" err="1" smtClean="0"/>
              <a:t>Est</a:t>
            </a:r>
            <a:r>
              <a:rPr lang="pt-BR" sz="2400" dirty="0" smtClean="0"/>
              <a:t>/</a:t>
            </a:r>
            <a:r>
              <a:rPr lang="pt-BR" sz="2400" dirty="0" err="1" smtClean="0"/>
              <a:t>Fed</a:t>
            </a:r>
            <a:r>
              <a:rPr lang="pt-BR" sz="2400" dirty="0" smtClean="0"/>
              <a:t>, Ass. Leg., Senado)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8994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396627" y="1886857"/>
            <a:ext cx="2897746" cy="86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MpegTSWrite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2223344" y="4021460"/>
            <a:ext cx="1790163" cy="16844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PAT</a:t>
            </a:r>
          </a:p>
          <a:p>
            <a:pPr algn="ctr"/>
            <a:r>
              <a:rPr lang="pt-PT" dirty="0" smtClean="0"/>
              <a:t>TID 0</a:t>
            </a:r>
            <a:endParaRPr lang="pt-PT" dirty="0"/>
          </a:p>
          <a:p>
            <a:pPr algn="ctr"/>
            <a:r>
              <a:rPr lang="pt-PT" sz="1400" dirty="0" smtClean="0"/>
              <a:t>SID 1 &lt;&gt; TID 4001</a:t>
            </a:r>
          </a:p>
          <a:p>
            <a:pPr algn="ctr"/>
            <a:r>
              <a:rPr lang="pt-PT" sz="1400" dirty="0" smtClean="0"/>
              <a:t>SID 2 &lt;&gt; TID 4002</a:t>
            </a:r>
            <a:endParaRPr lang="pt-BR" sz="1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20234" y="4014204"/>
            <a:ext cx="1790163" cy="1669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endParaRPr lang="pt-PT" dirty="0" smtClean="0"/>
          </a:p>
          <a:p>
            <a:pPr algn="ctr"/>
            <a:r>
              <a:rPr lang="pt-PT" dirty="0" smtClean="0"/>
              <a:t>SDT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087161" y="3132822"/>
            <a:ext cx="1790163" cy="15443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dirty="0" smtClean="0"/>
              <a:t>PID </a:t>
            </a:r>
            <a:r>
              <a:rPr lang="pt-PT" dirty="0" smtClean="0"/>
              <a:t>4001</a:t>
            </a:r>
          </a:p>
          <a:p>
            <a:pPr algn="ctr"/>
            <a:r>
              <a:rPr lang="pt-PT" sz="1400" dirty="0" smtClean="0"/>
              <a:t>SID 1</a:t>
            </a:r>
          </a:p>
          <a:p>
            <a:pPr algn="ctr"/>
            <a:r>
              <a:rPr lang="pt-PT" sz="1400" dirty="0" smtClean="0"/>
              <a:t>EID 101,111,112</a:t>
            </a:r>
            <a:endParaRPr lang="pt-BR" sz="1400" dirty="0"/>
          </a:p>
        </p:txBody>
      </p:sp>
      <p:cxnSp>
        <p:nvCxnSpPr>
          <p:cNvPr id="25" name="Conector angulado 24"/>
          <p:cNvCxnSpPr>
            <a:stCxn id="4" idx="1"/>
            <a:endCxn id="5" idx="0"/>
          </p:cNvCxnSpPr>
          <p:nvPr/>
        </p:nvCxnSpPr>
        <p:spPr>
          <a:xfrm rot="10800000" flipV="1">
            <a:off x="3118427" y="2316922"/>
            <a:ext cx="278201" cy="1704537"/>
          </a:xfrm>
          <a:prstGeom prst="bentConnector2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4" idx="1"/>
            <a:endCxn id="6" idx="0"/>
          </p:cNvCxnSpPr>
          <p:nvPr/>
        </p:nvCxnSpPr>
        <p:spPr>
          <a:xfrm rot="10800000" flipV="1">
            <a:off x="1215317" y="2316922"/>
            <a:ext cx="2181311" cy="1697281"/>
          </a:xfrm>
          <a:prstGeom prst="bentConnector2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de cantos arredondados 36"/>
          <p:cNvSpPr/>
          <p:nvPr/>
        </p:nvSpPr>
        <p:spPr>
          <a:xfrm>
            <a:off x="10018519" y="2144362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</a:t>
            </a:r>
            <a:r>
              <a:rPr lang="pt-PT" dirty="0" smtClean="0"/>
              <a:t>PID </a:t>
            </a:r>
            <a:r>
              <a:rPr lang="pt-PT" dirty="0" smtClean="0"/>
              <a:t>101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0018518" y="2917694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</a:t>
            </a:r>
            <a:r>
              <a:rPr lang="pt-PT" dirty="0" smtClean="0"/>
              <a:t>PID </a:t>
            </a:r>
            <a:r>
              <a:rPr lang="pt-PT" dirty="0" smtClean="0"/>
              <a:t>111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0018518" y="3671603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</a:t>
            </a:r>
            <a:r>
              <a:rPr lang="pt-PT" dirty="0" smtClean="0"/>
              <a:t>PID </a:t>
            </a:r>
            <a:r>
              <a:rPr lang="pt-PT" dirty="0" smtClean="0"/>
              <a:t>112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0018519" y="5125435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PID </a:t>
            </a:r>
            <a:r>
              <a:rPr lang="pt-PT" dirty="0" smtClean="0"/>
              <a:t>201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0018518" y="5906249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</a:t>
            </a:r>
            <a:r>
              <a:rPr lang="pt-PT" dirty="0" smtClean="0"/>
              <a:t>PID </a:t>
            </a:r>
            <a:r>
              <a:rPr lang="pt-PT" dirty="0" smtClean="0"/>
              <a:t>211</a:t>
            </a:r>
            <a:endParaRPr lang="pt-BR" dirty="0"/>
          </a:p>
        </p:txBody>
      </p:sp>
      <p:cxnSp>
        <p:nvCxnSpPr>
          <p:cNvPr id="46" name="Conector angulado 45"/>
          <p:cNvCxnSpPr>
            <a:stCxn id="44" idx="1"/>
            <a:endCxn id="86" idx="3"/>
          </p:cNvCxnSpPr>
          <p:nvPr/>
        </p:nvCxnSpPr>
        <p:spPr>
          <a:xfrm rot="10800000">
            <a:off x="6877324" y="5837918"/>
            <a:ext cx="3141194" cy="48689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37" idx="1"/>
            <a:endCxn id="12" idx="3"/>
          </p:cNvCxnSpPr>
          <p:nvPr/>
        </p:nvCxnSpPr>
        <p:spPr>
          <a:xfrm rot="10800000" flipV="1">
            <a:off x="6877325" y="2562926"/>
            <a:ext cx="3141195" cy="1342089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41" idx="1"/>
            <a:endCxn id="12" idx="3"/>
          </p:cNvCxnSpPr>
          <p:nvPr/>
        </p:nvCxnSpPr>
        <p:spPr>
          <a:xfrm rot="10800000" flipV="1">
            <a:off x="6877324" y="3336258"/>
            <a:ext cx="3141194" cy="56875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42" idx="1"/>
            <a:endCxn id="12" idx="3"/>
          </p:cNvCxnSpPr>
          <p:nvPr/>
        </p:nvCxnSpPr>
        <p:spPr>
          <a:xfrm rot="10800000">
            <a:off x="6877324" y="3905016"/>
            <a:ext cx="3141194" cy="18515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/>
          <p:cNvCxnSpPr>
            <a:stCxn id="43" idx="1"/>
            <a:endCxn id="86" idx="3"/>
          </p:cNvCxnSpPr>
          <p:nvPr/>
        </p:nvCxnSpPr>
        <p:spPr>
          <a:xfrm rot="10800000" flipV="1">
            <a:off x="6877325" y="5543999"/>
            <a:ext cx="3141195" cy="29391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de cantos arredondados 85"/>
          <p:cNvSpPr/>
          <p:nvPr/>
        </p:nvSpPr>
        <p:spPr>
          <a:xfrm>
            <a:off x="5087161" y="5065723"/>
            <a:ext cx="1790163" cy="15443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dirty="0" smtClean="0"/>
              <a:t>P</a:t>
            </a:r>
            <a:r>
              <a:rPr lang="pt-PT" dirty="0" smtClean="0"/>
              <a:t>ID </a:t>
            </a:r>
            <a:r>
              <a:rPr lang="pt-PT" dirty="0" smtClean="0"/>
              <a:t>4002</a:t>
            </a:r>
          </a:p>
          <a:p>
            <a:pPr algn="ctr"/>
            <a:r>
              <a:rPr lang="pt-PT" sz="1400" dirty="0" smtClean="0"/>
              <a:t>SID 2</a:t>
            </a:r>
          </a:p>
          <a:p>
            <a:pPr algn="ctr"/>
            <a:r>
              <a:rPr lang="pt-PT" sz="1400" dirty="0" smtClean="0"/>
              <a:t>EID 201,211</a:t>
            </a:r>
            <a:endParaRPr lang="pt-BR" sz="1400" dirty="0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Múltiplos Serviços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47" name="Conector angulado 46"/>
          <p:cNvCxnSpPr>
            <a:stCxn id="5" idx="3"/>
            <a:endCxn id="12" idx="1"/>
          </p:cNvCxnSpPr>
          <p:nvPr/>
        </p:nvCxnSpPr>
        <p:spPr>
          <a:xfrm flipV="1">
            <a:off x="4013507" y="3905016"/>
            <a:ext cx="1073654" cy="9586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do 56"/>
          <p:cNvCxnSpPr>
            <a:stCxn id="5" idx="3"/>
            <a:endCxn id="86" idx="1"/>
          </p:cNvCxnSpPr>
          <p:nvPr/>
        </p:nvCxnSpPr>
        <p:spPr>
          <a:xfrm>
            <a:off x="4013507" y="4863685"/>
            <a:ext cx="1073654" cy="9742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6535265" y="6013908"/>
            <a:ext cx="1375021" cy="6336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 smtClean="0"/>
              <a:t>MpegTSService</a:t>
            </a:r>
          </a:p>
          <a:p>
            <a:r>
              <a:rPr lang="pt-PT" sz="1400" dirty="0" smtClean="0"/>
              <a:t>SID </a:t>
            </a:r>
            <a:r>
              <a:rPr lang="pt-PT" sz="1400" dirty="0" smtClean="0"/>
              <a:t>2</a:t>
            </a:r>
            <a:endParaRPr lang="pt-PT" sz="1400" dirty="0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6658636" y="4235908"/>
            <a:ext cx="1375021" cy="6336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 smtClean="0"/>
              <a:t>MpegTSService</a:t>
            </a:r>
          </a:p>
          <a:p>
            <a:r>
              <a:rPr lang="pt-PT" sz="1400" dirty="0" smtClean="0"/>
              <a:t>SID </a:t>
            </a:r>
            <a:r>
              <a:rPr lang="pt-PT" sz="1400" dirty="0" smtClean="0"/>
              <a:t>1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xmlns="" val="18994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 smtClean="0">
                <a:latin typeface="+mj-lt"/>
                <a:ea typeface="+mj-ea"/>
                <a:cs typeface="+mj-cs"/>
              </a:rPr>
              <a:t>Inicialização do </a:t>
            </a:r>
            <a:r>
              <a:rPr lang="pt-BR" sz="4000" dirty="0" err="1" smtClean="0">
                <a:latin typeface="+mj-lt"/>
                <a:ea typeface="+mj-ea"/>
                <a:cs typeface="+mj-cs"/>
              </a:rPr>
              <a:t>Demultiplexador</a:t>
            </a:r>
            <a:endParaRPr lang="pt-BR" sz="4000" dirty="0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Documents and Settings\lucas_endres\Meus documentos\Lucas\TCC\relatorio\abntex2-modelos-1.9.2\figuras\funcionamento_inicial_decoder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7E7E8"/>
              </a:clrFrom>
              <a:clrTo>
                <a:srgbClr val="E7E7E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20557" y="1368409"/>
            <a:ext cx="7358743" cy="5069357"/>
          </a:xfrm>
          <a:prstGeom prst="rect">
            <a:avLst/>
          </a:prstGeom>
          <a:noFill/>
        </p:spPr>
      </p:pic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400" dirty="0" smtClean="0"/>
              <a:t>Sequência obrigatória de envio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 dirty="0" smtClean="0"/>
              <a:t>	</a:t>
            </a:r>
            <a:r>
              <a:rPr lang="pt-BR" sz="2400" dirty="0" smtClean="0"/>
              <a:t>para funcionamento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pt-BR" sz="2400" dirty="0" smtClean="0"/>
              <a:t>Ausência de Determinadas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 dirty="0" smtClean="0"/>
              <a:t>	</a:t>
            </a:r>
            <a:r>
              <a:rPr lang="pt-BR" sz="2400" dirty="0" smtClean="0"/>
              <a:t>informações inviabilizam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 dirty="0" smtClean="0"/>
              <a:t>	</a:t>
            </a:r>
            <a:r>
              <a:rPr lang="pt-BR" sz="2400" dirty="0" smtClean="0"/>
              <a:t>o recebimento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pt-BR" sz="2400" dirty="0" smtClean="0"/>
              <a:t>NIT e PAT têm </a:t>
            </a:r>
            <a:r>
              <a:rPr lang="pt-BR" sz="2400" dirty="0" err="1" smtClean="0"/>
              <a:t>PIDs</a:t>
            </a:r>
            <a:r>
              <a:rPr lang="pt-BR" sz="2400" dirty="0" smtClean="0"/>
              <a:t> normatizados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 dirty="0" smtClean="0"/>
              <a:t>	</a:t>
            </a:r>
            <a:r>
              <a:rPr lang="pt-BR" sz="2400" dirty="0" smtClean="0"/>
              <a:t>no SBTVD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endParaRPr lang="pt-BR" sz="2400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endParaRPr lang="pt-BR" sz="2400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8994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Desenvolvimento do Projeto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5" name="Espaço Reservado para Conteúdo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400" dirty="0" smtClean="0"/>
              <a:t>Estrutura  Disponível no </a:t>
            </a:r>
            <a:r>
              <a:rPr lang="pt-BR" sz="2400" dirty="0" err="1" smtClean="0"/>
              <a:t>LaPSI</a:t>
            </a:r>
            <a:endParaRPr lang="pt-BR" sz="2400" dirty="0" smtClean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000" dirty="0" smtClean="0"/>
              <a:t>Estação </a:t>
            </a:r>
            <a:r>
              <a:rPr lang="pt-BR" sz="2000" dirty="0" err="1" smtClean="0"/>
              <a:t>EiTV</a:t>
            </a:r>
            <a:endParaRPr lang="pt-BR" sz="2000" dirty="0" smtClean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000" dirty="0" smtClean="0"/>
              <a:t>Placa Moduladora </a:t>
            </a:r>
            <a:r>
              <a:rPr lang="pt-BR" sz="2000" dirty="0" err="1" smtClean="0"/>
              <a:t>DekTec</a:t>
            </a:r>
            <a:endParaRPr lang="pt-BR" sz="2000" dirty="0" smtClean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076793" y="3241335"/>
            <a:ext cx="627937" cy="5771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184922" y="3386222"/>
            <a:ext cx="627937" cy="5771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293051" y="3531109"/>
            <a:ext cx="627937" cy="5771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3249566" y="3531109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Video Encoder</a:t>
            </a: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754408" y="3904787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45" name="Conector de seta reta 44"/>
          <p:cNvCxnSpPr>
            <a:stCxn id="42" idx="3"/>
            <a:endCxn id="43" idx="1"/>
          </p:cNvCxnSpPr>
          <p:nvPr/>
        </p:nvCxnSpPr>
        <p:spPr>
          <a:xfrm>
            <a:off x="1920988" y="3819673"/>
            <a:ext cx="1328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o 14"/>
          <p:cNvGrpSpPr/>
          <p:nvPr/>
        </p:nvGrpSpPr>
        <p:grpSpPr>
          <a:xfrm rot="10800000">
            <a:off x="10231336" y="4524319"/>
            <a:ext cx="768456" cy="1113827"/>
            <a:chOff x="2492375" y="2743199"/>
            <a:chExt cx="1082802" cy="1569450"/>
          </a:xfrm>
        </p:grpSpPr>
        <p:sp>
          <p:nvSpPr>
            <p:cNvPr id="47" name="Triângulo isósceles 46"/>
            <p:cNvSpPr/>
            <p:nvPr/>
          </p:nvSpPr>
          <p:spPr>
            <a:xfrm>
              <a:off x="2492375" y="3379199"/>
              <a:ext cx="1082802" cy="9334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Conector reto 47"/>
            <p:cNvCxnSpPr>
              <a:stCxn id="47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tângulo de cantos arredondados 48"/>
          <p:cNvSpPr/>
          <p:nvPr/>
        </p:nvSpPr>
        <p:spPr>
          <a:xfrm>
            <a:off x="3224166" y="4538400"/>
            <a:ext cx="1790163" cy="5240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Audio Encoder</a:t>
            </a:r>
          </a:p>
        </p:txBody>
      </p:sp>
      <p:cxnSp>
        <p:nvCxnSpPr>
          <p:cNvPr id="50" name="Conector de seta reta 49"/>
          <p:cNvCxnSpPr>
            <a:endCxn id="49" idx="1"/>
          </p:cNvCxnSpPr>
          <p:nvPr/>
        </p:nvCxnSpPr>
        <p:spPr>
          <a:xfrm>
            <a:off x="2142879" y="4800446"/>
            <a:ext cx="1081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de cantos arredondados 50"/>
          <p:cNvSpPr/>
          <p:nvPr/>
        </p:nvSpPr>
        <p:spPr>
          <a:xfrm>
            <a:off x="1114893" y="5401074"/>
            <a:ext cx="851436" cy="84973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2055586" y="5843693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Data</a:t>
            </a:r>
            <a:endParaRPr lang="pt-BR" dirty="0"/>
          </a:p>
        </p:txBody>
      </p:sp>
      <p:pic>
        <p:nvPicPr>
          <p:cNvPr id="53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333" t="32034" r="32690" b="30852"/>
          <a:stretch/>
        </p:blipFill>
        <p:spPr bwMode="auto">
          <a:xfrm>
            <a:off x="1222488" y="4385227"/>
            <a:ext cx="566221" cy="4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333" t="32034" r="32690" b="30852"/>
          <a:stretch/>
        </p:blipFill>
        <p:spPr bwMode="auto">
          <a:xfrm>
            <a:off x="1469067" y="4713519"/>
            <a:ext cx="566221" cy="4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aixaDeTexto 54"/>
          <p:cNvSpPr txBox="1"/>
          <p:nvPr/>
        </p:nvSpPr>
        <p:spPr>
          <a:xfrm>
            <a:off x="2080986" y="4943928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Audio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049282" y="3893347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Video</a:t>
            </a:r>
            <a:endParaRPr lang="pt-BR" dirty="0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9720484" y="2677306"/>
            <a:ext cx="1790163" cy="577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Error Correction Encoder</a:t>
            </a: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9720483" y="3625788"/>
            <a:ext cx="1790163" cy="424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Modulator</a:t>
            </a:r>
          </a:p>
        </p:txBody>
      </p:sp>
      <p:cxnSp>
        <p:nvCxnSpPr>
          <p:cNvPr id="59" name="Conector angulado 83"/>
          <p:cNvCxnSpPr>
            <a:stCxn id="43" idx="3"/>
            <a:endCxn id="44" idx="0"/>
          </p:cNvCxnSpPr>
          <p:nvPr/>
        </p:nvCxnSpPr>
        <p:spPr>
          <a:xfrm>
            <a:off x="5039729" y="3819673"/>
            <a:ext cx="2609761" cy="85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89"/>
          <p:cNvCxnSpPr>
            <a:stCxn id="51" idx="3"/>
            <a:endCxn id="44" idx="2"/>
          </p:cNvCxnSpPr>
          <p:nvPr/>
        </p:nvCxnSpPr>
        <p:spPr>
          <a:xfrm flipV="1">
            <a:off x="1966329" y="4481914"/>
            <a:ext cx="5683161" cy="1344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stCxn id="44" idx="3"/>
            <a:endCxn id="57" idx="1"/>
          </p:cNvCxnSpPr>
          <p:nvPr/>
        </p:nvCxnSpPr>
        <p:spPr>
          <a:xfrm flipV="1">
            <a:off x="8544571" y="2965870"/>
            <a:ext cx="1175913" cy="1227481"/>
          </a:xfrm>
          <a:prstGeom prst="bentConnector3">
            <a:avLst>
              <a:gd name="adj1" fmla="val 78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57" idx="2"/>
            <a:endCxn id="58" idx="0"/>
          </p:cNvCxnSpPr>
          <p:nvPr/>
        </p:nvCxnSpPr>
        <p:spPr>
          <a:xfrm rot="5400000">
            <a:off x="10429889" y="3440111"/>
            <a:ext cx="3713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do 62"/>
          <p:cNvCxnSpPr>
            <a:stCxn id="58" idx="2"/>
            <a:endCxn id="47" idx="3"/>
          </p:cNvCxnSpPr>
          <p:nvPr/>
        </p:nvCxnSpPr>
        <p:spPr>
          <a:xfrm rot="5400000">
            <a:off x="10378734" y="4287487"/>
            <a:ext cx="4736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5114680" y="3481472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Video Elementary Stream</a:t>
            </a:r>
            <a:endParaRPr lang="pt-BR" sz="14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5079080" y="4839933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Audio Elementary Stream</a:t>
            </a:r>
            <a:endParaRPr lang="pt-BR" sz="14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8500926" y="4198517"/>
            <a:ext cx="1500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Transport Stream</a:t>
            </a:r>
            <a:endParaRPr lang="pt-BR" sz="1400" dirty="0"/>
          </a:p>
        </p:txBody>
      </p:sp>
      <p:sp>
        <p:nvSpPr>
          <p:cNvPr id="68" name="Retângulo de cantos arredondados 67"/>
          <p:cNvSpPr/>
          <p:nvPr/>
        </p:nvSpPr>
        <p:spPr>
          <a:xfrm>
            <a:off x="6591300" y="1879600"/>
            <a:ext cx="5422900" cy="48133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8636000" y="2006600"/>
            <a:ext cx="3162300" cy="38989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/>
          <p:cNvSpPr txBox="1"/>
          <p:nvPr/>
        </p:nvSpPr>
        <p:spPr>
          <a:xfrm>
            <a:off x="7180082" y="2051847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EiTV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8919982" y="2115347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DekTec</a:t>
            </a:r>
            <a:endParaRPr lang="pt-BR" dirty="0"/>
          </a:p>
        </p:txBody>
      </p:sp>
      <p:cxnSp>
        <p:nvCxnSpPr>
          <p:cNvPr id="78" name="Conector angulado 89"/>
          <p:cNvCxnSpPr>
            <a:stCxn id="49" idx="3"/>
            <a:endCxn id="44" idx="2"/>
          </p:cNvCxnSpPr>
          <p:nvPr/>
        </p:nvCxnSpPr>
        <p:spPr>
          <a:xfrm flipV="1">
            <a:off x="5014329" y="4481914"/>
            <a:ext cx="2635161" cy="318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eta para a direita 80"/>
          <p:cNvSpPr/>
          <p:nvPr/>
        </p:nvSpPr>
        <p:spPr>
          <a:xfrm>
            <a:off x="6388100" y="3644900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Seta para a direita 81"/>
          <p:cNvSpPr/>
          <p:nvPr/>
        </p:nvSpPr>
        <p:spPr>
          <a:xfrm>
            <a:off x="6362700" y="4610100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Seta para a direita 82"/>
          <p:cNvSpPr/>
          <p:nvPr/>
        </p:nvSpPr>
        <p:spPr>
          <a:xfrm>
            <a:off x="6438900" y="5651500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Seta para a direita 83"/>
          <p:cNvSpPr/>
          <p:nvPr/>
        </p:nvSpPr>
        <p:spPr>
          <a:xfrm>
            <a:off x="8445500" y="4025900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994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Desenvolvimento do Projeto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5" name="Espaço Reservado para Conteúdo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400" dirty="0" smtClean="0"/>
              <a:t>Estrutura  Disponível no </a:t>
            </a:r>
            <a:r>
              <a:rPr lang="pt-BR" sz="2400" dirty="0" err="1" smtClean="0"/>
              <a:t>LaPSI</a:t>
            </a:r>
            <a:endParaRPr lang="pt-BR" sz="2400" dirty="0" smtClean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000" dirty="0" smtClean="0"/>
              <a:t>Estação </a:t>
            </a:r>
            <a:r>
              <a:rPr lang="pt-BR" sz="2000" dirty="0" err="1" smtClean="0"/>
              <a:t>EiTV</a:t>
            </a:r>
            <a:endParaRPr lang="pt-BR" sz="2000" dirty="0" smtClean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000" dirty="0" smtClean="0"/>
              <a:t>Placa Moduladora </a:t>
            </a:r>
            <a:r>
              <a:rPr lang="pt-BR" sz="2000" dirty="0" err="1" smtClean="0"/>
              <a:t>DekTec</a:t>
            </a:r>
            <a:endParaRPr lang="pt-BR" sz="2000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400" dirty="0" smtClean="0"/>
              <a:t>Dificuldades  Atuais da Equipe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pt-BR" sz="2000" dirty="0" smtClean="0"/>
              <a:t>Sincronismo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pt-BR" sz="2000" dirty="0" smtClean="0"/>
              <a:t>Múltiplos</a:t>
            </a:r>
            <a:r>
              <a:rPr lang="pt-BR" sz="1600" dirty="0" smtClean="0"/>
              <a:t> </a:t>
            </a:r>
            <a:r>
              <a:rPr lang="pt-BR" sz="2000" dirty="0" smtClean="0"/>
              <a:t>Serviços</a:t>
            </a:r>
            <a:endParaRPr lang="pt-BR" sz="2000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pt-BR" sz="2400" dirty="0" smtClean="0"/>
              <a:t>Propostas </a:t>
            </a:r>
            <a:r>
              <a:rPr lang="pt-BR" sz="2400" dirty="0" smtClean="0"/>
              <a:t>do Projeto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pt-BR" sz="2000" dirty="0" smtClean="0"/>
              <a:t>Receber fluxos de vídeo e áudio codificados nos padrões do SBTVD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pt-BR" sz="2000" dirty="0" smtClean="0"/>
              <a:t>Entregar </a:t>
            </a:r>
            <a:r>
              <a:rPr lang="pt-BR" sz="2000" dirty="0" smtClean="0"/>
              <a:t>um fluxo TS com </a:t>
            </a:r>
            <a:r>
              <a:rPr lang="pt-BR" sz="2000" dirty="0" err="1" smtClean="0"/>
              <a:t>ESs</a:t>
            </a:r>
            <a:r>
              <a:rPr lang="pt-BR" sz="2000" dirty="0" smtClean="0"/>
              <a:t> sincronizados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pt-BR" sz="2000" dirty="0" smtClean="0"/>
              <a:t>Permitir a Geração de Múltiplos Serviços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pt-BR" sz="2000" dirty="0" smtClean="0"/>
              <a:t>Adicionar as </a:t>
            </a:r>
            <a:r>
              <a:rPr lang="pt-BR" sz="2000" dirty="0" smtClean="0"/>
              <a:t>Tabelas que não são obrigatórias para o MPEG2 e são para o SBTVD</a:t>
            </a:r>
            <a:endParaRPr lang="pt-BR" sz="2000" dirty="0" smtClean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pt-BR" sz="2000" dirty="0" smtClean="0"/>
              <a:t>Descritores de </a:t>
            </a:r>
            <a:r>
              <a:rPr lang="pt-BR" sz="2000" dirty="0" smtClean="0"/>
              <a:t>Conteúdo(língua áudio</a:t>
            </a:r>
            <a:r>
              <a:rPr lang="pt-BR" sz="2000" dirty="0" smtClean="0"/>
              <a:t>, </a:t>
            </a:r>
            <a:r>
              <a:rPr lang="pt-BR" sz="2000" dirty="0" err="1" smtClean="0"/>
              <a:t>closed</a:t>
            </a:r>
            <a:r>
              <a:rPr lang="pt-BR" sz="2000" dirty="0" smtClean="0"/>
              <a:t> </a:t>
            </a:r>
            <a:r>
              <a:rPr lang="pt-BR" sz="2000" dirty="0" err="1" smtClean="0"/>
              <a:t>captions</a:t>
            </a:r>
            <a:r>
              <a:rPr lang="pt-BR" sz="2000" dirty="0" smtClean="0"/>
              <a:t>)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8994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Normas</a:t>
            </a:r>
          </a:p>
          <a:p>
            <a:r>
              <a:rPr lang="pt-BR" dirty="0" smtClean="0"/>
              <a:t>Sincronismo</a:t>
            </a:r>
          </a:p>
          <a:p>
            <a:r>
              <a:rPr lang="pt-BR" dirty="0" smtClean="0"/>
              <a:t>Múltiplos Serviços</a:t>
            </a:r>
          </a:p>
          <a:p>
            <a:r>
              <a:rPr lang="pt-BR" dirty="0" smtClean="0"/>
              <a:t>Desenvolvimento do Projeto</a:t>
            </a:r>
          </a:p>
          <a:p>
            <a:r>
              <a:rPr lang="pt-BR" dirty="0" smtClean="0"/>
              <a:t>Futuros Desenvolvimentos e Conclusões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Histórico da TV no Brasil</a:t>
            </a:r>
          </a:p>
          <a:p>
            <a:pPr lvl="1"/>
            <a:r>
              <a:rPr lang="pt-BR" dirty="0" smtClean="0"/>
              <a:t>Primeira </a:t>
            </a:r>
            <a:r>
              <a:rPr lang="pt-BR" dirty="0" smtClean="0"/>
              <a:t>Transmissão</a:t>
            </a:r>
          </a:p>
          <a:p>
            <a:pPr lvl="1"/>
            <a:r>
              <a:rPr lang="pt-BR" dirty="0" smtClean="0"/>
              <a:t>Transmissão</a:t>
            </a:r>
            <a:endParaRPr lang="pt-BR" dirty="0" smtClean="0"/>
          </a:p>
          <a:p>
            <a:r>
              <a:rPr lang="pt-BR" dirty="0" smtClean="0"/>
              <a:t>Função Social da Interatividade</a:t>
            </a:r>
          </a:p>
          <a:p>
            <a:pPr lvl="1"/>
            <a:r>
              <a:rPr lang="pt-BR" dirty="0" smtClean="0"/>
              <a:t>Busca de Emprego</a:t>
            </a:r>
          </a:p>
          <a:p>
            <a:pPr lvl="1"/>
            <a:r>
              <a:rPr lang="pt-BR" dirty="0" smtClean="0"/>
              <a:t>Marcação de Exames</a:t>
            </a:r>
          </a:p>
          <a:p>
            <a:pPr lvl="1"/>
            <a:r>
              <a:rPr lang="pt-BR" dirty="0" smtClean="0"/>
              <a:t>Sem </a:t>
            </a:r>
            <a:r>
              <a:rPr lang="pt-BR" i="1" dirty="0" smtClean="0"/>
              <a:t>Systems </a:t>
            </a:r>
            <a:r>
              <a:rPr lang="pt-BR" i="1" dirty="0" err="1" smtClean="0"/>
              <a:t>Layer</a:t>
            </a:r>
            <a:r>
              <a:rPr lang="pt-BR" i="1" dirty="0" smtClean="0"/>
              <a:t> </a:t>
            </a:r>
            <a:r>
              <a:rPr lang="pt-BR" dirty="0" smtClean="0"/>
              <a:t>não tem </a:t>
            </a:r>
            <a:r>
              <a:rPr lang="pt-BR" dirty="0" smtClean="0"/>
              <a:t>interatividade</a:t>
            </a:r>
          </a:p>
          <a:p>
            <a:r>
              <a:rPr lang="pt-BR" dirty="0" smtClean="0"/>
              <a:t>Proposta do Projeto</a:t>
            </a:r>
          </a:p>
          <a:p>
            <a:pPr lvl="1"/>
            <a:r>
              <a:rPr lang="pt-BR" dirty="0" smtClean="0"/>
              <a:t>Pesquisar ferramentas Open Source</a:t>
            </a:r>
          </a:p>
          <a:p>
            <a:pPr lvl="1"/>
            <a:r>
              <a:rPr lang="pt-BR" dirty="0" smtClean="0"/>
              <a:t>Adaptá-las à norma brasileira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476"/>
          </a:xfrm>
        </p:spPr>
        <p:txBody>
          <a:bodyPr>
            <a:normAutofit/>
          </a:bodyPr>
          <a:lstStyle/>
          <a:p>
            <a:r>
              <a:rPr lang="pt-BR" dirty="0" smtClean="0"/>
              <a:t>ISO 13818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>
                <a:sym typeface="Wingdings" pitchFamily="2" charset="2"/>
              </a:rPr>
              <a:t>Conhecida como MPEG2</a:t>
            </a:r>
            <a:endParaRPr lang="pt-BR" dirty="0" smtClean="0"/>
          </a:p>
          <a:p>
            <a:pPr lvl="1"/>
            <a:r>
              <a:rPr lang="pt-BR" dirty="0" smtClean="0"/>
              <a:t>Padrão </a:t>
            </a:r>
            <a:r>
              <a:rPr lang="pt-BR" dirty="0" smtClean="0"/>
              <a:t>Internacional</a:t>
            </a:r>
          </a:p>
          <a:p>
            <a:pPr lvl="1"/>
            <a:r>
              <a:rPr lang="pt-BR" dirty="0" smtClean="0"/>
              <a:t>Padronização do TS e algumas tabelas</a:t>
            </a:r>
          </a:p>
          <a:p>
            <a:endParaRPr lang="pt-BR" dirty="0" smtClean="0"/>
          </a:p>
          <a:p>
            <a:r>
              <a:rPr lang="pt-BR" dirty="0" smtClean="0"/>
              <a:t>ABNT </a:t>
            </a:r>
            <a:r>
              <a:rPr lang="pt-BR" dirty="0" smtClean="0"/>
              <a:t>NBR 15603	</a:t>
            </a:r>
          </a:p>
          <a:p>
            <a:pPr lvl="1"/>
            <a:r>
              <a:rPr lang="pt-BR" dirty="0" smtClean="0"/>
              <a:t>Baseada na </a:t>
            </a:r>
            <a:r>
              <a:rPr lang="pt-BR" dirty="0" smtClean="0"/>
              <a:t>MPEG2 </a:t>
            </a:r>
            <a:r>
              <a:rPr lang="pt-BR" dirty="0" smtClean="0"/>
              <a:t>e ARIB </a:t>
            </a:r>
            <a:r>
              <a:rPr lang="pt-BR" dirty="0" smtClean="0"/>
              <a:t>STD-B10</a:t>
            </a:r>
            <a:endParaRPr lang="pt-BR" dirty="0" smtClean="0"/>
          </a:p>
          <a:p>
            <a:pPr lvl="1"/>
            <a:r>
              <a:rPr lang="pt-BR" dirty="0" smtClean="0"/>
              <a:t>Tabelas adicionais e padrões de codificação de A/V diferentes</a:t>
            </a:r>
          </a:p>
          <a:p>
            <a:pPr lvl="2"/>
            <a:r>
              <a:rPr lang="pt-BR" dirty="0" smtClean="0"/>
              <a:t>H.264 em vez de H.262</a:t>
            </a:r>
          </a:p>
          <a:p>
            <a:pPr lvl="2"/>
            <a:r>
              <a:rPr lang="pt-BR" dirty="0" smtClean="0"/>
              <a:t>HE-AACv2 em vez de XXX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</a:t>
            </a:r>
            <a:endParaRPr lang="pt-BR" dirty="0"/>
          </a:p>
        </p:txBody>
      </p:sp>
      <p:pic>
        <p:nvPicPr>
          <p:cNvPr id="5" name="Espaço Reservado para Conteúdo 4" descr="tabela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23640" y="546695"/>
            <a:ext cx="7231445" cy="5948447"/>
          </a:xfrm>
        </p:spPr>
      </p:pic>
      <p:sp>
        <p:nvSpPr>
          <p:cNvPr id="6" name="Retângulo 5"/>
          <p:cNvSpPr/>
          <p:nvPr/>
        </p:nvSpPr>
        <p:spPr>
          <a:xfrm>
            <a:off x="5994400" y="769257"/>
            <a:ext cx="2061029" cy="3265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526972" y="566057"/>
            <a:ext cx="1944914" cy="343988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994400" y="4804228"/>
            <a:ext cx="2075543" cy="798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0" lang="pt-B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Verde: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 dirty="0" smtClean="0"/>
              <a:t>Tabelas obrigatórias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 dirty="0" smtClean="0"/>
              <a:t>Para o MPEG2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400" dirty="0" smtClean="0"/>
              <a:t>Vermelho:</a:t>
            </a:r>
            <a:endParaRPr lang="pt-BR" sz="2400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 dirty="0" smtClean="0"/>
              <a:t>Tabelas obrigatórias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 dirty="0" smtClean="0"/>
              <a:t>Para o </a:t>
            </a:r>
            <a:r>
              <a:rPr lang="pt-BR" sz="2400" dirty="0" smtClean="0"/>
              <a:t>SBTVD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400" dirty="0" smtClean="0"/>
              <a:t>Descritores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 dirty="0" smtClean="0"/>
              <a:t>	</a:t>
            </a:r>
            <a:r>
              <a:rPr lang="pt-BR" sz="2400" dirty="0" smtClean="0"/>
              <a:t>obrigatórios</a:t>
            </a:r>
            <a:endParaRPr lang="pt-BR" sz="2400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Elementary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endParaRPr lang="pt-BR" dirty="0" smtClean="0"/>
          </a:p>
          <a:p>
            <a:pPr lvl="1"/>
            <a:r>
              <a:rPr lang="pt-BR" dirty="0" smtClean="0"/>
              <a:t>Fluxo de vídeo ou áudio codificados nos padrões da norma</a:t>
            </a:r>
          </a:p>
          <a:p>
            <a:pPr lvl="1">
              <a:buNone/>
            </a:pPr>
            <a:endParaRPr lang="pt-BR" dirty="0" smtClean="0"/>
          </a:p>
          <a:p>
            <a:r>
              <a:rPr lang="pt-BR" dirty="0" smtClean="0"/>
              <a:t>Programa / Serviço</a:t>
            </a:r>
          </a:p>
          <a:p>
            <a:pPr lvl="1"/>
            <a:r>
              <a:rPr lang="pt-BR" dirty="0" smtClean="0"/>
              <a:t>É comparável ao conceito de canal analógico</a:t>
            </a:r>
          </a:p>
          <a:p>
            <a:pPr lvl="1"/>
            <a:r>
              <a:rPr lang="pt-BR" dirty="0" smtClean="0"/>
              <a:t>Conjunto de </a:t>
            </a:r>
            <a:r>
              <a:rPr lang="pt-BR" dirty="0" err="1" smtClean="0"/>
              <a:t>Streams</a:t>
            </a:r>
            <a:r>
              <a:rPr lang="pt-BR" dirty="0" smtClean="0"/>
              <a:t> de Áudio, Vídeo e Dados(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caption</a:t>
            </a:r>
            <a:r>
              <a:rPr lang="pt-BR" dirty="0" smtClean="0"/>
              <a:t>, interatividade)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PID</a:t>
            </a:r>
          </a:p>
          <a:p>
            <a:pPr lvl="1"/>
            <a:r>
              <a:rPr lang="pt-BR" dirty="0" smtClean="0"/>
              <a:t>Espécie de ponteiro para a localização das informações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Elementary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endParaRPr lang="pt-BR" dirty="0" smtClean="0"/>
          </a:p>
          <a:p>
            <a:pPr lvl="1"/>
            <a:r>
              <a:rPr lang="pt-BR" dirty="0" smtClean="0"/>
              <a:t>Fluxo de vídeo ou áudio codificados nos padrões da norma</a:t>
            </a:r>
          </a:p>
          <a:p>
            <a:pPr lvl="1">
              <a:buNone/>
            </a:pPr>
            <a:endParaRPr lang="pt-BR" dirty="0" smtClean="0"/>
          </a:p>
          <a:p>
            <a:r>
              <a:rPr lang="pt-BR" dirty="0" smtClean="0"/>
              <a:t>Programa / Serviço</a:t>
            </a:r>
          </a:p>
          <a:p>
            <a:pPr lvl="1"/>
            <a:r>
              <a:rPr lang="pt-BR" dirty="0" smtClean="0"/>
              <a:t>É comparável ao conceito de canal analógico</a:t>
            </a:r>
          </a:p>
          <a:p>
            <a:pPr lvl="1"/>
            <a:r>
              <a:rPr lang="pt-BR" dirty="0" smtClean="0"/>
              <a:t>Conjunto de </a:t>
            </a:r>
            <a:r>
              <a:rPr lang="pt-BR" dirty="0" err="1" smtClean="0"/>
              <a:t>Streams</a:t>
            </a:r>
            <a:r>
              <a:rPr lang="pt-BR" dirty="0" smtClean="0"/>
              <a:t> de Áudio, Vídeo e Dados(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caption</a:t>
            </a:r>
            <a:r>
              <a:rPr lang="pt-BR" dirty="0" smtClean="0"/>
              <a:t>, interatividade)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PID</a:t>
            </a:r>
          </a:p>
          <a:p>
            <a:pPr lvl="1"/>
            <a:r>
              <a:rPr lang="pt-BR" dirty="0" smtClean="0"/>
              <a:t>Espécie de ponteiro para a localização das informações</a:t>
            </a:r>
          </a:p>
          <a:p>
            <a:endParaRPr lang="pt-BR" dirty="0" smtClean="0"/>
          </a:p>
        </p:txBody>
      </p:sp>
      <p:pic>
        <p:nvPicPr>
          <p:cNvPr id="4" name="Picture 3" descr="C:\Documents and Settings\lucas_endres\Meus documentos\Lucas\TCC\relatorio\abntex2-modelos-1.9.2\figuras\ts_iso13818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69195" y="1638300"/>
            <a:ext cx="10473447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94193" y="2187235"/>
            <a:ext cx="627937" cy="5771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702322" y="2332122"/>
            <a:ext cx="627937" cy="5771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810451" y="2477009"/>
            <a:ext cx="627937" cy="5771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766966" y="2477009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Video Encoder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576608" y="3472987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9" name="Conector de seta reta 8"/>
          <p:cNvCxnSpPr>
            <a:stCxn id="6" idx="3"/>
            <a:endCxn id="7" idx="1"/>
          </p:cNvCxnSpPr>
          <p:nvPr/>
        </p:nvCxnSpPr>
        <p:spPr>
          <a:xfrm>
            <a:off x="1438388" y="2765573"/>
            <a:ext cx="1328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 rot="10800000">
            <a:off x="10053536" y="4092519"/>
            <a:ext cx="768456" cy="1113827"/>
            <a:chOff x="2492375" y="2743199"/>
            <a:chExt cx="1082802" cy="1569450"/>
          </a:xfrm>
        </p:grpSpPr>
        <p:sp>
          <p:nvSpPr>
            <p:cNvPr id="16" name="Triângulo isósceles 15"/>
            <p:cNvSpPr/>
            <p:nvPr/>
          </p:nvSpPr>
          <p:spPr>
            <a:xfrm>
              <a:off x="2492375" y="3379199"/>
              <a:ext cx="1082802" cy="9334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/>
            <p:cNvCxnSpPr>
              <a:stCxn id="1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tângulo de cantos arredondados 20"/>
          <p:cNvSpPr/>
          <p:nvPr/>
        </p:nvSpPr>
        <p:spPr>
          <a:xfrm>
            <a:off x="2741566" y="3484300"/>
            <a:ext cx="1790163" cy="5240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Audio Encoder</a:t>
            </a:r>
          </a:p>
        </p:txBody>
      </p:sp>
      <p:cxnSp>
        <p:nvCxnSpPr>
          <p:cNvPr id="22" name="Conector de seta reta 21"/>
          <p:cNvCxnSpPr>
            <a:endCxn id="21" idx="1"/>
          </p:cNvCxnSpPr>
          <p:nvPr/>
        </p:nvCxnSpPr>
        <p:spPr>
          <a:xfrm>
            <a:off x="1660279" y="3746346"/>
            <a:ext cx="1081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de cantos arredondados 23"/>
          <p:cNvSpPr/>
          <p:nvPr/>
        </p:nvSpPr>
        <p:spPr>
          <a:xfrm>
            <a:off x="632293" y="4346974"/>
            <a:ext cx="851436" cy="84973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572986" y="4789593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Data</a:t>
            </a:r>
            <a:endParaRPr lang="pt-BR" dirty="0"/>
          </a:p>
        </p:txBody>
      </p:sp>
      <p:pic>
        <p:nvPicPr>
          <p:cNvPr id="102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333" t="32034" r="32690" b="30852"/>
          <a:stretch/>
        </p:blipFill>
        <p:spPr bwMode="auto">
          <a:xfrm>
            <a:off x="739888" y="3331127"/>
            <a:ext cx="566221" cy="4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333" t="32034" r="32690" b="30852"/>
          <a:stretch/>
        </p:blipFill>
        <p:spPr bwMode="auto">
          <a:xfrm>
            <a:off x="986467" y="3659419"/>
            <a:ext cx="566221" cy="4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aixaDeTexto 72"/>
          <p:cNvSpPr txBox="1"/>
          <p:nvPr/>
        </p:nvSpPr>
        <p:spPr>
          <a:xfrm>
            <a:off x="1598386" y="3889828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Audio</a:t>
            </a:r>
            <a:endParaRPr lang="pt-BR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566682" y="2839247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Video</a:t>
            </a:r>
            <a:endParaRPr lang="pt-BR" dirty="0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9542684" y="2245506"/>
            <a:ext cx="1790163" cy="577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Error Correction Encoder</a:t>
            </a:r>
          </a:p>
        </p:txBody>
      </p:sp>
      <p:sp>
        <p:nvSpPr>
          <p:cNvPr id="76" name="Retângulo de cantos arredondados 75"/>
          <p:cNvSpPr/>
          <p:nvPr/>
        </p:nvSpPr>
        <p:spPr>
          <a:xfrm>
            <a:off x="9542683" y="3193988"/>
            <a:ext cx="1790163" cy="424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Modulator</a:t>
            </a:r>
          </a:p>
        </p:txBody>
      </p:sp>
      <p:cxnSp>
        <p:nvCxnSpPr>
          <p:cNvPr id="84" name="Conector angulado 83"/>
          <p:cNvCxnSpPr>
            <a:stCxn id="7" idx="3"/>
            <a:endCxn id="8" idx="0"/>
          </p:cNvCxnSpPr>
          <p:nvPr/>
        </p:nvCxnSpPr>
        <p:spPr>
          <a:xfrm>
            <a:off x="4557129" y="2765573"/>
            <a:ext cx="2914561" cy="707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stCxn id="24" idx="3"/>
            <a:endCxn id="8" idx="2"/>
          </p:cNvCxnSpPr>
          <p:nvPr/>
        </p:nvCxnSpPr>
        <p:spPr>
          <a:xfrm flipV="1">
            <a:off x="1483729" y="4050114"/>
            <a:ext cx="5987961" cy="72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do 94"/>
          <p:cNvCxnSpPr>
            <a:stCxn id="8" idx="3"/>
            <a:endCxn id="75" idx="1"/>
          </p:cNvCxnSpPr>
          <p:nvPr/>
        </p:nvCxnSpPr>
        <p:spPr>
          <a:xfrm flipV="1">
            <a:off x="8366771" y="2534070"/>
            <a:ext cx="1175913" cy="1227481"/>
          </a:xfrm>
          <a:prstGeom prst="bentConnector3">
            <a:avLst>
              <a:gd name="adj1" fmla="val 78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75" idx="2"/>
            <a:endCxn id="76" idx="0"/>
          </p:cNvCxnSpPr>
          <p:nvPr/>
        </p:nvCxnSpPr>
        <p:spPr>
          <a:xfrm rot="5400000">
            <a:off x="10252089" y="3008311"/>
            <a:ext cx="3713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stCxn id="76" idx="2"/>
            <a:endCxn id="16" idx="3"/>
          </p:cNvCxnSpPr>
          <p:nvPr/>
        </p:nvCxnSpPr>
        <p:spPr>
          <a:xfrm rot="5400000">
            <a:off x="10200934" y="3855687"/>
            <a:ext cx="4736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/>
          <p:cNvSpPr txBox="1"/>
          <p:nvPr/>
        </p:nvSpPr>
        <p:spPr>
          <a:xfrm>
            <a:off x="4416180" y="2782972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Video Elementary Stream</a:t>
            </a:r>
            <a:endParaRPr lang="pt-BR" sz="1400" dirty="0"/>
          </a:p>
        </p:txBody>
      </p:sp>
      <p:cxnSp>
        <p:nvCxnSpPr>
          <p:cNvPr id="108" name="Conector de seta reta 107"/>
          <p:cNvCxnSpPr>
            <a:stCxn id="21" idx="3"/>
            <a:endCxn id="8" idx="1"/>
          </p:cNvCxnSpPr>
          <p:nvPr/>
        </p:nvCxnSpPr>
        <p:spPr>
          <a:xfrm>
            <a:off x="4531729" y="3746346"/>
            <a:ext cx="2044879" cy="1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ixaDeTexto 109"/>
          <p:cNvSpPr txBox="1"/>
          <p:nvPr/>
        </p:nvSpPr>
        <p:spPr>
          <a:xfrm>
            <a:off x="4329780" y="3735033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Audio Elementary Stream</a:t>
            </a:r>
            <a:endParaRPr lang="pt-BR" sz="1400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8323126" y="3766717"/>
            <a:ext cx="1500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Transport Stream</a:t>
            </a:r>
            <a:endParaRPr lang="pt-BR" sz="1400" dirty="0"/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Diagrama de Blocos Multiplexador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5645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de cantos arredondados 58"/>
          <p:cNvSpPr/>
          <p:nvPr/>
        </p:nvSpPr>
        <p:spPr>
          <a:xfrm>
            <a:off x="3654893" y="4638335"/>
            <a:ext cx="1008168" cy="9265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4525022" y="4630822"/>
            <a:ext cx="1008168" cy="9265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5407851" y="4636009"/>
            <a:ext cx="1008168" cy="9265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8228609" y="3254829"/>
            <a:ext cx="0" cy="108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9157524" y="3443515"/>
            <a:ext cx="0" cy="92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3966209" y="1549641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Divider</a:t>
            </a:r>
            <a:endParaRPr lang="pt-PT" dirty="0" smtClean="0"/>
          </a:p>
        </p:txBody>
      </p:sp>
      <p:cxnSp>
        <p:nvCxnSpPr>
          <p:cNvPr id="11" name="Conector de seta reta 10"/>
          <p:cNvCxnSpPr>
            <a:endCxn id="8" idx="1"/>
          </p:cNvCxnSpPr>
          <p:nvPr/>
        </p:nvCxnSpPr>
        <p:spPr>
          <a:xfrm>
            <a:off x="3242129" y="2058357"/>
            <a:ext cx="72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23" idx="1"/>
          </p:cNvCxnSpPr>
          <p:nvPr/>
        </p:nvCxnSpPr>
        <p:spPr>
          <a:xfrm>
            <a:off x="5756641" y="2058357"/>
            <a:ext cx="691559" cy="1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695046" y="2130928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90KHz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2487385" y="1745342"/>
            <a:ext cx="653143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 </a:t>
            </a:r>
            <a:endParaRPr lang="pt-BR" sz="4000" dirty="0" smtClean="0"/>
          </a:p>
          <a:p>
            <a:pPr algn="ctr"/>
            <a:r>
              <a:rPr lang="pt-BR" sz="4000" dirty="0" smtClean="0"/>
              <a:t>~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064985" y="1753553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Reference</a:t>
            </a:r>
          </a:p>
          <a:p>
            <a:pPr algn="ctr"/>
            <a:r>
              <a:rPr lang="pt-PT" dirty="0" smtClean="0"/>
              <a:t>Oscillator</a:t>
            </a: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448200" y="1788890"/>
            <a:ext cx="3586619" cy="562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 smtClean="0">
                <a:sym typeface="Symbol"/>
              </a:rPr>
              <a:t>Counter</a:t>
            </a:r>
            <a:endParaRPr lang="pt-PT" dirty="0" smtClean="0"/>
          </a:p>
        </p:txBody>
      </p:sp>
      <p:sp>
        <p:nvSpPr>
          <p:cNvPr id="24" name="CaixaDeTexto 23"/>
          <p:cNvSpPr txBox="1"/>
          <p:nvPr/>
        </p:nvSpPr>
        <p:spPr>
          <a:xfrm>
            <a:off x="3147786" y="2123671"/>
            <a:ext cx="86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27MHz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248077" y="4487105"/>
            <a:ext cx="2032000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380759" y="4921295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6380759" y="5240610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7277106" y="2935508"/>
            <a:ext cx="0" cy="147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de cantos arredondados 31"/>
          <p:cNvSpPr/>
          <p:nvPr/>
        </p:nvSpPr>
        <p:spPr>
          <a:xfrm>
            <a:off x="6852026" y="2738268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7809969" y="3115641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796941" y="3289810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>
            <a:off x="7262590" y="2551842"/>
            <a:ext cx="2380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7248076" y="2383971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9679216" y="2399432"/>
            <a:ext cx="86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Time</a:t>
            </a:r>
            <a:endParaRPr lang="pt-BR" dirty="0"/>
          </a:p>
        </p:txBody>
      </p:sp>
      <p:cxnSp>
        <p:nvCxnSpPr>
          <p:cNvPr id="46" name="Conector reto 45"/>
          <p:cNvCxnSpPr/>
          <p:nvPr/>
        </p:nvCxnSpPr>
        <p:spPr>
          <a:xfrm>
            <a:off x="8235047" y="2383971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9236531" y="2383971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9530359" y="4979353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Sincronismo – SCR</a:t>
            </a:r>
            <a:endParaRPr lang="pt-BR" dirty="0"/>
          </a:p>
        </p:txBody>
      </p:sp>
      <p:cxnSp>
        <p:nvCxnSpPr>
          <p:cNvPr id="31" name="Conector de seta reta 30"/>
          <p:cNvCxnSpPr>
            <a:stCxn id="8" idx="2"/>
            <a:endCxn id="42" idx="0"/>
          </p:cNvCxnSpPr>
          <p:nvPr/>
        </p:nvCxnSpPr>
        <p:spPr>
          <a:xfrm>
            <a:off x="4861291" y="2567073"/>
            <a:ext cx="7462" cy="12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de cantos arredondados 35"/>
          <p:cNvSpPr/>
          <p:nvPr/>
        </p:nvSpPr>
        <p:spPr>
          <a:xfrm>
            <a:off x="3771369" y="4262268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PTS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3075443" y="2696033"/>
            <a:ext cx="3586619" cy="562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 smtClean="0">
                <a:sym typeface="Symbol"/>
              </a:rPr>
              <a:t>Counter</a:t>
            </a:r>
            <a:endParaRPr lang="pt-PT" dirty="0" smtClean="0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902533" y="3458985"/>
            <a:ext cx="2380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3888019" y="3291114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4874990" y="3291114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876474" y="3291114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endCxn id="36" idx="0"/>
          </p:cNvCxnSpPr>
          <p:nvPr/>
        </p:nvCxnSpPr>
        <p:spPr>
          <a:xfrm flipH="1">
            <a:off x="4165337" y="3771900"/>
            <a:ext cx="263" cy="49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5894616" y="3491632"/>
            <a:ext cx="86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Time</a:t>
            </a:r>
            <a:endParaRPr lang="pt-BR" dirty="0"/>
          </a:p>
        </p:txBody>
      </p:sp>
      <p:sp>
        <p:nvSpPr>
          <p:cNvPr id="62" name="Retângulo de cantos arredondados 61"/>
          <p:cNvSpPr/>
          <p:nvPr/>
        </p:nvSpPr>
        <p:spPr>
          <a:xfrm>
            <a:off x="4634969" y="4262268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PTS</a:t>
            </a:r>
            <a:endParaRPr lang="pt-BR" dirty="0"/>
          </a:p>
        </p:txBody>
      </p:sp>
      <p:cxnSp>
        <p:nvCxnSpPr>
          <p:cNvPr id="63" name="Conector de seta reta 62"/>
          <p:cNvCxnSpPr>
            <a:endCxn id="62" idx="0"/>
          </p:cNvCxnSpPr>
          <p:nvPr/>
        </p:nvCxnSpPr>
        <p:spPr>
          <a:xfrm flipH="1">
            <a:off x="5028937" y="3771900"/>
            <a:ext cx="263" cy="49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de cantos arredondados 63"/>
          <p:cNvSpPr/>
          <p:nvPr/>
        </p:nvSpPr>
        <p:spPr>
          <a:xfrm>
            <a:off x="5511269" y="4262268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PTS</a:t>
            </a:r>
            <a:endParaRPr lang="pt-BR" dirty="0"/>
          </a:p>
        </p:txBody>
      </p:sp>
      <p:cxnSp>
        <p:nvCxnSpPr>
          <p:cNvPr id="65" name="Conector de seta reta 64"/>
          <p:cNvCxnSpPr>
            <a:endCxn id="64" idx="0"/>
          </p:cNvCxnSpPr>
          <p:nvPr/>
        </p:nvCxnSpPr>
        <p:spPr>
          <a:xfrm flipH="1">
            <a:off x="5905237" y="3771900"/>
            <a:ext cx="263" cy="49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1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440</Words>
  <Application>Microsoft Office PowerPoint</Application>
  <PresentationFormat>Personalizar</PresentationFormat>
  <Paragraphs>192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Desenvolvimento de Multiplexador MPEG2 para o Sistema Brasileiro de TV Digital</vt:lpstr>
      <vt:lpstr>Sumário</vt:lpstr>
      <vt:lpstr>Introdução</vt:lpstr>
      <vt:lpstr>Normas</vt:lpstr>
      <vt:lpstr>Normas</vt:lpstr>
      <vt:lpstr>Nomenclatura</vt:lpstr>
      <vt:lpstr>Nomenclatura</vt:lpstr>
      <vt:lpstr>Diagrama de Blocos Multiplexador</vt:lpstr>
      <vt:lpstr>Sincronismo – SCR</vt:lpstr>
      <vt:lpstr>Sincronismo – DTS / PTS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Endres</dc:creator>
  <cp:lastModifiedBy>lucas_endres</cp:lastModifiedBy>
  <cp:revision>20</cp:revision>
  <dcterms:created xsi:type="dcterms:W3CDTF">2014-04-27T21:44:31Z</dcterms:created>
  <dcterms:modified xsi:type="dcterms:W3CDTF">2014-05-28T19:20:38Z</dcterms:modified>
</cp:coreProperties>
</file>