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262" r:id="rId3"/>
    <p:sldId id="288" r:id="rId4"/>
    <p:sldId id="338" r:id="rId5"/>
    <p:sldId id="337" r:id="rId6"/>
    <p:sldId id="328" r:id="rId7"/>
    <p:sldId id="331" r:id="rId8"/>
    <p:sldId id="327" r:id="rId9"/>
    <p:sldId id="332" r:id="rId10"/>
    <p:sldId id="333" r:id="rId11"/>
    <p:sldId id="334" r:id="rId12"/>
    <p:sldId id="291" r:id="rId13"/>
    <p:sldId id="294" r:id="rId14"/>
    <p:sldId id="297" r:id="rId15"/>
    <p:sldId id="295" r:id="rId16"/>
    <p:sldId id="256" r:id="rId17"/>
    <p:sldId id="302" r:id="rId18"/>
    <p:sldId id="274" r:id="rId19"/>
    <p:sldId id="275" r:id="rId20"/>
    <p:sldId id="285" r:id="rId21"/>
    <p:sldId id="286" r:id="rId22"/>
    <p:sldId id="287" r:id="rId23"/>
    <p:sldId id="305" r:id="rId24"/>
    <p:sldId id="306" r:id="rId25"/>
    <p:sldId id="307" r:id="rId26"/>
    <p:sldId id="339" r:id="rId27"/>
    <p:sldId id="309" r:id="rId28"/>
    <p:sldId id="310" r:id="rId29"/>
    <p:sldId id="324" r:id="rId30"/>
    <p:sldId id="313" r:id="rId31"/>
    <p:sldId id="314" r:id="rId32"/>
    <p:sldId id="315" r:id="rId33"/>
    <p:sldId id="316" r:id="rId34"/>
    <p:sldId id="281" r:id="rId35"/>
    <p:sldId id="335" r:id="rId36"/>
    <p:sldId id="336" r:id="rId37"/>
    <p:sldId id="329" r:id="rId38"/>
    <p:sldId id="325" r:id="rId39"/>
    <p:sldId id="317" r:id="rId40"/>
    <p:sldId id="318" r:id="rId41"/>
    <p:sldId id="322" r:id="rId42"/>
    <p:sldId id="319" r:id="rId43"/>
    <p:sldId id="320" r:id="rId44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75050" autoAdjust="0"/>
  </p:normalViewPr>
  <p:slideViewPr>
    <p:cSldViewPr snapToGrid="0">
      <p:cViewPr varScale="1">
        <p:scale>
          <a:sx n="52" d="100"/>
          <a:sy n="52" d="100"/>
        </p:scale>
        <p:origin x="142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01/07/2014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4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</a:t>
            </a:r>
            <a:r>
              <a:rPr lang="pt-BR" dirty="0" smtClean="0">
                <a:sym typeface="Wingdings" pitchFamily="2" charset="2"/>
              </a:rPr>
              <a:t>MPEG2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 smtClean="0"/>
              <a:t>Métodos de sincronismo e modelo de atraso constante </a:t>
            </a:r>
            <a:r>
              <a:rPr lang="pt-PT" i="1" dirty="0" smtClean="0"/>
              <a:t>end-to-end</a:t>
            </a:r>
            <a:endParaRPr lang="pt-PT" dirty="0" smtClean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1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Pacote TS </a:t>
            </a:r>
            <a:r>
              <a:rPr lang="pt-PT" dirty="0" smtClean="0">
                <a:sym typeface="Wingdings" panose="05000000000000000000" pitchFamily="2" charset="2"/>
              </a:rPr>
              <a:t> </a:t>
            </a:r>
            <a:r>
              <a:rPr lang="pt-PT" dirty="0" smtClean="0"/>
              <a:t>Oscilador</a:t>
            </a:r>
            <a:r>
              <a:rPr lang="pt-PT" baseline="0" dirty="0" smtClean="0"/>
              <a:t> de Referência </a:t>
            </a:r>
            <a:r>
              <a:rPr lang="pt-PT" baseline="0" dirty="0" smtClean="0">
                <a:sym typeface="Wingdings" panose="05000000000000000000" pitchFamily="2" charset="2"/>
              </a:rPr>
              <a:t> Contadores dão origem ao PCR  repetido a cada 100ms max</a:t>
            </a:r>
            <a:endParaRPr lang="pt-PT" baseline="0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Cada</a:t>
            </a:r>
            <a:r>
              <a:rPr lang="pt-BR" baseline="0" dirty="0" smtClean="0"/>
              <a:t> </a:t>
            </a:r>
            <a:r>
              <a:rPr lang="pt-BR" baseline="0" dirty="0" smtClean="0"/>
              <a:t>serviço pode ter o seu PCR, mas não é obrigatório, os serviços podem compartilhar a base temporal.</a:t>
            </a:r>
          </a:p>
          <a:p>
            <a:r>
              <a:rPr lang="pt-BR" dirty="0" smtClean="0"/>
              <a:t>O </a:t>
            </a:r>
            <a:r>
              <a:rPr lang="pt-BR" dirty="0" smtClean="0"/>
              <a:t>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em 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4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demux </a:t>
            </a:r>
            <a:r>
              <a:rPr lang="pt-PT" baseline="0" dirty="0" smtClean="0"/>
              <a:t>tem um PLL, composto por...</a:t>
            </a:r>
          </a:p>
          <a:p>
            <a:r>
              <a:rPr lang="pt-PT" baseline="0" dirty="0" smtClean="0"/>
              <a:t>O  demux separa o PCR do cabeçalho do TS.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No início, o contador é carregado com o primeiro valor de PCR e o oscilador é iniciado.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O contador é incrementado e dá origem a um PCR local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À medida que os novos valores de PCR chegam, o subtrator calcula a diferença e atua no oscilador para sincronizar a freq local com a do mux.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Modelo </a:t>
            </a:r>
            <a:r>
              <a:rPr lang="pt-PT" dirty="0" smtClean="0"/>
              <a:t>de atraso fixo,</a:t>
            </a:r>
            <a:r>
              <a:rPr lang="pt-PT" baseline="0" dirty="0" smtClean="0"/>
              <a:t> supõe que não há jitter </a:t>
            </a:r>
            <a:r>
              <a:rPr lang="pt-PT" baseline="0" dirty="0" smtClean="0">
                <a:sym typeface="Wingdings" panose="05000000000000000000" pitchFamily="2" charset="2"/>
              </a:rPr>
              <a:t> transmissão via aérea não sofre jitter como via rede IP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Se houver, consequências são a perda de quadros de audio ou video por esvaziamento do buffer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Inicio </a:t>
            </a:r>
            <a:r>
              <a:rPr lang="pt-PT" baseline="0" dirty="0" smtClean="0">
                <a:sym typeface="Wingdings" panose="05000000000000000000" pitchFamily="2" charset="2"/>
              </a:rPr>
              <a:t>ou Troca de canal, sinal de reset carrega o valor atual do PCR no contador e processo de sync do PLL começa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ym typeface="Wingdings" panose="05000000000000000000" pitchFamily="2" charset="2"/>
              </a:rPr>
              <a:t>Sincronismo dos quadros de video e áudio  </a:t>
            </a:r>
            <a:r>
              <a:rPr lang="pt-PT" dirty="0" smtClean="0"/>
              <a:t>Pacote PES (PTS no cabeçalho,</a:t>
            </a:r>
            <a:r>
              <a:rPr lang="pt-PT" baseline="0" dirty="0" smtClean="0"/>
              <a:t> dados</a:t>
            </a:r>
            <a:r>
              <a:rPr lang="pt-PT" dirty="0" smtClean="0"/>
              <a:t>) </a:t>
            </a:r>
            <a:r>
              <a:rPr lang="pt-PT" dirty="0" smtClean="0">
                <a:sym typeface="Wingdings" panose="05000000000000000000" pitchFamily="2" charset="2"/>
              </a:rPr>
              <a:t>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Aqui </a:t>
            </a:r>
            <a:r>
              <a:rPr lang="pt-BR" dirty="0" smtClean="0"/>
              <a:t>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áudio, </a:t>
            </a:r>
            <a:r>
              <a:rPr lang="pt-BR" b="0" baseline="0" dirty="0" smtClean="0"/>
              <a:t>com duração </a:t>
            </a:r>
            <a:r>
              <a:rPr lang="pt-BR" baseline="0" dirty="0" smtClean="0"/>
              <a:t>definida em uma tabela</a:t>
            </a:r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0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Alcance: Quanto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Verde:</a:t>
            </a:r>
            <a:r>
              <a:rPr lang="pt-PT" baseline="0" dirty="0" smtClean="0"/>
              <a:t> ISO, Azul: SBTVD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PMT: Tem o PID 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r>
              <a:rPr lang="pt-BR" dirty="0" smtClean="0"/>
              <a:t>PAT</a:t>
            </a:r>
            <a:r>
              <a:rPr lang="pt-BR" dirty="0" smtClean="0"/>
              <a:t>:</a:t>
            </a:r>
            <a:r>
              <a:rPr lang="pt-BR" baseline="0" dirty="0" smtClean="0"/>
              <a:t> Traz 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(endereços) das </a:t>
            </a:r>
            <a:r>
              <a:rPr lang="pt-BR" baseline="0" dirty="0" err="1" smtClean="0"/>
              <a:t>PMTs</a:t>
            </a:r>
            <a:r>
              <a:rPr lang="pt-BR" baseline="0" dirty="0" smtClean="0"/>
              <a:t> de cada serviço contidos no TS, bem como o PID da NIT.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1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Comprimento (Length),  1 ou 2 bytes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3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r>
              <a:rPr lang="pt-BR" baseline="0" dirty="0" smtClean="0"/>
              <a:t>Resultados: Sucesso no sincronismo </a:t>
            </a:r>
            <a:r>
              <a:rPr lang="pt-BR" b="1" baseline="0" dirty="0" smtClean="0"/>
              <a:t>depois de acertar o bitrate </a:t>
            </a:r>
            <a:r>
              <a:rPr lang="pt-BR" baseline="0" dirty="0" smtClean="0"/>
              <a:t>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3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501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r>
              <a:rPr lang="pt-BR" dirty="0" smtClean="0"/>
              <a:t>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</a:t>
            </a:r>
            <a:r>
              <a:rPr lang="pt-BR" b="1" baseline="0" dirty="0" smtClean="0"/>
              <a:t>combinações de tabelas transmitidas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Usando 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Search</a:t>
            </a:r>
            <a:r>
              <a:rPr lang="pt-BR" baseline="0" dirty="0" smtClean="0"/>
              <a:t>: Sem NIT a TV não acha o canal.</a:t>
            </a:r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070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="1" baseline="0" dirty="0" err="1" smtClean="0"/>
              <a:t>FFmpeg</a:t>
            </a:r>
            <a:r>
              <a:rPr lang="pt-BR" b="1" baseline="0" dirty="0" smtClean="0"/>
              <a:t> que eu modifiquei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1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8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Aqui tem uma</a:t>
            </a:r>
            <a:r>
              <a:rPr lang="pt-PT" baseline="0" dirty="0" smtClean="0"/>
              <a:t> NIT e uma SDT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30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Presença</a:t>
            </a:r>
            <a:r>
              <a:rPr lang="pt-PT" baseline="0" dirty="0" smtClean="0"/>
              <a:t> da SDT permite a exibição do nome do serviço: </a:t>
            </a:r>
            <a:r>
              <a:rPr lang="pt-PT" b="1" baseline="0" dirty="0" smtClean="0"/>
              <a:t>SVC HD Full Seg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7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20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92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PSI:</a:t>
            </a:r>
            <a:r>
              <a:rPr lang="pt-PT" baseline="0" dirty="0" smtClean="0"/>
              <a:t> Program Specific Information</a:t>
            </a:r>
          </a:p>
          <a:p>
            <a:r>
              <a:rPr lang="pt-PT" baseline="0" dirty="0" smtClean="0"/>
              <a:t>SI: System Information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Tabelas obrigatórias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42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Descritores são estruturas com sintaxe padrão para carregar</a:t>
            </a:r>
            <a:r>
              <a:rPr lang="pt-PT" baseline="0" dirty="0" smtClean="0"/>
              <a:t> informações definidas na norma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Explicação das tabelas obrigatórias para o SBTVD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5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9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  Telespectador</a:t>
            </a:r>
            <a:r>
              <a:rPr lang="pt-PT" baseline="0" dirty="0" smtClean="0">
                <a:sym typeface="Wingdings" panose="05000000000000000000" pitchFamily="2" charset="2"/>
              </a:rPr>
              <a:t> escolhe qual deseja assistir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Identificação individual para cada ES</a:t>
            </a:r>
            <a:r>
              <a:rPr lang="pt-BR" baseline="0" dirty="0" smtClean="0"/>
              <a:t> </a:t>
            </a:r>
            <a:r>
              <a:rPr lang="pt-BR" dirty="0" smtClean="0"/>
              <a:t>e conjunto</a:t>
            </a:r>
            <a:r>
              <a:rPr lang="pt-BR" baseline="0" dirty="0" smtClean="0"/>
              <a:t> de </a:t>
            </a:r>
            <a:r>
              <a:rPr lang="pt-BR" dirty="0" smtClean="0"/>
              <a:t>dados de controle.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3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r>
              <a:rPr lang="pt-PT" baseline="0" dirty="0" smtClean="0"/>
              <a:t> que motivou o trabalho </a:t>
            </a:r>
            <a:r>
              <a:rPr lang="pt-PT" baseline="0" dirty="0" smtClean="0">
                <a:sym typeface="Wingdings" panose="05000000000000000000" pitchFamily="2" charset="2"/>
              </a:rPr>
              <a:t> Falta de Multiplexador que transforme </a:t>
            </a:r>
            <a:r>
              <a:rPr lang="pt-PT" b="1" baseline="0" dirty="0" smtClean="0">
                <a:sym typeface="Wingdings" panose="05000000000000000000" pitchFamily="2" charset="2"/>
              </a:rPr>
              <a:t>ESs</a:t>
            </a:r>
            <a:r>
              <a:rPr lang="pt-PT" baseline="0" dirty="0" smtClean="0">
                <a:sym typeface="Wingdings" panose="05000000000000000000" pitchFamily="2" charset="2"/>
              </a:rPr>
              <a:t> em </a:t>
            </a:r>
            <a:r>
              <a:rPr lang="pt-PT" b="1" baseline="0" dirty="0" smtClean="0">
                <a:sym typeface="Wingdings" panose="05000000000000000000" pitchFamily="2" charset="2"/>
              </a:rPr>
              <a:t>TS </a:t>
            </a:r>
            <a:r>
              <a:rPr lang="pt-PT" b="0" baseline="0" dirty="0" smtClean="0">
                <a:sym typeface="Wingdings" panose="05000000000000000000" pitchFamily="2" charset="2"/>
              </a:rPr>
              <a:t>para entrar na estação.</a:t>
            </a:r>
            <a:endParaRPr lang="pt-PT" b="0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</a:t>
            </a:r>
            <a:r>
              <a:rPr lang="pt-PT" b="1" baseline="0" dirty="0" smtClean="0"/>
              <a:t>TS </a:t>
            </a:r>
            <a:r>
              <a:rPr lang="pt-PT" baseline="0" dirty="0" smtClean="0"/>
              <a:t>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 Preciso de um </a:t>
            </a:r>
            <a:r>
              <a:rPr lang="pt-PT" b="1" baseline="0" dirty="0" smtClean="0"/>
              <a:t>Mux qualquer </a:t>
            </a:r>
            <a:r>
              <a:rPr lang="pt-PT" baseline="0" dirty="0" smtClean="0"/>
              <a:t>para transformar ESs em TS single service.</a:t>
            </a:r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gerar o TS </a:t>
            </a:r>
            <a:r>
              <a:rPr lang="pt-PT" baseline="0" dirty="0" smtClean="0"/>
              <a:t> com múltiplos serviços.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Dificuldades Atuais: </a:t>
            </a:r>
            <a:r>
              <a:rPr lang="pt-BR" sz="2800" dirty="0" smtClean="0">
                <a:latin typeface="Calibri" pitchFamily="34" charset="0"/>
              </a:rPr>
              <a:t>Sincronismo entre</a:t>
            </a:r>
            <a:r>
              <a:rPr lang="pt-BR" sz="2800" baseline="0" dirty="0" smtClean="0">
                <a:latin typeface="Calibri" pitchFamily="34" charset="0"/>
              </a:rPr>
              <a:t> vídeo e áudio </a:t>
            </a:r>
            <a:r>
              <a:rPr lang="pt-BR" sz="2800" dirty="0" smtClean="0">
                <a:latin typeface="Calibri" pitchFamily="34" charset="0"/>
              </a:rPr>
              <a:t>e Transmissão</a:t>
            </a:r>
            <a:r>
              <a:rPr lang="pt-BR" sz="2800" baseline="0" dirty="0" smtClean="0">
                <a:latin typeface="Calibri" pitchFamily="34" charset="0"/>
              </a:rPr>
              <a:t> de</a:t>
            </a:r>
            <a:r>
              <a:rPr lang="pt-BR" sz="2800" dirty="0" smtClean="0">
                <a:latin typeface="Calibri" pitchFamily="34" charset="0"/>
              </a:rPr>
              <a:t> Múltiplos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800" dirty="0" smtClean="0">
                <a:latin typeface="Calibri" pitchFamily="34" charset="0"/>
              </a:rPr>
              <a:t>Serviços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Vantagens: </a:t>
            </a:r>
          </a:p>
          <a:p>
            <a:r>
              <a:rPr lang="pt-PT" baseline="0" dirty="0" smtClean="0"/>
              <a:t>Ferramenta de código aberto, </a:t>
            </a:r>
          </a:p>
          <a:p>
            <a:r>
              <a:rPr lang="pt-PT" baseline="0" dirty="0" smtClean="0"/>
              <a:t>mais flexível com relação aos parâmetros de criação do fluxo de transporte (foco para pesquisas acadêmicas)</a:t>
            </a:r>
          </a:p>
          <a:p>
            <a:endParaRPr lang="pt-PT" baseline="0" dirty="0" smtClean="0"/>
          </a:p>
          <a:p>
            <a:r>
              <a:rPr lang="pt-BR" b="1" dirty="0" smtClean="0"/>
              <a:t>METODOLOGIA </a:t>
            </a:r>
            <a:r>
              <a:rPr lang="pt-BR" dirty="0" smtClean="0"/>
              <a:t>do </a:t>
            </a:r>
            <a:r>
              <a:rPr lang="pt-BR" dirty="0" smtClean="0"/>
              <a:t>Projeto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Estudar as normas relacionadas à TV digital 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Pesquisar ferramentas abertas existentes com funcionalidades aproveitáveis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Compatibilizar as ferramentas à norma </a:t>
            </a:r>
            <a:r>
              <a:rPr lang="pt-BR" dirty="0" smtClean="0"/>
              <a:t>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="1" dirty="0" smtClean="0"/>
              <a:t>OBJETIVO</a:t>
            </a:r>
            <a:r>
              <a:rPr lang="pt-PT" dirty="0" smtClean="0"/>
              <a:t>:</a:t>
            </a:r>
            <a:r>
              <a:rPr lang="pt-PT" baseline="0" dirty="0" smtClean="0"/>
              <a:t> dispor de um multiplexador compatível com a norma brasileira no lab para viabilizar a continuidade da pesquisa da TV Digital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8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" TargetMode="External"/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Desenvolvimento de Multiplexador MPEG2 para o Sistema Brasileiro</a:t>
            </a:r>
            <a:br>
              <a:rPr lang="pt-BR" sz="4400" dirty="0"/>
            </a:br>
            <a:r>
              <a:rPr lang="pt-BR" sz="4400" dirty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98787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Desenvolver ferramenta para combinar ESs 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PT" sz="2800" dirty="0">
                <a:latin typeface="Calibri" pitchFamily="34" charset="0"/>
              </a:rPr>
              <a:t>	</a:t>
            </a:r>
            <a:r>
              <a:rPr lang="pt-PT" sz="2800" dirty="0" smtClean="0">
                <a:latin typeface="Calibri" pitchFamily="34" charset="0"/>
              </a:rPr>
              <a:t>e entregar um TS para a estação EiTV</a:t>
            </a:r>
            <a:endParaRPr lang="pt-BR" sz="28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Proposta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inicial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solidFill>
                  <a:srgbClr val="002060"/>
                </a:solidFill>
              </a:rPr>
              <a:t>Multiplexador </a:t>
            </a:r>
            <a:r>
              <a:rPr lang="pt-PT" dirty="0" smtClean="0">
                <a:solidFill>
                  <a:srgbClr val="002060"/>
                </a:solidFill>
              </a:rPr>
              <a:t>MPEG2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r 56"/>
          <p:cNvSpPr/>
          <p:nvPr/>
        </p:nvSpPr>
        <p:spPr>
          <a:xfrm>
            <a:off x="5097221" y="3168993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5097930" y="3880879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de cantos arredondados 62"/>
          <p:cNvSpPr/>
          <p:nvPr/>
        </p:nvSpPr>
        <p:spPr>
          <a:xfrm>
            <a:off x="9249677" y="527418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9248539" y="450103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694113" y="293269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668713" y="366135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681413" y="430665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656013" y="503532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416910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lvl="0" indent="-228594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pt-PT" sz="2800" dirty="0" smtClean="0">
                <a:solidFill>
                  <a:prstClr val="black"/>
                </a:solidFill>
                <a:latin typeface="Calibri" pitchFamily="34" charset="0"/>
              </a:rPr>
              <a:t>Após </a:t>
            </a:r>
            <a:r>
              <a:rPr lang="pt-PT" sz="2800" dirty="0">
                <a:solidFill>
                  <a:prstClr val="black"/>
                </a:solidFill>
                <a:latin typeface="Calibri" pitchFamily="34" charset="0"/>
              </a:rPr>
              <a:t>revisão bibliográfica e estudo preliminar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solidFill>
                  <a:prstClr val="black"/>
                </a:solidFill>
                <a:latin typeface="Calibri" pitchFamily="34" charset="0"/>
              </a:rPr>
              <a:t>Melhor desenvolver </a:t>
            </a: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todo o bloco multiplexador em vez de apenas uma parte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Vantagem: Criação de ferramenta totalmente aberta para desenvolvimento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Modificação da Proposta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657914" y="3229259"/>
            <a:ext cx="3867927" cy="32372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solidFill>
                  <a:srgbClr val="002060"/>
                </a:solidFill>
              </a:rPr>
              <a:t>Multiplexador </a:t>
            </a:r>
            <a:r>
              <a:rPr lang="pt-PT" dirty="0" smtClean="0">
                <a:solidFill>
                  <a:srgbClr val="002060"/>
                </a:solidFill>
              </a:rPr>
              <a:t>MPEG2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9249677" y="527418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248539" y="450103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694113" y="293269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668713" y="366135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681413" y="430665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656013" y="503532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78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relevantes ao projeto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816475"/>
          </a:xfrm>
        </p:spPr>
        <p:txBody>
          <a:bodyPr/>
          <a:lstStyle/>
          <a:p>
            <a:r>
              <a:rPr lang="pt-BR" dirty="0" smtClean="0"/>
              <a:t>ISO/IEC 13818-1</a:t>
            </a:r>
          </a:p>
          <a:p>
            <a:pPr lvl="1"/>
            <a:r>
              <a:rPr lang="pt-BR" dirty="0" smtClean="0"/>
              <a:t>Padrão internacional para multiplexação, MPEG2</a:t>
            </a:r>
          </a:p>
          <a:p>
            <a:pPr lvl="1"/>
            <a:r>
              <a:rPr lang="pt-BR" dirty="0" smtClean="0"/>
              <a:t>Padronização </a:t>
            </a:r>
            <a:r>
              <a:rPr lang="pt-BR" dirty="0" smtClean="0"/>
              <a:t>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PT" dirty="0" smtClean="0"/>
          </a:p>
          <a:p>
            <a:r>
              <a:rPr lang="pt-PT" dirty="0" smtClean="0"/>
              <a:t>ARIB STD-B10</a:t>
            </a:r>
          </a:p>
          <a:p>
            <a:pPr lvl="1"/>
            <a:r>
              <a:rPr lang="pt-PT" dirty="0" smtClean="0"/>
              <a:t>Padrão japonês ISDB-T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ISO 13818 e ARIB STD-B10</a:t>
            </a:r>
          </a:p>
          <a:p>
            <a:pPr lvl="1"/>
            <a:r>
              <a:rPr lang="pt-BR" dirty="0" smtClean="0"/>
              <a:t>Tabelas 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10388981" y="4793839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9899216" y="524738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8" y="3293157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7" y="3919993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6" y="2290201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3" y="210094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7" y="3291571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9" y="5148038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 PCR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4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4" y="5143049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202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81" y="2350751"/>
            <a:ext cx="34890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9" y="4103350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8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8" y="4509863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Packetizador</a:t>
            </a:r>
            <a:endParaRPr lang="pt-PT" sz="2000" dirty="0">
              <a:sym typeface="Symbol"/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Packetizador</a:t>
            </a:r>
            <a:endParaRPr lang="pt-PT" sz="2000" dirty="0">
              <a:sym typeface="Symbol"/>
            </a:endParaRPr>
          </a:p>
        </p:txBody>
      </p:sp>
      <p:grpSp>
        <p:nvGrpSpPr>
          <p:cNvPr id="86" name="Grupo 85"/>
          <p:cNvGrpSpPr/>
          <p:nvPr/>
        </p:nvGrpSpPr>
        <p:grpSpPr>
          <a:xfrm>
            <a:off x="5017042" y="4982811"/>
            <a:ext cx="5400675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1" y="4328207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43" y="4023407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0" y="6077771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Multiplexador MPEG2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6" y="3021571"/>
            <a:ext cx="509387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1" y="570615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Pacote TS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9" y="3357111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3" y="2861192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7" y="322966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5" y="3528902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7" y="3759887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1" y="3420157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3" y="3418145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21" y="3930367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627752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12" y="217089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4" y="2267111"/>
            <a:ext cx="559347" cy="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7" y="2278431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Decodificação do PCR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7964546" y="6210302"/>
            <a:ext cx="26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libri" pitchFamily="34" charset="0"/>
              </a:rPr>
              <a:t>Demultiplexador </a:t>
            </a:r>
            <a:r>
              <a:rPr lang="pt-PT" dirty="0" smtClean="0">
                <a:latin typeface="Calibri" pitchFamily="34" charset="0"/>
              </a:rPr>
              <a:t>MPEG2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5" name="CaixaDeTexto 144"/>
          <p:cNvSpPr txBox="1"/>
          <p:nvPr/>
        </p:nvSpPr>
        <p:spPr>
          <a:xfrm>
            <a:off x="2891725" y="3220342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2140283" y="300489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1"/>
            <a:endCxn id="148" idx="7"/>
          </p:cNvCxnSpPr>
          <p:nvPr/>
        </p:nvCxnSpPr>
        <p:spPr>
          <a:xfrm rot="10800000" flipV="1">
            <a:off x="2496082" y="2694088"/>
            <a:ext cx="8357436" cy="3427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1"/>
            <a:endCxn id="148" idx="6"/>
          </p:cNvCxnSpPr>
          <p:nvPr/>
        </p:nvCxnSpPr>
        <p:spPr>
          <a:xfrm rot="10800000" flipV="1">
            <a:off x="2606256" y="3168195"/>
            <a:ext cx="8233538" cy="1271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4" y="2771804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5" y="306794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12345" y="5131820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Reset</a:t>
            </a: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72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181724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Oscilador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VCO</a:t>
            </a:r>
            <a:endParaRPr lang="pt-PT" sz="2000" dirty="0">
              <a:sym typeface="Symbol"/>
            </a:endParaRP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10" y="3155895"/>
            <a:ext cx="908571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3" y="3501708"/>
            <a:ext cx="107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4" y="3698837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35286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146186" y="3698839"/>
            <a:ext cx="2466081" cy="976805"/>
          </a:xfrm>
          <a:prstGeom prst="bentConnector3">
            <a:avLst>
              <a:gd name="adj1" fmla="val -9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6"/>
          <p:cNvCxnSpPr/>
          <p:nvPr/>
        </p:nvCxnSpPr>
        <p:spPr>
          <a:xfrm rot="10800000">
            <a:off x="3869635" y="3901724"/>
            <a:ext cx="861396" cy="795131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10853518" y="2509422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0839794" y="2983530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6" name="Conector angulado 96"/>
          <p:cNvCxnSpPr/>
          <p:nvPr/>
        </p:nvCxnSpPr>
        <p:spPr>
          <a:xfrm>
            <a:off x="8719930" y="3698838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cxnSp>
        <p:nvCxnSpPr>
          <p:cNvPr id="4" name="Conector de seta reta 3"/>
          <p:cNvCxnSpPr>
            <a:stCxn id="148" idx="2"/>
          </p:cNvCxnSpPr>
          <p:nvPr/>
        </p:nvCxnSpPr>
        <p:spPr>
          <a:xfrm flipH="1">
            <a:off x="838202" y="330282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96"/>
          <p:cNvCxnSpPr/>
          <p:nvPr/>
        </p:nvCxnSpPr>
        <p:spPr>
          <a:xfrm flipV="1">
            <a:off x="6785113" y="3716604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541645" y="5344618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Controlador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PLL</a:t>
            </a:r>
            <a:endParaRPr lang="pt-PT" sz="2000" dirty="0">
              <a:sym typeface="Symbol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838200" y="5501152"/>
            <a:ext cx="1667834" cy="35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96"/>
          <p:cNvCxnSpPr/>
          <p:nvPr/>
        </p:nvCxnSpPr>
        <p:spPr>
          <a:xfrm rot="16200000" flipH="1">
            <a:off x="2932769" y="2960268"/>
            <a:ext cx="1549284" cy="2570482"/>
          </a:xfrm>
          <a:prstGeom prst="bentConnector3">
            <a:avLst>
              <a:gd name="adj1" fmla="val 11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96"/>
          <p:cNvCxnSpPr>
            <a:stCxn id="30" idx="3"/>
            <a:endCxn id="88" idx="2"/>
          </p:cNvCxnSpPr>
          <p:nvPr/>
        </p:nvCxnSpPr>
        <p:spPr>
          <a:xfrm flipV="1">
            <a:off x="4322405" y="5020151"/>
            <a:ext cx="933401" cy="668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365426" y="4331136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42 Bits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059918" y="2933953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400711" y="1414465"/>
            <a:ext cx="9474200" cy="475532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4" y="2590801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3" y="3217637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52" y="1389065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9" y="1398592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5" y="4445682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dos PTS e DTS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50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8" y="1549005"/>
            <a:ext cx="54768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5" y="3400994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4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De </a:t>
            </a:r>
            <a:r>
              <a:rPr lang="pt-PT" sz="2000" dirty="0">
                <a:sym typeface="Symbol"/>
              </a:rPr>
              <a:t>Video</a:t>
            </a:r>
            <a:endParaRPr lang="pt-PT" sz="2000" dirty="0">
              <a:sym typeface="Symbol"/>
            </a:endParaRP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Packetizador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De Audio</a:t>
            </a:r>
            <a:endParaRPr lang="pt-PT" sz="2000" dirty="0">
              <a:sym typeface="Symbol"/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4049088" y="5142921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52" y="4037470"/>
            <a:ext cx="3210823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127104" y="6210302"/>
            <a:ext cx="24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libri" pitchFamily="34" charset="0"/>
              </a:rPr>
              <a:t>Multiplexador </a:t>
            </a:r>
            <a:r>
              <a:rPr lang="pt-PT" dirty="0" smtClean="0">
                <a:latin typeface="Calibri" pitchFamily="34" charset="0"/>
              </a:rPr>
              <a:t>MPEG2</a:t>
            </a:r>
            <a:endParaRPr lang="pt-PT" dirty="0" smtClean="0">
              <a:latin typeface="Calibri" pitchFamily="34" charset="0"/>
            </a:endParaRP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8" y="2127061"/>
            <a:ext cx="893695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2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Pacotes TS 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148" name="Elipse 147"/>
          <p:cNvSpPr/>
          <p:nvPr/>
        </p:nvSpPr>
        <p:spPr>
          <a:xfrm rot="20705678">
            <a:off x="7600175" y="2654755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5" y="1966681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3" y="25273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51" y="2826546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4" y="2936038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7" y="2717801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7" y="4037469"/>
            <a:ext cx="795131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9" y="4037469"/>
            <a:ext cx="3076575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5" y="4037469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90" y="4875215"/>
            <a:ext cx="931019" cy="25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3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Pacote PES</a:t>
            </a:r>
            <a:endParaRPr lang="pt-PT" dirty="0" smtClean="0">
              <a:latin typeface="Calibri" pitchFamily="34" charset="0"/>
            </a:endParaRPr>
          </a:p>
        </p:txBody>
      </p:sp>
      <p:grpSp>
        <p:nvGrpSpPr>
          <p:cNvPr id="85" name="Grupo 84"/>
          <p:cNvGrpSpPr/>
          <p:nvPr/>
        </p:nvGrpSpPr>
        <p:grpSpPr>
          <a:xfrm>
            <a:off x="6301959" y="5142921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8" y="5142921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sp>
        <p:nvSpPr>
          <p:cNvPr id="3" name="Trapezoide 2"/>
          <p:cNvSpPr/>
          <p:nvPr/>
        </p:nvSpPr>
        <p:spPr>
          <a:xfrm>
            <a:off x="5003112" y="4880243"/>
            <a:ext cx="2358791" cy="258204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0 w 2358790"/>
              <a:gd name="connsiteY0" fmla="*/ 258204 h 258204"/>
              <a:gd name="connsiteX1" fmla="*/ 936710 w 2358790"/>
              <a:gd name="connsiteY1" fmla="*/ 0 h 258204"/>
              <a:gd name="connsiteX2" fmla="*/ 2358790 w 2358790"/>
              <a:gd name="connsiteY2" fmla="*/ 2319 h 258204"/>
              <a:gd name="connsiteX3" fmla="*/ 1257646 w 2358790"/>
              <a:gd name="connsiteY3" fmla="*/ 258204 h 258204"/>
              <a:gd name="connsiteX4" fmla="*/ 0 w 2358790"/>
              <a:gd name="connsiteY4" fmla="*/ 258204 h 2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790" h="258204">
                <a:moveTo>
                  <a:pt x="0" y="258204"/>
                </a:moveTo>
                <a:lnTo>
                  <a:pt x="936710" y="0"/>
                </a:lnTo>
                <a:lnTo>
                  <a:pt x="2358790" y="2319"/>
                </a:lnTo>
                <a:lnTo>
                  <a:pt x="1257646" y="258204"/>
                </a:lnTo>
                <a:lnTo>
                  <a:pt x="0" y="258204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Trapezoide 2"/>
          <p:cNvSpPr/>
          <p:nvPr/>
        </p:nvSpPr>
        <p:spPr>
          <a:xfrm>
            <a:off x="7281281" y="4873038"/>
            <a:ext cx="1711725" cy="262235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956115"/>
              <a:gd name="connsiteY0" fmla="*/ 262235 h 262235"/>
              <a:gd name="connsiteX1" fmla="*/ 0 w 1956115"/>
              <a:gd name="connsiteY1" fmla="*/ 10381 h 262235"/>
              <a:gd name="connsiteX2" fmla="*/ 1956115 w 1956115"/>
              <a:gd name="connsiteY2" fmla="*/ 0 h 262235"/>
              <a:gd name="connsiteX3" fmla="*/ 1502036 w 1956115"/>
              <a:gd name="connsiteY3" fmla="*/ 262235 h 262235"/>
              <a:gd name="connsiteX4" fmla="*/ 244390 w 1956115"/>
              <a:gd name="connsiteY4" fmla="*/ 262235 h 262235"/>
              <a:gd name="connsiteX0" fmla="*/ 0 w 1711725"/>
              <a:gd name="connsiteY0" fmla="*/ 262235 h 262235"/>
              <a:gd name="connsiteX1" fmla="*/ 90890 w 1711725"/>
              <a:gd name="connsiteY1" fmla="*/ 10381 h 262235"/>
              <a:gd name="connsiteX2" fmla="*/ 1711725 w 1711725"/>
              <a:gd name="connsiteY2" fmla="*/ 0 h 262235"/>
              <a:gd name="connsiteX3" fmla="*/ 1257646 w 1711725"/>
              <a:gd name="connsiteY3" fmla="*/ 262235 h 262235"/>
              <a:gd name="connsiteX4" fmla="*/ 0 w 1711725"/>
              <a:gd name="connsiteY4" fmla="*/ 262235 h 26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25" h="262235">
                <a:moveTo>
                  <a:pt x="0" y="262235"/>
                </a:moveTo>
                <a:lnTo>
                  <a:pt x="90890" y="10381"/>
                </a:lnTo>
                <a:lnTo>
                  <a:pt x="1711725" y="0"/>
                </a:lnTo>
                <a:lnTo>
                  <a:pt x="1257646" y="262235"/>
                </a:lnTo>
                <a:lnTo>
                  <a:pt x="0" y="262235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apezoide 2"/>
          <p:cNvSpPr/>
          <p:nvPr/>
        </p:nvSpPr>
        <p:spPr>
          <a:xfrm>
            <a:off x="8989218" y="4872431"/>
            <a:ext cx="1780801" cy="257791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502036"/>
              <a:gd name="connsiteY0" fmla="*/ 257790 h 257790"/>
              <a:gd name="connsiteX1" fmla="*/ 0 w 1502036"/>
              <a:gd name="connsiteY1" fmla="*/ 5936 h 257790"/>
              <a:gd name="connsiteX2" fmla="*/ 1454465 w 1502036"/>
              <a:gd name="connsiteY2" fmla="*/ 0 h 257790"/>
              <a:gd name="connsiteX3" fmla="*/ 1502036 w 1502036"/>
              <a:gd name="connsiteY3" fmla="*/ 257790 h 257790"/>
              <a:gd name="connsiteX4" fmla="*/ 244390 w 1502036"/>
              <a:gd name="connsiteY4" fmla="*/ 257790 h 257790"/>
              <a:gd name="connsiteX0" fmla="*/ 1346115 w 2603761"/>
              <a:gd name="connsiteY0" fmla="*/ 257790 h 257790"/>
              <a:gd name="connsiteX1" fmla="*/ 0 w 2603761"/>
              <a:gd name="connsiteY1" fmla="*/ 9111 h 257790"/>
              <a:gd name="connsiteX2" fmla="*/ 2556190 w 2603761"/>
              <a:gd name="connsiteY2" fmla="*/ 0 h 257790"/>
              <a:gd name="connsiteX3" fmla="*/ 2603761 w 2603761"/>
              <a:gd name="connsiteY3" fmla="*/ 257790 h 257790"/>
              <a:gd name="connsiteX4" fmla="*/ 1346115 w 2603761"/>
              <a:gd name="connsiteY4" fmla="*/ 257790 h 257790"/>
              <a:gd name="connsiteX0" fmla="*/ 523155 w 1780801"/>
              <a:gd name="connsiteY0" fmla="*/ 257790 h 257790"/>
              <a:gd name="connsiteX1" fmla="*/ 0 w 1780801"/>
              <a:gd name="connsiteY1" fmla="*/ 9111 h 257790"/>
              <a:gd name="connsiteX2" fmla="*/ 1733230 w 1780801"/>
              <a:gd name="connsiteY2" fmla="*/ 0 h 257790"/>
              <a:gd name="connsiteX3" fmla="*/ 1780801 w 1780801"/>
              <a:gd name="connsiteY3" fmla="*/ 257790 h 257790"/>
              <a:gd name="connsiteX4" fmla="*/ 523155 w 1780801"/>
              <a:gd name="connsiteY4" fmla="*/ 257790 h 2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801" h="257790">
                <a:moveTo>
                  <a:pt x="523155" y="257790"/>
                </a:moveTo>
                <a:lnTo>
                  <a:pt x="0" y="9111"/>
                </a:lnTo>
                <a:lnTo>
                  <a:pt x="1733230" y="0"/>
                </a:lnTo>
                <a:lnTo>
                  <a:pt x="1780801" y="257790"/>
                </a:lnTo>
                <a:lnTo>
                  <a:pt x="523155" y="25779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6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40" y="3876678"/>
            <a:ext cx="1084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3331" y="1803400"/>
            <a:ext cx="2282723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1 x </a:t>
            </a:r>
            <a:r>
              <a:rPr lang="pt-BR" sz="2000" dirty="0" smtClean="0">
                <a:latin typeface="Calibri" pitchFamily="34" charset="0"/>
              </a:rPr>
              <a:t>Alta Resolução+ </a:t>
            </a:r>
            <a:r>
              <a:rPr lang="pt-BR" sz="2000" dirty="0">
                <a:latin typeface="Calibri" pitchFamily="34" charset="0"/>
              </a:rPr>
              <a:t>1 x </a:t>
            </a:r>
            <a:r>
              <a:rPr lang="pt-BR" sz="2000" dirty="0" smtClean="0">
                <a:latin typeface="Calibri" pitchFamily="34" charset="0"/>
              </a:rPr>
              <a:t>Baixa Resolução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Canais Comerciais (RBS, SBT, Band)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TV </a:t>
            </a:r>
            <a:r>
              <a:rPr lang="pt-BR" sz="2000" dirty="0">
                <a:latin typeface="Calibri" pitchFamily="34" charset="0"/>
              </a:rPr>
              <a:t>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Qualidade x </a:t>
            </a:r>
            <a:r>
              <a:rPr lang="pt-BR" sz="2000" dirty="0" smtClean="0">
                <a:latin typeface="Calibri" pitchFamily="34" charset="0"/>
              </a:rPr>
              <a:t>Alcance – modulações diferentes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Mesma programação para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>
                <a:latin typeface="Calibri" pitchFamily="34" charset="0"/>
              </a:rPr>
              <a:t>	diferentes dispositivos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1-4 x </a:t>
            </a:r>
            <a:r>
              <a:rPr lang="pt-BR" sz="2000" dirty="0" smtClean="0">
                <a:latin typeface="Calibri" pitchFamily="34" charset="0"/>
              </a:rPr>
              <a:t>Resolução Padrão+ </a:t>
            </a:r>
            <a:r>
              <a:rPr lang="pt-BR" sz="2000" dirty="0">
                <a:latin typeface="Calibri" pitchFamily="34" charset="0"/>
              </a:rPr>
              <a:t>1 </a:t>
            </a:r>
            <a:r>
              <a:rPr lang="pt-BR" sz="2000" dirty="0" smtClean="0">
                <a:latin typeface="Calibri" pitchFamily="34" charset="0"/>
              </a:rPr>
              <a:t>x Baixa resolução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Canais Públicos (Câmara Est./Fed., Ass. Leg., Senado)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TV </a:t>
            </a:r>
            <a:r>
              <a:rPr lang="pt-BR" sz="2000" dirty="0">
                <a:latin typeface="Calibri" pitchFamily="34" charset="0"/>
              </a:rPr>
              <a:t>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Programação múltipla para os mesmos dispositivos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12202" y="462387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1055719" y="3967414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7160" y="3691857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85900" y="1714500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PAT</a:t>
            </a: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X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pt-PT" sz="1600" dirty="0">
                <a:solidFill>
                  <a:schemeClr val="tx1"/>
                </a:solidFill>
              </a:rPr>
              <a:t> PID PMT: 0xXXX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Y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pt-PT" sz="1600" dirty="0">
                <a:solidFill>
                  <a:schemeClr val="tx1"/>
                </a:solidFill>
              </a:rPr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1" y="3454401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PMT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Serviço  N</a:t>
            </a:r>
          </a:p>
          <a:p>
            <a:pPr algn="ctr"/>
            <a:endParaRPr lang="pt-PT" sz="1600" dirty="0">
              <a:solidFill>
                <a:schemeClr val="tx1"/>
              </a:solidFill>
            </a:endParaRP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PCR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 PID 0xNN1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Video ES </a:t>
            </a:r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  <a:sym typeface="Wingdings" pitchFamily="2" charset="2"/>
              </a:rPr>
              <a:t>Audio ES 2  PID 0xNN4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3"/>
            <a:ext cx="2565400" cy="2147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SDT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da Geradora: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LaPSI TV - UFRGS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dos Serviços: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SVC Full Seg, SVC 1Seg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Flag de presença da EIT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NIT</a:t>
            </a:r>
          </a:p>
          <a:p>
            <a:pPr algn="ctr"/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Rede: ZYA000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Serviços: 1, 2, 3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Canal Físico: 33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Svc. Recep. Parcial: 3</a:t>
            </a:r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Tabelas Obrigatórias no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SBTVD: Exemplos de Valores Possíveis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EIT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Nome dos eventos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Hora de Início e Fim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Classificação Indicativa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3"/>
            <a:ext cx="2565400" cy="2084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TOT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Data e hora atuais: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02 / 07 / 2014, 14h40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Próxima mudança de horário: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05 / 10 / 2014 0h00</a:t>
            </a:r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Projeto: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Condições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de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Entradas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e Saídas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57349" y="183254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Entrada</a:t>
            </a:r>
            <a:endParaRPr lang="pt-BR" sz="24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 Receber </a:t>
            </a:r>
            <a:r>
              <a:rPr lang="pt-BR" sz="2400" dirty="0" err="1">
                <a:latin typeface="Calibri" pitchFamily="34" charset="0"/>
              </a:rPr>
              <a:t>ESs</a:t>
            </a:r>
            <a:r>
              <a:rPr lang="pt-BR" sz="2400" dirty="0">
                <a:latin typeface="Calibri" pitchFamily="34" charset="0"/>
              </a:rPr>
              <a:t> codificados nos padrões do </a:t>
            </a:r>
            <a:r>
              <a:rPr lang="pt-BR" sz="2400" dirty="0" smtClean="0">
                <a:latin typeface="Calibri" pitchFamily="34" charset="0"/>
              </a:rPr>
              <a:t>SBTVD, vídeo </a:t>
            </a:r>
            <a:r>
              <a:rPr lang="pt-BR" sz="2400" dirty="0" smtClean="0">
                <a:latin typeface="Calibri" pitchFamily="34" charset="0"/>
              </a:rPr>
              <a:t>H.264 </a:t>
            </a:r>
            <a:r>
              <a:rPr lang="pt-BR" sz="2400" dirty="0" smtClean="0">
                <a:latin typeface="Calibri" pitchFamily="34" charset="0"/>
              </a:rPr>
              <a:t>e </a:t>
            </a:r>
            <a:r>
              <a:rPr lang="pt-BR" sz="2400" dirty="0" smtClean="0">
                <a:latin typeface="Calibri" pitchFamily="34" charset="0"/>
              </a:rPr>
              <a:t>áudio AAC/LATM 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Saída</a:t>
            </a:r>
            <a:endParaRPr lang="pt-BR" sz="28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Manter sincronização de áudio e vídeo </a:t>
            </a:r>
            <a:r>
              <a:rPr lang="pt-BR" sz="2400" dirty="0">
                <a:latin typeface="Calibri" pitchFamily="34" charset="0"/>
              </a:rPr>
              <a:t>no </a:t>
            </a:r>
            <a:r>
              <a:rPr lang="pt-BR" sz="2400" dirty="0" smtClean="0">
                <a:latin typeface="Calibri" pitchFamily="34" charset="0"/>
              </a:rPr>
              <a:t>TS gerado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Permitir a </a:t>
            </a:r>
            <a:r>
              <a:rPr lang="pt-BR" sz="2400" dirty="0" smtClean="0">
                <a:latin typeface="Calibri" pitchFamily="34" charset="0"/>
              </a:rPr>
              <a:t>geração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múltiplos serviços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Adicionar as tabelas PSI/SI obrigatórias para </a:t>
            </a:r>
            <a:r>
              <a:rPr lang="pt-BR" sz="2400" dirty="0" smtClean="0">
                <a:latin typeface="Calibri" pitchFamily="34" charset="0"/>
              </a:rPr>
              <a:t>o SBTVD </a:t>
            </a:r>
            <a:r>
              <a:rPr lang="pt-BR" sz="2400" dirty="0">
                <a:latin typeface="Calibri" pitchFamily="34" charset="0"/>
              </a:rPr>
              <a:t>e seus descritores </a:t>
            </a:r>
            <a:r>
              <a:rPr lang="pt-BR" sz="2400" dirty="0" smtClean="0">
                <a:latin typeface="Calibri" pitchFamily="34" charset="0"/>
              </a:rPr>
              <a:t>obrigatórios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Projeto: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Ferramenta </a:t>
            </a:r>
            <a:r>
              <a:rPr lang="pt-BR" sz="4400" dirty="0">
                <a:latin typeface="Calibri Light"/>
              </a:rPr>
              <a:t>Escolhida - </a:t>
            </a:r>
            <a:r>
              <a:rPr lang="pt-BR" sz="4400" dirty="0" err="1">
                <a:latin typeface="Calibri Light"/>
              </a:rPr>
              <a:t>FFmpeg</a:t>
            </a:r>
            <a:endParaRPr lang="pt-BR" sz="4400" dirty="0">
              <a:latin typeface="Calibri Light"/>
            </a:endParaRP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745273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PRÓS: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Código </a:t>
            </a:r>
            <a:r>
              <a:rPr lang="pt-BR" sz="2400" dirty="0">
                <a:latin typeface="Calibri" pitchFamily="34" charset="0"/>
              </a:rPr>
              <a:t>Aberto, licença GPL, em linguagem C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Repositório </a:t>
            </a:r>
            <a:r>
              <a:rPr lang="pt-BR" sz="2400" dirty="0">
                <a:latin typeface="Calibri" pitchFamily="34" charset="0"/>
              </a:rPr>
              <a:t>público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CONTRAS: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Difícil </a:t>
            </a:r>
            <a:r>
              <a:rPr lang="pt-BR" sz="2400" dirty="0">
                <a:latin typeface="Calibri" pitchFamily="34" charset="0"/>
              </a:rPr>
              <a:t>configuração e parametrização para obter sincronismo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Documentação escassa e com poucos exemplos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BR" sz="2400" dirty="0" smtClean="0">
              <a:latin typeface="Calibri" pitchFamily="34" charset="0"/>
            </a:endParaRP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FUNCIONALIDADES A IMPLEMENTAR: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Não permite nativamente a criação de fluxos TS com múltiplos 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Não gera todas as tabelas obrigatórias no SBTVD, somente as do MPEG2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e motivações do trabalho</a:t>
            </a:r>
          </a:p>
          <a:p>
            <a:r>
              <a:rPr lang="pt-BR" dirty="0" smtClean="0"/>
              <a:t>Normas e considerações relevantes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PT" dirty="0" smtClean="0"/>
              <a:t>Testes realizados</a:t>
            </a:r>
            <a:endParaRPr lang="pt-BR" dirty="0" smtClean="0"/>
          </a:p>
          <a:p>
            <a:r>
              <a:rPr lang="pt-BR" dirty="0" smtClean="0"/>
              <a:t>Futuros desenvolvimentos e conclusões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S</a:t>
            </a:r>
            <a:r>
              <a:rPr lang="pt-BR" sz="4400" dirty="0" smtClean="0">
                <a:latin typeface="Calibri Light"/>
              </a:rPr>
              <a:t>incronização </a:t>
            </a:r>
            <a:r>
              <a:rPr lang="pt-BR" sz="4400" dirty="0" smtClean="0">
                <a:latin typeface="Calibri Light"/>
              </a:rPr>
              <a:t>dos </a:t>
            </a:r>
            <a:r>
              <a:rPr lang="pt-BR" sz="4400" dirty="0" err="1" smtClean="0">
                <a:latin typeface="Calibri Light"/>
              </a:rPr>
              <a:t>ESs</a:t>
            </a:r>
            <a:r>
              <a:rPr lang="pt-BR" sz="4400" dirty="0" smtClean="0">
                <a:latin typeface="Calibri Light"/>
              </a:rPr>
              <a:t> 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 smtClean="0">
                <a:latin typeface="Calibri" pitchFamily="34" charset="0"/>
              </a:rPr>
              <a:t>ISO </a:t>
            </a:r>
            <a:r>
              <a:rPr lang="pt-PT" sz="2600" dirty="0">
                <a:latin typeface="Calibri" pitchFamily="34" charset="0"/>
              </a:rPr>
              <a:t>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600" dirty="0" smtClean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 smtClean="0">
                <a:latin typeface="Calibri" pitchFamily="34" charset="0"/>
              </a:rPr>
              <a:t>Solução</a:t>
            </a:r>
            <a:r>
              <a:rPr lang="pt-PT" sz="2600" dirty="0">
                <a:latin typeface="Calibri" pitchFamily="34" charset="0"/>
              </a:rPr>
              <a:t>: ler a documentação do </a:t>
            </a:r>
            <a:r>
              <a:rPr lang="pt-PT" sz="2600" dirty="0" smtClean="0">
                <a:latin typeface="Calibri" pitchFamily="34" charset="0"/>
              </a:rPr>
              <a:t>FFmpeg </a:t>
            </a:r>
            <a:r>
              <a:rPr lang="pt-PT" sz="2600" dirty="0">
                <a:latin typeface="Calibri" pitchFamily="34" charset="0"/>
              </a:rPr>
              <a:t>para gerar um </a:t>
            </a:r>
            <a:r>
              <a:rPr lang="pt-PT" sz="2600" i="1" dirty="0" smtClean="0">
                <a:latin typeface="Calibri" pitchFamily="34" charset="0"/>
              </a:rPr>
              <a:t>bit rate </a:t>
            </a:r>
            <a:r>
              <a:rPr lang="pt-PT" sz="2600" dirty="0">
                <a:latin typeface="Calibri" pitchFamily="34" charset="0"/>
              </a:rPr>
              <a:t>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600" dirty="0">
                <a:latin typeface="Calibri" pitchFamily="34" charset="0"/>
              </a:rPr>
              <a:t>Situação: </a:t>
            </a:r>
            <a:r>
              <a:rPr lang="pt-PT" sz="2600" dirty="0">
                <a:latin typeface="Calibri" pitchFamily="34" charset="0"/>
              </a:rPr>
              <a:t>i</a:t>
            </a:r>
            <a:r>
              <a:rPr lang="pt-PT" sz="2600" dirty="0" smtClean="0">
                <a:latin typeface="Calibri" pitchFamily="34" charset="0"/>
              </a:rPr>
              <a:t>mplementado </a:t>
            </a:r>
            <a:r>
              <a:rPr lang="pt-PT" sz="2600" dirty="0">
                <a:latin typeface="Calibri" pitchFamily="34" charset="0"/>
              </a:rPr>
              <a:t>e testado</a:t>
            </a:r>
            <a:endParaRPr lang="pt-BR" sz="26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6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Criação </a:t>
            </a:r>
            <a:r>
              <a:rPr lang="pt-BR" sz="4400" dirty="0">
                <a:latin typeface="Calibri Light"/>
              </a:rPr>
              <a:t>de </a:t>
            </a:r>
            <a:r>
              <a:rPr lang="pt-BR" sz="4400" dirty="0" smtClean="0">
                <a:latin typeface="Calibri Light"/>
              </a:rPr>
              <a:t>Múltiplos Serviços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Profile </a:t>
            </a:r>
            <a:r>
              <a:rPr lang="pt-PT" sz="2800" dirty="0">
                <a:latin typeface="Calibri" pitchFamily="34" charset="0"/>
              </a:rPr>
              <a:t>1: Um serviço HD e um serviço 1Seg no TS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Implementado </a:t>
            </a:r>
            <a:r>
              <a:rPr lang="pt-PT" sz="2400" dirty="0">
                <a:latin typeface="Calibri" pitchFamily="34" charset="0"/>
              </a:rPr>
              <a:t>e </a:t>
            </a:r>
            <a:r>
              <a:rPr lang="pt-PT" sz="2400" dirty="0" smtClean="0">
                <a:latin typeface="Calibri" pitchFamily="34" charset="0"/>
              </a:rPr>
              <a:t>testado</a:t>
            </a:r>
          </a:p>
          <a:p>
            <a:pPr marL="914377" lvl="2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Profile 2: Até quatro serviços SD e um serviço 1Seg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Serviços SD: 1 ES de vídeo 720x480i e um ES de áudio estéreo 48KHz cada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Ainda </a:t>
            </a:r>
            <a:r>
              <a:rPr lang="pt-PT" sz="2400" dirty="0">
                <a:latin typeface="Calibri" pitchFamily="34" charset="0"/>
              </a:rPr>
              <a:t>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Tabelas Obrigatórias </a:t>
            </a:r>
            <a:r>
              <a:rPr lang="pt-BR" sz="4400" dirty="0">
                <a:latin typeface="Calibri Light"/>
              </a:rPr>
              <a:t>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3200" dirty="0" smtClean="0">
                <a:latin typeface="Calibri" pitchFamily="34" charset="0"/>
              </a:rPr>
              <a:t>Criação de cada tabela dividida em 3 </a:t>
            </a:r>
            <a:r>
              <a:rPr lang="pt-BR" sz="3200" dirty="0">
                <a:latin typeface="Calibri" pitchFamily="34" charset="0"/>
              </a:rPr>
              <a:t>etapas: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Funções individuais de cada tabela gravam os descritores em um </a:t>
            </a:r>
            <a:r>
              <a:rPr lang="pt-PT" sz="2400" i="1" dirty="0">
                <a:latin typeface="Calibri" pitchFamily="34" charset="0"/>
                <a:sym typeface="Wingdings" pitchFamily="2" charset="2"/>
              </a:rPr>
              <a:t>buffer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275" y="2917074"/>
            <a:ext cx="8227925" cy="33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2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.	Função genérica adiciona o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cabeçalho das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tabelas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ao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mesmo </a:t>
            </a:r>
            <a:r>
              <a:rPr lang="pt-PT" sz="2400" i="1" dirty="0">
                <a:latin typeface="Calibri" pitchFamily="34" charset="0"/>
                <a:sym typeface="Wingdings" pitchFamily="2" charset="2"/>
              </a:rPr>
              <a:t>buffer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3.		Função genérica adiciona o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cabeçalho 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do TS ao buffer e </a:t>
            </a: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copia 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o </a:t>
            </a:r>
            <a:r>
              <a:rPr lang="pt-PT" sz="2400" i="1" dirty="0">
                <a:latin typeface="Calibri" pitchFamily="34" charset="0"/>
                <a:sym typeface="Wingdings" pitchFamily="2" charset="2"/>
              </a:rPr>
              <a:t>buffer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 para a saída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Calibri" pitchFamily="34" charset="0"/>
              </a:rPr>
              <a:t>Situação: Tabelas EIT e TOT </a:t>
            </a:r>
            <a:r>
              <a:rPr lang="pt-BR" sz="2400" dirty="0" smtClean="0">
                <a:latin typeface="Calibri" pitchFamily="34" charset="0"/>
              </a:rPr>
              <a:t>serão i</a:t>
            </a:r>
            <a:r>
              <a:rPr lang="pt-PT" sz="2400" dirty="0" smtClean="0">
                <a:latin typeface="Calibri" pitchFamily="34" charset="0"/>
              </a:rPr>
              <a:t>mplementadas </a:t>
            </a:r>
            <a:r>
              <a:rPr lang="pt-PT" sz="2400" dirty="0" smtClean="0">
                <a:latin typeface="Calibri" pitchFamily="34" charset="0"/>
              </a:rPr>
              <a:t>no futuro</a:t>
            </a:r>
            <a:endParaRPr lang="pt-BR" sz="2400" dirty="0">
              <a:latin typeface="Calibri" pitchFamily="34" charset="0"/>
            </a:endParaRPr>
          </a:p>
          <a:p>
            <a:pPr marL="800089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Calibri" pitchFamily="34" charset="0"/>
              </a:rPr>
              <a:t>Sua ausência não impede o funcionamento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Tabelas Obrigatórias </a:t>
            </a:r>
            <a:r>
              <a:rPr lang="pt-BR" sz="4400" dirty="0">
                <a:latin typeface="Calibri Light"/>
              </a:rPr>
              <a:t>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de </a:t>
            </a:r>
            <a:r>
              <a:rPr lang="pt-BR" sz="4400" dirty="0" smtClean="0">
                <a:latin typeface="Calibri Light" panose="020F0302020204030204" pitchFamily="34" charset="0"/>
              </a:rPr>
              <a:t>Sincronismo de Áudio de Vídeo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87715"/>
            <a:ext cx="9432925" cy="306863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838200" y="1679487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+mn-lt"/>
              </a:rPr>
              <a:t>Usando </a:t>
            </a:r>
            <a:r>
              <a:rPr lang="pt-BR" sz="2400" dirty="0" err="1" smtClean="0">
                <a:latin typeface="+mn-lt"/>
              </a:rPr>
              <a:t>EiTV</a:t>
            </a:r>
            <a:r>
              <a:rPr lang="pt-BR" sz="2400" dirty="0" smtClean="0">
                <a:latin typeface="+mn-lt"/>
              </a:rPr>
              <a:t> e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não modificado</a:t>
            </a:r>
          </a:p>
          <a:p>
            <a:endParaRPr lang="pt-BR" sz="2400" dirty="0" smtClean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Objetivo: Garantir que o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era capaz de gerar um arquivo TS com Vídeo e Áudio Sincronizados.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75" y="3419957"/>
            <a:ext cx="4143375" cy="2752725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961407" y="1862826"/>
            <a:ext cx="10029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Receptor USB utilizado para capturar </a:t>
            </a:r>
            <a:r>
              <a:rPr lang="pt-BR" sz="2800" dirty="0" err="1" smtClean="0">
                <a:latin typeface="+mn-lt"/>
              </a:rPr>
              <a:t>TSs</a:t>
            </a:r>
            <a:r>
              <a:rPr lang="pt-BR" sz="2800" dirty="0" smtClean="0">
                <a:latin typeface="+mn-lt"/>
              </a:rPr>
              <a:t> das geradoras locais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Placa moduladora para retransmiti-los</a:t>
            </a:r>
            <a:endParaRPr lang="pt-BR" sz="2800" dirty="0" smtClean="0">
              <a:latin typeface="+mn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Possível escolher quais </a:t>
            </a:r>
            <a:r>
              <a:rPr lang="pt-BR" sz="2800" dirty="0" err="1" smtClean="0">
                <a:latin typeface="+mn-lt"/>
                <a:sym typeface="Wingdings" panose="05000000000000000000" pitchFamily="2" charset="2"/>
              </a:rPr>
              <a:t>PIDs</a:t>
            </a: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 serão transmitidos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3927" y="4652280"/>
            <a:ext cx="8293335" cy="16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453" y="4281382"/>
            <a:ext cx="4964282" cy="39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6507" y="1793686"/>
            <a:ext cx="3708173" cy="201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serviços: TS </a:t>
            </a:r>
            <a:r>
              <a:rPr lang="pt-BR" sz="4400" dirty="0" smtClean="0">
                <a:latin typeface="Calibri Light" panose="020F0302020204030204" pitchFamily="34" charset="0"/>
              </a:rPr>
              <a:t>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769" y="4673600"/>
            <a:ext cx="8425456" cy="1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194" y="1846267"/>
            <a:ext cx="8272168" cy="2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0737" y="4424244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" pitchFamily="34" charset="0"/>
              </a:rPr>
              <a:t>1-Seg</a:t>
            </a:r>
            <a:endParaRPr lang="pt-BR" sz="4400" dirty="0">
              <a:latin typeface="Calibri 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0737" y="2257253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err="1" smtClean="0">
                <a:latin typeface="Calibri" pitchFamily="34" charset="0"/>
              </a:rPr>
              <a:t>Full-Seg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3538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 smtClean="0">
                <a:latin typeface="Calibri Light" panose="020F0302020204030204" pitchFamily="34" charset="0"/>
              </a:rPr>
              <a:t>FFmpeg</a:t>
            </a:r>
            <a:r>
              <a:rPr lang="pt-BR" sz="4000" dirty="0" smtClean="0">
                <a:latin typeface="Calibri Light" panose="020F0302020204030204" pitchFamily="34" charset="0"/>
              </a:rPr>
              <a:t> 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1" y="2430466"/>
            <a:ext cx="9450388" cy="3267075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6882063" y="4604083"/>
            <a:ext cx="2133600" cy="1251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0" y="603854"/>
            <a:ext cx="12192000" cy="6251327"/>
          </a:xfrm>
          <a:prstGeom prst="rect">
            <a:avLst/>
          </a:prstGeom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665670" y="-35949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611158" y="124288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2836517">
            <a:off x="2421729" y="73201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1934759" y="141594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4849660">
            <a:off x="11454157" y="395140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2836517">
            <a:off x="8636778" y="7320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8149808" y="141594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49660">
            <a:off x="10947092" y="5023008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4849660">
            <a:off x="5530689" y="402312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4849660">
            <a:off x="4833096" y="57365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/>
              <a:t>Função da televisão no Brasil</a:t>
            </a:r>
          </a:p>
          <a:p>
            <a:pPr lvl="1"/>
            <a:r>
              <a:rPr lang="pt-PT" dirty="0"/>
              <a:t>Entretenimento</a:t>
            </a:r>
          </a:p>
          <a:p>
            <a:pPr lvl="1"/>
            <a:r>
              <a:rPr lang="pt-PT" dirty="0" smtClean="0"/>
              <a:t>Informação atualizada</a:t>
            </a:r>
            <a:endParaRPr lang="pt-PT" dirty="0" smtClean="0"/>
          </a:p>
          <a:p>
            <a:pPr lvl="1"/>
            <a:r>
              <a:rPr lang="pt-PT" dirty="0" smtClean="0"/>
              <a:t>Formação </a:t>
            </a:r>
            <a:r>
              <a:rPr lang="pt-PT" dirty="0"/>
              <a:t>c</a:t>
            </a:r>
            <a:r>
              <a:rPr lang="pt-PT" dirty="0" smtClean="0"/>
              <a:t>ultural </a:t>
            </a:r>
            <a:r>
              <a:rPr lang="pt-PT" dirty="0" smtClean="0"/>
              <a:t>e </a:t>
            </a:r>
            <a:r>
              <a:rPr lang="pt-PT" dirty="0" smtClean="0"/>
              <a:t>educacional</a:t>
            </a:r>
            <a:endParaRPr lang="pt-PT" dirty="0" smtClean="0"/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Aprimoramentos da TV Digital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Qualidade de imagem e som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Múltipla programação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Mobilidade de recepção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Inclusão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Social pela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Interatividade,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que depende de um canal de retorno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Porque é preciso atualizar a TV aberta para o digital?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Liberação do espectro para a telefonia celular 4G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Garantir o </a:t>
            </a:r>
            <a:r>
              <a:rPr lang="pt-PT" i="1" dirty="0" smtClean="0">
                <a:solidFill>
                  <a:schemeClr val="bg1">
                    <a:lumMod val="65000"/>
                  </a:schemeClr>
                </a:solidFill>
              </a:rPr>
              <a:t>market-share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das geradoras de TV aberta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0" y="-24671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176933" y="197051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436322"/>
            <a:ext cx="2743200" cy="365125"/>
          </a:xfrm>
        </p:spPr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l="48890" b="17956"/>
          <a:stretch/>
        </p:blipFill>
        <p:spPr>
          <a:xfrm>
            <a:off x="3761303" y="1143163"/>
            <a:ext cx="4400909" cy="508453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8340324" y="688829"/>
            <a:ext cx="3840173" cy="5832741"/>
            <a:chOff x="7370766" y="1925641"/>
            <a:chExt cx="2607333" cy="3960211"/>
          </a:xfrm>
        </p:grpSpPr>
        <p:pic>
          <p:nvPicPr>
            <p:cNvPr id="7170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1722"/>
            <a:stretch/>
          </p:blipFill>
          <p:spPr bwMode="auto">
            <a:xfrm>
              <a:off x="7370766" y="1925641"/>
              <a:ext cx="2607333" cy="2295525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>
            <a:blip r:embed="rId4" cstate="print"/>
            <a:srcRect l="48266" t="27870" r="8466"/>
            <a:stretch>
              <a:fillRect/>
            </a:stretch>
          </p:blipFill>
          <p:spPr bwMode="auto">
            <a:xfrm>
              <a:off x="7571172" y="4230089"/>
              <a:ext cx="2336800" cy="1655763"/>
            </a:xfrm>
            <a:prstGeom prst="rect">
              <a:avLst/>
            </a:prstGeom>
            <a:noFill/>
          </p:spPr>
        </p:pic>
      </p:grpSp>
      <p:pic>
        <p:nvPicPr>
          <p:cNvPr id="10" name="Imagem 9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r="56687"/>
          <a:stretch/>
        </p:blipFill>
        <p:spPr>
          <a:xfrm>
            <a:off x="8811" y="660654"/>
            <a:ext cx="3729487" cy="619734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340324" y="660654"/>
            <a:ext cx="3840173" cy="605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6" y="660654"/>
            <a:ext cx="8112205" cy="61440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2784153" y="131933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3434574" y="228387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3909213" y="3260322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3299922" y="501499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3314444" y="644640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8185216" y="566762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7454823" y="443487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7660525" y="2683203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510660" y="2649910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11386785" y="5320506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modificado</a:t>
            </a:r>
          </a:p>
          <a:p>
            <a:pPr>
              <a:lnSpc>
                <a:spcPct val="90000"/>
              </a:lnSpc>
            </a:pP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2" y="1854791"/>
            <a:ext cx="12198822" cy="450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2090153" y="1521326"/>
            <a:ext cx="7583236" cy="494984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</a:t>
            </a:r>
            <a:r>
              <a:rPr lang="pt-BR" sz="4000" dirty="0" smtClean="0">
                <a:latin typeface="Calibri Light" panose="020F0302020204030204" pitchFamily="34" charset="0"/>
              </a:rPr>
              <a:t>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32509"/>
            <a:ext cx="10515600" cy="99305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325563"/>
            <a:ext cx="10515600" cy="539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Testes com resultados </a:t>
            </a:r>
            <a:r>
              <a:rPr lang="pt-BR" sz="2800" dirty="0">
                <a:latin typeface="Calibri" pitchFamily="34" charset="0"/>
              </a:rPr>
              <a:t>satisfatórios até o momento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Sincronismo de áudio e vídeo obtido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Conformidade com o SBTVD obtida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Transmissões com sucesso utilizando o multiplexador </a:t>
            </a:r>
            <a:r>
              <a:rPr lang="pt-BR" sz="2400" dirty="0" smtClean="0">
                <a:latin typeface="Calibri" pitchFamily="34" charset="0"/>
              </a:rPr>
              <a:t>criado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Continuação </a:t>
            </a:r>
            <a:r>
              <a:rPr lang="pt-BR" sz="2800" dirty="0">
                <a:latin typeface="Calibri" pitchFamily="34" charset="0"/>
              </a:rPr>
              <a:t>do </a:t>
            </a:r>
            <a:r>
              <a:rPr lang="pt-BR" sz="2800" dirty="0" smtClean="0">
                <a:latin typeface="Calibri" pitchFamily="34" charset="0"/>
              </a:rPr>
              <a:t>desenvolvimento </a:t>
            </a:r>
          </a:p>
          <a:p>
            <a:pPr marL="685794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Testar </a:t>
            </a:r>
            <a:r>
              <a:rPr lang="pt-BR" sz="2400" dirty="0">
                <a:latin typeface="Calibri" pitchFamily="34" charset="0"/>
              </a:rPr>
              <a:t>o decodificador desenvolvido no </a:t>
            </a:r>
            <a:r>
              <a:rPr lang="pt-BR" sz="2400" dirty="0" smtClean="0">
                <a:latin typeface="Calibri" pitchFamily="34" charset="0"/>
              </a:rPr>
              <a:t>laboratório com </a:t>
            </a:r>
            <a:r>
              <a:rPr lang="pt-BR" sz="2400" dirty="0" smtClean="0">
                <a:latin typeface="Calibri" pitchFamily="34" charset="0"/>
              </a:rPr>
              <a:t>quadros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referência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Implementar o </a:t>
            </a:r>
            <a:r>
              <a:rPr lang="pt-BR" sz="2400" dirty="0">
                <a:latin typeface="Calibri" pitchFamily="34" charset="0"/>
              </a:rPr>
              <a:t>Profile 2, a EIT e </a:t>
            </a:r>
            <a:r>
              <a:rPr lang="pt-BR" sz="2400" dirty="0" smtClean="0">
                <a:latin typeface="Calibri" pitchFamily="34" charset="0"/>
              </a:rPr>
              <a:t>a TOT, cujos projetos já estão definidos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Aprimorar a interface com o usuário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Domínio </a:t>
            </a:r>
            <a:r>
              <a:rPr lang="pt-PT" sz="2800" dirty="0" smtClean="0">
                <a:latin typeface="Calibri" pitchFamily="34" charset="0"/>
              </a:rPr>
              <a:t>e divulgação da </a:t>
            </a:r>
            <a:r>
              <a:rPr lang="pt-PT" sz="2800" dirty="0">
                <a:latin typeface="Calibri" pitchFamily="34" charset="0"/>
              </a:rPr>
              <a:t>tecnologia da TV </a:t>
            </a:r>
            <a:r>
              <a:rPr lang="pt-PT" sz="2800" dirty="0" smtClean="0">
                <a:latin typeface="Calibri" pitchFamily="34" charset="0"/>
              </a:rPr>
              <a:t>Digital</a:t>
            </a:r>
            <a:endParaRPr lang="pt-PT" sz="2800" dirty="0">
              <a:latin typeface="Calibri" pitchFamily="34" charset="0"/>
            </a:endParaRP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Compreensão dos aspectos teóricos e desafios da multiplexação</a:t>
            </a: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Auxílio na formação </a:t>
            </a:r>
            <a:r>
              <a:rPr lang="pt-PT" sz="2400" dirty="0">
                <a:latin typeface="Calibri" pitchFamily="34" charset="0"/>
              </a:rPr>
              <a:t>de </a:t>
            </a:r>
            <a:r>
              <a:rPr lang="pt-PT" sz="2400" dirty="0" smtClean="0">
                <a:latin typeface="Calibri" pitchFamily="34" charset="0"/>
              </a:rPr>
              <a:t>profissionais capacitados a trabalhar na área</a:t>
            </a: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Obrigado pela atenção.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1064029"/>
            <a:ext cx="8712200" cy="5184375"/>
          </a:xfrm>
          <a:prstGeom prst="rect">
            <a:avLst/>
          </a:prstGeom>
        </p:spPr>
        <p:txBody>
          <a:bodyPr/>
          <a:lstStyle/>
          <a:p>
            <a:pPr algn="ctr" defTabSz="914377">
              <a:lnSpc>
                <a:spcPct val="90000"/>
              </a:lnSpc>
              <a:defRPr/>
            </a:pPr>
            <a:r>
              <a:rPr lang="pt-BR" sz="2000" dirty="0"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algn="ctr" defTabSz="914377">
              <a:lnSpc>
                <a:spcPct val="90000"/>
              </a:lnSpc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smtClean="0">
                <a:latin typeface="+mj-lt"/>
                <a:ea typeface="+mj-ea"/>
                <a:cs typeface="+mj-cs"/>
              </a:rPr>
              <a:t>Lucas </a:t>
            </a:r>
            <a:r>
              <a:rPr lang="pt-BR" sz="1600" dirty="0">
                <a:latin typeface="+mj-lt"/>
                <a:ea typeface="+mj-ea"/>
                <a:cs typeface="+mj-cs"/>
              </a:rPr>
              <a:t>Pereira Endres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Orientador: Altamiro Amadeu </a:t>
            </a:r>
            <a:r>
              <a:rPr lang="pt-BR" sz="1600" dirty="0" err="1">
                <a:latin typeface="+mj-lt"/>
                <a:ea typeface="+mj-ea"/>
                <a:cs typeface="+mj-cs"/>
              </a:rPr>
              <a:t>Susin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err="1">
                <a:latin typeface="+mj-lt"/>
                <a:ea typeface="+mj-ea"/>
                <a:cs typeface="+mj-cs"/>
              </a:rPr>
              <a:t>Co-orientador</a:t>
            </a:r>
            <a:r>
              <a:rPr lang="pt-BR" sz="1600" dirty="0">
                <a:latin typeface="+mj-lt"/>
                <a:ea typeface="+mj-ea"/>
                <a:cs typeface="+mj-cs"/>
              </a:rPr>
              <a:t>: André </a:t>
            </a:r>
            <a:r>
              <a:rPr lang="pt-BR" sz="1600" dirty="0" err="1">
                <a:latin typeface="+mj-lt"/>
                <a:ea typeface="+mj-ea"/>
                <a:cs typeface="+mj-cs"/>
              </a:rPr>
              <a:t>Borin</a:t>
            </a:r>
            <a:r>
              <a:rPr lang="pt-BR" sz="1600" dirty="0">
                <a:latin typeface="+mj-lt"/>
                <a:ea typeface="+mj-ea"/>
                <a:cs typeface="+mj-cs"/>
              </a:rPr>
              <a:t> 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Soares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>
                <a:latin typeface="Calibri" pitchFamily="34" charset="0"/>
              </a:rPr>
              <a:t>Todas as imagens foram geradas pelo autor, exceto quando indicado.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 smtClean="0">
                <a:latin typeface="+mj-lt"/>
                <a:ea typeface="+mj-ea"/>
                <a:cs typeface="+mj-cs"/>
              </a:rPr>
              <a:t>FFmpeg é distibuido sob a licença </a:t>
            </a:r>
            <a:r>
              <a:rPr lang="en-US" sz="1600" dirty="0">
                <a:latin typeface="+mj-lt"/>
                <a:ea typeface="+mj-ea"/>
                <a:cs typeface="+mj-cs"/>
              </a:rPr>
              <a:t>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v2.1. 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porção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modificada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do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código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é Copyright </a:t>
            </a:r>
            <a:r>
              <a:rPr lang="en-US" sz="1600" dirty="0">
                <a:latin typeface="+mj-lt"/>
                <a:ea typeface="+mj-ea"/>
                <a:cs typeface="+mj-cs"/>
              </a:rPr>
              <a:t>(C) 2003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de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Fabrice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>
                <a:latin typeface="+mj-lt"/>
                <a:ea typeface="+mj-ea"/>
                <a:cs typeface="+mj-cs"/>
              </a:rPr>
              <a:t>Bellard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licença</a:t>
            </a:r>
            <a:r>
              <a:rPr lang="en-US" sz="1600" dirty="0">
                <a:latin typeface="+mj-lt"/>
                <a:ea typeface="+mj-ea"/>
                <a:cs typeface="+mj-cs"/>
              </a:rPr>
              <a:t> 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pode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ser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obtida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no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endereço</a:t>
            </a:r>
            <a:r>
              <a:rPr lang="en-US" sz="1600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http</a:t>
            </a:r>
            <a:r>
              <a:rPr lang="en-US" sz="1600" dirty="0">
                <a:latin typeface="+mj-lt"/>
                <a:ea typeface="+mj-ea"/>
                <a:cs typeface="+mj-cs"/>
                <a:hlinkClick r:id="rId3"/>
              </a:rPr>
              <a:t>://www.gnu.org/licenses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/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 </a:t>
            </a:r>
            <a:endParaRPr lang="pt-BR" sz="1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276726" y="409622"/>
            <a:ext cx="10515600" cy="1515433"/>
          </a:xfrm>
        </p:spPr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 smtClean="0"/>
              <a:t>PSI/SI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0275" y="0"/>
            <a:ext cx="8598568" cy="7073290"/>
          </a:xfrm>
        </p:spPr>
      </p:pic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30798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 bwMode="auto">
          <a:xfrm>
            <a:off x="276726" y="409622"/>
            <a:ext cx="10515600" cy="15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pt-BR" smtClean="0"/>
              <a:t>Tabelas</a:t>
            </a:r>
            <a:br>
              <a:rPr lang="pt-BR" smtClean="0"/>
            </a:br>
            <a:r>
              <a:rPr lang="pt-BR" smtClean="0"/>
              <a:t>PSI/SI</a:t>
            </a:r>
            <a:endParaRPr lang="pt-BR" dirty="0" smtClean="0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401471" y="230544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Verde: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MPEG2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Azul: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SBTVD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Descritores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obrigatórios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</p:txBody>
      </p:sp>
      <p:pic>
        <p:nvPicPr>
          <p:cNvPr id="11" name="Espaço Reservado para Conteúdo 4" descr="tabela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75" y="0"/>
            <a:ext cx="8598568" cy="70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659271" y="271158"/>
            <a:ext cx="2137192" cy="3957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90275" y="399634"/>
            <a:ext cx="2294020" cy="10601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9271" y="5043689"/>
            <a:ext cx="2137192" cy="98814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02933" y="2630905"/>
            <a:ext cx="2294020" cy="1497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2054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Entregar  fluxo TS com </a:t>
            </a:r>
            <a:r>
              <a:rPr lang="pt-BR" dirty="0" err="1">
                <a:latin typeface="Calibri" pitchFamily="34" charset="0"/>
              </a:rPr>
              <a:t>ESs</a:t>
            </a:r>
            <a:r>
              <a:rPr lang="pt-BR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Solução: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Situação: Implementado e testado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2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2" y="3644900"/>
            <a:ext cx="15938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2" y="3951288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1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3"/>
            <a:ext cx="0" cy="7937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2" y="3155951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1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4" y="3638551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1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3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4" y="3144839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1" y="3943351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52" y="432976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9" y="43363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9" y="4317350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9" y="43109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963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6</a:t>
            </a:r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68400" y="1690688"/>
            <a:ext cx="9545608" cy="4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Análise das Ferramentas Open </a:t>
            </a:r>
            <a:r>
              <a:rPr lang="pt-BR" dirty="0" err="1">
                <a:latin typeface="Calibri" pitchFamily="34" charset="0"/>
              </a:rPr>
              <a:t>Source</a:t>
            </a:r>
            <a:r>
              <a:rPr lang="pt-BR" dirty="0">
                <a:latin typeface="Calibri" pitchFamily="34" charset="0"/>
              </a:rPr>
              <a:t> encontradas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5" cy="2670176"/>
        </p:xfrm>
        <a:graphic>
          <a:graphicData uri="http://schemas.openxmlformats.org/drawingml/2006/table">
            <a:tbl>
              <a:tblPr/>
              <a:tblGrid>
                <a:gridCol w="1964811"/>
                <a:gridCol w="1964811"/>
                <a:gridCol w="1964811"/>
                <a:gridCol w="1964811"/>
                <a:gridCol w="1964811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Função da televisão no Brasil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Informação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Atualizada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Entretenimento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Cultural e Educacional</a:t>
            </a:r>
          </a:p>
          <a:p>
            <a:r>
              <a:rPr lang="pt-PT" dirty="0" smtClean="0"/>
              <a:t>Aprimoramentos da TV Digital</a:t>
            </a:r>
          </a:p>
          <a:p>
            <a:pPr lvl="1"/>
            <a:r>
              <a:rPr lang="pt-PT" dirty="0" smtClean="0"/>
              <a:t>Qualidade de imagem e som</a:t>
            </a:r>
          </a:p>
          <a:p>
            <a:pPr lvl="1"/>
            <a:r>
              <a:rPr lang="pt-PT" dirty="0" smtClean="0"/>
              <a:t>Múltipla programação</a:t>
            </a:r>
          </a:p>
          <a:p>
            <a:pPr lvl="1"/>
            <a:r>
              <a:rPr lang="pt-PT" dirty="0" smtClean="0"/>
              <a:t>Mobilidade de recepção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 smtClean="0"/>
              <a:t>social </a:t>
            </a:r>
            <a:r>
              <a:rPr lang="pt-BR" dirty="0"/>
              <a:t>pela </a:t>
            </a:r>
            <a:r>
              <a:rPr lang="pt-BR" dirty="0" smtClean="0"/>
              <a:t>interatividade</a:t>
            </a:r>
            <a:r>
              <a:rPr lang="pt-BR" dirty="0" smtClean="0"/>
              <a:t>, </a:t>
            </a:r>
            <a:r>
              <a:rPr lang="pt-BR" sz="2000" dirty="0" smtClean="0"/>
              <a:t>que depende </a:t>
            </a:r>
            <a:r>
              <a:rPr lang="pt-BR" sz="2000" dirty="0" smtClean="0"/>
              <a:t>do canal </a:t>
            </a:r>
            <a:r>
              <a:rPr lang="pt-BR" sz="2000" dirty="0" smtClean="0"/>
              <a:t>de </a:t>
            </a:r>
            <a:r>
              <a:rPr lang="pt-BR" sz="2000" dirty="0" smtClean="0"/>
              <a:t>retorno ainda indefinido</a:t>
            </a:r>
            <a:endParaRPr lang="pt-BR" dirty="0"/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Porque é preciso atualizar a TV aberta para o digital?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Liberação do espectro para a telefonia celular 4G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Garantir o </a:t>
            </a:r>
            <a:r>
              <a:rPr lang="pt-PT" i="1" dirty="0" smtClean="0">
                <a:solidFill>
                  <a:schemeClr val="bg1">
                    <a:lumMod val="65000"/>
                  </a:schemeClr>
                </a:solidFill>
              </a:rPr>
              <a:t>market-share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das geradoras de TV aberta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1" y="1882777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1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5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8" y="907426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802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</a:p>
          <a:p>
            <a:pPr algn="ctr"/>
            <a:r>
              <a:rPr lang="pt-PT" sz="1600" dirty="0"/>
              <a:t>Serviço 1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4001</a:t>
            </a:r>
          </a:p>
          <a:p>
            <a:pPr algn="ctr"/>
            <a:r>
              <a:rPr lang="pt-PT" sz="1600" dirty="0"/>
              <a:t>Serviço 2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4002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/>
              <a:t>Service 1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0x111</a:t>
            </a:r>
            <a:endParaRPr lang="pt-PT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22" y="120095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21" y="1974287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21" y="2728196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22" y="4182028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21" y="496284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61" y="4602591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60" y="1619519"/>
            <a:ext cx="1105263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61" y="2392852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61" y="2698131"/>
            <a:ext cx="1105261" cy="448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60" y="4600592"/>
            <a:ext cx="1105263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/>
              <a:t>Service 2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0x211</a:t>
            </a:r>
            <a:endParaRPr lang="pt-PT" sz="1600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Estado do Desenvolvimento das Propostas do </a:t>
            </a:r>
            <a:r>
              <a:rPr lang="pt-BR" dirty="0" err="1">
                <a:latin typeface="Calibri" pitchFamily="34" charset="0"/>
              </a:rPr>
              <a:t>Projet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Função da televisão no Brasil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Informação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Atualizada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Entretenimento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Formação 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Cultural e Educacional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Aprimoramentos da TV Digital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Qualidade de imagem e som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Múltipla programação</a:t>
            </a:r>
          </a:p>
          <a:p>
            <a:pPr lvl="1"/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Mobilidade de recepção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Inclusão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Social pela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Interatividade,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que depende de um canal de retorno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Porque é preciso atualizar a TV aberta para o digital?</a:t>
            </a:r>
          </a:p>
          <a:p>
            <a:pPr lvl="1"/>
            <a:r>
              <a:rPr lang="pt-PT" dirty="0" smtClean="0"/>
              <a:t>Liberação do espectro para a telefonia celular 4G</a:t>
            </a:r>
            <a:endParaRPr lang="pt-BR" dirty="0" smtClean="0"/>
          </a:p>
          <a:p>
            <a:pPr lvl="1"/>
            <a:r>
              <a:rPr lang="pt-PT" dirty="0" smtClean="0"/>
              <a:t>Garantir o </a:t>
            </a:r>
            <a:r>
              <a:rPr lang="pt-PT" i="1" dirty="0" smtClean="0"/>
              <a:t>market-share</a:t>
            </a:r>
            <a:r>
              <a:rPr lang="pt-PT" dirty="0" smtClean="0"/>
              <a:t> das geradoras de TV aberta</a:t>
            </a:r>
            <a:endParaRPr lang="pt-BR" dirty="0" smtClean="0"/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985" y="1128654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73167" y="432860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22985" y="4023301"/>
            <a:ext cx="41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Figura 1: Exemplo de Interatividade</a:t>
            </a:r>
            <a:endParaRPr lang="pt-PT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Multiplexador MPEG2 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Multiplexador </a:t>
            </a:r>
            <a:r>
              <a:rPr lang="pt-PT" dirty="0" smtClean="0"/>
              <a:t>MPEG2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3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4" name="CaixaDeTexto 28"/>
          <p:cNvSpPr txBox="1">
            <a:spLocks noChangeArrowheads="1"/>
          </p:cNvSpPr>
          <p:nvPr/>
        </p:nvSpPr>
        <p:spPr bwMode="auto">
          <a:xfrm>
            <a:off x="8257948" y="3423386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9231017" y="5292851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9229879" y="4519698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675453" y="2951355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650053" y="3680019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2662753" y="43253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637353" y="5053985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8348870" y="3423387"/>
            <a:ext cx="1134399" cy="229359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</a:rPr>
              <a:t>Sistema de Transmissão da TV Digital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cxnSp>
        <p:nvCxnSpPr>
          <p:cNvPr id="114" name="Conector angulado 113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Multiplexador MPEG2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27" name="CaixaDeTexto 28"/>
          <p:cNvSpPr txBox="1">
            <a:spLocks noChangeArrowheads="1"/>
          </p:cNvSpPr>
          <p:nvPr/>
        </p:nvSpPr>
        <p:spPr bwMode="auto">
          <a:xfrm>
            <a:off x="8257948" y="2842816"/>
            <a:ext cx="135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Multi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</a:p>
          <a:p>
            <a:pPr algn="ctr"/>
            <a:endParaRPr lang="pt-BR" dirty="0">
              <a:latin typeface="Calibri" pitchFamily="34" charset="0"/>
            </a:endParaRPr>
          </a:p>
        </p:txBody>
      </p: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5904408" y="2231820"/>
            <a:ext cx="1357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Single 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 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6015974" y="2296544"/>
            <a:ext cx="1134399" cy="255073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9249677" y="527418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9248539" y="450103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694113" y="293269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2668713" y="366135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681413" y="430665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656013" y="503532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8348870" y="2874948"/>
            <a:ext cx="1134399" cy="2842033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Estação transmissora </a:t>
            </a:r>
            <a:r>
              <a:rPr lang="pt-BR" sz="2400" dirty="0" err="1" smtClean="0">
                <a:latin typeface="Calibri" pitchFamily="34" charset="0"/>
              </a:rPr>
              <a:t>EiTV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Placa </a:t>
            </a:r>
            <a:r>
              <a:rPr lang="pt-BR" sz="2400" dirty="0" smtClean="0">
                <a:latin typeface="Calibri" pitchFamily="34" charset="0"/>
              </a:rPr>
              <a:t>moduladora </a:t>
            </a:r>
            <a:r>
              <a:rPr lang="pt-BR" sz="2400" dirty="0">
                <a:latin typeface="Calibri" pitchFamily="34" charset="0"/>
              </a:rPr>
              <a:t>PCI </a:t>
            </a:r>
            <a:r>
              <a:rPr lang="pt-BR" sz="2400" dirty="0" err="1">
                <a:latin typeface="Calibri" pitchFamily="34" charset="0"/>
              </a:rPr>
              <a:t>DekTec</a:t>
            </a:r>
            <a:endParaRPr lang="pt-BR" sz="24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Estrutura  Disponível no </a:t>
            </a:r>
            <a:r>
              <a:rPr lang="pt-BR" sz="4400" dirty="0" err="1" smtClean="0">
                <a:latin typeface="+mj-lt"/>
                <a:ea typeface="+mj-ea"/>
                <a:cs typeface="+mj-cs"/>
              </a:rPr>
              <a:t>LaPSI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solidFill>
                  <a:srgbClr val="002060"/>
                </a:solidFill>
              </a:rPr>
              <a:t>Multiplexador </a:t>
            </a:r>
            <a:r>
              <a:rPr lang="pt-PT" dirty="0" smtClean="0">
                <a:solidFill>
                  <a:srgbClr val="002060"/>
                </a:solidFill>
              </a:rPr>
              <a:t>MPEG2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de cantos arredondados 56"/>
          <p:cNvSpPr/>
          <p:nvPr/>
        </p:nvSpPr>
        <p:spPr>
          <a:xfrm>
            <a:off x="2694113" y="293269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Codificador de Video</a:t>
            </a:r>
            <a:endParaRPr lang="pt-PT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668713" y="366135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</a:t>
            </a:r>
            <a:r>
              <a:rPr lang="pt-PT" dirty="0" smtClean="0"/>
              <a:t>de Áudio</a:t>
            </a:r>
            <a:endParaRPr lang="pt-PT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681413" y="430665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Video</a:t>
            </a:r>
            <a:endParaRPr lang="pt-PT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656013" y="503532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Codificador de Áudio</a:t>
            </a:r>
            <a:endParaRPr lang="pt-PT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9249677" y="527418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 smtClean="0"/>
              <a:t>Codif. De </a:t>
            </a:r>
            <a:r>
              <a:rPr lang="pt-PT" sz="1600" dirty="0" smtClean="0"/>
              <a:t>Correção de Erros</a:t>
            </a:r>
            <a:endParaRPr lang="pt-PT" sz="1600" dirty="0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248539" y="450103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/>
              <a:t>Modulador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8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6678</TotalTime>
  <Words>2970</Words>
  <Application>Microsoft Office PowerPoint</Application>
  <PresentationFormat>Widescreen</PresentationFormat>
  <Paragraphs>788</Paragraphs>
  <Slides>43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Symbol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Introdução</vt:lpstr>
      <vt:lpstr>Introdução</vt:lpstr>
      <vt:lpstr>Sistema de Transmissão da TV Digital</vt:lpstr>
      <vt:lpstr>Sistema de Transmissão da TV Digital</vt:lpstr>
      <vt:lpstr>Apresentação do PowerPoint</vt:lpstr>
      <vt:lpstr>Apresentação do PowerPoint</vt:lpstr>
      <vt:lpstr>Apresentação do PowerPoint</vt:lpstr>
      <vt:lpstr>Apresentação do PowerPoint</vt:lpstr>
      <vt:lpstr>Normas relevantes ao projeto</vt:lpstr>
      <vt:lpstr>Sincronismo – Geração do PCR</vt:lpstr>
      <vt:lpstr>Sincronismo – Decodificação do PCR</vt:lpstr>
      <vt:lpstr>Sincronismo – Geração dos PTS e DTS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Tabelas PSI/SI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110</cp:revision>
  <dcterms:created xsi:type="dcterms:W3CDTF">2014-04-27T21:44:31Z</dcterms:created>
  <dcterms:modified xsi:type="dcterms:W3CDTF">2014-07-03T01:25:56Z</dcterms:modified>
</cp:coreProperties>
</file>