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3" r:id="rId2"/>
    <p:sldId id="262" r:id="rId3"/>
    <p:sldId id="288" r:id="rId4"/>
    <p:sldId id="289" r:id="rId5"/>
    <p:sldId id="290" r:id="rId6"/>
    <p:sldId id="291" r:id="rId7"/>
    <p:sldId id="293" r:id="rId8"/>
    <p:sldId id="294" r:id="rId9"/>
    <p:sldId id="297" r:id="rId10"/>
    <p:sldId id="295" r:id="rId11"/>
    <p:sldId id="301" r:id="rId12"/>
    <p:sldId id="302" r:id="rId13"/>
    <p:sldId id="256" r:id="rId14"/>
    <p:sldId id="272" r:id="rId15"/>
    <p:sldId id="274" r:id="rId16"/>
    <p:sldId id="275" r:id="rId17"/>
    <p:sldId id="285" r:id="rId18"/>
    <p:sldId id="286" r:id="rId19"/>
    <p:sldId id="287" r:id="rId20"/>
    <p:sldId id="305" r:id="rId21"/>
    <p:sldId id="282" r:id="rId22"/>
    <p:sldId id="306" r:id="rId23"/>
    <p:sldId id="307" r:id="rId24"/>
    <p:sldId id="308" r:id="rId25"/>
    <p:sldId id="309" r:id="rId26"/>
    <p:sldId id="310" r:id="rId27"/>
    <p:sldId id="311" r:id="rId28"/>
    <p:sldId id="313" r:id="rId29"/>
    <p:sldId id="314" r:id="rId30"/>
    <p:sldId id="315" r:id="rId31"/>
    <p:sldId id="316" r:id="rId32"/>
    <p:sldId id="281" r:id="rId33"/>
    <p:sldId id="317" r:id="rId34"/>
    <p:sldId id="318" r:id="rId35"/>
    <p:sldId id="319" r:id="rId36"/>
    <p:sldId id="320" r:id="rId37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81764" autoAdjust="0"/>
  </p:normalViewPr>
  <p:slideViewPr>
    <p:cSldViewPr snapToGrid="0">
      <p:cViewPr>
        <p:scale>
          <a:sx n="75" d="100"/>
          <a:sy n="75" d="100"/>
        </p:scale>
        <p:origin x="-74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0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80313-E7D9-4DF7-B3FA-97839D2A7EFA}" type="datetimeFigureOut">
              <a:rPr lang="pt-BR" smtClean="0"/>
              <a:pPr/>
              <a:t>26/6/2014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A954D-E985-4A09-8FBA-1AB2229A51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9907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Cobertura da maior parte do território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98% terrestre e 100% satélite, internet</a:t>
            </a:r>
            <a:r>
              <a:rPr lang="pt-BR" baseline="0" dirty="0" smtClean="0"/>
              <a:t> cobre 100% do território mas é </a:t>
            </a:r>
            <a:r>
              <a:rPr lang="pt-BR" b="1" baseline="0" dirty="0" smtClean="0"/>
              <a:t>PAGA.</a:t>
            </a:r>
            <a:endParaRPr lang="pt-BR" b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Fonte:</a:t>
            </a:r>
            <a:r>
              <a:rPr lang="pt-BR" baseline="0" dirty="0" smtClean="0"/>
              <a:t> Comercial Globo e Teleco/ANATEL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Melhora na qualidade da imagem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aumento do interesse dos telespectadores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Descritores têm estrutura padrão: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Calibri" pitchFamily="34" charset="0"/>
              </a:rPr>
              <a:t>Identificação (Tag) , 1 byte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Calibri" pitchFamily="34" charset="0"/>
              </a:rPr>
              <a:t>Comprimento (Length),  1 ou 2 bytes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Calibri" pitchFamily="34" charset="0"/>
              </a:rPr>
              <a:t>Dados (Data)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byte a byte dos</a:t>
            </a:r>
            <a:r>
              <a:rPr lang="pt-BR" baseline="0" dirty="0" smtClean="0"/>
              <a:t> pacotes de TS gerados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Seleção do PID a analisar.</a:t>
            </a:r>
          </a:p>
          <a:p>
            <a:r>
              <a:rPr lang="pt-BR" baseline="0" dirty="0" err="1" smtClean="0"/>
              <a:t>Parsing</a:t>
            </a:r>
            <a:r>
              <a:rPr lang="pt-BR" baseline="0" dirty="0" smtClean="0"/>
              <a:t> do cabeçalho</a:t>
            </a:r>
          </a:p>
          <a:p>
            <a:r>
              <a:rPr lang="pt-BR" baseline="0" dirty="0" smtClean="0"/>
              <a:t>Presença do </a:t>
            </a:r>
            <a:r>
              <a:rPr lang="pt-BR" baseline="0" dirty="0" err="1" smtClean="0"/>
              <a:t>Adaptation</a:t>
            </a:r>
            <a:r>
              <a:rPr lang="pt-BR" baseline="0" dirty="0" smtClean="0"/>
              <a:t> Field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Usando </a:t>
            </a:r>
            <a:r>
              <a:rPr lang="pt-BR" dirty="0" err="1" smtClean="0"/>
              <a:t>EiTV</a:t>
            </a:r>
            <a:r>
              <a:rPr lang="pt-BR" dirty="0" smtClean="0"/>
              <a:t> e </a:t>
            </a:r>
            <a:r>
              <a:rPr lang="pt-BR" dirty="0" err="1" smtClean="0"/>
              <a:t>Ffmpeg</a:t>
            </a:r>
            <a:r>
              <a:rPr lang="pt-BR" dirty="0" smtClean="0"/>
              <a:t> não modificado</a:t>
            </a:r>
          </a:p>
          <a:p>
            <a:endParaRPr lang="pt-BR" dirty="0" smtClean="0"/>
          </a:p>
          <a:p>
            <a:r>
              <a:rPr lang="pt-BR" dirty="0" smtClean="0"/>
              <a:t>Objetivo: Garantir que o </a:t>
            </a:r>
            <a:r>
              <a:rPr lang="pt-BR" dirty="0" err="1" smtClean="0"/>
              <a:t>Ffmpeg</a:t>
            </a:r>
            <a:r>
              <a:rPr lang="pt-BR" dirty="0" smtClean="0"/>
              <a:t> era</a:t>
            </a:r>
            <a:r>
              <a:rPr lang="pt-BR" baseline="0" dirty="0" smtClean="0"/>
              <a:t> capaz de gerar um arquivo TS com Vídeo e Áudio Sincronizados.</a:t>
            </a:r>
          </a:p>
          <a:p>
            <a:endParaRPr lang="pt-BR" baseline="0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FFmpeg</a:t>
            </a:r>
            <a:r>
              <a:rPr lang="pt-BR" dirty="0" smtClean="0"/>
              <a:t> aqui ainda não sofreu alterações, continua gerando conforme ISO</a:t>
            </a:r>
            <a:r>
              <a:rPr lang="pt-BR" baseline="0" dirty="0" smtClean="0"/>
              <a:t> mas não SBTVD.</a:t>
            </a:r>
          </a:p>
          <a:p>
            <a:endParaRPr lang="pt-BR" baseline="0" dirty="0" smtClean="0"/>
          </a:p>
          <a:p>
            <a:r>
              <a:rPr lang="pt-BR" baseline="0" dirty="0" smtClean="0"/>
              <a:t>Resultados: Sucesso no sincronismo depois de acertar o bitrate constante no </a:t>
            </a:r>
            <a:r>
              <a:rPr lang="pt-BR" baseline="0" dirty="0" err="1" smtClean="0"/>
              <a:t>FFmpeg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Usando </a:t>
            </a:r>
            <a:r>
              <a:rPr lang="pt-BR" dirty="0" err="1" smtClean="0"/>
              <a:t>PenTV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Dektec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Objetivo: Estudar o comportamento do modulador </a:t>
            </a:r>
            <a:r>
              <a:rPr lang="pt-BR" dirty="0" err="1" smtClean="0"/>
              <a:t>DekTec</a:t>
            </a:r>
            <a:r>
              <a:rPr lang="pt-BR" dirty="0" smtClean="0"/>
              <a:t> e dos receptores</a:t>
            </a:r>
            <a:r>
              <a:rPr lang="pt-BR" baseline="0" dirty="0" smtClean="0"/>
              <a:t> dependendo das combinações de tabelas transmitidas.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Usando TS capturado garanto que ele é conforme o SBTVD, pois possível recebê-lo pelo </a:t>
            </a:r>
            <a:r>
              <a:rPr lang="pt-BR" baseline="0" dirty="0" err="1" smtClean="0"/>
              <a:t>PenTV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TV </a:t>
            </a:r>
            <a:r>
              <a:rPr lang="pt-BR" dirty="0" err="1" smtClean="0"/>
              <a:t>Blind</a:t>
            </a:r>
            <a:r>
              <a:rPr lang="pt-BR" baseline="0" dirty="0" smtClean="0"/>
              <a:t> Search: Sem NIT a TV não acha o canal.</a:t>
            </a:r>
          </a:p>
          <a:p>
            <a:endParaRPr lang="pt-BR" baseline="0" dirty="0" smtClean="0"/>
          </a:p>
          <a:p>
            <a:r>
              <a:rPr lang="pt-BR" dirty="0" smtClean="0"/>
              <a:t>TV Manual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tuning</a:t>
            </a:r>
            <a:r>
              <a:rPr lang="pt-BR" baseline="0" dirty="0" smtClean="0"/>
              <a:t>: Sem SDT não tem o nome do serviço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TV normal </a:t>
            </a:r>
            <a:r>
              <a:rPr lang="pt-BR" dirty="0" err="1" smtClean="0"/>
              <a:t>operation</a:t>
            </a:r>
            <a:r>
              <a:rPr lang="pt-BR" dirty="0" smtClean="0"/>
              <a:t>: Com PAT e </a:t>
            </a:r>
            <a:r>
              <a:rPr lang="pt-BR" dirty="0" err="1" smtClean="0"/>
              <a:t>ESs</a:t>
            </a:r>
            <a:r>
              <a:rPr lang="pt-BR" baseline="0" dirty="0" smtClean="0"/>
              <a:t> </a:t>
            </a:r>
            <a:r>
              <a:rPr lang="pt-BR" dirty="0" smtClean="0"/>
              <a:t>,</a:t>
            </a:r>
            <a:r>
              <a:rPr lang="pt-BR" baseline="0" dirty="0" smtClean="0"/>
              <a:t> sem PMT não abre os </a:t>
            </a:r>
            <a:r>
              <a:rPr lang="pt-BR" baseline="0" dirty="0" err="1" smtClean="0"/>
              <a:t>ESs</a:t>
            </a:r>
            <a:endParaRPr lang="pt-BR" baseline="0" dirty="0" smtClean="0"/>
          </a:p>
          <a:p>
            <a:endParaRPr lang="pt-BR" dirty="0" smtClean="0"/>
          </a:p>
          <a:p>
            <a:r>
              <a:rPr lang="pt-BR" dirty="0" err="1" smtClean="0"/>
              <a:t>Cell</a:t>
            </a:r>
            <a:r>
              <a:rPr lang="pt-BR" dirty="0" smtClean="0"/>
              <a:t>:</a:t>
            </a:r>
            <a:r>
              <a:rPr lang="pt-BR" baseline="0" dirty="0" smtClean="0"/>
              <a:t> Encontra só com a NIT presente, não precisa da PAT pois PMT está com PID definido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Usando </a:t>
            </a:r>
            <a:r>
              <a:rPr lang="pt-BR" dirty="0" err="1" smtClean="0"/>
              <a:t>PenTV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, e </a:t>
            </a:r>
            <a:r>
              <a:rPr lang="pt-BR" baseline="0" dirty="0" err="1" smtClean="0"/>
              <a:t>FFmpeg</a:t>
            </a:r>
            <a:r>
              <a:rPr lang="pt-BR" baseline="0" dirty="0" smtClean="0"/>
              <a:t> que eu modifiquei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Objetivo: Estudar o comportamento da</a:t>
            </a:r>
            <a:r>
              <a:rPr lang="pt-BR" baseline="0" dirty="0" smtClean="0"/>
              <a:t> aplicação desenvolvida no projeto, conhecendo o funcionamento da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 e dos receptores</a:t>
            </a:r>
          </a:p>
          <a:p>
            <a:endParaRPr lang="pt-BR" baseline="0" dirty="0" smtClean="0"/>
          </a:p>
          <a:p>
            <a:r>
              <a:rPr lang="pt-BR" baseline="0" dirty="0" smtClean="0"/>
              <a:t>Usando TS capturado garanto que o vídeo e o áudio estão de acordo com o SBTVD.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Resultados: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Todas as tabelas e descritores foram verificadas e estão corretamente geradas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NIT funciona pois </a:t>
            </a: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Usando </a:t>
            </a:r>
            <a:r>
              <a:rPr lang="pt-BR" dirty="0" err="1" smtClean="0"/>
              <a:t>PenTV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, e </a:t>
            </a:r>
            <a:r>
              <a:rPr lang="pt-BR" baseline="0" dirty="0" err="1" smtClean="0"/>
              <a:t>FFmpeg</a:t>
            </a:r>
            <a:r>
              <a:rPr lang="pt-BR" baseline="0" dirty="0" smtClean="0"/>
              <a:t> que eu modifiquei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Objetivo: Estudar o comportamento da</a:t>
            </a:r>
            <a:r>
              <a:rPr lang="pt-BR" baseline="0" dirty="0" smtClean="0"/>
              <a:t> aplicação desenvolvida no projeto, conhecendo o funcionamento da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 e dos receptores</a:t>
            </a:r>
          </a:p>
          <a:p>
            <a:endParaRPr lang="pt-BR" baseline="0" dirty="0" smtClean="0"/>
          </a:p>
          <a:p>
            <a:r>
              <a:rPr lang="pt-BR" baseline="0" dirty="0" smtClean="0"/>
              <a:t>Usando TS capturado garanto que o vídeo e o áudio estão de acordo com o SBTVD.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Conformidade</a:t>
            </a:r>
            <a:r>
              <a:rPr lang="pt-BR" sz="2000" baseline="0" dirty="0" smtClean="0">
                <a:latin typeface="Calibri" pitchFamily="34" charset="0"/>
              </a:rPr>
              <a:t> com SBTVD testada com os </a:t>
            </a:r>
            <a:r>
              <a:rPr lang="pt-BR" sz="2000" baseline="0" dirty="0" err="1" smtClean="0">
                <a:latin typeface="Calibri" pitchFamily="34" charset="0"/>
              </a:rPr>
              <a:t>analysers</a:t>
            </a:r>
            <a:r>
              <a:rPr lang="pt-BR" sz="2000" baseline="0" dirty="0" smtClean="0">
                <a:latin typeface="Calibri" pitchFamily="34" charset="0"/>
              </a:rPr>
              <a:t>: estruturas geradas são equivalentes às capturadas</a:t>
            </a:r>
            <a:endParaRPr lang="pt-BR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EIT e TOT: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Calibri" pitchFamily="34" charset="0"/>
              </a:rPr>
              <a:t>	Ausência não impede o funcionamento do sistema pois são tabelas informativas.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Calibri" pitchFamily="34" charset="0"/>
              </a:rPr>
              <a:t>	Estruturas facilmente implementáveis no código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ISO13818 </a:t>
            </a:r>
            <a:r>
              <a:rPr lang="pt-BR" dirty="0" smtClean="0">
                <a:sym typeface="Wingdings" pitchFamily="2" charset="2"/>
              </a:rPr>
              <a:t> Conhecida como MPEG2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ym typeface="Wingdings" pitchFamily="2" charset="2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H.264 tem melhor</a:t>
            </a:r>
            <a:r>
              <a:rPr lang="pt-BR" baseline="0" dirty="0" smtClean="0"/>
              <a:t> qualidade de vídeo para a mesma taxa de bits</a:t>
            </a:r>
            <a:endParaRPr lang="pt-BR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HE-AAC tem</a:t>
            </a:r>
            <a:r>
              <a:rPr lang="pt-BR" baseline="0" dirty="0" smtClean="0"/>
              <a:t> tem taxa de bits menor que AAC para a mesma qualidade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No próximo</a:t>
            </a:r>
            <a:r>
              <a:rPr lang="pt-BR" baseline="0" dirty="0" smtClean="0"/>
              <a:t> slide, as tabelas </a:t>
            </a:r>
            <a:r>
              <a:rPr lang="pt-BR" baseline="0" dirty="0" err="1" smtClean="0"/>
              <a:t>obrigatorias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Cada</a:t>
            </a:r>
            <a:r>
              <a:rPr lang="pt-BR" baseline="0" dirty="0" smtClean="0"/>
              <a:t> serviço pode ter o seu PCR, mas não é obrigatório, os serviços podem compartilhar a base temporal.</a:t>
            </a:r>
          </a:p>
          <a:p>
            <a:endParaRPr lang="pt-BR" dirty="0" smtClean="0"/>
          </a:p>
          <a:p>
            <a:r>
              <a:rPr lang="pt-BR" dirty="0" smtClean="0"/>
              <a:t>O PCR de cada serviço</a:t>
            </a:r>
            <a:r>
              <a:rPr lang="pt-BR" baseline="0" dirty="0" smtClean="0"/>
              <a:t> </a:t>
            </a:r>
            <a:r>
              <a:rPr lang="pt-BR" dirty="0" smtClean="0"/>
              <a:t>é carregado</a:t>
            </a:r>
            <a:r>
              <a:rPr lang="pt-BR" baseline="0" dirty="0" smtClean="0"/>
              <a:t> apenas </a:t>
            </a:r>
            <a:r>
              <a:rPr lang="pt-BR" baseline="0" dirty="0" smtClean="0"/>
              <a:t>em </a:t>
            </a:r>
            <a:r>
              <a:rPr lang="pt-BR" baseline="0" dirty="0" smtClean="0"/>
              <a:t>um PID, pode ir junto com um ES ou sozinho.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Aqui temos</a:t>
            </a:r>
            <a:r>
              <a:rPr lang="pt-BR" baseline="0" dirty="0" smtClean="0"/>
              <a:t> um exemplo de multiplexação com o PES de vídeo:</a:t>
            </a:r>
          </a:p>
          <a:p>
            <a:r>
              <a:rPr lang="pt-BR" baseline="0" dirty="0" smtClean="0"/>
              <a:t>Um pacote do PES é um </a:t>
            </a:r>
            <a:r>
              <a:rPr lang="pt-BR" b="1" baseline="0" dirty="0" smtClean="0"/>
              <a:t>quadro de vídeo </a:t>
            </a:r>
            <a:r>
              <a:rPr lang="pt-BR" baseline="0" dirty="0" smtClean="0"/>
              <a:t>ou um </a:t>
            </a:r>
            <a:r>
              <a:rPr lang="pt-BR" b="1" baseline="0" dirty="0" smtClean="0"/>
              <a:t>frame de áudio </a:t>
            </a:r>
            <a:r>
              <a:rPr lang="pt-BR" baseline="0" dirty="0" smtClean="0"/>
              <a:t>(à taxa de bits constante, </a:t>
            </a:r>
            <a:r>
              <a:rPr lang="pt-BR" baseline="0" dirty="0" err="1" smtClean="0"/>
              <a:t>aprox</a:t>
            </a:r>
            <a:r>
              <a:rPr lang="pt-BR" baseline="0" dirty="0" smtClean="0"/>
              <a:t> 30ms de áudio)</a:t>
            </a:r>
          </a:p>
          <a:p>
            <a:r>
              <a:rPr lang="pt-BR" b="0" baseline="0" dirty="0" smtClean="0"/>
              <a:t>Um </a:t>
            </a:r>
            <a:r>
              <a:rPr lang="pt-BR" b="1" baseline="0" dirty="0" smtClean="0"/>
              <a:t>pacote PES </a:t>
            </a:r>
            <a:r>
              <a:rPr lang="pt-BR" baseline="0" dirty="0" smtClean="0"/>
              <a:t>vai dentro do </a:t>
            </a:r>
            <a:r>
              <a:rPr lang="pt-BR" baseline="0" dirty="0" err="1" smtClean="0"/>
              <a:t>payload</a:t>
            </a:r>
            <a:r>
              <a:rPr lang="pt-BR" baseline="0" dirty="0" smtClean="0"/>
              <a:t> de </a:t>
            </a:r>
            <a:r>
              <a:rPr lang="pt-BR" b="1" baseline="0" dirty="0" smtClean="0"/>
              <a:t>vários pacotes TS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O PTS vai no cabeçalho de um pacote PES.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PAT:</a:t>
            </a:r>
            <a:r>
              <a:rPr lang="pt-BR" baseline="0" dirty="0" smtClean="0"/>
              <a:t> Tem PID fixo e traz a lista de </a:t>
            </a:r>
            <a:r>
              <a:rPr lang="pt-BR" baseline="0" dirty="0" err="1" smtClean="0"/>
              <a:t>PIDs</a:t>
            </a:r>
            <a:r>
              <a:rPr lang="pt-BR" baseline="0" dirty="0" smtClean="0"/>
              <a:t> de todas as PMT de cada serviço contidos no TS, bem como o PID da NIT.</a:t>
            </a:r>
          </a:p>
          <a:p>
            <a:endParaRPr lang="pt-BR" baseline="0" dirty="0" smtClean="0"/>
          </a:p>
          <a:p>
            <a:r>
              <a:rPr lang="pt-BR" baseline="0" dirty="0" smtClean="0"/>
              <a:t>PMT: Tem PID apontado pela PAT, lista todos os </a:t>
            </a:r>
            <a:r>
              <a:rPr lang="pt-BR" baseline="0" dirty="0" err="1" smtClean="0"/>
              <a:t>ESs</a:t>
            </a:r>
            <a:r>
              <a:rPr lang="pt-BR" baseline="0" dirty="0" smtClean="0"/>
              <a:t> de um serviço e também o PCR daquele serviço</a:t>
            </a:r>
          </a:p>
          <a:p>
            <a:endParaRPr lang="pt-BR" baseline="0" dirty="0" smtClean="0"/>
          </a:p>
          <a:p>
            <a:r>
              <a:rPr lang="pt-BR" baseline="0" dirty="0" smtClean="0"/>
              <a:t>NIT: </a:t>
            </a:r>
            <a:r>
              <a:rPr lang="pt-BR" b="1" baseline="0" dirty="0" smtClean="0"/>
              <a:t>Informações da Rede: </a:t>
            </a:r>
            <a:r>
              <a:rPr lang="pt-BR" b="0" baseline="0" dirty="0" smtClean="0"/>
              <a:t>Nome da rede, lista de serviços e tipo de cada um (HDTV, SDTV, 1Seg), Canal Físico e Virtual</a:t>
            </a:r>
          </a:p>
          <a:p>
            <a:r>
              <a:rPr lang="pt-BR" b="0" baseline="0" dirty="0" smtClean="0"/>
              <a:t>	A ABNT determina o PID da NIT.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SDT: Descrição dos Serviços: Nome da geradora, nome de cada serviço, informação da presença da grade de programação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	A ABNT determina o PID da SDT.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EIT: Informação dos Eventos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TOT: Deslocamento do Tempo: Definição da Hora e data, bem como informações para sua mudança no horário de verão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Full seg com 1080 linhas</a:t>
            </a:r>
            <a:r>
              <a:rPr lang="pt-PT" baseline="0" dirty="0" smtClean="0"/>
              <a:t> de resolução, 1Seg com até 320 linhas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Calibri" pitchFamily="34" charset="0"/>
              </a:rPr>
              <a:t>Qualidade x </a:t>
            </a:r>
            <a:r>
              <a:rPr lang="pt-BR" sz="2400" dirty="0" smtClean="0">
                <a:latin typeface="Calibri" pitchFamily="34" charset="0"/>
              </a:rPr>
              <a:t>Alcance: </a:t>
            </a:r>
            <a:r>
              <a:rPr lang="pt-BR" sz="2400" dirty="0" smtClean="0">
                <a:latin typeface="Calibri" pitchFamily="34" charset="0"/>
              </a:rPr>
              <a:t>Quanto</a:t>
            </a:r>
            <a:r>
              <a:rPr lang="pt-BR" sz="2400" baseline="0" dirty="0" smtClean="0">
                <a:latin typeface="Calibri" pitchFamily="34" charset="0"/>
              </a:rPr>
              <a:t> </a:t>
            </a:r>
            <a:r>
              <a:rPr lang="pt-BR" sz="2400" baseline="0" dirty="0" smtClean="0">
                <a:latin typeface="Calibri" pitchFamily="34" charset="0"/>
              </a:rPr>
              <a:t>mais resistente ao ruído, menor a taxa de transferência, maior o alcance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SD com 480 linhas de resolução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03303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Na </a:t>
            </a:r>
            <a:r>
              <a:rPr lang="pt-PT" b="1" dirty="0" smtClean="0"/>
              <a:t>EiTV</a:t>
            </a:r>
            <a:r>
              <a:rPr lang="pt-PT" dirty="0" smtClean="0"/>
              <a:t>, só</a:t>
            </a:r>
            <a:r>
              <a:rPr lang="pt-PT" baseline="0" dirty="0" smtClean="0"/>
              <a:t> posso entregar um TS com um </a:t>
            </a:r>
            <a:r>
              <a:rPr lang="pt-PT" b="1" baseline="0" dirty="0" smtClean="0"/>
              <a:t>único serviço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Posso usar um </a:t>
            </a:r>
            <a:r>
              <a:rPr lang="pt-PT" b="1" baseline="0" dirty="0" smtClean="0"/>
              <a:t>Mux qualquer </a:t>
            </a:r>
            <a:r>
              <a:rPr lang="pt-PT" baseline="0" dirty="0" smtClean="0"/>
              <a:t>para transformar ESs em TS single service.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Na </a:t>
            </a:r>
            <a:r>
              <a:rPr lang="pt-PT" b="1" baseline="0" dirty="0" smtClean="0"/>
              <a:t>Dektec, posso entregar TS como queira</a:t>
            </a:r>
            <a:r>
              <a:rPr lang="pt-PT" baseline="0" dirty="0" smtClean="0"/>
              <a:t>, com múltiplos serviços e tabelas.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TAG PROXIMO: A </a:t>
            </a:r>
            <a:r>
              <a:rPr lang="pt-PT" baseline="0" dirty="0" smtClean="0"/>
              <a:t>partir dessas restrições, definiu-se o escopo do projeto.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97152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Escolhida pois: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Código de fácil compreensão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Capacidade de codificação de fontes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Estruturas e Funções de geração dos </a:t>
            </a:r>
            <a:r>
              <a:rPr lang="pt-BR" sz="2000" dirty="0" err="1" smtClean="0">
                <a:latin typeface="Calibri" pitchFamily="34" charset="0"/>
              </a:rPr>
              <a:t>streams</a:t>
            </a:r>
            <a:r>
              <a:rPr lang="pt-BR" sz="2000" dirty="0" smtClean="0">
                <a:latin typeface="Calibri" pitchFamily="34" charset="0"/>
              </a:rPr>
              <a:t> reaproveitáveis para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múltiplos Serviços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das tabelas NIT, TOT, EIT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descritores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4255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E047A-92B1-4BF3-928D-26DB6264851D}" type="datetime1">
              <a:rPr lang="pt-BR" smtClean="0"/>
              <a:pPr>
                <a:defRPr/>
              </a:pPr>
              <a:t>26/6/2014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7680-FFC3-46CD-A3EC-E31427C6F85F}" type="datetime1">
              <a:rPr lang="pt-BR" smtClean="0"/>
              <a:pPr>
                <a:defRPr/>
              </a:pPr>
              <a:t>26/6/2014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0879B-AFAF-4DAB-A517-EA2BEE45AB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B0F3-9380-43EF-8157-D2DC59218A5C}" type="datetime1">
              <a:rPr lang="pt-BR" smtClean="0"/>
              <a:pPr>
                <a:defRPr/>
              </a:pPr>
              <a:t>26/6/2014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80A49-9010-45F5-A811-002F5C4D30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FFE71-67BE-4B51-8459-21AE9C8C6276}" type="datetime1">
              <a:rPr lang="pt-BR" smtClean="0"/>
              <a:pPr>
                <a:defRPr/>
              </a:pPr>
              <a:t>26/6/2014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BF15-4284-4551-AC5A-ADDB320C30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235D5-1838-48A5-B81B-01425DD7D817}" type="datetime1">
              <a:rPr lang="pt-BR" smtClean="0"/>
              <a:pPr>
                <a:defRPr/>
              </a:pPr>
              <a:t>26/6/2014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3A532-64A9-402E-93C1-0176315155D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BFBBF-07A7-4EB0-B07F-FE61ACA3AD26}" type="datetime1">
              <a:rPr lang="pt-BR" smtClean="0"/>
              <a:pPr>
                <a:defRPr/>
              </a:pPr>
              <a:t>26/6/2014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A007-6DAB-446A-A168-AAB750D7D5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F0D44-01EF-417E-A60D-BE6A66AF2C32}" type="datetime1">
              <a:rPr lang="pt-BR" smtClean="0"/>
              <a:pPr>
                <a:defRPr/>
              </a:pPr>
              <a:t>26/6/2014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14D2-BA27-4457-8DD4-7D21C3C306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F6DF0-BCA5-473D-A257-E5042EEAC895}" type="datetime1">
              <a:rPr lang="pt-BR" smtClean="0"/>
              <a:pPr>
                <a:defRPr/>
              </a:pPr>
              <a:t>26/6/2014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5B7BD-2F98-44DF-A335-1804C44EA4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3788D-D713-4AF3-8660-D08655207A80}" type="datetime1">
              <a:rPr lang="pt-BR" smtClean="0"/>
              <a:pPr>
                <a:defRPr/>
              </a:pPr>
              <a:t>26/6/2014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F246-AB70-4CB4-83FA-6AB579B54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0D1F-79FA-4AD6-B9CD-6163143BCCC5}" type="datetime1">
              <a:rPr lang="pt-BR" smtClean="0"/>
              <a:pPr>
                <a:defRPr/>
              </a:pPr>
              <a:t>26/6/2014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ED9C-A6C8-4D19-A370-6399BA0560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3821-D4DF-4F66-9348-12D9A6433844}" type="datetime1">
              <a:rPr lang="pt-BR" smtClean="0"/>
              <a:pPr>
                <a:defRPr/>
              </a:pPr>
              <a:t>26/6/2014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07510-8921-4E06-9B0E-CE747A2DD4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63A6B7-5A49-4374-85FA-8A301FFD6CFF}" type="datetime1">
              <a:rPr lang="pt-BR" smtClean="0"/>
              <a:pPr>
                <a:defRPr/>
              </a:pPr>
              <a:t>26/6/2014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FFC9A6-CBE4-474B-BE75-8779D5B373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lucas.endres@ufrgs.br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 smtClean="0"/>
              <a:t>Desenvolvimento de Multiplexador MPEG2 para o Sistema Brasileiro</a:t>
            </a:r>
            <a:br>
              <a:rPr lang="pt-BR" sz="4400" dirty="0" smtClean="0"/>
            </a:br>
            <a:r>
              <a:rPr lang="pt-BR" sz="4400" dirty="0" smtClean="0"/>
              <a:t>de TV Digital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Lucas Pereira Endres</a:t>
            </a:r>
          </a:p>
          <a:p>
            <a:r>
              <a:rPr lang="pt-PT" dirty="0" smtClean="0"/>
              <a:t>Orientador: Altamiro Amadeu Susin</a:t>
            </a:r>
          </a:p>
          <a:p>
            <a:r>
              <a:rPr lang="pt-PT" dirty="0" smtClean="0"/>
              <a:t>Co-orientador: André Borin Soares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384836" y="1391478"/>
            <a:ext cx="9474200" cy="4755322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035711" y="2590800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/ 300</a:t>
            </a:r>
            <a:endParaRPr lang="pt-PT" sz="2000" dirty="0">
              <a:sym typeface="Symbol"/>
            </a:endParaRP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2653702" y="3217636"/>
            <a:ext cx="81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796249" y="1389063"/>
            <a:ext cx="65246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2083336" y="1398588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4507449" y="1552575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094222" y="4445681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PTS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</a:t>
            </a:r>
            <a:r>
              <a:rPr lang="pt-BR" dirty="0" smtClean="0"/>
              <a:t>PTS/DTS</a:t>
            </a:r>
            <a:endParaRPr lang="pt-BR" dirty="0" smtClean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651536" y="3644447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33 Bits</a:t>
            </a:r>
          </a:p>
        </p:txBody>
      </p: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3080684" y="1549003"/>
            <a:ext cx="547687" cy="15359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2347882" y="3400992"/>
            <a:ext cx="482147" cy="47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2706601" y="4092745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6004461" y="146050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Video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Packetizer</a:t>
            </a:r>
            <a:endParaRPr lang="pt-PT" sz="2000" dirty="0" smtClean="0">
              <a:sym typeface="Symbol"/>
            </a:endParaRP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7922161" y="146050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Audio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Packetizer</a:t>
            </a:r>
            <a:endParaRPr lang="pt-PT" sz="2000" dirty="0" smtClean="0">
              <a:sym typeface="Symbol"/>
            </a:endParaRPr>
          </a:p>
        </p:txBody>
      </p:sp>
      <p:grpSp>
        <p:nvGrpSpPr>
          <p:cNvPr id="67" name="Grupo 66"/>
          <p:cNvGrpSpPr/>
          <p:nvPr/>
        </p:nvGrpSpPr>
        <p:grpSpPr>
          <a:xfrm>
            <a:off x="4049085" y="5142918"/>
            <a:ext cx="2231887" cy="346863"/>
            <a:chOff x="4089400" y="4037466"/>
            <a:chExt cx="5400674" cy="839333"/>
          </a:xfrm>
        </p:grpSpPr>
        <p:sp>
          <p:nvSpPr>
            <p:cNvPr id="125" name="Retângulo 124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 smtClean="0"/>
                <a:t>Ad. Field</a:t>
              </a:r>
              <a:endParaRPr lang="pt-BR" sz="800" dirty="0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 smtClean="0"/>
                <a:t>Payload</a:t>
              </a:r>
              <a:endParaRPr lang="pt-BR" sz="800" dirty="0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 smtClean="0"/>
                <a:t>Header</a:t>
              </a:r>
              <a:endParaRPr lang="pt-BR" sz="800" dirty="0"/>
            </a:p>
          </p:txBody>
        </p:sp>
      </p:grpSp>
      <p:cxnSp>
        <p:nvCxnSpPr>
          <p:cNvPr id="129" name="Conector angulado 96"/>
          <p:cNvCxnSpPr>
            <a:stCxn id="32" idx="3"/>
            <a:endCxn id="69" idx="0"/>
          </p:cNvCxnSpPr>
          <p:nvPr/>
        </p:nvCxnSpPr>
        <p:spPr>
          <a:xfrm flipV="1">
            <a:off x="4024849" y="4037466"/>
            <a:ext cx="3210822" cy="630465"/>
          </a:xfrm>
          <a:prstGeom prst="bentConnector4">
            <a:avLst>
              <a:gd name="adj1" fmla="val 29569"/>
              <a:gd name="adj2" fmla="val 1362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8420636" y="6210301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Multiplexer</a:t>
            </a: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6782526" y="2127060"/>
            <a:ext cx="893694" cy="7575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046801" y="5507935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 </a:t>
            </a:r>
            <a:r>
              <a:rPr lang="pt-PT" dirty="0" smtClean="0">
                <a:latin typeface="Calibri" pitchFamily="34" charset="0"/>
              </a:rPr>
              <a:t>Packets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148" name="Elipse 147"/>
          <p:cNvSpPr/>
          <p:nvPr/>
        </p:nvSpPr>
        <p:spPr>
          <a:xfrm rot="20705678">
            <a:off x="7600173" y="2654752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8048282" y="1966678"/>
            <a:ext cx="627709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8912761" y="252730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8066147" y="2826543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70" idx="0"/>
          </p:cNvCxnSpPr>
          <p:nvPr/>
        </p:nvCxnSpPr>
        <p:spPr>
          <a:xfrm rot="16200000" flipH="1">
            <a:off x="8082792" y="2936034"/>
            <a:ext cx="916741" cy="12861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7658636" y="2717800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6838106" y="4037466"/>
            <a:ext cx="795130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PTS/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DTS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7645936" y="4037466"/>
            <a:ext cx="3076574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Data Bytes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5918184" y="4037466"/>
            <a:ext cx="901700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Header</a:t>
            </a:r>
            <a:endParaRPr lang="pt-BR" dirty="0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5005388" y="4875213"/>
            <a:ext cx="931018" cy="25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V="1">
            <a:off x="6281738" y="4876800"/>
            <a:ext cx="1795462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9514492" y="3654839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PES </a:t>
            </a:r>
            <a:r>
              <a:rPr lang="pt-PT" dirty="0" smtClean="0">
                <a:latin typeface="Calibri" pitchFamily="34" charset="0"/>
              </a:rPr>
              <a:t>Packet</a:t>
            </a:r>
          </a:p>
        </p:txBody>
      </p:sp>
      <p:grpSp>
        <p:nvGrpSpPr>
          <p:cNvPr id="85" name="Grupo 84"/>
          <p:cNvGrpSpPr/>
          <p:nvPr/>
        </p:nvGrpSpPr>
        <p:grpSpPr>
          <a:xfrm>
            <a:off x="6301955" y="5142918"/>
            <a:ext cx="2231887" cy="346863"/>
            <a:chOff x="4089400" y="4037466"/>
            <a:chExt cx="5400674" cy="839333"/>
          </a:xfrm>
        </p:grpSpPr>
        <p:sp>
          <p:nvSpPr>
            <p:cNvPr id="86" name="Retângulo 85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 smtClean="0"/>
                <a:t>Ad. Field</a:t>
              </a:r>
              <a:endParaRPr lang="pt-BR" sz="800" dirty="0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 smtClean="0"/>
                <a:t>Payload</a:t>
              </a:r>
              <a:endParaRPr lang="pt-BR" sz="800" dirty="0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 smtClean="0"/>
                <a:t>Header</a:t>
              </a:r>
              <a:endParaRPr lang="pt-BR" sz="800" dirty="0"/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8554825" y="5142918"/>
            <a:ext cx="2231887" cy="346863"/>
            <a:chOff x="4089400" y="4037466"/>
            <a:chExt cx="5400674" cy="839333"/>
          </a:xfrm>
        </p:grpSpPr>
        <p:sp>
          <p:nvSpPr>
            <p:cNvPr id="93" name="Retângulo 92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 smtClean="0"/>
                <a:t>Ad. Field</a:t>
              </a:r>
              <a:endParaRPr lang="pt-BR" sz="800" dirty="0"/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 smtClean="0"/>
                <a:t>Payload</a:t>
              </a:r>
              <a:endParaRPr lang="pt-BR" sz="800" dirty="0"/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 smtClean="0"/>
                <a:t>Header</a:t>
              </a:r>
              <a:endParaRPr lang="pt-BR" sz="800" dirty="0"/>
            </a:p>
          </p:txBody>
        </p:sp>
      </p:grpSp>
      <p:cxnSp>
        <p:nvCxnSpPr>
          <p:cNvPr id="101" name="Conector reto 100"/>
          <p:cNvCxnSpPr/>
          <p:nvPr/>
        </p:nvCxnSpPr>
        <p:spPr>
          <a:xfrm flipV="1">
            <a:off x="7262813" y="4876800"/>
            <a:ext cx="827087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 flipV="1">
            <a:off x="8539163" y="4869623"/>
            <a:ext cx="34441" cy="26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flipH="1" flipV="1">
            <a:off x="10707204" y="4882875"/>
            <a:ext cx="79859" cy="25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/>
          <p:nvPr/>
        </p:nvCxnSpPr>
        <p:spPr>
          <a:xfrm flipH="1" flipV="1">
            <a:off x="8586859" y="4866643"/>
            <a:ext cx="928616" cy="26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 smtClean="0"/>
          </a:p>
        </p:txBody>
      </p:sp>
      <p:pic>
        <p:nvPicPr>
          <p:cNvPr id="17410" name="Espaço Reservado para Conteúdo 4" descr="tabela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24250" y="546100"/>
            <a:ext cx="7231063" cy="5948363"/>
          </a:xfrm>
        </p:spPr>
      </p:pic>
      <p:sp>
        <p:nvSpPr>
          <p:cNvPr id="6" name="Retângulo 5"/>
          <p:cNvSpPr/>
          <p:nvPr/>
        </p:nvSpPr>
        <p:spPr>
          <a:xfrm>
            <a:off x="5994400" y="769938"/>
            <a:ext cx="2060575" cy="32654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527425" y="825499"/>
            <a:ext cx="1944688" cy="97790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994400" y="4803775"/>
            <a:ext cx="2074863" cy="79851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7414" name="Espaço Reservado para Conteúdo 2"/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Verde: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>
                <a:latin typeface="Calibri" pitchFamily="34" charset="0"/>
              </a:rPr>
              <a:t>Tabelas obrigatórias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>
                <a:latin typeface="Calibri" pitchFamily="34" charset="0"/>
              </a:rPr>
              <a:t>Para o MPEG2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Azul:</a:t>
            </a:r>
            <a:endParaRPr lang="pt-BR" sz="24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>
                <a:latin typeface="Calibri" pitchFamily="34" charset="0"/>
              </a:rPr>
              <a:t>Tabelas obrigatórias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>
                <a:latin typeface="Calibri" pitchFamily="34" charset="0"/>
              </a:rPr>
              <a:t>Para o SBTVD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Descritores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>
                <a:latin typeface="Calibri" pitchFamily="34" charset="0"/>
              </a:rPr>
              <a:t>	obrigatórios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>
              <a:latin typeface="Calibri" pitchFamily="34" charset="0"/>
            </a:endParaRPr>
          </a:p>
        </p:txBody>
      </p:sp>
      <p:sp>
        <p:nvSpPr>
          <p:cNvPr id="9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14725" y="2743199"/>
            <a:ext cx="1944688" cy="127000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1485900" y="1714499"/>
            <a:ext cx="2692400" cy="15367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PAT</a:t>
            </a:r>
          </a:p>
          <a:p>
            <a:pPr algn="ctr"/>
            <a:endParaRPr lang="pt-PT" dirty="0" smtClean="0"/>
          </a:p>
          <a:p>
            <a:pPr algn="ctr"/>
            <a:r>
              <a:rPr lang="pt-PT" sz="1600" dirty="0" smtClean="0"/>
              <a:t>Serviço X </a:t>
            </a:r>
            <a:r>
              <a:rPr lang="pt-PT" sz="1600" dirty="0" smtClean="0">
                <a:sym typeface="Wingdings" pitchFamily="2" charset="2"/>
              </a:rPr>
              <a:t></a:t>
            </a:r>
            <a:r>
              <a:rPr lang="pt-PT" sz="1600" dirty="0" smtClean="0"/>
              <a:t> PID PMT: 0xXXX</a:t>
            </a:r>
            <a:endParaRPr lang="pt-PT" sz="1600" dirty="0" smtClean="0"/>
          </a:p>
          <a:p>
            <a:pPr algn="ctr"/>
            <a:r>
              <a:rPr lang="pt-PT" sz="1600" dirty="0" smtClean="0"/>
              <a:t>Serviço Y </a:t>
            </a:r>
            <a:r>
              <a:rPr lang="pt-PT" sz="1600" dirty="0" smtClean="0">
                <a:sym typeface="Wingdings" pitchFamily="2" charset="2"/>
              </a:rPr>
              <a:t></a:t>
            </a:r>
            <a:r>
              <a:rPr lang="pt-PT" sz="1600" dirty="0" smtClean="0"/>
              <a:t> PID PMT: 0xYYY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98600" y="3454400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sz="1600" dirty="0" smtClean="0"/>
              <a:t>Serviço  N</a:t>
            </a:r>
          </a:p>
          <a:p>
            <a:pPr algn="ctr"/>
            <a:endParaRPr lang="pt-PT" sz="1600" dirty="0" smtClean="0"/>
          </a:p>
          <a:p>
            <a:pPr algn="ctr"/>
            <a:r>
              <a:rPr lang="pt-PT" sz="1600" dirty="0" smtClean="0"/>
              <a:t>PCR </a:t>
            </a:r>
            <a:r>
              <a:rPr lang="pt-PT" sz="1600" dirty="0" smtClean="0">
                <a:sym typeface="Wingdings" pitchFamily="2" charset="2"/>
              </a:rPr>
              <a:t> PID </a:t>
            </a:r>
            <a:r>
              <a:rPr lang="pt-PT" sz="1600" dirty="0" smtClean="0">
                <a:sym typeface="Wingdings" pitchFamily="2" charset="2"/>
              </a:rPr>
              <a:t>0xNN1</a:t>
            </a:r>
            <a:endParaRPr lang="pt-PT" sz="1600" dirty="0" smtClean="0">
              <a:sym typeface="Wingdings" pitchFamily="2" charset="2"/>
            </a:endParaRPr>
          </a:p>
          <a:p>
            <a:pPr algn="ctr"/>
            <a:r>
              <a:rPr lang="pt-PT" sz="1600" dirty="0" smtClean="0"/>
              <a:t>Video ES </a:t>
            </a:r>
            <a:r>
              <a:rPr lang="pt-PT" sz="1600" dirty="0" smtClean="0">
                <a:sym typeface="Wingdings" pitchFamily="2" charset="2"/>
              </a:rPr>
              <a:t> PID 0xNN2</a:t>
            </a:r>
          </a:p>
          <a:p>
            <a:pPr algn="ctr"/>
            <a:r>
              <a:rPr lang="pt-PT" sz="1600" dirty="0" smtClean="0">
                <a:sym typeface="Wingdings" pitchFamily="2" charset="2"/>
              </a:rPr>
              <a:t>Audio ES 1  PID 0xNN3</a:t>
            </a:r>
          </a:p>
          <a:p>
            <a:pPr algn="ctr"/>
            <a:r>
              <a:rPr lang="pt-PT" sz="1600" dirty="0" smtClean="0">
                <a:sym typeface="Wingdings" pitchFamily="2" charset="2"/>
              </a:rPr>
              <a:t>Audio </a:t>
            </a:r>
            <a:r>
              <a:rPr lang="pt-PT" sz="1600" dirty="0" smtClean="0">
                <a:sym typeface="Wingdings" pitchFamily="2" charset="2"/>
              </a:rPr>
              <a:t>ES 2 </a:t>
            </a:r>
            <a:r>
              <a:rPr lang="pt-PT" sz="1600" dirty="0" smtClean="0">
                <a:sym typeface="Wingdings" pitchFamily="2" charset="2"/>
              </a:rPr>
              <a:t> PID </a:t>
            </a:r>
            <a:r>
              <a:rPr lang="pt-PT" sz="1600" dirty="0" smtClean="0">
                <a:sym typeface="Wingdings" pitchFamily="2" charset="2"/>
              </a:rPr>
              <a:t>0xNN4</a:t>
            </a:r>
            <a:endParaRPr lang="pt-PT" sz="1600" dirty="0" smtClean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4267200" y="3903912"/>
            <a:ext cx="2565400" cy="1798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SDT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Nome da Geradora</a:t>
            </a:r>
          </a:p>
          <a:p>
            <a:pPr algn="ctr"/>
            <a:r>
              <a:rPr lang="pt-PT" dirty="0" smtClean="0"/>
              <a:t>Nome dos Serviços</a:t>
            </a:r>
          </a:p>
          <a:p>
            <a:pPr algn="ctr"/>
            <a:r>
              <a:rPr lang="pt-PT" dirty="0" smtClean="0"/>
              <a:t>Flag de presença da EIT</a:t>
            </a:r>
          </a:p>
          <a:p>
            <a:pPr algn="ctr"/>
            <a:endParaRPr lang="pt-PT" dirty="0" smtClean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330700" y="1732212"/>
            <a:ext cx="2565400" cy="2065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NIT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Rede: ZYA000</a:t>
            </a:r>
          </a:p>
          <a:p>
            <a:pPr algn="ctr"/>
            <a:r>
              <a:rPr lang="pt-PT" dirty="0" smtClean="0"/>
              <a:t>Serviços: N, M, P</a:t>
            </a:r>
          </a:p>
          <a:p>
            <a:pPr algn="ctr"/>
            <a:r>
              <a:rPr lang="pt-PT" dirty="0" smtClean="0"/>
              <a:t>Canal Físico: 33</a:t>
            </a:r>
          </a:p>
          <a:p>
            <a:pPr algn="ctr"/>
            <a:r>
              <a:rPr lang="pt-PT" dirty="0" smtClean="0"/>
              <a:t>Svc. Recep. Parcial: M</a:t>
            </a:r>
          </a:p>
          <a:p>
            <a:pPr algn="ctr"/>
            <a:endParaRPr lang="pt-PT" dirty="0" smtClean="0"/>
          </a:p>
        </p:txBody>
      </p:sp>
      <p:sp>
        <p:nvSpPr>
          <p:cNvPr id="20" name="Título 1"/>
          <p:cNvSpPr txBox="1">
            <a:spLocks/>
          </p:cNvSpPr>
          <p:nvPr/>
        </p:nvSpPr>
        <p:spPr bwMode="auto">
          <a:xfrm>
            <a:off x="838200" y="365125"/>
            <a:ext cx="8915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Tabelas Obrigatórias no SBTVD</a:t>
            </a:r>
            <a:endParaRPr lang="pt-BR" sz="44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162800" y="1719512"/>
            <a:ext cx="2565400" cy="2065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EIT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Nome dos eventos</a:t>
            </a:r>
          </a:p>
          <a:p>
            <a:pPr algn="ctr"/>
            <a:r>
              <a:rPr lang="pt-PT" dirty="0" smtClean="0"/>
              <a:t>Hora de Início e Fim</a:t>
            </a:r>
          </a:p>
          <a:p>
            <a:pPr algn="ctr"/>
            <a:r>
              <a:rPr lang="pt-PT" dirty="0" smtClean="0"/>
              <a:t>Classificação Indicativa</a:t>
            </a:r>
          </a:p>
          <a:p>
            <a:pPr algn="ctr"/>
            <a:r>
              <a:rPr lang="pt-PT" dirty="0" smtClean="0"/>
              <a:t>Conteúdos Impróprios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150100" y="3967413"/>
            <a:ext cx="2565400" cy="1747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TOT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Data e hora atuais</a:t>
            </a:r>
          </a:p>
          <a:p>
            <a:pPr algn="ctr"/>
            <a:r>
              <a:rPr lang="pt-PT" dirty="0" smtClean="0"/>
              <a:t>Data e hora da próxima mudança de horário</a:t>
            </a:r>
          </a:p>
          <a:p>
            <a:pPr algn="ctr"/>
            <a:endParaRPr lang="pt-PT" dirty="0" smtClean="0"/>
          </a:p>
        </p:txBody>
      </p:sp>
      <p:sp>
        <p:nvSpPr>
          <p:cNvPr id="2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9940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Múltiplos Serviços</a:t>
            </a:r>
          </a:p>
        </p:txBody>
      </p:sp>
      <p:pic>
        <p:nvPicPr>
          <p:cNvPr id="23554" name="Imagem 89" descr="multiplataform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5115" t="9387" r="56438" b="21321"/>
          <a:stretch>
            <a:fillRect/>
          </a:stretch>
        </p:blipFill>
        <p:spPr bwMode="auto">
          <a:xfrm>
            <a:off x="9288463" y="1206500"/>
            <a:ext cx="2230437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Imagem 90" descr="multiplataform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674" t="74603" r="26631" b="5644"/>
          <a:stretch>
            <a:fillRect/>
          </a:stretch>
        </p:blipFill>
        <p:spPr bwMode="auto">
          <a:xfrm>
            <a:off x="9393238" y="3876675"/>
            <a:ext cx="108426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Imagem 92" descr="anten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29478" y="1803400"/>
            <a:ext cx="2282722" cy="2788744"/>
          </a:xfrm>
          <a:prstGeom prst="rect">
            <a:avLst/>
          </a:prstGeom>
        </p:spPr>
      </p:pic>
      <p:sp>
        <p:nvSpPr>
          <p:cNvPr id="23557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1 x </a:t>
            </a:r>
            <a:r>
              <a:rPr lang="pt-BR" sz="2400" dirty="0" err="1" smtClean="0">
                <a:latin typeface="Calibri" pitchFamily="34" charset="0"/>
              </a:rPr>
              <a:t>Full</a:t>
            </a:r>
            <a:r>
              <a:rPr lang="pt-BR" sz="2400" dirty="0" smtClean="0">
                <a:latin typeface="Calibri" pitchFamily="34" charset="0"/>
              </a:rPr>
              <a:t> </a:t>
            </a:r>
            <a:r>
              <a:rPr lang="pt-BR" sz="2400" dirty="0" err="1" smtClean="0">
                <a:latin typeface="Calibri" pitchFamily="34" charset="0"/>
              </a:rPr>
              <a:t>Seg</a:t>
            </a:r>
            <a:r>
              <a:rPr lang="pt-BR" sz="2400" dirty="0" smtClean="0">
                <a:latin typeface="Calibri" pitchFamily="34" charset="0"/>
              </a:rPr>
              <a:t> + 1 x 1-Seg</a:t>
            </a:r>
            <a:endParaRPr lang="pt-BR" sz="24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TV Fixa e Móvel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Qualidade x </a:t>
            </a:r>
            <a:r>
              <a:rPr lang="pt-BR" sz="2400" dirty="0">
                <a:latin typeface="Calibri" pitchFamily="34" charset="0"/>
              </a:rPr>
              <a:t>Alcance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Mesma programação para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 dirty="0">
                <a:latin typeface="Calibri" pitchFamily="34" charset="0"/>
              </a:rPr>
              <a:t>	diferentes dispositivos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Canais Comerciais (RBS, SBT, Band)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1-4 x Standard </a:t>
            </a:r>
            <a:r>
              <a:rPr lang="pt-BR" sz="2400" dirty="0" err="1" smtClean="0">
                <a:latin typeface="Calibri" pitchFamily="34" charset="0"/>
              </a:rPr>
              <a:t>Definition</a:t>
            </a:r>
            <a:r>
              <a:rPr lang="pt-BR" sz="2400" dirty="0" smtClean="0">
                <a:latin typeface="Calibri" pitchFamily="34" charset="0"/>
              </a:rPr>
              <a:t> + 1 x 1-Seg</a:t>
            </a:r>
            <a:endParaRPr lang="pt-BR" sz="24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TV </a:t>
            </a:r>
            <a:r>
              <a:rPr lang="pt-BR" sz="2400" dirty="0" smtClean="0">
                <a:latin typeface="Calibri" pitchFamily="34" charset="0"/>
              </a:rPr>
              <a:t>Fixa e Móvel</a:t>
            </a:r>
            <a:endParaRPr lang="pt-BR" sz="24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Programação múltipla para os mesmos dispositivos</a:t>
            </a:r>
            <a:endParaRPr lang="pt-BR" sz="24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Canais Públicos (Câmara </a:t>
            </a:r>
            <a:r>
              <a:rPr lang="pt-BR" sz="2400" dirty="0" smtClean="0">
                <a:latin typeface="Calibri" pitchFamily="34" charset="0"/>
              </a:rPr>
              <a:t>Est./Fed., </a:t>
            </a:r>
            <a:r>
              <a:rPr lang="pt-BR" sz="2400" dirty="0">
                <a:latin typeface="Calibri" pitchFamily="34" charset="0"/>
              </a:rPr>
              <a:t>Ass. Leg., Senado)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533283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Estrutura  Disponível no </a:t>
            </a:r>
            <a:r>
              <a:rPr lang="pt-BR" sz="2400" dirty="0" err="1">
                <a:latin typeface="Calibri" pitchFamily="34" charset="0"/>
              </a:rPr>
              <a:t>LaPSI</a:t>
            </a:r>
            <a:endParaRPr lang="pt-BR" sz="24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Estação </a:t>
            </a:r>
            <a:r>
              <a:rPr lang="pt-BR" sz="2000" dirty="0" err="1">
                <a:latin typeface="Calibri" pitchFamily="34" charset="0"/>
              </a:rPr>
              <a:t>EiTV</a:t>
            </a:r>
            <a:endParaRPr lang="pt-BR" sz="20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Placa Moduladora </a:t>
            </a:r>
            <a:r>
              <a:rPr lang="pt-BR" sz="2000" dirty="0" err="1" smtClean="0">
                <a:latin typeface="Calibri" pitchFamily="34" charset="0"/>
              </a:rPr>
              <a:t>DekTec</a:t>
            </a:r>
            <a:endParaRPr lang="pt-BR" sz="2000" dirty="0" smtClean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Dificuldades </a:t>
            </a:r>
            <a:r>
              <a:rPr lang="pt-BR" sz="2400" dirty="0" smtClean="0">
                <a:latin typeface="Calibri" pitchFamily="34" charset="0"/>
              </a:rPr>
              <a:t>Atuais </a:t>
            </a:r>
            <a:r>
              <a:rPr lang="pt-BR" sz="2400" dirty="0">
                <a:latin typeface="Calibri" pitchFamily="34" charset="0"/>
              </a:rPr>
              <a:t>da Equipe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Sincronismo (geração de PCR/PTS)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Múltiplos</a:t>
            </a:r>
            <a:r>
              <a:rPr lang="pt-BR" sz="1600" dirty="0">
                <a:latin typeface="Calibri" pitchFamily="34" charset="0"/>
              </a:rPr>
              <a:t> </a:t>
            </a:r>
            <a:r>
              <a:rPr lang="pt-BR" sz="2000" dirty="0">
                <a:latin typeface="Calibri" pitchFamily="34" charset="0"/>
              </a:rPr>
              <a:t>Serviços (HD + 1Seg ou N x SD + 1Seg)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Definição do </a:t>
            </a:r>
            <a:r>
              <a:rPr lang="pt-BR" sz="4400" dirty="0">
                <a:latin typeface="+mj-lt"/>
                <a:ea typeface="+mj-ea"/>
                <a:cs typeface="+mj-cs"/>
              </a:rPr>
              <a:t>Projeto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093581" y="3828270"/>
            <a:ext cx="628650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201531" y="3972733"/>
            <a:ext cx="628650" cy="5778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311069" y="4117195"/>
            <a:ext cx="627062" cy="577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438732" y="4117195"/>
            <a:ext cx="1479011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997165" y="4526207"/>
            <a:ext cx="1543690" cy="5762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EiTV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Remultiplexer</a:t>
            </a:r>
            <a:endParaRPr lang="pt-PT" dirty="0"/>
          </a:p>
        </p:txBody>
      </p:sp>
      <p:cxnSp>
        <p:nvCxnSpPr>
          <p:cNvPr id="45" name="Conector de seta reta 44"/>
          <p:cNvCxnSpPr>
            <a:stCxn id="42" idx="3"/>
            <a:endCxn id="43" idx="1"/>
          </p:cNvCxnSpPr>
          <p:nvPr/>
        </p:nvCxnSpPr>
        <p:spPr>
          <a:xfrm>
            <a:off x="1938131" y="4406120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33" name="Grupo 14"/>
          <p:cNvGrpSpPr>
            <a:grpSpLocks/>
          </p:cNvGrpSpPr>
          <p:nvPr/>
        </p:nvGrpSpPr>
        <p:grpSpPr bwMode="auto">
          <a:xfrm rot="10800000">
            <a:off x="10231438" y="4472616"/>
            <a:ext cx="768350" cy="1114425"/>
            <a:chOff x="2492375" y="2743199"/>
            <a:chExt cx="1082802" cy="1569450"/>
          </a:xfrm>
        </p:grpSpPr>
        <p:sp>
          <p:nvSpPr>
            <p:cNvPr id="47" name="Triângulo isósceles 46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48" name="Conector reto 47"/>
            <p:cNvCxnSpPr>
              <a:stCxn id="47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de cantos arredondados 48"/>
          <p:cNvSpPr/>
          <p:nvPr/>
        </p:nvSpPr>
        <p:spPr>
          <a:xfrm>
            <a:off x="2413332" y="5125258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50" name="Conector de seta reta 49"/>
          <p:cNvCxnSpPr>
            <a:endCxn id="49" idx="1"/>
          </p:cNvCxnSpPr>
          <p:nvPr/>
        </p:nvCxnSpPr>
        <p:spPr>
          <a:xfrm>
            <a:off x="1332244" y="5387195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de cantos arredondados 50"/>
          <p:cNvSpPr/>
          <p:nvPr/>
        </p:nvSpPr>
        <p:spPr>
          <a:xfrm>
            <a:off x="1339721" y="5903132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637" name="CaixaDeTexto 51"/>
          <p:cNvSpPr txBox="1">
            <a:spLocks noChangeArrowheads="1"/>
          </p:cNvSpPr>
          <p:nvPr/>
        </p:nvSpPr>
        <p:spPr bwMode="auto">
          <a:xfrm>
            <a:off x="262703" y="6052179"/>
            <a:ext cx="1104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PSI/SI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Data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2663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1239631" y="4971270"/>
            <a:ext cx="566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1485694" y="5299883"/>
            <a:ext cx="5667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40" name="CaixaDeTexto 54"/>
          <p:cNvSpPr txBox="1">
            <a:spLocks noChangeArrowheads="1"/>
          </p:cNvSpPr>
          <p:nvPr/>
        </p:nvSpPr>
        <p:spPr bwMode="auto">
          <a:xfrm>
            <a:off x="304219" y="5565984"/>
            <a:ext cx="1104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41" name="CaixaDeTexto 55"/>
          <p:cNvSpPr txBox="1">
            <a:spLocks noChangeArrowheads="1"/>
          </p:cNvSpPr>
          <p:nvPr/>
        </p:nvSpPr>
        <p:spPr bwMode="auto">
          <a:xfrm>
            <a:off x="272469" y="4516647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Video</a:t>
            </a:r>
            <a:endParaRPr lang="pt-BR">
              <a:latin typeface="Calibri" pitchFamily="34" charset="0"/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9720263" y="2624766"/>
            <a:ext cx="1790700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9720263" y="3574091"/>
            <a:ext cx="1790700" cy="425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59" name="Conector angulado 83"/>
          <p:cNvCxnSpPr>
            <a:stCxn id="43" idx="3"/>
            <a:endCxn id="46" idx="1"/>
          </p:cNvCxnSpPr>
          <p:nvPr/>
        </p:nvCxnSpPr>
        <p:spPr>
          <a:xfrm flipV="1">
            <a:off x="3917743" y="4404127"/>
            <a:ext cx="889339" cy="1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89"/>
          <p:cNvCxnSpPr>
            <a:stCxn id="51" idx="3"/>
            <a:endCxn id="44" idx="2"/>
          </p:cNvCxnSpPr>
          <p:nvPr/>
        </p:nvCxnSpPr>
        <p:spPr>
          <a:xfrm flipV="1">
            <a:off x="2192209" y="5102470"/>
            <a:ext cx="5576801" cy="1226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44" idx="3"/>
            <a:endCxn id="57" idx="1"/>
          </p:cNvCxnSpPr>
          <p:nvPr/>
        </p:nvCxnSpPr>
        <p:spPr>
          <a:xfrm flipV="1">
            <a:off x="8540855" y="2913691"/>
            <a:ext cx="1179408" cy="1900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57" idx="2"/>
            <a:endCxn id="58" idx="0"/>
          </p:cNvCxnSpPr>
          <p:nvPr/>
        </p:nvCxnSpPr>
        <p:spPr>
          <a:xfrm rot="5400000">
            <a:off x="10429875" y="3388354"/>
            <a:ext cx="3714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58" idx="2"/>
            <a:endCxn id="47" idx="3"/>
          </p:cNvCxnSpPr>
          <p:nvPr/>
        </p:nvCxnSpPr>
        <p:spPr>
          <a:xfrm rot="5400000">
            <a:off x="10379075" y="4236079"/>
            <a:ext cx="4730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9" name="CaixaDeTexto 63"/>
          <p:cNvSpPr txBox="1">
            <a:spLocks noChangeArrowheads="1"/>
          </p:cNvSpPr>
          <p:nvPr/>
        </p:nvSpPr>
        <p:spPr bwMode="auto">
          <a:xfrm>
            <a:off x="3684381" y="4463270"/>
            <a:ext cx="1392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Video </a:t>
            </a:r>
            <a:r>
              <a:rPr lang="pt-PT" dirty="0" smtClean="0">
                <a:latin typeface="Calibri" pitchFamily="34" charset="0"/>
              </a:rPr>
              <a:t>ES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0" name="CaixaDeTexto 65"/>
          <p:cNvSpPr txBox="1">
            <a:spLocks noChangeArrowheads="1"/>
          </p:cNvSpPr>
          <p:nvPr/>
        </p:nvSpPr>
        <p:spPr bwMode="auto">
          <a:xfrm>
            <a:off x="3857241" y="5423875"/>
            <a:ext cx="1428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Audio </a:t>
            </a:r>
            <a:r>
              <a:rPr lang="pt-PT" dirty="0" smtClean="0">
                <a:latin typeface="Calibri" pitchFamily="34" charset="0"/>
              </a:rPr>
              <a:t>ES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1" name="CaixaDeTexto 66"/>
          <p:cNvSpPr txBox="1">
            <a:spLocks noChangeArrowheads="1"/>
          </p:cNvSpPr>
          <p:nvPr/>
        </p:nvSpPr>
        <p:spPr bwMode="auto">
          <a:xfrm>
            <a:off x="8712888" y="4921932"/>
            <a:ext cx="1500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SBTVD-TS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829902" y="1827841"/>
            <a:ext cx="5184297" cy="48133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8877300" y="1954841"/>
            <a:ext cx="2921000" cy="3898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180263" y="2000879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EiTV</a:t>
            </a:r>
            <a:endParaRPr lang="pt-BR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8920163" y="2064379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DekTec</a:t>
            </a:r>
            <a:endParaRPr lang="pt-BR">
              <a:latin typeface="Calibri" pitchFamily="34" charset="0"/>
            </a:endParaRPr>
          </a:p>
        </p:txBody>
      </p:sp>
      <p:cxnSp>
        <p:nvCxnSpPr>
          <p:cNvPr id="78" name="Conector angulado 89"/>
          <p:cNvCxnSpPr>
            <a:stCxn id="49" idx="3"/>
            <a:endCxn id="46" idx="2"/>
          </p:cNvCxnSpPr>
          <p:nvPr/>
        </p:nvCxnSpPr>
        <p:spPr>
          <a:xfrm flipV="1">
            <a:off x="3917743" y="4765184"/>
            <a:ext cx="1575011" cy="62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eta para a direita 82"/>
          <p:cNvSpPr/>
          <p:nvPr/>
        </p:nvSpPr>
        <p:spPr>
          <a:xfrm>
            <a:off x="6774915" y="6112217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4" name="Seta para a direita 83"/>
          <p:cNvSpPr/>
          <p:nvPr/>
        </p:nvSpPr>
        <p:spPr>
          <a:xfrm>
            <a:off x="8661400" y="464724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4807082" y="4043069"/>
            <a:ext cx="1371343" cy="7221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Multiplexer</a:t>
            </a:r>
            <a:endParaRPr lang="pt-PT" dirty="0"/>
          </a:p>
        </p:txBody>
      </p:sp>
      <p:cxnSp>
        <p:nvCxnSpPr>
          <p:cNvPr id="53" name="Conector angulado 89"/>
          <p:cNvCxnSpPr>
            <a:stCxn id="46" idx="3"/>
            <a:endCxn id="44" idx="0"/>
          </p:cNvCxnSpPr>
          <p:nvPr/>
        </p:nvCxnSpPr>
        <p:spPr>
          <a:xfrm>
            <a:off x="6178425" y="4404127"/>
            <a:ext cx="1590585" cy="122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eta para a direita 80"/>
          <p:cNvSpPr/>
          <p:nvPr/>
        </p:nvSpPr>
        <p:spPr>
          <a:xfrm>
            <a:off x="6592706" y="423449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4" name="CaixaDeTexto 66"/>
          <p:cNvSpPr txBox="1">
            <a:spLocks noChangeArrowheads="1"/>
          </p:cNvSpPr>
          <p:nvPr/>
        </p:nvSpPr>
        <p:spPr bwMode="auto">
          <a:xfrm>
            <a:off x="6601563" y="4025425"/>
            <a:ext cx="1828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MPEG2-TS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Definição do </a:t>
            </a:r>
            <a:r>
              <a:rPr lang="pt-BR" sz="4400" dirty="0">
                <a:latin typeface="+mj-lt"/>
                <a:ea typeface="+mj-ea"/>
                <a:cs typeface="+mj-cs"/>
              </a:rPr>
              <a:t>Projeto</a:t>
            </a:r>
          </a:p>
        </p:txBody>
      </p:sp>
      <p:sp>
        <p:nvSpPr>
          <p:cNvPr id="27650" name="Espaço Reservado para Conteúdo 2"/>
          <p:cNvSpPr txBox="1">
            <a:spLocks/>
          </p:cNvSpPr>
          <p:nvPr/>
        </p:nvSpPr>
        <p:spPr bwMode="auto">
          <a:xfrm>
            <a:off x="990600" y="1533283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Receber </a:t>
            </a:r>
            <a:r>
              <a:rPr lang="pt-BR" sz="2000" dirty="0" err="1" smtClean="0">
                <a:latin typeface="Calibri" pitchFamily="34" charset="0"/>
              </a:rPr>
              <a:t>ESs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pt-BR" sz="2000" dirty="0" smtClean="0">
                <a:latin typeface="Calibri" pitchFamily="34" charset="0"/>
              </a:rPr>
              <a:t>codificados </a:t>
            </a:r>
            <a:r>
              <a:rPr lang="pt-BR" sz="2000" dirty="0">
                <a:latin typeface="Calibri" pitchFamily="34" charset="0"/>
              </a:rPr>
              <a:t>nos </a:t>
            </a:r>
            <a:r>
              <a:rPr lang="pt-BR" sz="2000" dirty="0" smtClean="0">
                <a:latin typeface="Calibri" pitchFamily="34" charset="0"/>
              </a:rPr>
              <a:t>padrões </a:t>
            </a:r>
            <a:r>
              <a:rPr lang="pt-BR" sz="2000" dirty="0">
                <a:latin typeface="Calibri" pitchFamily="34" charset="0"/>
              </a:rPr>
              <a:t>do SBTVD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Manter </a:t>
            </a:r>
            <a:r>
              <a:rPr lang="pt-BR" sz="2000" dirty="0" smtClean="0">
                <a:latin typeface="Calibri" pitchFamily="34" charset="0"/>
              </a:rPr>
              <a:t>sincronização no </a:t>
            </a:r>
            <a:r>
              <a:rPr lang="pt-BR" sz="2000" dirty="0" smtClean="0">
                <a:latin typeface="Calibri" pitchFamily="34" charset="0"/>
              </a:rPr>
              <a:t>TS de saída</a:t>
            </a:r>
            <a:endParaRPr lang="pt-BR" sz="20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Permitir a Geração de Múltiplos 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Adicionar as </a:t>
            </a:r>
            <a:r>
              <a:rPr lang="pt-BR" sz="2000" dirty="0" smtClean="0">
                <a:latin typeface="Calibri" pitchFamily="34" charset="0"/>
              </a:rPr>
              <a:t>tabelas PSI/SI obrigatórias para </a:t>
            </a:r>
            <a:r>
              <a:rPr lang="pt-BR" sz="2000" dirty="0" smtClean="0">
                <a:latin typeface="Calibri" pitchFamily="34" charset="0"/>
              </a:rPr>
              <a:t>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	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pt-BR" sz="2000" dirty="0">
                <a:latin typeface="Calibri" pitchFamily="34" charset="0"/>
              </a:rPr>
              <a:t>SBTVD </a:t>
            </a:r>
            <a:r>
              <a:rPr lang="pt-BR" sz="2000" dirty="0" smtClean="0">
                <a:latin typeface="Calibri" pitchFamily="34" charset="0"/>
              </a:rPr>
              <a:t>e </a:t>
            </a:r>
            <a:r>
              <a:rPr lang="pt-BR" sz="2000" dirty="0">
                <a:latin typeface="Calibri" pitchFamily="34" charset="0"/>
              </a:rPr>
              <a:t>seus descritores obrigatórios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093581" y="3434570"/>
            <a:ext cx="628650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201531" y="3579033"/>
            <a:ext cx="628650" cy="5778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311069" y="3723495"/>
            <a:ext cx="627062" cy="577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438732" y="3723495"/>
            <a:ext cx="1479011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997165" y="3708401"/>
            <a:ext cx="1543690" cy="10003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M</a:t>
            </a:r>
            <a:r>
              <a:rPr lang="pt-PT" dirty="0" smtClean="0"/>
              <a:t>ultiplexer</a:t>
            </a:r>
            <a:endParaRPr lang="pt-PT" dirty="0"/>
          </a:p>
        </p:txBody>
      </p:sp>
      <p:cxnSp>
        <p:nvCxnSpPr>
          <p:cNvPr id="11" name="Conector de seta reta 10"/>
          <p:cNvCxnSpPr>
            <a:stCxn id="8" idx="3"/>
            <a:endCxn id="9" idx="1"/>
          </p:cNvCxnSpPr>
          <p:nvPr/>
        </p:nvCxnSpPr>
        <p:spPr>
          <a:xfrm>
            <a:off x="1938131" y="4012420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4"/>
          <p:cNvGrpSpPr>
            <a:grpSpLocks/>
          </p:cNvGrpSpPr>
          <p:nvPr/>
        </p:nvGrpSpPr>
        <p:grpSpPr bwMode="auto">
          <a:xfrm rot="10800000">
            <a:off x="10231438" y="4078916"/>
            <a:ext cx="768350" cy="1114425"/>
            <a:chOff x="2492375" y="2743199"/>
            <a:chExt cx="1082802" cy="1569450"/>
          </a:xfrm>
        </p:grpSpPr>
        <p:sp>
          <p:nvSpPr>
            <p:cNvPr id="13" name="Triângulo isósceles 12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14" name="Conector reto 13"/>
            <p:cNvCxnSpPr>
              <a:stCxn id="13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tângulo de cantos arredondados 14"/>
          <p:cNvSpPr/>
          <p:nvPr/>
        </p:nvSpPr>
        <p:spPr>
          <a:xfrm>
            <a:off x="2413332" y="4452158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6" name="Conector de seta reta 15"/>
          <p:cNvCxnSpPr>
            <a:endCxn id="15" idx="1"/>
          </p:cNvCxnSpPr>
          <p:nvPr/>
        </p:nvCxnSpPr>
        <p:spPr>
          <a:xfrm>
            <a:off x="1332244" y="4714095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6102221" y="4937932"/>
            <a:ext cx="852488" cy="853268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aixaDeTexto 51"/>
          <p:cNvSpPr txBox="1">
            <a:spLocks noChangeArrowheads="1"/>
          </p:cNvSpPr>
          <p:nvPr/>
        </p:nvSpPr>
        <p:spPr bwMode="auto">
          <a:xfrm>
            <a:off x="6959601" y="5434013"/>
            <a:ext cx="850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PSI/SI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Data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239631" y="4298170"/>
            <a:ext cx="566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85694" y="4626783"/>
            <a:ext cx="5667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tângulo de cantos arredondados 22"/>
          <p:cNvSpPr/>
          <p:nvPr/>
        </p:nvSpPr>
        <p:spPr>
          <a:xfrm>
            <a:off x="9720263" y="2231066"/>
            <a:ext cx="1790700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720263" y="3180391"/>
            <a:ext cx="1790700" cy="425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25" name="Conector angulado 83"/>
          <p:cNvCxnSpPr>
            <a:stCxn id="9" idx="3"/>
          </p:cNvCxnSpPr>
          <p:nvPr/>
        </p:nvCxnSpPr>
        <p:spPr>
          <a:xfrm flipV="1">
            <a:off x="3917743" y="3848100"/>
            <a:ext cx="3054557" cy="164320"/>
          </a:xfrm>
          <a:prstGeom prst="bentConnector3">
            <a:avLst>
              <a:gd name="adj1" fmla="val 46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89"/>
          <p:cNvCxnSpPr>
            <a:stCxn id="17" idx="3"/>
            <a:endCxn id="10" idx="2"/>
          </p:cNvCxnSpPr>
          <p:nvPr/>
        </p:nvCxnSpPr>
        <p:spPr>
          <a:xfrm flipV="1">
            <a:off x="6954709" y="4708771"/>
            <a:ext cx="814301" cy="655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10" idx="3"/>
            <a:endCxn id="23" idx="1"/>
          </p:cNvCxnSpPr>
          <p:nvPr/>
        </p:nvCxnSpPr>
        <p:spPr>
          <a:xfrm flipV="1">
            <a:off x="8540855" y="2519991"/>
            <a:ext cx="1179408" cy="1688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23" idx="2"/>
            <a:endCxn id="24" idx="0"/>
          </p:cNvCxnSpPr>
          <p:nvPr/>
        </p:nvCxnSpPr>
        <p:spPr>
          <a:xfrm rot="5400000">
            <a:off x="10429875" y="2994654"/>
            <a:ext cx="3714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24" idx="2"/>
            <a:endCxn id="13" idx="3"/>
          </p:cNvCxnSpPr>
          <p:nvPr/>
        </p:nvCxnSpPr>
        <p:spPr>
          <a:xfrm rot="5400000">
            <a:off x="10379075" y="3842379"/>
            <a:ext cx="4730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63"/>
          <p:cNvSpPr txBox="1">
            <a:spLocks noChangeArrowheads="1"/>
          </p:cNvSpPr>
          <p:nvPr/>
        </p:nvSpPr>
        <p:spPr bwMode="auto">
          <a:xfrm>
            <a:off x="3684381" y="4069570"/>
            <a:ext cx="1392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Video </a:t>
            </a:r>
            <a:r>
              <a:rPr lang="pt-PT" dirty="0" smtClean="0">
                <a:latin typeface="Calibri" pitchFamily="34" charset="0"/>
              </a:rPr>
              <a:t>ES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CaixaDeTexto 65"/>
          <p:cNvSpPr txBox="1">
            <a:spLocks noChangeArrowheads="1"/>
          </p:cNvSpPr>
          <p:nvPr/>
        </p:nvSpPr>
        <p:spPr bwMode="auto">
          <a:xfrm>
            <a:off x="3857241" y="4750775"/>
            <a:ext cx="1428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Audio </a:t>
            </a:r>
            <a:r>
              <a:rPr lang="pt-PT" dirty="0" smtClean="0">
                <a:latin typeface="Calibri" pitchFamily="34" charset="0"/>
              </a:rPr>
              <a:t>ES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3" name="CaixaDeTexto 66"/>
          <p:cNvSpPr txBox="1">
            <a:spLocks noChangeArrowheads="1"/>
          </p:cNvSpPr>
          <p:nvPr/>
        </p:nvSpPr>
        <p:spPr bwMode="auto">
          <a:xfrm>
            <a:off x="8712888" y="4528232"/>
            <a:ext cx="1500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SBTVD-TS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5029200" y="3378199"/>
            <a:ext cx="3797299" cy="30343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8877300" y="1561141"/>
            <a:ext cx="2921000" cy="3898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7" name="CaixaDeTexto 70"/>
          <p:cNvSpPr txBox="1">
            <a:spLocks noChangeArrowheads="1"/>
          </p:cNvSpPr>
          <p:nvPr/>
        </p:nvSpPr>
        <p:spPr bwMode="auto">
          <a:xfrm>
            <a:off x="8920163" y="1670679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DekTec</a:t>
            </a:r>
            <a:endParaRPr lang="pt-BR">
              <a:latin typeface="Calibri" pitchFamily="34" charset="0"/>
            </a:endParaRPr>
          </a:p>
        </p:txBody>
      </p:sp>
      <p:cxnSp>
        <p:nvCxnSpPr>
          <p:cNvPr id="38" name="Conector angulado 89"/>
          <p:cNvCxnSpPr>
            <a:stCxn id="15" idx="3"/>
          </p:cNvCxnSpPr>
          <p:nvPr/>
        </p:nvCxnSpPr>
        <p:spPr>
          <a:xfrm flipV="1">
            <a:off x="3917743" y="4051300"/>
            <a:ext cx="3041857" cy="662796"/>
          </a:xfrm>
          <a:prstGeom prst="bentConnector3">
            <a:avLst>
              <a:gd name="adj1" fmla="val 53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eta para a direita 39"/>
          <p:cNvSpPr/>
          <p:nvPr/>
        </p:nvSpPr>
        <p:spPr>
          <a:xfrm>
            <a:off x="8636000" y="402494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0" name="Seta para a direita 49"/>
          <p:cNvSpPr/>
          <p:nvPr/>
        </p:nvSpPr>
        <p:spPr>
          <a:xfrm>
            <a:off x="4838700" y="382174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1" name="Seta para a direita 50"/>
          <p:cNvSpPr/>
          <p:nvPr/>
        </p:nvSpPr>
        <p:spPr>
          <a:xfrm>
            <a:off x="4813300" y="450754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369681" y="4808537"/>
            <a:ext cx="628650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77631" y="4953000"/>
            <a:ext cx="628650" cy="577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587169" y="5097462"/>
            <a:ext cx="627062" cy="577850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426032" y="5097462"/>
            <a:ext cx="1479011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62" name="Conector de seta reta 61"/>
          <p:cNvCxnSpPr>
            <a:stCxn id="60" idx="3"/>
            <a:endCxn id="61" idx="1"/>
          </p:cNvCxnSpPr>
          <p:nvPr/>
        </p:nvCxnSpPr>
        <p:spPr>
          <a:xfrm>
            <a:off x="1214231" y="5386387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de cantos arredondados 62"/>
          <p:cNvSpPr/>
          <p:nvPr/>
        </p:nvSpPr>
        <p:spPr>
          <a:xfrm>
            <a:off x="2400632" y="5826125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64" name="Conector de seta reta 63"/>
          <p:cNvCxnSpPr>
            <a:endCxn id="63" idx="1"/>
          </p:cNvCxnSpPr>
          <p:nvPr/>
        </p:nvCxnSpPr>
        <p:spPr>
          <a:xfrm>
            <a:off x="1319544" y="608806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226931" y="5672137"/>
            <a:ext cx="566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2994" y="6000750"/>
            <a:ext cx="5667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8" name="Conector angulado 83"/>
          <p:cNvCxnSpPr>
            <a:stCxn id="61" idx="3"/>
          </p:cNvCxnSpPr>
          <p:nvPr/>
        </p:nvCxnSpPr>
        <p:spPr>
          <a:xfrm flipV="1">
            <a:off x="3905043" y="4330700"/>
            <a:ext cx="3041857" cy="1055687"/>
          </a:xfrm>
          <a:prstGeom prst="bentConnector3">
            <a:avLst>
              <a:gd name="adj1" fmla="val 57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89"/>
          <p:cNvCxnSpPr>
            <a:stCxn id="63" idx="3"/>
          </p:cNvCxnSpPr>
          <p:nvPr/>
        </p:nvCxnSpPr>
        <p:spPr>
          <a:xfrm flipV="1">
            <a:off x="3905043" y="4533900"/>
            <a:ext cx="3016457" cy="1554163"/>
          </a:xfrm>
          <a:prstGeom prst="bentConnector3">
            <a:avLst>
              <a:gd name="adj1" fmla="val 64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eta para a direita 89"/>
          <p:cNvSpPr/>
          <p:nvPr/>
        </p:nvSpPr>
        <p:spPr>
          <a:xfrm>
            <a:off x="4838700" y="520604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1" name="Seta para a direita 90"/>
          <p:cNvSpPr/>
          <p:nvPr/>
        </p:nvSpPr>
        <p:spPr>
          <a:xfrm>
            <a:off x="4813300" y="5904541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Ferramenta Escolhida - FFMPEG</a:t>
            </a:r>
          </a:p>
        </p:txBody>
      </p:sp>
      <p:sp>
        <p:nvSpPr>
          <p:cNvPr id="28675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PRÓS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Eficiente para Codificação, Decodificação, Verificação e Exibição de Vídeo, Áudio e Legendas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Código Aberto, licença GPL, em linguagem C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Atualmente em desenvolvimento, atualizações diárias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R</a:t>
            </a:r>
            <a:r>
              <a:rPr lang="pt-BR"/>
              <a:t>epositório público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/>
              <a:t>CONTRAS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Não permite a criação de fluxos TS com múltiplos 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Não gera todas as tabelas obrigatórias no SBTVD, somente as do MPEG2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Difícil configuração e parametrização para obter sincronismo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Documentação escassa e com poucos exemplos</a:t>
            </a:r>
            <a:endParaRPr lang="pt-BR" sz="240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Desenvolvimento do Projeto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Entregar  fluxo </a:t>
            </a:r>
            <a:r>
              <a:rPr lang="pt-BR" sz="2400" dirty="0" smtClean="0">
                <a:latin typeface="Calibri" pitchFamily="34" charset="0"/>
              </a:rPr>
              <a:t>TS com </a:t>
            </a:r>
            <a:r>
              <a:rPr lang="pt-BR" sz="2400" dirty="0" err="1" smtClean="0">
                <a:latin typeface="Calibri" pitchFamily="34" charset="0"/>
              </a:rPr>
              <a:t>ESs</a:t>
            </a:r>
            <a:r>
              <a:rPr lang="pt-BR" sz="2400" dirty="0" smtClean="0">
                <a:latin typeface="Calibri" pitchFamily="34" charset="0"/>
              </a:rPr>
              <a:t> </a:t>
            </a:r>
            <a:r>
              <a:rPr lang="pt-BR" sz="2400" dirty="0" smtClean="0">
                <a:latin typeface="Calibri" pitchFamily="34" charset="0"/>
              </a:rPr>
              <a:t>sincronizados</a:t>
            </a:r>
            <a:endParaRPr lang="pt-BR" sz="24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ISO 13818-1 sugere fortemente taxa de bits constante no TS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Problemas atuais associados à geração de TS VBR e transmissão como CBR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Solução: ler </a:t>
            </a:r>
            <a:r>
              <a:rPr lang="pt-PT" sz="2000" dirty="0" smtClean="0">
                <a:latin typeface="Calibri" pitchFamily="34" charset="0"/>
              </a:rPr>
              <a:t>a documentação </a:t>
            </a:r>
            <a:r>
              <a:rPr lang="pt-PT" sz="2000" dirty="0" smtClean="0">
                <a:latin typeface="Calibri" pitchFamily="34" charset="0"/>
              </a:rPr>
              <a:t>do Ffmpeg para gerar </a:t>
            </a:r>
            <a:r>
              <a:rPr lang="pt-PT" sz="2000" dirty="0" smtClean="0">
                <a:latin typeface="Calibri" pitchFamily="34" charset="0"/>
              </a:rPr>
              <a:t>um </a:t>
            </a:r>
            <a:r>
              <a:rPr lang="pt-PT" sz="2000" dirty="0" smtClean="0">
                <a:latin typeface="Calibri" pitchFamily="34" charset="0"/>
              </a:rPr>
              <a:t>bitrate constante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Implementado e testado</a:t>
            </a:r>
            <a:endParaRPr lang="pt-BR" sz="20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120900" y="4305300"/>
            <a:ext cx="3683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082800" y="3644900"/>
            <a:ext cx="410596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ixaDeTexto 66"/>
          <p:cNvSpPr txBox="1">
            <a:spLocks noChangeArrowheads="1"/>
          </p:cNvSpPr>
          <p:nvPr/>
        </p:nvSpPr>
        <p:spPr bwMode="auto">
          <a:xfrm>
            <a:off x="6238045" y="3449284"/>
            <a:ext cx="76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CBR</a:t>
            </a:r>
            <a:endParaRPr lang="pt-BR" dirty="0">
              <a:latin typeface="Calibri" pitchFamily="34" charset="0"/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2133600" y="3644900"/>
            <a:ext cx="15938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714750" y="3951288"/>
            <a:ext cx="5143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2146300" y="3225800"/>
            <a:ext cx="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o 31"/>
          <p:cNvGrpSpPr/>
          <p:nvPr/>
        </p:nvGrpSpPr>
        <p:grpSpPr>
          <a:xfrm>
            <a:off x="2146300" y="3581400"/>
            <a:ext cx="3124200" cy="774700"/>
            <a:chOff x="2146300" y="3162300"/>
            <a:chExt cx="3124200" cy="1193800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21463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26670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V="1">
              <a:off x="3200400" y="32639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3721100" y="32639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4229100" y="32512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V="1">
              <a:off x="47498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V="1">
              <a:off x="5270500" y="31623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reto 34"/>
          <p:cNvCxnSpPr/>
          <p:nvPr/>
        </p:nvCxnSpPr>
        <p:spPr>
          <a:xfrm>
            <a:off x="4749800" y="3149600"/>
            <a:ext cx="0" cy="79375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4222750" y="3155950"/>
            <a:ext cx="5143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229100" y="3143250"/>
            <a:ext cx="0" cy="812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3721100" y="3638550"/>
            <a:ext cx="3175" cy="304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082800" y="3943350"/>
            <a:ext cx="36818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2152650" y="3403600"/>
            <a:ext cx="35590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152650" y="3144838"/>
            <a:ext cx="35987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749800" y="3943350"/>
            <a:ext cx="5207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1971649" y="4329762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0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2475696" y="433639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1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977096" y="431734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2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3472235" y="431099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3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4004143" y="4309222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4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524843" y="4309222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5</a:t>
            </a:r>
            <a:endParaRPr lang="pt-PT" sz="1400" dirty="0" smtClean="0"/>
          </a:p>
        </p:txBody>
      </p:sp>
      <p:sp>
        <p:nvSpPr>
          <p:cNvPr id="56" name="CaixaDeTexto 55"/>
          <p:cNvSpPr txBox="1"/>
          <p:nvPr/>
        </p:nvSpPr>
        <p:spPr>
          <a:xfrm>
            <a:off x="5096343" y="4309222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6</a:t>
            </a:r>
            <a:endParaRPr lang="pt-PT" sz="1400" dirty="0" smtClean="0"/>
          </a:p>
        </p:txBody>
      </p:sp>
      <p:sp>
        <p:nvSpPr>
          <p:cNvPr id="62" name="CaixaDeTexto 66"/>
          <p:cNvSpPr txBox="1">
            <a:spLocks noChangeArrowheads="1"/>
          </p:cNvSpPr>
          <p:nvPr/>
        </p:nvSpPr>
        <p:spPr bwMode="auto">
          <a:xfrm>
            <a:off x="5363401" y="3793840"/>
            <a:ext cx="76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</a:t>
            </a:r>
            <a:r>
              <a:rPr lang="pt-PT" dirty="0" smtClean="0">
                <a:latin typeface="Calibri" pitchFamily="34" charset="0"/>
              </a:rPr>
              <a:t>BR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3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Desenvolvimento do Projeto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Permitir criação de múltiplos 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Profile 1: Um serviço HD e um serviço 1Seg no TS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Serviço HD: 1 ES de Vídeo 1920x1080i e um ES de áudio estéreo 48KHz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Serviço 1Seg: 1 Es de Vídeo 320x240i e um ES </a:t>
            </a:r>
            <a:r>
              <a:rPr lang="pt-PT" sz="2000" dirty="0" smtClean="0">
                <a:latin typeface="Calibri" pitchFamily="34" charset="0"/>
              </a:rPr>
              <a:t>de áudio estéreo </a:t>
            </a:r>
            <a:r>
              <a:rPr lang="pt-PT" sz="2000" dirty="0" smtClean="0">
                <a:latin typeface="Calibri" pitchFamily="34" charset="0"/>
              </a:rPr>
              <a:t>48KHz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Implementado e testado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Profile 2: Até quatro serviços SD e um serviço 1Seg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Serviços SD: 1 ES de vídeo 720x480i </a:t>
            </a:r>
            <a:r>
              <a:rPr lang="pt-PT" sz="2000" dirty="0" smtClean="0">
                <a:latin typeface="Calibri" pitchFamily="34" charset="0"/>
              </a:rPr>
              <a:t>e um ES de áudio estéreo </a:t>
            </a:r>
            <a:r>
              <a:rPr lang="pt-PT" sz="2000" dirty="0" smtClean="0">
                <a:latin typeface="Calibri" pitchFamily="34" charset="0"/>
              </a:rPr>
              <a:t>48KHz cada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Serviço 1Seg: 1 Es de Vídeo 320x240i e um ES de áudio estéreo </a:t>
            </a:r>
            <a:r>
              <a:rPr lang="pt-PT" sz="2000" dirty="0" smtClean="0">
                <a:latin typeface="Calibri" pitchFamily="34" charset="0"/>
              </a:rPr>
              <a:t>48KHz</a:t>
            </a:r>
            <a:endParaRPr lang="pt-PT" sz="2000" dirty="0" smtClean="0">
              <a:latin typeface="Calibri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 smtClean="0">
                <a:latin typeface="Calibri" pitchFamily="34" charset="0"/>
              </a:rPr>
              <a:t>Ainda não implementado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740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Desenvolvimento do Projeto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Adicionar as </a:t>
            </a:r>
            <a:r>
              <a:rPr lang="pt-BR" sz="2400" dirty="0" smtClean="0">
                <a:latin typeface="Calibri" pitchFamily="34" charset="0"/>
              </a:rPr>
              <a:t>tabelas obrigatórias no SBTVD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Funções individuais </a:t>
            </a: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de cada tabela </a:t>
            </a: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gravam </a:t>
            </a: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os descritores </a:t>
            </a: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em um buffer da memória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2725" y="2933700"/>
            <a:ext cx="7296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Sumário</a:t>
            </a:r>
          </a:p>
        </p:txBody>
      </p:sp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  <a:p>
            <a:r>
              <a:rPr lang="pt-BR" smtClean="0"/>
              <a:t>Normas</a:t>
            </a:r>
          </a:p>
          <a:p>
            <a:r>
              <a:rPr lang="pt-BR" smtClean="0"/>
              <a:t>Sincronismo</a:t>
            </a:r>
          </a:p>
          <a:p>
            <a:r>
              <a:rPr lang="pt-BR" smtClean="0"/>
              <a:t>Múltiplos Serviços</a:t>
            </a:r>
          </a:p>
          <a:p>
            <a:r>
              <a:rPr lang="pt-BR" smtClean="0"/>
              <a:t>Desenvolvimento do Projeto</a:t>
            </a:r>
          </a:p>
          <a:p>
            <a:r>
              <a:rPr lang="pt-BR" smtClean="0"/>
              <a:t>Futuros Desenvolvimentos e Conclusões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Desenvolvimento do Projeto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Adicionar as </a:t>
            </a:r>
            <a:r>
              <a:rPr lang="pt-BR" sz="2400" dirty="0" smtClean="0">
                <a:latin typeface="Calibri" pitchFamily="34" charset="0"/>
              </a:rPr>
              <a:t>tabelas obrigatórias no SBTVD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</a:pPr>
            <a:endParaRPr lang="pt-PT" sz="2000" dirty="0" smtClean="0">
              <a:latin typeface="Calibri" pitchFamily="34" charset="0"/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</a:pP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2.	Função genérica adiciona o 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</a:pP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	cabeçalho  comum das tabelas 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</a:pP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	</a:t>
            </a: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a</a:t>
            </a: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o mesmo buffer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PT" sz="2000" dirty="0" smtClean="0">
              <a:latin typeface="Calibri" pitchFamily="34" charset="0"/>
              <a:sym typeface="Wingdings" pitchFamily="2" charset="2"/>
            </a:endParaRP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</a:pP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3.		Função </a:t>
            </a: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genérica adiciona o 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</a:pP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	cabeçalho  do TS ao buffer e 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</a:pP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	copia o buffer para a </a:t>
            </a:r>
            <a:r>
              <a:rPr lang="pt-PT" sz="2000" dirty="0" smtClean="0">
                <a:latin typeface="Calibri" pitchFamily="34" charset="0"/>
                <a:sym typeface="Wingdings" pitchFamily="2" charset="2"/>
              </a:rPr>
              <a:t>saída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</a:pPr>
            <a:endParaRPr lang="pt-PT" sz="2000" dirty="0" smtClean="0">
              <a:latin typeface="Calibri" pitchFamily="34" charset="0"/>
              <a:sym typeface="Wingdings" pitchFamily="2" charset="2"/>
            </a:endParaRP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000" dirty="0" smtClean="0">
                <a:latin typeface="Calibri" pitchFamily="34" charset="0"/>
              </a:rPr>
              <a:t>Situação: Falta a tabela </a:t>
            </a:r>
            <a:r>
              <a:rPr lang="pt-BR" sz="2000" dirty="0" smtClean="0">
                <a:latin typeface="Calibri" pitchFamily="34" charset="0"/>
              </a:rPr>
              <a:t>EIT,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	TOT </a:t>
            </a:r>
            <a:r>
              <a:rPr lang="pt-BR" sz="2000" dirty="0" smtClean="0">
                <a:latin typeface="Calibri" pitchFamily="34" charset="0"/>
              </a:rPr>
              <a:t>não está </a:t>
            </a:r>
            <a:r>
              <a:rPr lang="pt-BR" sz="2000" dirty="0" smtClean="0">
                <a:latin typeface="Calibri" pitchFamily="34" charset="0"/>
              </a:rPr>
              <a:t>funcionando</a:t>
            </a: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4700" y="2331131"/>
            <a:ext cx="5497513" cy="405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Ferramentas de Teste</a:t>
            </a:r>
            <a:endParaRPr lang="pt-BR" sz="4400" dirty="0">
              <a:latin typeface="Calibri Light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350" y="1882775"/>
            <a:ext cx="9753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63600" y="1292225"/>
            <a:ext cx="4991100" cy="4054475"/>
          </a:xfrm>
        </p:spPr>
        <p:txBody>
          <a:bodyPr/>
          <a:lstStyle/>
          <a:p>
            <a:r>
              <a:rPr lang="pt-BR" dirty="0" smtClean="0"/>
              <a:t>MPEG-2 TS </a:t>
            </a:r>
            <a:r>
              <a:rPr lang="pt-BR" dirty="0" err="1" smtClean="0"/>
              <a:t>Analizer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Testes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Testes de Sincronismo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3077" name="Picture 5" descr="C:\Documents and Settings\lucas_endres\Meus documentos\Lucas\TCC\relatorio\abntex2-modelos-1.9.2\figuras\test_scn_tim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9038" y="2581275"/>
            <a:ext cx="9432925" cy="3068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Testes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Testes com múltiplos serviços: retransmissão de TS capturado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pic>
        <p:nvPicPr>
          <p:cNvPr id="4098" name="Picture 2" descr="C:\Documents and Settings\lucas_endres\Meus documentos\Lucas\TCC\relatorio\abntex2-modelos-1.9.2\figuras\test_scn_retr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9213" y="2624138"/>
            <a:ext cx="4143375" cy="2752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Testes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Resultados dos testes com TS capturado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725" y="4673600"/>
            <a:ext cx="70675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1338" y="4445000"/>
            <a:ext cx="290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 descr="C:\Documents and Settings\lucas_endres\Meus documentos\Lucas\TCC\relatorio\abntex2-modelos-1.9.2\figuras\cell_with_sdt.jpg"/>
          <p:cNvPicPr>
            <a:picLocks noChangeAspect="1" noChangeArrowheads="1"/>
          </p:cNvPicPr>
          <p:nvPr/>
        </p:nvPicPr>
        <p:blipFill>
          <a:blip r:embed="rId5" cstate="print"/>
          <a:srcRect l="51376"/>
          <a:stretch>
            <a:fillRect/>
          </a:stretch>
        </p:blipFill>
        <p:spPr bwMode="auto">
          <a:xfrm>
            <a:off x="6731000" y="1208816"/>
            <a:ext cx="4368800" cy="2950314"/>
          </a:xfrm>
          <a:prstGeom prst="rect">
            <a:avLst/>
          </a:prstGeom>
          <a:noFill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613" y="2624138"/>
            <a:ext cx="25431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Testes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Resultados dos testes com TS capturado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8738" y="4673600"/>
            <a:ext cx="68675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9850" y="2400300"/>
            <a:ext cx="61341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Testes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 smtClean="0">
                <a:latin typeface="Calibri" pitchFamily="34" charset="0"/>
              </a:rPr>
              <a:t>FFmpeg</a:t>
            </a:r>
            <a:r>
              <a:rPr lang="pt-BR" sz="2000" dirty="0" smtClean="0">
                <a:latin typeface="Calibri" pitchFamily="34" charset="0"/>
              </a:rPr>
              <a:t> modificado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pic>
        <p:nvPicPr>
          <p:cNvPr id="6146" name="Picture 2" descr="C:\Documents and Settings\lucas_endres\Meus documentos\Lucas\TCC\relatorio\abntex2-modelos-1.9.2\figuras\test_scn_mux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300" y="2430463"/>
            <a:ext cx="9450388" cy="3267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Testes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65200" y="13684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 smtClean="0">
                <a:latin typeface="Calibri" pitchFamily="34" charset="0"/>
              </a:rPr>
              <a:t>FFmpeg</a:t>
            </a:r>
            <a:r>
              <a:rPr lang="pt-BR" sz="2000" dirty="0" smtClean="0">
                <a:latin typeface="Calibri" pitchFamily="34" charset="0"/>
              </a:rPr>
              <a:t> modificado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7" name="Imagem 6" descr="ts_parser_tve_remux_pmt.png"/>
          <p:cNvPicPr>
            <a:picLocks noChangeAspect="1"/>
          </p:cNvPicPr>
          <p:nvPr/>
        </p:nvPicPr>
        <p:blipFill>
          <a:blip r:embed="rId3" cstate="print"/>
          <a:srcRect r="1111"/>
          <a:stretch>
            <a:fillRect/>
          </a:stretch>
        </p:blipFill>
        <p:spPr>
          <a:xfrm>
            <a:off x="1117600" y="1741911"/>
            <a:ext cx="8813800" cy="45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7366000" y="4114800"/>
            <a:ext cx="2692400" cy="19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Testes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65200" y="13684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 smtClean="0">
                <a:latin typeface="Calibri" pitchFamily="34" charset="0"/>
              </a:rPr>
              <a:t>FFmpeg</a:t>
            </a:r>
            <a:r>
              <a:rPr lang="pt-BR" sz="2000" dirty="0" smtClean="0">
                <a:latin typeface="Calibri" pitchFamily="34" charset="0"/>
              </a:rPr>
              <a:t> modificado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pic>
        <p:nvPicPr>
          <p:cNvPr id="6" name="Imagem 5" descr="ts_parser_tve_remux_n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611" y="1885686"/>
            <a:ext cx="6295394" cy="4531013"/>
          </a:xfrm>
          <a:prstGeom prst="rect">
            <a:avLst/>
          </a:prstGeom>
        </p:spPr>
      </p:pic>
      <p:pic>
        <p:nvPicPr>
          <p:cNvPr id="7170" name="Picture 2" descr="C:\Documents and Settings\lucas_endres\Meus documentos\Lucas\TCC\relatorio\abntex2-modelos-1.9.2\figuras\ts_parser_tve_remux_sdt.png"/>
          <p:cNvPicPr>
            <a:picLocks noChangeAspect="1" noChangeArrowheads="1"/>
          </p:cNvPicPr>
          <p:nvPr/>
        </p:nvPicPr>
        <p:blipFill>
          <a:blip r:embed="rId4" cstate="print"/>
          <a:srcRect r="50235"/>
          <a:stretch>
            <a:fillRect/>
          </a:stretch>
        </p:blipFill>
        <p:spPr bwMode="auto">
          <a:xfrm>
            <a:off x="7370763" y="1925638"/>
            <a:ext cx="2687637" cy="2295525"/>
          </a:xfrm>
          <a:prstGeom prst="rect">
            <a:avLst/>
          </a:prstGeom>
          <a:noFill/>
        </p:spPr>
      </p:pic>
      <p:pic>
        <p:nvPicPr>
          <p:cNvPr id="8" name="Picture 2" descr="C:\Documents and Settings\lucas_endres\Meus documentos\Lucas\TCC\relatorio\abntex2-modelos-1.9.2\figuras\ts_parser_tve_remux_sdt.png"/>
          <p:cNvPicPr>
            <a:picLocks noChangeAspect="1" noChangeArrowheads="1"/>
          </p:cNvPicPr>
          <p:nvPr/>
        </p:nvPicPr>
        <p:blipFill>
          <a:blip r:embed="rId4" cstate="print"/>
          <a:srcRect l="48266" t="27870" r="8466"/>
          <a:stretch>
            <a:fillRect/>
          </a:stretch>
        </p:blipFill>
        <p:spPr bwMode="auto">
          <a:xfrm>
            <a:off x="7594600" y="4241800"/>
            <a:ext cx="2336800" cy="1655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Testes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65200" y="13684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 smtClean="0">
                <a:latin typeface="Calibri" pitchFamily="34" charset="0"/>
              </a:rPr>
              <a:t>FFmpeg</a:t>
            </a:r>
            <a:r>
              <a:rPr lang="pt-BR" sz="2000" dirty="0" smtClean="0">
                <a:latin typeface="Calibri" pitchFamily="34" charset="0"/>
              </a:rPr>
              <a:t> modificado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pic>
        <p:nvPicPr>
          <p:cNvPr id="8197" name="Picture 5" descr="C:\Documents and Settings\lucas_endres\Meus documentos\Lucas\TCC\relatorio\abntex2-modelos-1.9.2\figuras\info_with_without_sd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4263" y="1938338"/>
            <a:ext cx="10002837" cy="36912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Porque investir na modernização da televisão para o digital?</a:t>
            </a:r>
          </a:p>
          <a:p>
            <a:pPr lvl="1"/>
            <a:r>
              <a:rPr lang="pt-BR" dirty="0" smtClean="0"/>
              <a:t>Cobertura da maior parte do território</a:t>
            </a:r>
          </a:p>
          <a:p>
            <a:pPr lvl="1"/>
            <a:r>
              <a:rPr lang="pt-BR" dirty="0" smtClean="0"/>
              <a:t>Melhora na qualidade da recepção</a:t>
            </a:r>
          </a:p>
          <a:p>
            <a:r>
              <a:rPr lang="pt-BR" dirty="0" smtClean="0"/>
              <a:t>Inclusão Social pela Interatividade da TV digital</a:t>
            </a:r>
          </a:p>
          <a:p>
            <a:pPr lvl="1"/>
            <a:r>
              <a:rPr lang="pt-BR" dirty="0" smtClean="0"/>
              <a:t>Busca de Emprego</a:t>
            </a:r>
          </a:p>
          <a:p>
            <a:pPr lvl="1"/>
            <a:r>
              <a:rPr lang="pt-BR" dirty="0" smtClean="0"/>
              <a:t>Marcação de Exames</a:t>
            </a:r>
          </a:p>
          <a:p>
            <a:r>
              <a:rPr lang="pt-BR" dirty="0" smtClean="0"/>
              <a:t>Proposta do Projeto</a:t>
            </a:r>
          </a:p>
          <a:p>
            <a:pPr lvl="1"/>
            <a:r>
              <a:rPr lang="pt-BR" dirty="0" smtClean="0"/>
              <a:t>Pesquisar ferramentas Open Source </a:t>
            </a:r>
          </a:p>
          <a:p>
            <a:pPr lvl="1">
              <a:buFont typeface="Arial" charset="0"/>
              <a:buNone/>
            </a:pPr>
            <a:r>
              <a:rPr lang="pt-BR" dirty="0" smtClean="0"/>
              <a:t>	que implementem a Systems </a:t>
            </a:r>
            <a:r>
              <a:rPr lang="pt-BR" dirty="0" err="1" smtClean="0"/>
              <a:t>Layer</a:t>
            </a:r>
            <a:r>
              <a:rPr lang="pt-BR" dirty="0" smtClean="0"/>
              <a:t> e</a:t>
            </a:r>
          </a:p>
          <a:p>
            <a:pPr lvl="1">
              <a:buFont typeface="Arial" charset="0"/>
              <a:buNone/>
            </a:pPr>
            <a:r>
              <a:rPr lang="pt-BR" dirty="0" smtClean="0"/>
              <a:t>	Adaptá-las à norma brasileira</a:t>
            </a:r>
          </a:p>
        </p:txBody>
      </p:sp>
      <p:pic>
        <p:nvPicPr>
          <p:cNvPr id="15364" name="Picture 4" descr="brasil4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2563" y="3702050"/>
            <a:ext cx="3328987" cy="2316163"/>
          </a:xfrm>
          <a:prstGeom prst="rect">
            <a:avLst/>
          </a:prstGeom>
          <a:noFill/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Testes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65200" y="13684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 smtClean="0">
                <a:latin typeface="Calibri" pitchFamily="34" charset="0"/>
              </a:rPr>
              <a:t>FFmpeg</a:t>
            </a:r>
            <a:r>
              <a:rPr lang="pt-BR" sz="2000" dirty="0" smtClean="0">
                <a:latin typeface="Calibri" pitchFamily="34" charset="0"/>
              </a:rPr>
              <a:t> modificado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pic>
        <p:nvPicPr>
          <p:cNvPr id="8196" name="Picture 4" descr="C:\Documents and Settings\lucas_endres\Meus documentos\Lucas\TCC\relatorio\abntex2-modelos-1.9.2\figuras\cell_with_sdt.jpg"/>
          <p:cNvPicPr>
            <a:picLocks noChangeAspect="1" noChangeArrowheads="1"/>
          </p:cNvPicPr>
          <p:nvPr/>
        </p:nvPicPr>
        <p:blipFill>
          <a:blip r:embed="rId3" cstate="print"/>
          <a:srcRect r="49694"/>
          <a:stretch>
            <a:fillRect/>
          </a:stretch>
        </p:blipFill>
        <p:spPr bwMode="auto">
          <a:xfrm>
            <a:off x="3213100" y="2082800"/>
            <a:ext cx="5016500" cy="3274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Conclusões</a:t>
            </a:r>
          </a:p>
        </p:txBody>
      </p:sp>
      <p:sp>
        <p:nvSpPr>
          <p:cNvPr id="34819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Resultados satisfatórios até o momento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Sincronismo de áudio e vídeo obtido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Conformidade com o SBTVD obtida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Transmissões com sucesso utilizando o multiplexador criado </a:t>
            </a:r>
            <a:endParaRPr lang="pt-BR" sz="2000" dirty="0" smtClean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 smtClean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Outros testes a serem feitos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Testes com quadros de refer</a:t>
            </a:r>
            <a:r>
              <a:rPr lang="pt-BR" sz="2000" dirty="0" smtClean="0">
                <a:latin typeface="Calibri" pitchFamily="34" charset="0"/>
              </a:rPr>
              <a:t>ência para testar o decodificador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Utilizar uma mesma fonte de A/V para </a:t>
            </a:r>
            <a:r>
              <a:rPr lang="pt-BR" sz="2000" dirty="0" err="1" smtClean="0">
                <a:latin typeface="Calibri" pitchFamily="34" charset="0"/>
              </a:rPr>
              <a:t>cirar</a:t>
            </a:r>
            <a:r>
              <a:rPr lang="pt-BR" sz="2000" dirty="0" smtClean="0">
                <a:latin typeface="Calibri" pitchFamily="34" charset="0"/>
              </a:rPr>
              <a:t> os dois serviços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 dirty="0" smtClean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Continuação do Desenvolvimento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Falta criar o </a:t>
            </a:r>
            <a:r>
              <a:rPr lang="pt-BR" sz="2000" dirty="0" err="1" smtClean="0">
                <a:latin typeface="Calibri" pitchFamily="34" charset="0"/>
              </a:rPr>
              <a:t>Profile</a:t>
            </a:r>
            <a:r>
              <a:rPr lang="pt-BR" sz="2000" dirty="0" smtClean="0">
                <a:latin typeface="Calibri" pitchFamily="34" charset="0"/>
              </a:rPr>
              <a:t> 2, a </a:t>
            </a:r>
            <a:r>
              <a:rPr lang="pt-BR" sz="2000" dirty="0" smtClean="0">
                <a:latin typeface="Calibri" pitchFamily="34" charset="0"/>
              </a:rPr>
              <a:t>EIT e investigar o mal funcionamento da </a:t>
            </a:r>
            <a:r>
              <a:rPr lang="pt-BR" sz="2000" dirty="0" smtClean="0">
                <a:latin typeface="Calibri" pitchFamily="34" charset="0"/>
              </a:rPr>
              <a:t>TOT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Tornar a interface mais amigável ao usuário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9300" y="20923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Obrigado pela atenção.</a:t>
            </a:r>
            <a:endParaRPr lang="pt-BR" sz="4400" dirty="0">
              <a:latin typeface="Calibri Ligh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803400" y="4437063"/>
            <a:ext cx="8712200" cy="18113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Desenvolvimento de Multiplexador MPEG2 para o Sistema Brasileiro de TV Digital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 smtClean="0">
                <a:latin typeface="+mj-lt"/>
                <a:ea typeface="+mj-ea"/>
                <a:cs typeface="+mj-cs"/>
              </a:rPr>
              <a:t>Lucas Pereira Endres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 smtClean="0">
                <a:latin typeface="+mj-lt"/>
                <a:ea typeface="+mj-ea"/>
                <a:cs typeface="+mj-cs"/>
                <a:hlinkClick r:id="rId2"/>
              </a:rPr>
              <a:t>lucas.endres@ufrgs.br</a:t>
            </a:r>
            <a:endParaRPr lang="pt-BR" sz="16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Orientador: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Altamiro Amadeu </a:t>
            </a:r>
            <a:r>
              <a:rPr kumimoji="0" lang="pt-BR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Susin</a:t>
            </a:r>
            <a:endParaRPr kumimoji="0" lang="pt-BR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aseline="0" dirty="0" err="1" smtClean="0">
                <a:latin typeface="+mj-lt"/>
                <a:ea typeface="+mj-ea"/>
                <a:cs typeface="+mj-cs"/>
              </a:rPr>
              <a:t>Co-orientador</a:t>
            </a:r>
            <a:r>
              <a:rPr lang="pt-BR" sz="1600" baseline="0" dirty="0" smtClean="0">
                <a:latin typeface="+mj-lt"/>
                <a:ea typeface="+mj-ea"/>
                <a:cs typeface="+mj-cs"/>
              </a:rPr>
              <a:t>:</a:t>
            </a:r>
            <a:r>
              <a:rPr lang="pt-BR" sz="1600" dirty="0" smtClean="0">
                <a:latin typeface="+mj-lt"/>
                <a:ea typeface="+mj-ea"/>
                <a:cs typeface="+mj-cs"/>
              </a:rPr>
              <a:t> André </a:t>
            </a:r>
            <a:r>
              <a:rPr lang="pt-BR" sz="1600" dirty="0" err="1" smtClean="0">
                <a:latin typeface="+mj-lt"/>
                <a:ea typeface="+mj-ea"/>
                <a:cs typeface="+mj-cs"/>
              </a:rPr>
              <a:t>Borin</a:t>
            </a:r>
            <a:r>
              <a:rPr lang="pt-BR" sz="1600" dirty="0" smtClean="0">
                <a:latin typeface="+mj-lt"/>
                <a:ea typeface="+mj-ea"/>
                <a:cs typeface="+mj-cs"/>
              </a:rPr>
              <a:t> Soares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Definição do </a:t>
            </a:r>
            <a:r>
              <a:rPr lang="pt-BR" sz="4400" dirty="0">
                <a:latin typeface="+mj-lt"/>
                <a:ea typeface="+mj-ea"/>
                <a:cs typeface="+mj-cs"/>
              </a:rPr>
              <a:t>Projeto</a:t>
            </a:r>
          </a:p>
        </p:txBody>
      </p:sp>
      <p:sp>
        <p:nvSpPr>
          <p:cNvPr id="30723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Análise das Ferramentas Open </a:t>
            </a:r>
            <a:r>
              <a:rPr lang="pt-BR" sz="2400" dirty="0" err="1" smtClean="0">
                <a:latin typeface="Calibri" pitchFamily="34" charset="0"/>
              </a:rPr>
              <a:t>Source</a:t>
            </a:r>
            <a:r>
              <a:rPr lang="pt-BR" sz="2400" dirty="0" smtClean="0">
                <a:latin typeface="Calibri" pitchFamily="34" charset="0"/>
              </a:rPr>
              <a:t> encontradas</a:t>
            </a:r>
            <a:endParaRPr lang="pt-BR" sz="2400" dirty="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</p:txBody>
      </p:sp>
      <p:graphicFrame>
        <p:nvGraphicFramePr>
          <p:cNvPr id="3075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9779440"/>
              </p:ext>
            </p:extLst>
          </p:nvPr>
        </p:nvGraphicFramePr>
        <p:xfrm>
          <a:off x="838200" y="2794000"/>
          <a:ext cx="9824050" cy="2670176"/>
        </p:xfrm>
        <a:graphic>
          <a:graphicData uri="http://schemas.openxmlformats.org/drawingml/2006/table">
            <a:tbl>
              <a:tblPr/>
              <a:tblGrid>
                <a:gridCol w="1964810"/>
                <a:gridCol w="1964810"/>
                <a:gridCol w="1964810"/>
                <a:gridCol w="1964810"/>
                <a:gridCol w="1964810"/>
              </a:tblGrid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Ferramenta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Múltiplos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Serviços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Encapsulamento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Áudio LATM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Geração de 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sincronizados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Respeito à norma SBTVD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FFMPEG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GPAC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Ferramenta Escolhida - FFMPEG</a:t>
            </a:r>
          </a:p>
        </p:txBody>
      </p:sp>
      <p:sp>
        <p:nvSpPr>
          <p:cNvPr id="29699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Escolhida pois: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Código de fácil compreensão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Capacidade de codificação de fontes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Estruturas e Funções de geração dos </a:t>
            </a:r>
            <a:r>
              <a:rPr lang="pt-BR" sz="2000" dirty="0" err="1">
                <a:latin typeface="Calibri" pitchFamily="34" charset="0"/>
              </a:rPr>
              <a:t>streams</a:t>
            </a:r>
            <a:r>
              <a:rPr lang="pt-BR" sz="2000" dirty="0">
                <a:latin typeface="Calibri" pitchFamily="34" charset="0"/>
              </a:rPr>
              <a:t> reaproveitáveis para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múltiplos Serviços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das tabelas NIT, TOT, EIT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descritores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47027" y="907424"/>
            <a:ext cx="1276973" cy="468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630072" y="1066799"/>
            <a:ext cx="2611728" cy="9271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PAT : PID 0x00</a:t>
            </a:r>
            <a:endParaRPr lang="pt-PT" dirty="0" smtClean="0"/>
          </a:p>
          <a:p>
            <a:pPr algn="ctr"/>
            <a:r>
              <a:rPr lang="pt-PT" sz="1600" dirty="0" smtClean="0"/>
              <a:t>Serviço 1 </a:t>
            </a:r>
            <a:r>
              <a:rPr lang="pt-PT" sz="1600" dirty="0" smtClean="0">
                <a:sym typeface="Wingdings" pitchFamily="2" charset="2"/>
              </a:rPr>
              <a:t></a:t>
            </a:r>
            <a:r>
              <a:rPr lang="pt-PT" sz="1600" dirty="0" smtClean="0"/>
              <a:t> PID PMT 4001</a:t>
            </a:r>
            <a:endParaRPr lang="pt-PT" sz="1600" dirty="0" smtClean="0"/>
          </a:p>
          <a:p>
            <a:pPr algn="ctr"/>
            <a:r>
              <a:rPr lang="pt-PT" sz="1600" dirty="0" smtClean="0"/>
              <a:t>Serviço 2 </a:t>
            </a:r>
            <a:r>
              <a:rPr lang="pt-PT" sz="1600" dirty="0" smtClean="0">
                <a:sym typeface="Wingdings" pitchFamily="2" charset="2"/>
              </a:rPr>
              <a:t></a:t>
            </a:r>
            <a:r>
              <a:rPr lang="pt-PT" sz="1600" dirty="0" smtClean="0"/>
              <a:t> PID PMT 4002</a:t>
            </a:r>
            <a:endParaRPr lang="pt-PT" sz="1600" dirty="0" smtClean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625600" y="2049713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 : PID 0x4001</a:t>
            </a:r>
          </a:p>
          <a:p>
            <a:pPr algn="ctr"/>
            <a:r>
              <a:rPr lang="pt-PT" sz="1600" dirty="0" smtClean="0"/>
              <a:t>Service 1</a:t>
            </a:r>
          </a:p>
          <a:p>
            <a:pPr algn="ctr"/>
            <a:endParaRPr lang="pt-PT" sz="1600" dirty="0" smtClean="0"/>
          </a:p>
          <a:p>
            <a:pPr algn="ctr"/>
            <a:r>
              <a:rPr lang="pt-PT" sz="1600" dirty="0" smtClean="0"/>
              <a:t>Video ES </a:t>
            </a:r>
            <a:r>
              <a:rPr lang="pt-PT" sz="1600" dirty="0" smtClean="0">
                <a:sym typeface="Wingdings" pitchFamily="2" charset="2"/>
              </a:rPr>
              <a:t> PID 0x101</a:t>
            </a:r>
          </a:p>
          <a:p>
            <a:pPr algn="ctr"/>
            <a:r>
              <a:rPr lang="pt-PT" sz="1600" dirty="0" smtClean="0">
                <a:sym typeface="Wingdings" pitchFamily="2" charset="2"/>
              </a:rPr>
              <a:t>Audio ES  PID 0x111</a:t>
            </a:r>
            <a:endParaRPr lang="pt-PT" sz="1600" dirty="0" smtClean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0018519" y="1200952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18" y="1974284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18" y="272819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19" y="418202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18" y="4962839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</p:cNvCxnSpPr>
          <p:nvPr/>
        </p:nvCxnSpPr>
        <p:spPr>
          <a:xfrm rot="10800000">
            <a:off x="8913258" y="4602588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</p:cNvCxnSpPr>
          <p:nvPr/>
        </p:nvCxnSpPr>
        <p:spPr>
          <a:xfrm rot="10800000" flipV="1">
            <a:off x="8913257" y="1619516"/>
            <a:ext cx="1105262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</p:cNvCxnSpPr>
          <p:nvPr/>
        </p:nvCxnSpPr>
        <p:spPr>
          <a:xfrm rot="10800000" flipV="1">
            <a:off x="8913258" y="2392848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</p:cNvCxnSpPr>
          <p:nvPr/>
        </p:nvCxnSpPr>
        <p:spPr>
          <a:xfrm rot="10800000">
            <a:off x="8913258" y="2698128"/>
            <a:ext cx="1105261" cy="448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</p:cNvCxnSpPr>
          <p:nvPr/>
        </p:nvCxnSpPr>
        <p:spPr>
          <a:xfrm rot="10800000" flipV="1">
            <a:off x="8913257" y="4600589"/>
            <a:ext cx="1105262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1625600" y="3434013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 : PID 0x4002</a:t>
            </a:r>
          </a:p>
          <a:p>
            <a:pPr algn="ctr"/>
            <a:r>
              <a:rPr lang="pt-PT" sz="1600" dirty="0" smtClean="0"/>
              <a:t>Service 2</a:t>
            </a:r>
          </a:p>
          <a:p>
            <a:pPr algn="ctr"/>
            <a:endParaRPr lang="pt-PT" sz="1600" dirty="0" smtClean="0"/>
          </a:p>
          <a:p>
            <a:pPr algn="ctr"/>
            <a:r>
              <a:rPr lang="pt-PT" sz="1600" dirty="0" smtClean="0"/>
              <a:t>Video ES </a:t>
            </a:r>
            <a:r>
              <a:rPr lang="pt-PT" sz="1600" dirty="0" smtClean="0">
                <a:sym typeface="Wingdings" pitchFamily="2" charset="2"/>
              </a:rPr>
              <a:t> PID 0x201</a:t>
            </a:r>
          </a:p>
          <a:p>
            <a:pPr algn="ctr"/>
            <a:r>
              <a:rPr lang="pt-PT" sz="1600" dirty="0" smtClean="0">
                <a:sym typeface="Wingdings" pitchFamily="2" charset="2"/>
              </a:rPr>
              <a:t>Audio ES  PID 0x211</a:t>
            </a:r>
            <a:endParaRPr lang="pt-PT" sz="1600" dirty="0" smtClean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394200" y="1084513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NIT : PID 0x10</a:t>
            </a:r>
          </a:p>
        </p:txBody>
      </p:sp>
    </p:spTree>
    <p:extLst>
      <p:ext uri="{BB962C8B-B14F-4D97-AF65-F5344CB8AC3E}">
        <p14:creationId xmlns:p14="http://schemas.microsoft.com/office/powerpoint/2010/main" xmlns="" val="1899401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Desenvolvimento do Projeto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Estado do Desenvolvimento das Propostas do </a:t>
            </a:r>
            <a:r>
              <a:rPr lang="pt-BR" sz="2400" dirty="0" err="1" smtClean="0">
                <a:latin typeface="Calibri" pitchFamily="34" charset="0"/>
              </a:rPr>
              <a:t>Projet</a:t>
            </a:r>
            <a:endParaRPr lang="pt-BR" sz="24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do Projeto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Estudar as Normas e identificar diferenças entre elas</a:t>
            </a:r>
          </a:p>
          <a:p>
            <a:pPr lvl="1"/>
            <a:r>
              <a:rPr lang="pt-BR" dirty="0" smtClean="0"/>
              <a:t>Pesquisar ferramentas Open Source para multiplexação </a:t>
            </a:r>
          </a:p>
          <a:p>
            <a:pPr lvl="1"/>
            <a:r>
              <a:rPr lang="pt-BR" dirty="0" smtClean="0"/>
              <a:t>Compatibilizá-las à norma brasileira</a:t>
            </a:r>
          </a:p>
        </p:txBody>
      </p:sp>
      <p:sp>
        <p:nvSpPr>
          <p:cNvPr id="4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Elementary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(ES)</a:t>
            </a:r>
          </a:p>
          <a:p>
            <a:pPr lvl="1"/>
            <a:r>
              <a:rPr lang="pt-BR" dirty="0" err="1" smtClean="0"/>
              <a:t>Bitstreams</a:t>
            </a:r>
            <a:r>
              <a:rPr lang="pt-BR" dirty="0" smtClean="0"/>
              <a:t> de saída dos codificadores de vídeo ou áudio</a:t>
            </a:r>
          </a:p>
          <a:p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(TS)</a:t>
            </a:r>
          </a:p>
          <a:p>
            <a:pPr lvl="1"/>
            <a:r>
              <a:rPr lang="pt-BR" dirty="0" err="1" smtClean="0"/>
              <a:t>Bitstream</a:t>
            </a:r>
            <a:r>
              <a:rPr lang="pt-BR" dirty="0" smtClean="0"/>
              <a:t> de saída do multiplexador</a:t>
            </a:r>
          </a:p>
          <a:p>
            <a:pPr lvl="1"/>
            <a:r>
              <a:rPr lang="pt-BR" dirty="0" smtClean="0"/>
              <a:t>Composto por múltiplos </a:t>
            </a:r>
            <a:r>
              <a:rPr lang="pt-BR" dirty="0" err="1" smtClean="0"/>
              <a:t>ESs</a:t>
            </a:r>
            <a:r>
              <a:rPr lang="pt-BR" dirty="0" smtClean="0"/>
              <a:t> e dados de controle</a:t>
            </a:r>
          </a:p>
          <a:p>
            <a:r>
              <a:rPr lang="pt-BR" dirty="0" smtClean="0"/>
              <a:t>PID</a:t>
            </a:r>
          </a:p>
          <a:p>
            <a:pPr lvl="1"/>
            <a:r>
              <a:rPr lang="pt-BR" dirty="0" smtClean="0"/>
              <a:t>Ponteiro para o endereçamento dos diferentes </a:t>
            </a:r>
            <a:r>
              <a:rPr lang="pt-BR" dirty="0" err="1" smtClean="0"/>
              <a:t>ESs</a:t>
            </a:r>
            <a:r>
              <a:rPr lang="pt-BR" dirty="0" smtClean="0"/>
              <a:t> e dados</a:t>
            </a:r>
          </a:p>
          <a:p>
            <a:r>
              <a:rPr lang="pt-BR" dirty="0" smtClean="0"/>
              <a:t>Programa / Serviço</a:t>
            </a:r>
          </a:p>
          <a:p>
            <a:pPr lvl="1"/>
            <a:r>
              <a:rPr lang="pt-BR" dirty="0" smtClean="0"/>
              <a:t>É comparável ao conceito de canal analógico</a:t>
            </a:r>
          </a:p>
          <a:p>
            <a:pPr lvl="1"/>
            <a:r>
              <a:rPr lang="pt-BR" dirty="0" smtClean="0"/>
              <a:t>Conjunto de </a:t>
            </a:r>
            <a:r>
              <a:rPr lang="pt-BR" dirty="0" err="1" smtClean="0"/>
              <a:t>Streams</a:t>
            </a:r>
            <a:r>
              <a:rPr lang="pt-BR" dirty="0" smtClean="0"/>
              <a:t> de Áudio, Vídeo e Dados(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caption</a:t>
            </a:r>
            <a:r>
              <a:rPr lang="pt-BR" dirty="0" smtClean="0"/>
              <a:t>, interatividade)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Normas</a:t>
            </a:r>
          </a:p>
        </p:txBody>
      </p:sp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6475"/>
          </a:xfrm>
        </p:spPr>
        <p:txBody>
          <a:bodyPr/>
          <a:lstStyle/>
          <a:p>
            <a:r>
              <a:rPr lang="pt-BR" dirty="0" smtClean="0"/>
              <a:t>ISO/IEC 13818-1 (MPEG2)</a:t>
            </a:r>
          </a:p>
          <a:p>
            <a:pPr lvl="1"/>
            <a:r>
              <a:rPr lang="pt-BR" dirty="0" smtClean="0"/>
              <a:t>Padrão Internacional de multiplexação</a:t>
            </a:r>
          </a:p>
          <a:p>
            <a:pPr lvl="1"/>
            <a:r>
              <a:rPr lang="pt-BR" dirty="0" smtClean="0"/>
              <a:t>Padronização do </a:t>
            </a:r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e das tabelas de dados</a:t>
            </a:r>
          </a:p>
          <a:p>
            <a:endParaRPr lang="pt-BR" dirty="0" smtClean="0"/>
          </a:p>
          <a:p>
            <a:r>
              <a:rPr lang="pt-BR" dirty="0" smtClean="0"/>
              <a:t>ABNT NBR 15603	</a:t>
            </a:r>
          </a:p>
          <a:p>
            <a:pPr lvl="1"/>
            <a:r>
              <a:rPr lang="pt-BR" dirty="0" smtClean="0"/>
              <a:t>Baseada na MPEG2 e ARIB STD-B10</a:t>
            </a:r>
          </a:p>
          <a:p>
            <a:pPr lvl="1"/>
            <a:r>
              <a:rPr lang="pt-BR" dirty="0" smtClean="0"/>
              <a:t>Padrões de codificação de A/V diferentes</a:t>
            </a:r>
          </a:p>
          <a:p>
            <a:pPr lvl="2"/>
            <a:r>
              <a:rPr lang="pt-BR" dirty="0" smtClean="0"/>
              <a:t>H.264 (MPEG4) em vez de H.262</a:t>
            </a:r>
          </a:p>
          <a:p>
            <a:pPr lvl="2"/>
            <a:r>
              <a:rPr lang="pt-BR" dirty="0" smtClean="0"/>
              <a:t>HE-AAC em vez de AAC</a:t>
            </a:r>
          </a:p>
          <a:p>
            <a:pPr lvl="1"/>
            <a:r>
              <a:rPr lang="pt-BR" dirty="0" smtClean="0"/>
              <a:t>Tabelas adicionais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93725" y="2187575"/>
            <a:ext cx="628650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701675" y="2332038"/>
            <a:ext cx="628650" cy="5778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11213" y="2476500"/>
            <a:ext cx="627062" cy="577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767013" y="2476500"/>
            <a:ext cx="1790700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577013" y="3473450"/>
            <a:ext cx="1789112" cy="5762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Multiplexer</a:t>
            </a:r>
            <a:endParaRPr lang="pt-PT" dirty="0"/>
          </a:p>
        </p:txBody>
      </p:sp>
      <p:cxnSp>
        <p:nvCxnSpPr>
          <p:cNvPr id="9" name="Conector de seta reta 8"/>
          <p:cNvCxnSpPr>
            <a:stCxn id="6" idx="3"/>
            <a:endCxn id="7" idx="1"/>
          </p:cNvCxnSpPr>
          <p:nvPr/>
        </p:nvCxnSpPr>
        <p:spPr>
          <a:xfrm>
            <a:off x="1438275" y="2765425"/>
            <a:ext cx="132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4"/>
          <p:cNvGrpSpPr>
            <a:grpSpLocks/>
          </p:cNvGrpSpPr>
          <p:nvPr/>
        </p:nvGrpSpPr>
        <p:grpSpPr bwMode="auto">
          <a:xfrm rot="10800000">
            <a:off x="10053638" y="4092575"/>
            <a:ext cx="768350" cy="1114425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de cantos arredondados 20"/>
          <p:cNvSpPr/>
          <p:nvPr/>
        </p:nvSpPr>
        <p:spPr>
          <a:xfrm>
            <a:off x="2741613" y="3484563"/>
            <a:ext cx="1790700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>
            <a:off x="1660525" y="3746500"/>
            <a:ext cx="1081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5535129" y="4359827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491" name="CaixaDeTexto 28"/>
          <p:cNvSpPr txBox="1">
            <a:spLocks noChangeArrowheads="1"/>
          </p:cNvSpPr>
          <p:nvPr/>
        </p:nvSpPr>
        <p:spPr bwMode="auto">
          <a:xfrm>
            <a:off x="6397003" y="4815992"/>
            <a:ext cx="11832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PSI/SI Data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2049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739775" y="3330575"/>
            <a:ext cx="566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985838" y="3659188"/>
            <a:ext cx="5667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4" name="CaixaDeTexto 72"/>
          <p:cNvSpPr txBox="1">
            <a:spLocks noChangeArrowheads="1"/>
          </p:cNvSpPr>
          <p:nvPr/>
        </p:nvSpPr>
        <p:spPr bwMode="auto">
          <a:xfrm>
            <a:off x="1598613" y="3889375"/>
            <a:ext cx="1104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Audio</a:t>
            </a:r>
            <a:endParaRPr lang="pt-BR">
              <a:latin typeface="Calibri" pitchFamily="34" charset="0"/>
            </a:endParaRPr>
          </a:p>
        </p:txBody>
      </p:sp>
      <p:sp>
        <p:nvSpPr>
          <p:cNvPr id="20495" name="CaixaDeTexto 73"/>
          <p:cNvSpPr txBox="1">
            <a:spLocks noChangeArrowheads="1"/>
          </p:cNvSpPr>
          <p:nvPr/>
        </p:nvSpPr>
        <p:spPr bwMode="auto">
          <a:xfrm>
            <a:off x="1566863" y="2840038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75" name="Retângulo de cantos arredondados 74"/>
          <p:cNvSpPr/>
          <p:nvPr/>
        </p:nvSpPr>
        <p:spPr>
          <a:xfrm>
            <a:off x="9542463" y="2244725"/>
            <a:ext cx="1790700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542463" y="3194050"/>
            <a:ext cx="1790700" cy="425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84" name="Conector angulado 83"/>
          <p:cNvCxnSpPr>
            <a:stCxn id="7" idx="3"/>
            <a:endCxn id="8" idx="0"/>
          </p:cNvCxnSpPr>
          <p:nvPr/>
        </p:nvCxnSpPr>
        <p:spPr>
          <a:xfrm>
            <a:off x="4557713" y="2765425"/>
            <a:ext cx="2914650" cy="708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24" idx="3"/>
            <a:endCxn id="8" idx="2"/>
          </p:cNvCxnSpPr>
          <p:nvPr/>
        </p:nvCxnSpPr>
        <p:spPr>
          <a:xfrm flipV="1">
            <a:off x="6387617" y="4049713"/>
            <a:ext cx="1083952" cy="735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5" idx="1"/>
          </p:cNvCxnSpPr>
          <p:nvPr/>
        </p:nvCxnSpPr>
        <p:spPr>
          <a:xfrm flipV="1">
            <a:off x="8366125" y="2533650"/>
            <a:ext cx="1176338" cy="1227138"/>
          </a:xfrm>
          <a:prstGeom prst="bentConnector3">
            <a:avLst>
              <a:gd name="adj1" fmla="val 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75" idx="2"/>
            <a:endCxn id="76" idx="0"/>
          </p:cNvCxnSpPr>
          <p:nvPr/>
        </p:nvCxnSpPr>
        <p:spPr>
          <a:xfrm rot="5400000">
            <a:off x="10252075" y="3008313"/>
            <a:ext cx="3714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2"/>
            <a:endCxn id="16" idx="3"/>
          </p:cNvCxnSpPr>
          <p:nvPr/>
        </p:nvCxnSpPr>
        <p:spPr>
          <a:xfrm rot="5400000">
            <a:off x="10201275" y="3856038"/>
            <a:ext cx="4730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CaixaDeTexto 102"/>
          <p:cNvSpPr txBox="1">
            <a:spLocks noChangeArrowheads="1"/>
          </p:cNvSpPr>
          <p:nvPr/>
        </p:nvSpPr>
        <p:spPr bwMode="auto">
          <a:xfrm>
            <a:off x="4518991" y="2769637"/>
            <a:ext cx="11926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Video </a:t>
            </a:r>
            <a:r>
              <a:rPr lang="pt-PT" dirty="0" smtClean="0">
                <a:latin typeface="Calibri" pitchFamily="34" charset="0"/>
              </a:rPr>
              <a:t>ES</a:t>
            </a:r>
            <a:endParaRPr lang="pt-BR" dirty="0">
              <a:latin typeface="Calibri" pitchFamily="34" charset="0"/>
            </a:endParaRPr>
          </a:p>
        </p:txBody>
      </p:sp>
      <p:cxnSp>
        <p:nvCxnSpPr>
          <p:cNvPr id="108" name="Conector de seta reta 107"/>
          <p:cNvCxnSpPr>
            <a:stCxn id="21" idx="3"/>
            <a:endCxn id="8" idx="1"/>
          </p:cNvCxnSpPr>
          <p:nvPr/>
        </p:nvCxnSpPr>
        <p:spPr>
          <a:xfrm>
            <a:off x="4532313" y="3746500"/>
            <a:ext cx="2044700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CaixaDeTexto 109"/>
          <p:cNvSpPr txBox="1">
            <a:spLocks noChangeArrowheads="1"/>
          </p:cNvSpPr>
          <p:nvPr/>
        </p:nvSpPr>
        <p:spPr bwMode="auto">
          <a:xfrm>
            <a:off x="4439478" y="3708884"/>
            <a:ext cx="1073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Audio </a:t>
            </a:r>
            <a:r>
              <a:rPr lang="pt-PT" dirty="0" smtClean="0">
                <a:latin typeface="Calibri" pitchFamily="34" charset="0"/>
              </a:rPr>
              <a:t>ES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0506" name="CaixaDeTexto 112"/>
          <p:cNvSpPr txBox="1">
            <a:spLocks noChangeArrowheads="1"/>
          </p:cNvSpPr>
          <p:nvPr/>
        </p:nvSpPr>
        <p:spPr bwMode="auto">
          <a:xfrm>
            <a:off x="8468139" y="3767138"/>
            <a:ext cx="1448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latin typeface="Calibri" pitchFamily="34" charset="0"/>
              </a:rPr>
              <a:t>Transport Stream</a:t>
            </a:r>
            <a:endParaRPr lang="pt-BR" sz="1400" dirty="0">
              <a:latin typeface="Calibri" pitchFamily="34" charset="0"/>
            </a:endParaRPr>
          </a:p>
        </p:txBody>
      </p:sp>
      <p:sp>
        <p:nvSpPr>
          <p:cNvPr id="2050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Blocos do Sistema</a:t>
            </a: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446642" y="3193774"/>
            <a:ext cx="3038613" cy="226240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4" name="CaixaDeTexto 70"/>
          <p:cNvSpPr txBox="1">
            <a:spLocks noChangeArrowheads="1"/>
          </p:cNvSpPr>
          <p:nvPr/>
        </p:nvSpPr>
        <p:spPr bwMode="auto">
          <a:xfrm>
            <a:off x="7263641" y="5509944"/>
            <a:ext cx="1104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ISO/IEC 13818-1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080040" y="2080582"/>
            <a:ext cx="9474200" cy="3988910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730915" y="3293156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/ 300</a:t>
            </a:r>
            <a:endParaRPr lang="pt-PT" sz="2000" dirty="0">
              <a:sym typeface="Symbol"/>
            </a:endParaRP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2348906" y="3919992"/>
            <a:ext cx="81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491453" y="2290199"/>
            <a:ext cx="65246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1778540" y="2100944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273965" y="3291569"/>
            <a:ext cx="1946275" cy="585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9 Bits</a:t>
            </a: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4202653" y="2254931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789426" y="5148037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PCR_Base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</a:t>
            </a:r>
            <a:r>
              <a:rPr lang="pt-BR" dirty="0" smtClean="0"/>
              <a:t>Geração do PCR</a:t>
            </a:r>
            <a:endParaRPr lang="pt-BR" dirty="0" smtClean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346740" y="4346803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33 Bits</a:t>
            </a: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3739330" y="5143048"/>
            <a:ext cx="101418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PCR_Ext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7" name="Conector angulado 86"/>
          <p:cNvCxnSpPr>
            <a:stCxn id="19" idx="4"/>
            <a:endCxn id="23" idx="0"/>
          </p:cNvCxnSpPr>
          <p:nvPr/>
        </p:nvCxnSpPr>
        <p:spPr>
          <a:xfrm rot="16200000" flipH="1">
            <a:off x="3858733" y="2903199"/>
            <a:ext cx="347320" cy="4294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2875278" y="2350749"/>
            <a:ext cx="348907" cy="15359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2043086" y="4103348"/>
            <a:ext cx="482147" cy="47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2401805" y="4795101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6"/>
          <p:cNvCxnSpPr>
            <a:stCxn id="23" idx="2"/>
            <a:endCxn id="57" idx="0"/>
          </p:cNvCxnSpPr>
          <p:nvPr/>
        </p:nvCxnSpPr>
        <p:spPr>
          <a:xfrm rot="5400000">
            <a:off x="3613917" y="4509862"/>
            <a:ext cx="1265692" cy="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5699665" y="254716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Packetizer</a:t>
            </a:r>
            <a:endParaRPr lang="pt-PT" sz="2000" dirty="0" smtClean="0">
              <a:sym typeface="Symbol"/>
            </a:endParaRP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7617365" y="254716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Packetizer</a:t>
            </a:r>
            <a:endParaRPr lang="pt-PT" sz="2000" dirty="0" smtClean="0">
              <a:sym typeface="Symbol"/>
            </a:endParaRPr>
          </a:p>
        </p:txBody>
      </p:sp>
      <p:grpSp>
        <p:nvGrpSpPr>
          <p:cNvPr id="86" name="Grupo 85"/>
          <p:cNvGrpSpPr/>
          <p:nvPr/>
        </p:nvGrpSpPr>
        <p:grpSpPr>
          <a:xfrm>
            <a:off x="5017040" y="4982808"/>
            <a:ext cx="5400674" cy="596347"/>
            <a:chOff x="4089400" y="4037466"/>
            <a:chExt cx="5400674" cy="839333"/>
          </a:xfrm>
        </p:grpSpPr>
        <p:sp>
          <p:nvSpPr>
            <p:cNvPr id="125" name="Retângulo 124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smtClean="0"/>
                <a:t>Ad. Field</a:t>
              </a:r>
              <a:endParaRPr lang="pt-BR" dirty="0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err="1" smtClean="0"/>
                <a:t>Payload</a:t>
              </a:r>
              <a:endParaRPr lang="pt-BR" dirty="0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smtClean="0"/>
                <a:t>Header</a:t>
              </a:r>
              <a:endParaRPr lang="pt-BR" dirty="0"/>
            </a:p>
          </p:txBody>
        </p:sp>
      </p:grpSp>
      <p:sp>
        <p:nvSpPr>
          <p:cNvPr id="128" name="Chave esquerda 127"/>
          <p:cNvSpPr/>
          <p:nvPr/>
        </p:nvSpPr>
        <p:spPr>
          <a:xfrm rot="16200000">
            <a:off x="3169190" y="4328206"/>
            <a:ext cx="177800" cy="283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9" name="Conector angulado 96"/>
          <p:cNvCxnSpPr>
            <a:stCxn id="128" idx="1"/>
            <a:endCxn id="125" idx="2"/>
          </p:cNvCxnSpPr>
          <p:nvPr/>
        </p:nvCxnSpPr>
        <p:spPr>
          <a:xfrm rot="5400000" flipH="1" flipV="1">
            <a:off x="4813839" y="4023406"/>
            <a:ext cx="254001" cy="3365500"/>
          </a:xfrm>
          <a:prstGeom prst="bentConnector3">
            <a:avLst>
              <a:gd name="adj1" fmla="val -28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6896640" y="6077771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Multiplexer</a:t>
            </a: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6669884" y="3021570"/>
            <a:ext cx="509386" cy="7575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093740" y="5706157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 Packet</a:t>
            </a:r>
          </a:p>
        </p:txBody>
      </p:sp>
      <p:sp>
        <p:nvSpPr>
          <p:cNvPr id="147" name="Chave esquerda 146"/>
          <p:cNvSpPr/>
          <p:nvPr/>
        </p:nvSpPr>
        <p:spPr>
          <a:xfrm rot="16200000">
            <a:off x="7518940" y="3115356"/>
            <a:ext cx="279400" cy="5283200"/>
          </a:xfrm>
          <a:prstGeom prst="leftBrace">
            <a:avLst>
              <a:gd name="adj1" fmla="val 8333"/>
              <a:gd name="adj2" fmla="val 78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Elipse 147"/>
          <p:cNvSpPr/>
          <p:nvPr/>
        </p:nvSpPr>
        <p:spPr>
          <a:xfrm rot="20705678">
            <a:off x="7295377" y="3357108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7935640" y="2861188"/>
            <a:ext cx="243401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8607965" y="3229656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7761351" y="3528899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126" idx="0"/>
          </p:cNvCxnSpPr>
          <p:nvPr/>
        </p:nvCxnSpPr>
        <p:spPr>
          <a:xfrm rot="16200000" flipH="1">
            <a:off x="7656503" y="3759883"/>
            <a:ext cx="1159727" cy="1286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7353840" y="3420156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5" name="Forma 64"/>
          <p:cNvCxnSpPr>
            <a:stCxn id="148" idx="3"/>
            <a:endCxn id="127" idx="0"/>
          </p:cNvCxnSpPr>
          <p:nvPr/>
        </p:nvCxnSpPr>
        <p:spPr>
          <a:xfrm rot="5400000">
            <a:off x="5848860" y="3418142"/>
            <a:ext cx="1183697" cy="1945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6586318" y="3930366"/>
            <a:ext cx="8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PID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6627747" y="2117889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#1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8522808" y="2170898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#2</a:t>
            </a:r>
          </a:p>
        </p:txBody>
      </p:sp>
      <p:cxnSp>
        <p:nvCxnSpPr>
          <p:cNvPr id="76" name="Conector angulado 96"/>
          <p:cNvCxnSpPr>
            <a:endCxn id="113" idx="0"/>
          </p:cNvCxnSpPr>
          <p:nvPr/>
        </p:nvCxnSpPr>
        <p:spPr>
          <a:xfrm rot="5400000">
            <a:off x="6266511" y="2267109"/>
            <a:ext cx="559347" cy="7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do 96"/>
          <p:cNvCxnSpPr>
            <a:endCxn id="122" idx="0"/>
          </p:cNvCxnSpPr>
          <p:nvPr/>
        </p:nvCxnSpPr>
        <p:spPr>
          <a:xfrm rot="5400000">
            <a:off x="8199394" y="2278430"/>
            <a:ext cx="532843" cy="46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159552" y="2159000"/>
            <a:ext cx="9474200" cy="3987800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</a:t>
            </a:r>
            <a:r>
              <a:rPr lang="pt-BR" dirty="0" smtClean="0"/>
              <a:t>Decodificação do PCR</a:t>
            </a:r>
            <a:endParaRPr lang="pt-BR" dirty="0" smtClean="0"/>
          </a:p>
        </p:txBody>
      </p:sp>
      <p:sp>
        <p:nvSpPr>
          <p:cNvPr id="133" name="CaixaDeTexto 132"/>
          <p:cNvSpPr txBox="1"/>
          <p:nvPr/>
        </p:nvSpPr>
        <p:spPr>
          <a:xfrm>
            <a:off x="7964543" y="6210301"/>
            <a:ext cx="23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</a:t>
            </a:r>
            <a:r>
              <a:rPr lang="pt-PT" dirty="0" smtClean="0">
                <a:latin typeface="Calibri" pitchFamily="34" charset="0"/>
              </a:rPr>
              <a:t>Demultiplexer</a:t>
            </a:r>
            <a:endParaRPr lang="pt-PT" dirty="0" smtClean="0">
              <a:latin typeface="Calibri" pitchFamily="34" charset="0"/>
            </a:endParaRPr>
          </a:p>
        </p:txBody>
      </p:sp>
      <p:cxnSp>
        <p:nvCxnSpPr>
          <p:cNvPr id="142" name="Conector angulado 96"/>
          <p:cNvCxnSpPr>
            <a:endCxn id="148" idx="2"/>
          </p:cNvCxnSpPr>
          <p:nvPr/>
        </p:nvCxnSpPr>
        <p:spPr>
          <a:xfrm>
            <a:off x="1007152" y="3869635"/>
            <a:ext cx="1141103" cy="106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2891722" y="3797854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PCR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148" name="Elipse 147"/>
          <p:cNvSpPr/>
          <p:nvPr/>
        </p:nvSpPr>
        <p:spPr>
          <a:xfrm rot="20705678">
            <a:off x="2140281" y="3582404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06" idx="2"/>
            <a:endCxn id="148" idx="0"/>
          </p:cNvCxnSpPr>
          <p:nvPr/>
        </p:nvCxnSpPr>
        <p:spPr>
          <a:xfrm rot="5400000">
            <a:off x="2806425" y="1599541"/>
            <a:ext cx="1500713" cy="2480961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do 96"/>
          <p:cNvCxnSpPr>
            <a:stCxn id="107" idx="2"/>
          </p:cNvCxnSpPr>
          <p:nvPr/>
        </p:nvCxnSpPr>
        <p:spPr>
          <a:xfrm rot="5400000">
            <a:off x="3648865" y="1316510"/>
            <a:ext cx="1011344" cy="2557655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</p:cNvCxnSpPr>
          <p:nvPr/>
        </p:nvCxnSpPr>
        <p:spPr>
          <a:xfrm rot="16200000" flipH="1">
            <a:off x="3137270" y="3349317"/>
            <a:ext cx="46545" cy="14446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2198744" y="3645452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1327966" y="3426793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5354569" y="3901180"/>
            <a:ext cx="1430543" cy="7503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Filtro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Passa-Baixas</a:t>
            </a:r>
            <a:endParaRPr lang="pt-PT" dirty="0" smtClean="0">
              <a:sym typeface="Symbol"/>
            </a:endParaRP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7249630" y="3901180"/>
            <a:ext cx="1430543" cy="7503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VCO</a:t>
            </a:r>
            <a:endParaRPr lang="pt-PT" sz="2000" dirty="0" smtClean="0">
              <a:sym typeface="Symbol"/>
            </a:endParaRPr>
          </a:p>
        </p:txBody>
      </p:sp>
      <p:sp>
        <p:nvSpPr>
          <p:cNvPr id="71" name="Triângulo isósceles 70"/>
          <p:cNvSpPr/>
          <p:nvPr/>
        </p:nvSpPr>
        <p:spPr>
          <a:xfrm rot="5400000">
            <a:off x="3966108" y="3733405"/>
            <a:ext cx="908570" cy="108667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 smtClean="0">
              <a:sym typeface="Symbol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3837910" y="4079221"/>
            <a:ext cx="10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>
                <a:solidFill>
                  <a:schemeClr val="lt1"/>
                </a:solidFill>
                <a:latin typeface="+mn-lt"/>
                <a:cs typeface="+mn-cs"/>
                <a:sym typeface="Symbol"/>
              </a:rPr>
              <a:t>Subtrator</a:t>
            </a:r>
          </a:p>
        </p:txBody>
      </p:sp>
      <p:cxnSp>
        <p:nvCxnSpPr>
          <p:cNvPr id="74" name="Conector angulado 96"/>
          <p:cNvCxnSpPr>
            <a:stCxn id="71" idx="0"/>
            <a:endCxn id="68" idx="1"/>
          </p:cNvCxnSpPr>
          <p:nvPr/>
        </p:nvCxnSpPr>
        <p:spPr>
          <a:xfrm flipV="1">
            <a:off x="4963733" y="4276347"/>
            <a:ext cx="390836" cy="3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do 96"/>
          <p:cNvCxnSpPr>
            <a:stCxn id="68" idx="3"/>
            <a:endCxn id="69" idx="1"/>
          </p:cNvCxnSpPr>
          <p:nvPr/>
        </p:nvCxnSpPr>
        <p:spPr>
          <a:xfrm>
            <a:off x="6785112" y="4276347"/>
            <a:ext cx="46451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8772939" y="3930375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27MHz</a:t>
            </a:r>
            <a:endParaRPr lang="pt-PT" dirty="0" smtClean="0">
              <a:latin typeface="Calibri" pitchFamily="34" charset="0"/>
            </a:endParaRPr>
          </a:p>
        </p:txBody>
      </p:sp>
      <p:cxnSp>
        <p:nvCxnSpPr>
          <p:cNvPr id="81" name="Conector angulado 96"/>
          <p:cNvCxnSpPr>
            <a:stCxn id="69" idx="3"/>
            <a:endCxn id="88" idx="3"/>
          </p:cNvCxnSpPr>
          <p:nvPr/>
        </p:nvCxnSpPr>
        <p:spPr>
          <a:xfrm flipH="1">
            <a:off x="6586330" y="4276347"/>
            <a:ext cx="2093843" cy="1011320"/>
          </a:xfrm>
          <a:prstGeom prst="bentConnector3">
            <a:avLst>
              <a:gd name="adj1" fmla="val -109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de cantos arredondados 87"/>
          <p:cNvSpPr/>
          <p:nvPr/>
        </p:nvSpPr>
        <p:spPr>
          <a:xfrm>
            <a:off x="4805570" y="4943160"/>
            <a:ext cx="1780760" cy="6890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42 Bits</a:t>
            </a:r>
            <a:endParaRPr lang="pt-PT" sz="2000" dirty="0" smtClean="0">
              <a:sym typeface="Symbol"/>
            </a:endParaRPr>
          </a:p>
        </p:txBody>
      </p:sp>
      <p:cxnSp>
        <p:nvCxnSpPr>
          <p:cNvPr id="92" name="Conector angulado 96"/>
          <p:cNvCxnSpPr/>
          <p:nvPr/>
        </p:nvCxnSpPr>
        <p:spPr>
          <a:xfrm rot="10800000">
            <a:off x="3869634" y="4479235"/>
            <a:ext cx="861396" cy="795130"/>
          </a:xfrm>
          <a:prstGeom prst="bentConnector3">
            <a:avLst>
              <a:gd name="adj1" fmla="val 1269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4454378" y="1720333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#1</a:t>
            </a:r>
          </a:p>
        </p:txBody>
      </p:sp>
      <p:sp>
        <p:nvSpPr>
          <p:cNvPr id="107" name="Retângulo 106"/>
          <p:cNvSpPr/>
          <p:nvPr/>
        </p:nvSpPr>
        <p:spPr>
          <a:xfrm>
            <a:off x="5090481" y="1720333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#2</a:t>
            </a:r>
          </a:p>
        </p:txBody>
      </p:sp>
      <p:cxnSp>
        <p:nvCxnSpPr>
          <p:cNvPr id="143" name="Forma 142"/>
          <p:cNvCxnSpPr>
            <a:endCxn id="148" idx="6"/>
          </p:cNvCxnSpPr>
          <p:nvPr/>
        </p:nvCxnSpPr>
        <p:spPr>
          <a:xfrm rot="5400000">
            <a:off x="2399022" y="3294989"/>
            <a:ext cx="670666" cy="2562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do 96"/>
          <p:cNvCxnSpPr/>
          <p:nvPr/>
        </p:nvCxnSpPr>
        <p:spPr>
          <a:xfrm>
            <a:off x="8719929" y="4276347"/>
            <a:ext cx="2133588" cy="41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1950</Words>
  <Application>Microsoft Office PowerPoint</Application>
  <PresentationFormat>Personalizar</PresentationFormat>
  <Paragraphs>546</Paragraphs>
  <Slides>36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Desenvolvimento de Multiplexador MPEG2 para o Sistema Brasileiro de TV Digital</vt:lpstr>
      <vt:lpstr>Sumário</vt:lpstr>
      <vt:lpstr>Introdução</vt:lpstr>
      <vt:lpstr>Proposta do Projeto</vt:lpstr>
      <vt:lpstr>Nomenclatura</vt:lpstr>
      <vt:lpstr>Normas</vt:lpstr>
      <vt:lpstr>Diagrama de Blocos do Sistema</vt:lpstr>
      <vt:lpstr>Sincronismo – Geração do PCR</vt:lpstr>
      <vt:lpstr>Sincronismo – Decodificação do PCR</vt:lpstr>
      <vt:lpstr>Sincronismo – PTS/DTS</vt:lpstr>
      <vt:lpstr>Tabelas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lucas_endres</cp:lastModifiedBy>
  <cp:revision>40</cp:revision>
  <dcterms:created xsi:type="dcterms:W3CDTF">2014-04-27T21:44:31Z</dcterms:created>
  <dcterms:modified xsi:type="dcterms:W3CDTF">2014-06-26T18:34:55Z</dcterms:modified>
</cp:coreProperties>
</file>