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3" r:id="rId2"/>
    <p:sldId id="262" r:id="rId3"/>
    <p:sldId id="264" r:id="rId4"/>
    <p:sldId id="285" r:id="rId5"/>
    <p:sldId id="268" r:id="rId6"/>
    <p:sldId id="270" r:id="rId7"/>
    <p:sldId id="265" r:id="rId8"/>
    <p:sldId id="267" r:id="rId9"/>
    <p:sldId id="258" r:id="rId10"/>
    <p:sldId id="260" r:id="rId11"/>
    <p:sldId id="287" r:id="rId12"/>
    <p:sldId id="286" r:id="rId13"/>
    <p:sldId id="269" r:id="rId14"/>
    <p:sldId id="256" r:id="rId15"/>
    <p:sldId id="271" r:id="rId16"/>
    <p:sldId id="266" r:id="rId17"/>
    <p:sldId id="272" r:id="rId18"/>
    <p:sldId id="274" r:id="rId19"/>
    <p:sldId id="277" r:id="rId20"/>
    <p:sldId id="275" r:id="rId21"/>
    <p:sldId id="276" r:id="rId22"/>
    <p:sldId id="279" r:id="rId23"/>
    <p:sldId id="282" r:id="rId24"/>
    <p:sldId id="284" r:id="rId25"/>
    <p:sldId id="281" r:id="rId26"/>
  </p:sldIdLst>
  <p:sldSz cx="12192000" cy="6858000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5" autoAdjust="0"/>
    <p:restoredTop sz="81764" autoAdjust="0"/>
  </p:normalViewPr>
  <p:slideViewPr>
    <p:cSldViewPr snapToGrid="0">
      <p:cViewPr>
        <p:scale>
          <a:sx n="75" d="100"/>
          <a:sy n="75" d="100"/>
        </p:scale>
        <p:origin x="-74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288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51F14-4B07-4061-8310-2F8A48D714A7}" type="datetimeFigureOut">
              <a:rPr lang="pt-BR" smtClean="0"/>
              <a:pPr/>
              <a:t>25/6/2014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48DE6-E960-418F-9FC6-9870A92E88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Normas:</a:t>
            </a:r>
            <a:r>
              <a:rPr lang="pt-BR" baseline="0" dirty="0" smtClean="0"/>
              <a:t> </a:t>
            </a:r>
            <a:r>
              <a:rPr lang="pt-BR" sz="1200" dirty="0" smtClean="0"/>
              <a:t>ISO/IEC 13818-1 e ABNT NBR15603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Desafios do Projeto: Sincronismo entre</a:t>
            </a:r>
            <a:r>
              <a:rPr lang="pt-BR" baseline="0" dirty="0" smtClean="0"/>
              <a:t> áudio e vídeo e Geração de Múltiplos Serviços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48DE6-E960-418F-9FC6-9870A92E885A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Cobertura da maior parte do território 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 98% terrestre e 100% satélite, internet</a:t>
            </a:r>
            <a:r>
              <a:rPr lang="pt-BR" baseline="0" dirty="0" smtClean="0"/>
              <a:t> cobre 100% do território mas é </a:t>
            </a:r>
            <a:r>
              <a:rPr lang="pt-BR" b="1" baseline="0" dirty="0" smtClean="0"/>
              <a:t>PAGA.</a:t>
            </a:r>
            <a:endParaRPr lang="pt-BR" b="1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Fonte:</a:t>
            </a:r>
            <a:r>
              <a:rPr lang="pt-BR" baseline="0" dirty="0" smtClean="0"/>
              <a:t> Comercial Globo e Teleco/ANATEL</a:t>
            </a:r>
            <a:endParaRPr lang="pt-B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Melhora na qualidade da imagem 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 aumento do interesse dos telespectadores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48DE6-E960-418F-9FC6-9870A92E885A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48DE6-E960-418F-9FC6-9870A92E885A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ISO13818 </a:t>
            </a:r>
            <a:r>
              <a:rPr lang="pt-BR" dirty="0" smtClean="0">
                <a:sym typeface="Wingdings" pitchFamily="2" charset="2"/>
              </a:rPr>
              <a:t> Conhecida como </a:t>
            </a:r>
            <a:r>
              <a:rPr lang="pt-BR" dirty="0" smtClean="0">
                <a:sym typeface="Wingdings" pitchFamily="2" charset="2"/>
              </a:rPr>
              <a:t>MPEG2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>
              <a:sym typeface="Wingdings" pitchFamily="2" charset="2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H.264 tem melhor</a:t>
            </a:r>
            <a:r>
              <a:rPr lang="pt-BR" baseline="0" dirty="0" smtClean="0"/>
              <a:t> qualidade de vídeo para a mesma taxa de bits</a:t>
            </a:r>
            <a:endParaRPr lang="pt-BR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HE-AAC tem</a:t>
            </a:r>
            <a:r>
              <a:rPr lang="pt-BR" baseline="0" dirty="0" smtClean="0"/>
              <a:t> tem taxa de bits menor que AAC para a mesma qualidade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No próximo</a:t>
            </a:r>
            <a:r>
              <a:rPr lang="pt-BR" baseline="0" dirty="0" smtClean="0"/>
              <a:t> slide, as tabelas </a:t>
            </a:r>
            <a:r>
              <a:rPr lang="pt-BR" baseline="0" dirty="0" err="1" smtClean="0"/>
              <a:t>obrigatorias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48DE6-E960-418F-9FC6-9870A92E885A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7A372-F0AD-465B-AD0F-A0733F129B3D}" type="datetimeFigureOut">
              <a:rPr lang="pt-BR"/>
              <a:pPr>
                <a:defRPr/>
              </a:pPr>
              <a:t>25/6/2014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BD583-9D39-4CC0-B6E6-878E1CD6F6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69A73-ED83-4FB2-8F24-39EE6270ED93}" type="datetimeFigureOut">
              <a:rPr lang="pt-BR"/>
              <a:pPr>
                <a:defRPr/>
              </a:pPr>
              <a:t>25/6/2014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0879B-AFAF-4DAB-A517-EA2BEE45ABC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D7A54-89F2-4EC3-B37B-14283B89BFA4}" type="datetimeFigureOut">
              <a:rPr lang="pt-BR"/>
              <a:pPr>
                <a:defRPr/>
              </a:pPr>
              <a:t>25/6/2014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80A49-9010-45F5-A811-002F5C4D306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8C121-7D79-4C4C-9904-90F8BE5F5DB3}" type="datetimeFigureOut">
              <a:rPr lang="pt-BR"/>
              <a:pPr>
                <a:defRPr/>
              </a:pPr>
              <a:t>25/6/2014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9BF15-4284-4551-AC5A-ADDB320C30F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BB488-87EF-431C-9535-4B6393A26037}" type="datetimeFigureOut">
              <a:rPr lang="pt-BR"/>
              <a:pPr>
                <a:defRPr/>
              </a:pPr>
              <a:t>25/6/2014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3A532-64A9-402E-93C1-0176315155D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6016B-90C7-45C4-86E4-6340E24D05E0}" type="datetimeFigureOut">
              <a:rPr lang="pt-BR"/>
              <a:pPr>
                <a:defRPr/>
              </a:pPr>
              <a:t>25/6/2014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5A007-6DAB-446A-A168-AAB750D7D5C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DA49D-1AB0-46AC-9A45-6328F23E0302}" type="datetimeFigureOut">
              <a:rPr lang="pt-BR"/>
              <a:pPr>
                <a:defRPr/>
              </a:pPr>
              <a:t>25/6/2014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E14D2-BA27-4457-8DD4-7D21C3C306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1F4E7-E25C-4B26-88F6-F495CF5CD002}" type="datetimeFigureOut">
              <a:rPr lang="pt-BR"/>
              <a:pPr>
                <a:defRPr/>
              </a:pPr>
              <a:t>25/6/2014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5B7BD-2F98-44DF-A335-1804C44EA48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B441D-D66F-49A6-87D7-30DB193F5D0C}" type="datetimeFigureOut">
              <a:rPr lang="pt-BR"/>
              <a:pPr>
                <a:defRPr/>
              </a:pPr>
              <a:t>25/6/2014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DF246-AB70-4CB4-83FA-6AB579B54E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C3FD1-8560-4034-B8BC-3BE0C2AA4FC2}" type="datetimeFigureOut">
              <a:rPr lang="pt-BR"/>
              <a:pPr>
                <a:defRPr/>
              </a:pPr>
              <a:t>25/6/2014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6ED9C-A6C8-4D19-A370-6399BA05602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7618A-594C-459D-81D4-1A20E450AB8A}" type="datetimeFigureOut">
              <a:rPr lang="pt-BR"/>
              <a:pPr>
                <a:defRPr/>
              </a:pPr>
              <a:t>25/6/2014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07510-8921-4E06-9B0E-CE747A2DD4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5D77F77-416E-4A0B-9719-6CEE5F207C1B}" type="datetimeFigureOut">
              <a:rPr lang="pt-BR"/>
              <a:pPr>
                <a:defRPr/>
              </a:pPr>
              <a:t>25/6/2014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CFFC9A6-CBE4-474B-BE75-8779D5B373B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400" smtClean="0"/>
              <a:t>Desenvolvimento de Multiplexador MPEG2 para o Sistema Brasileiro de TV Digital</a:t>
            </a:r>
          </a:p>
        </p:txBody>
      </p:sp>
      <p:sp>
        <p:nvSpPr>
          <p:cNvPr id="13314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Lucas Pereira Endres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de cantos arredondados 24"/>
          <p:cNvSpPr/>
          <p:nvPr/>
        </p:nvSpPr>
        <p:spPr>
          <a:xfrm>
            <a:off x="152400" y="2159000"/>
            <a:ext cx="9474200" cy="3987800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</p:txBody>
      </p:sp>
      <p:sp>
        <p:nvSpPr>
          <p:cNvPr id="59" name="Retângulo de cantos arredondados 58"/>
          <p:cNvSpPr/>
          <p:nvPr/>
        </p:nvSpPr>
        <p:spPr>
          <a:xfrm>
            <a:off x="11457781" y="2205718"/>
            <a:ext cx="1008063" cy="92551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0" name="Retângulo de cantos arredondados 59"/>
          <p:cNvSpPr/>
          <p:nvPr/>
        </p:nvSpPr>
        <p:spPr>
          <a:xfrm>
            <a:off x="11578431" y="2286681"/>
            <a:ext cx="1008063" cy="9271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1" name="Retângulo de cantos arredondados 60"/>
          <p:cNvSpPr/>
          <p:nvPr/>
        </p:nvSpPr>
        <p:spPr>
          <a:xfrm>
            <a:off x="11687969" y="2354943"/>
            <a:ext cx="1008062" cy="927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cxnSp>
        <p:nvCxnSpPr>
          <p:cNvPr id="35" name="Conector de seta reta 34"/>
          <p:cNvCxnSpPr/>
          <p:nvPr/>
        </p:nvCxnSpPr>
        <p:spPr>
          <a:xfrm>
            <a:off x="10021888" y="4212318"/>
            <a:ext cx="0" cy="1089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10952163" y="4401231"/>
            <a:ext cx="0" cy="925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803275" y="2590800"/>
            <a:ext cx="1101725" cy="5715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Divisor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/ 300</a:t>
            </a:r>
            <a:endParaRPr lang="pt-PT" sz="2000" dirty="0">
              <a:sym typeface="Symbol"/>
            </a:endParaRPr>
          </a:p>
        </p:txBody>
      </p:sp>
      <p:sp>
        <p:nvSpPr>
          <p:cNvPr id="21513" name="CaixaDeTexto 14"/>
          <p:cNvSpPr txBox="1">
            <a:spLocks noChangeArrowheads="1"/>
          </p:cNvSpPr>
          <p:nvPr/>
        </p:nvSpPr>
        <p:spPr bwMode="auto">
          <a:xfrm>
            <a:off x="1421266" y="3217636"/>
            <a:ext cx="81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90KHz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2563813" y="1389063"/>
            <a:ext cx="652462" cy="654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/>
              <a:t> </a:t>
            </a:r>
            <a:endParaRPr lang="pt-BR" sz="4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dirty="0"/>
              <a:t>~</a:t>
            </a:r>
            <a:endParaRPr lang="pt-BR" dirty="0"/>
          </a:p>
        </p:txBody>
      </p:sp>
      <p:sp>
        <p:nvSpPr>
          <p:cNvPr id="21515" name="CaixaDeTexto 19"/>
          <p:cNvSpPr txBox="1">
            <a:spLocks noChangeArrowheads="1"/>
          </p:cNvSpPr>
          <p:nvPr/>
        </p:nvSpPr>
        <p:spPr bwMode="auto">
          <a:xfrm>
            <a:off x="850900" y="1398588"/>
            <a:ext cx="15144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Oscilador de Referência</a:t>
            </a:r>
            <a:endParaRPr lang="pt-PT" dirty="0">
              <a:latin typeface="Calibri" pitchFamily="34" charset="0"/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2346325" y="2589213"/>
            <a:ext cx="1946275" cy="5857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Contador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9 Bits</a:t>
            </a:r>
          </a:p>
        </p:txBody>
      </p:sp>
      <p:sp>
        <p:nvSpPr>
          <p:cNvPr id="21517" name="CaixaDeTexto 23"/>
          <p:cNvSpPr txBox="1">
            <a:spLocks noChangeArrowheads="1"/>
          </p:cNvSpPr>
          <p:nvPr/>
        </p:nvSpPr>
        <p:spPr bwMode="auto">
          <a:xfrm>
            <a:off x="3275013" y="1552575"/>
            <a:ext cx="863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27MHz</a:t>
            </a:r>
            <a:endParaRPr lang="pt-BR" dirty="0">
              <a:latin typeface="Calibri" pitchFamily="34" charset="0"/>
            </a:endParaRP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10663238" y="5879193"/>
            <a:ext cx="650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10663238" y="6198281"/>
            <a:ext cx="650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11598275" y="3969431"/>
            <a:ext cx="0" cy="1471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de cantos arredondados 31"/>
          <p:cNvSpPr/>
          <p:nvPr/>
        </p:nvSpPr>
        <p:spPr>
          <a:xfrm>
            <a:off x="861786" y="4445681"/>
            <a:ext cx="1930627" cy="444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solidFill>
                  <a:schemeClr val="tx1"/>
                </a:solidFill>
                <a:sym typeface="Symbol"/>
              </a:rPr>
              <a:t>PCR_Base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Retângulo de cantos arredondados 32"/>
          <p:cNvSpPr/>
          <p:nvPr/>
        </p:nvSpPr>
        <p:spPr>
          <a:xfrm>
            <a:off x="9709150" y="4626656"/>
            <a:ext cx="787400" cy="44291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/>
              <a:t>PCR</a:t>
            </a:r>
          </a:p>
        </p:txBody>
      </p:sp>
      <p:sp>
        <p:nvSpPr>
          <p:cNvPr id="34" name="Retângulo de cantos arredondados 33"/>
          <p:cNvSpPr/>
          <p:nvPr/>
        </p:nvSpPr>
        <p:spPr>
          <a:xfrm>
            <a:off x="10590213" y="4247243"/>
            <a:ext cx="788987" cy="444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/>
              <a:t>PCR</a:t>
            </a:r>
          </a:p>
        </p:txBody>
      </p:sp>
      <p:cxnSp>
        <p:nvCxnSpPr>
          <p:cNvPr id="40" name="Conector de seta reta 39"/>
          <p:cNvCxnSpPr/>
          <p:nvPr/>
        </p:nvCxnSpPr>
        <p:spPr>
          <a:xfrm>
            <a:off x="9775825" y="3670527"/>
            <a:ext cx="23796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>
            <a:off x="9786937" y="3478439"/>
            <a:ext cx="0" cy="33337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27" name="CaixaDeTexto 44"/>
          <p:cNvSpPr txBox="1">
            <a:spLocks noChangeArrowheads="1"/>
          </p:cNvSpPr>
          <p:nvPr/>
        </p:nvSpPr>
        <p:spPr bwMode="auto">
          <a:xfrm>
            <a:off x="12192000" y="3518127"/>
            <a:ext cx="863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>
                <a:latin typeface="Calibri" pitchFamily="34" charset="0"/>
              </a:rPr>
              <a:t>Time</a:t>
            </a:r>
            <a:endParaRPr lang="pt-BR">
              <a:latin typeface="Calibri" pitchFamily="34" charset="0"/>
            </a:endParaRPr>
          </a:p>
        </p:txBody>
      </p:sp>
      <p:cxnSp>
        <p:nvCxnSpPr>
          <p:cNvPr id="46" name="Conector reto 45"/>
          <p:cNvCxnSpPr/>
          <p:nvPr/>
        </p:nvCxnSpPr>
        <p:spPr>
          <a:xfrm>
            <a:off x="10747375" y="3503839"/>
            <a:ext cx="0" cy="33337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11749087" y="3503839"/>
            <a:ext cx="0" cy="33337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>
            <a:off x="11323638" y="5937931"/>
            <a:ext cx="650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Sincronismo – </a:t>
            </a:r>
            <a:r>
              <a:rPr lang="pt-BR" dirty="0" smtClean="0"/>
              <a:t>PCR</a:t>
            </a:r>
            <a:endParaRPr lang="pt-BR" dirty="0" smtClean="0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419100" y="3644447"/>
            <a:ext cx="1879600" cy="5635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Contador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33 Bits</a:t>
            </a:r>
          </a:p>
        </p:txBody>
      </p:sp>
      <p:cxnSp>
        <p:nvCxnSpPr>
          <p:cNvPr id="43" name="Conector de seta reta 42"/>
          <p:cNvCxnSpPr/>
          <p:nvPr/>
        </p:nvCxnSpPr>
        <p:spPr>
          <a:xfrm>
            <a:off x="9972674" y="1135064"/>
            <a:ext cx="23812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9958387" y="966789"/>
            <a:ext cx="0" cy="33337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10945812" y="966789"/>
            <a:ext cx="0" cy="33337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11947524" y="966789"/>
            <a:ext cx="0" cy="33337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40" name="CaixaDeTexto 57"/>
          <p:cNvSpPr txBox="1">
            <a:spLocks noChangeArrowheads="1"/>
          </p:cNvSpPr>
          <p:nvPr/>
        </p:nvSpPr>
        <p:spPr bwMode="auto">
          <a:xfrm>
            <a:off x="11964987" y="1166814"/>
            <a:ext cx="863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>
                <a:latin typeface="Calibri" pitchFamily="34" charset="0"/>
              </a:rPr>
              <a:t>Time</a:t>
            </a:r>
            <a:endParaRPr lang="pt-BR">
              <a:latin typeface="Calibri" pitchFamily="34" charset="0"/>
            </a:endParaRPr>
          </a:p>
        </p:txBody>
      </p:sp>
      <p:sp>
        <p:nvSpPr>
          <p:cNvPr id="62" name="Retângulo de cantos arredondados 61"/>
          <p:cNvSpPr/>
          <p:nvPr/>
        </p:nvSpPr>
        <p:spPr>
          <a:xfrm>
            <a:off x="9871075" y="6058581"/>
            <a:ext cx="787400" cy="444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/>
              <a:t>PTS</a:t>
            </a:r>
          </a:p>
        </p:txBody>
      </p:sp>
      <p:sp>
        <p:nvSpPr>
          <p:cNvPr id="64" name="Retângulo de cantos arredondados 63"/>
          <p:cNvSpPr/>
          <p:nvPr/>
        </p:nvSpPr>
        <p:spPr>
          <a:xfrm>
            <a:off x="9794875" y="5220381"/>
            <a:ext cx="787400" cy="444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/>
              <a:t>PTS</a:t>
            </a:r>
          </a:p>
        </p:txBody>
      </p:sp>
      <p:sp>
        <p:nvSpPr>
          <p:cNvPr id="55" name="CaixaDeTexto 23"/>
          <p:cNvSpPr txBox="1">
            <a:spLocks noChangeArrowheads="1"/>
          </p:cNvSpPr>
          <p:nvPr/>
        </p:nvSpPr>
        <p:spPr bwMode="auto">
          <a:xfrm>
            <a:off x="8763681" y="701675"/>
            <a:ext cx="863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27MHz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57" name="Retângulo de cantos arredondados 56"/>
          <p:cNvSpPr/>
          <p:nvPr/>
        </p:nvSpPr>
        <p:spPr>
          <a:xfrm>
            <a:off x="2811690" y="4440692"/>
            <a:ext cx="1014185" cy="444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solidFill>
                  <a:schemeClr val="tx1"/>
                </a:solidFill>
                <a:sym typeface="Symbol"/>
              </a:rPr>
              <a:t>PCR_Ext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87" name="Conector angulado 86"/>
          <p:cNvCxnSpPr>
            <a:stCxn id="19" idx="4"/>
            <a:endCxn id="23" idx="0"/>
          </p:cNvCxnSpPr>
          <p:nvPr/>
        </p:nvCxnSpPr>
        <p:spPr>
          <a:xfrm rot="16200000" flipH="1">
            <a:off x="2831703" y="2101453"/>
            <a:ext cx="546100" cy="4294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angulado 88"/>
          <p:cNvCxnSpPr>
            <a:stCxn id="19" idx="4"/>
            <a:endCxn id="8" idx="0"/>
          </p:cNvCxnSpPr>
          <p:nvPr/>
        </p:nvCxnSpPr>
        <p:spPr>
          <a:xfrm rot="5400000">
            <a:off x="1848248" y="1549003"/>
            <a:ext cx="547687" cy="15359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angulado 90"/>
          <p:cNvCxnSpPr>
            <a:stCxn id="8" idx="2"/>
            <a:endCxn id="42" idx="0"/>
          </p:cNvCxnSpPr>
          <p:nvPr/>
        </p:nvCxnSpPr>
        <p:spPr>
          <a:xfrm rot="16200000" flipH="1">
            <a:off x="1115446" y="3400992"/>
            <a:ext cx="482147" cy="47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do 96"/>
          <p:cNvCxnSpPr>
            <a:stCxn id="42" idx="2"/>
            <a:endCxn id="32" idx="0"/>
          </p:cNvCxnSpPr>
          <p:nvPr/>
        </p:nvCxnSpPr>
        <p:spPr>
          <a:xfrm rot="16200000" flipH="1">
            <a:off x="1474165" y="4092745"/>
            <a:ext cx="237671" cy="468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angulado 96"/>
          <p:cNvCxnSpPr>
            <a:stCxn id="23" idx="2"/>
            <a:endCxn id="57" idx="0"/>
          </p:cNvCxnSpPr>
          <p:nvPr/>
        </p:nvCxnSpPr>
        <p:spPr>
          <a:xfrm rot="5400000">
            <a:off x="2686277" y="3807506"/>
            <a:ext cx="1265692" cy="6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tângulo de cantos arredondados 112"/>
          <p:cNvSpPr/>
          <p:nvPr/>
        </p:nvSpPr>
        <p:spPr>
          <a:xfrm>
            <a:off x="4772025" y="1460500"/>
            <a:ext cx="1692275" cy="5984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ES #1</a:t>
            </a:r>
          </a:p>
        </p:txBody>
      </p:sp>
      <p:sp>
        <p:nvSpPr>
          <p:cNvPr id="122" name="Retângulo de cantos arredondados 121"/>
          <p:cNvSpPr/>
          <p:nvPr/>
        </p:nvSpPr>
        <p:spPr>
          <a:xfrm>
            <a:off x="6689725" y="1460500"/>
            <a:ext cx="1692275" cy="5984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ES #2</a:t>
            </a:r>
          </a:p>
        </p:txBody>
      </p:sp>
      <p:sp>
        <p:nvSpPr>
          <p:cNvPr id="125" name="Retângulo 124"/>
          <p:cNvSpPr/>
          <p:nvPr/>
        </p:nvSpPr>
        <p:spPr>
          <a:xfrm>
            <a:off x="4991100" y="4037466"/>
            <a:ext cx="1409700" cy="83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 smtClean="0"/>
              <a:t>Ad. Field</a:t>
            </a:r>
            <a:endParaRPr lang="pt-BR" dirty="0"/>
          </a:p>
        </p:txBody>
      </p:sp>
      <p:sp>
        <p:nvSpPr>
          <p:cNvPr id="126" name="Retângulo 125"/>
          <p:cNvSpPr/>
          <p:nvPr/>
        </p:nvSpPr>
        <p:spPr>
          <a:xfrm>
            <a:off x="6413500" y="4037466"/>
            <a:ext cx="3076574" cy="83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 err="1" smtClean="0"/>
              <a:t>Payload</a:t>
            </a:r>
            <a:endParaRPr lang="pt-BR" dirty="0"/>
          </a:p>
        </p:txBody>
      </p:sp>
      <p:sp>
        <p:nvSpPr>
          <p:cNvPr id="127" name="Retângulo 126"/>
          <p:cNvSpPr/>
          <p:nvPr/>
        </p:nvSpPr>
        <p:spPr>
          <a:xfrm>
            <a:off x="4089400" y="4037466"/>
            <a:ext cx="901700" cy="83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 smtClean="0"/>
              <a:t>Header</a:t>
            </a:r>
            <a:endParaRPr lang="pt-BR" dirty="0"/>
          </a:p>
        </p:txBody>
      </p:sp>
      <p:sp>
        <p:nvSpPr>
          <p:cNvPr id="128" name="Chave esquerda 127"/>
          <p:cNvSpPr/>
          <p:nvPr/>
        </p:nvSpPr>
        <p:spPr>
          <a:xfrm rot="16200000">
            <a:off x="2241550" y="3625850"/>
            <a:ext cx="177800" cy="28321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9" name="Conector angulado 96"/>
          <p:cNvCxnSpPr>
            <a:stCxn id="128" idx="1"/>
            <a:endCxn id="125" idx="2"/>
          </p:cNvCxnSpPr>
          <p:nvPr/>
        </p:nvCxnSpPr>
        <p:spPr>
          <a:xfrm rot="5400000" flipH="1" flipV="1">
            <a:off x="3886199" y="3321050"/>
            <a:ext cx="254001" cy="3365500"/>
          </a:xfrm>
          <a:prstGeom prst="bentConnector3">
            <a:avLst>
              <a:gd name="adj1" fmla="val -725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aixaDeTexto 132"/>
          <p:cNvSpPr txBox="1"/>
          <p:nvPr/>
        </p:nvSpPr>
        <p:spPr>
          <a:xfrm>
            <a:off x="7188200" y="6210301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latin typeface="Calibri" pitchFamily="34" charset="0"/>
              </a:rPr>
              <a:t>MPEG2 </a:t>
            </a:r>
            <a:r>
              <a:rPr lang="pt-PT" dirty="0" smtClean="0">
                <a:latin typeface="Calibri" pitchFamily="34" charset="0"/>
              </a:rPr>
              <a:t>Multiplexer</a:t>
            </a:r>
            <a:endParaRPr lang="pt-PT" dirty="0" smtClean="0">
              <a:latin typeface="Calibri" pitchFamily="34" charset="0"/>
            </a:endParaRPr>
          </a:p>
        </p:txBody>
      </p:sp>
      <p:cxnSp>
        <p:nvCxnSpPr>
          <p:cNvPr id="142" name="Conector angulado 96"/>
          <p:cNvCxnSpPr>
            <a:stCxn id="113" idx="2"/>
            <a:endCxn id="148" idx="2"/>
          </p:cNvCxnSpPr>
          <p:nvPr/>
        </p:nvCxnSpPr>
        <p:spPr>
          <a:xfrm rot="16200000" flipH="1">
            <a:off x="5550090" y="2127060"/>
            <a:ext cx="893694" cy="7575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aixaDeTexto 144"/>
          <p:cNvSpPr txBox="1"/>
          <p:nvPr/>
        </p:nvSpPr>
        <p:spPr>
          <a:xfrm>
            <a:off x="8166100" y="5003801"/>
            <a:ext cx="12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TS Packet</a:t>
            </a:r>
            <a:endParaRPr lang="pt-PT" dirty="0" smtClean="0">
              <a:latin typeface="Calibri" pitchFamily="34" charset="0"/>
            </a:endParaRPr>
          </a:p>
        </p:txBody>
      </p:sp>
      <p:sp>
        <p:nvSpPr>
          <p:cNvPr id="147" name="Chave esquerda 146"/>
          <p:cNvSpPr/>
          <p:nvPr/>
        </p:nvSpPr>
        <p:spPr>
          <a:xfrm rot="16200000">
            <a:off x="6591300" y="2413000"/>
            <a:ext cx="279400" cy="5283200"/>
          </a:xfrm>
          <a:prstGeom prst="leftBrace">
            <a:avLst>
              <a:gd name="adj1" fmla="val 8333"/>
              <a:gd name="adj2" fmla="val 788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8" name="Elipse 147"/>
          <p:cNvSpPr/>
          <p:nvPr/>
        </p:nvSpPr>
        <p:spPr>
          <a:xfrm rot="20705678">
            <a:off x="6367737" y="2654752"/>
            <a:ext cx="473947" cy="473947"/>
          </a:xfrm>
          <a:prstGeom prst="ellipse">
            <a:avLst/>
          </a:prstGeom>
          <a:noFill/>
          <a:ln w="31750" cmpd="sng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0" name="Conector angulado 96"/>
          <p:cNvCxnSpPr>
            <a:stCxn id="122" idx="2"/>
            <a:endCxn id="148" idx="7"/>
          </p:cNvCxnSpPr>
          <p:nvPr/>
        </p:nvCxnSpPr>
        <p:spPr>
          <a:xfrm rot="5400000">
            <a:off x="6815846" y="1966678"/>
            <a:ext cx="627709" cy="8123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tângulo de cantos arredondados 153"/>
          <p:cNvSpPr/>
          <p:nvPr/>
        </p:nvSpPr>
        <p:spPr>
          <a:xfrm>
            <a:off x="7680325" y="2527300"/>
            <a:ext cx="1692275" cy="5984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Gerador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PSI/SI</a:t>
            </a:r>
          </a:p>
        </p:txBody>
      </p:sp>
      <p:cxnSp>
        <p:nvCxnSpPr>
          <p:cNvPr id="155" name="Conector angulado 96"/>
          <p:cNvCxnSpPr>
            <a:stCxn id="154" idx="1"/>
            <a:endCxn id="148" idx="6"/>
          </p:cNvCxnSpPr>
          <p:nvPr/>
        </p:nvCxnSpPr>
        <p:spPr>
          <a:xfrm rot="10800000" flipV="1">
            <a:off x="6833711" y="2826543"/>
            <a:ext cx="846615" cy="42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angulado 96"/>
          <p:cNvCxnSpPr>
            <a:stCxn id="148" idx="4"/>
            <a:endCxn id="126" idx="0"/>
          </p:cNvCxnSpPr>
          <p:nvPr/>
        </p:nvCxnSpPr>
        <p:spPr>
          <a:xfrm rot="16200000" flipH="1">
            <a:off x="6850356" y="2936034"/>
            <a:ext cx="916741" cy="128612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Seta circular 164"/>
          <p:cNvSpPr/>
          <p:nvPr/>
        </p:nvSpPr>
        <p:spPr>
          <a:xfrm>
            <a:off x="6426200" y="2717800"/>
            <a:ext cx="342900" cy="3429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437856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de cantos arredondados 24"/>
          <p:cNvSpPr/>
          <p:nvPr/>
        </p:nvSpPr>
        <p:spPr>
          <a:xfrm>
            <a:off x="152400" y="2159000"/>
            <a:ext cx="9474200" cy="3987800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</p:txBody>
      </p:sp>
      <p:sp>
        <p:nvSpPr>
          <p:cNvPr id="59" name="Retângulo de cantos arredondados 58"/>
          <p:cNvSpPr/>
          <p:nvPr/>
        </p:nvSpPr>
        <p:spPr>
          <a:xfrm>
            <a:off x="11457781" y="2205718"/>
            <a:ext cx="1008063" cy="92551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0" name="Retângulo de cantos arredondados 59"/>
          <p:cNvSpPr/>
          <p:nvPr/>
        </p:nvSpPr>
        <p:spPr>
          <a:xfrm>
            <a:off x="11578431" y="2286681"/>
            <a:ext cx="1008063" cy="9271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1" name="Retângulo de cantos arredondados 60"/>
          <p:cNvSpPr/>
          <p:nvPr/>
        </p:nvSpPr>
        <p:spPr>
          <a:xfrm>
            <a:off x="11687969" y="2354943"/>
            <a:ext cx="1008062" cy="927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cxnSp>
        <p:nvCxnSpPr>
          <p:cNvPr id="35" name="Conector de seta reta 34"/>
          <p:cNvCxnSpPr/>
          <p:nvPr/>
        </p:nvCxnSpPr>
        <p:spPr>
          <a:xfrm>
            <a:off x="10021888" y="4212318"/>
            <a:ext cx="0" cy="1089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10952163" y="4401231"/>
            <a:ext cx="0" cy="925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803275" y="2590800"/>
            <a:ext cx="1101725" cy="5715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Divisor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/ 300</a:t>
            </a:r>
            <a:endParaRPr lang="pt-PT" sz="2000" dirty="0">
              <a:sym typeface="Symbol"/>
            </a:endParaRPr>
          </a:p>
        </p:txBody>
      </p:sp>
      <p:sp>
        <p:nvSpPr>
          <p:cNvPr id="21513" name="CaixaDeTexto 14"/>
          <p:cNvSpPr txBox="1">
            <a:spLocks noChangeArrowheads="1"/>
          </p:cNvSpPr>
          <p:nvPr/>
        </p:nvSpPr>
        <p:spPr bwMode="auto">
          <a:xfrm>
            <a:off x="1421266" y="3217636"/>
            <a:ext cx="81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90KHz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2563813" y="1389063"/>
            <a:ext cx="652462" cy="654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/>
              <a:t> </a:t>
            </a:r>
            <a:endParaRPr lang="pt-BR" sz="4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dirty="0"/>
              <a:t>~</a:t>
            </a:r>
            <a:endParaRPr lang="pt-BR" dirty="0"/>
          </a:p>
        </p:txBody>
      </p:sp>
      <p:sp>
        <p:nvSpPr>
          <p:cNvPr id="21515" name="CaixaDeTexto 19"/>
          <p:cNvSpPr txBox="1">
            <a:spLocks noChangeArrowheads="1"/>
          </p:cNvSpPr>
          <p:nvPr/>
        </p:nvSpPr>
        <p:spPr bwMode="auto">
          <a:xfrm>
            <a:off x="850900" y="1398588"/>
            <a:ext cx="15144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Oscilador de Referência</a:t>
            </a:r>
            <a:endParaRPr lang="pt-PT" dirty="0">
              <a:latin typeface="Calibri" pitchFamily="34" charset="0"/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2346325" y="2589213"/>
            <a:ext cx="1946275" cy="5857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Contador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9 Bits</a:t>
            </a:r>
          </a:p>
        </p:txBody>
      </p:sp>
      <p:sp>
        <p:nvSpPr>
          <p:cNvPr id="21517" name="CaixaDeTexto 23"/>
          <p:cNvSpPr txBox="1">
            <a:spLocks noChangeArrowheads="1"/>
          </p:cNvSpPr>
          <p:nvPr/>
        </p:nvSpPr>
        <p:spPr bwMode="auto">
          <a:xfrm>
            <a:off x="3275013" y="1552575"/>
            <a:ext cx="863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27MHz</a:t>
            </a:r>
            <a:endParaRPr lang="pt-BR" dirty="0">
              <a:latin typeface="Calibri" pitchFamily="34" charset="0"/>
            </a:endParaRP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10663238" y="5879193"/>
            <a:ext cx="650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10663238" y="6198281"/>
            <a:ext cx="650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11598275" y="3969431"/>
            <a:ext cx="0" cy="1471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de cantos arredondados 31"/>
          <p:cNvSpPr/>
          <p:nvPr/>
        </p:nvSpPr>
        <p:spPr>
          <a:xfrm>
            <a:off x="861786" y="4445681"/>
            <a:ext cx="1930627" cy="444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solidFill>
                  <a:schemeClr val="tx1"/>
                </a:solidFill>
                <a:sym typeface="Symbol"/>
              </a:rPr>
              <a:t>PCR_Base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Retângulo de cantos arredondados 32"/>
          <p:cNvSpPr/>
          <p:nvPr/>
        </p:nvSpPr>
        <p:spPr>
          <a:xfrm>
            <a:off x="9709150" y="4626656"/>
            <a:ext cx="787400" cy="44291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/>
              <a:t>PCR</a:t>
            </a:r>
          </a:p>
        </p:txBody>
      </p:sp>
      <p:sp>
        <p:nvSpPr>
          <p:cNvPr id="34" name="Retângulo de cantos arredondados 33"/>
          <p:cNvSpPr/>
          <p:nvPr/>
        </p:nvSpPr>
        <p:spPr>
          <a:xfrm>
            <a:off x="10590213" y="4247243"/>
            <a:ext cx="788987" cy="444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/>
              <a:t>PCR</a:t>
            </a:r>
          </a:p>
        </p:txBody>
      </p:sp>
      <p:cxnSp>
        <p:nvCxnSpPr>
          <p:cNvPr id="40" name="Conector de seta reta 39"/>
          <p:cNvCxnSpPr/>
          <p:nvPr/>
        </p:nvCxnSpPr>
        <p:spPr>
          <a:xfrm>
            <a:off x="9775825" y="3670527"/>
            <a:ext cx="23796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>
            <a:off x="9786937" y="3478439"/>
            <a:ext cx="0" cy="33337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27" name="CaixaDeTexto 44"/>
          <p:cNvSpPr txBox="1">
            <a:spLocks noChangeArrowheads="1"/>
          </p:cNvSpPr>
          <p:nvPr/>
        </p:nvSpPr>
        <p:spPr bwMode="auto">
          <a:xfrm>
            <a:off x="12192000" y="3518127"/>
            <a:ext cx="863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>
                <a:latin typeface="Calibri" pitchFamily="34" charset="0"/>
              </a:rPr>
              <a:t>Time</a:t>
            </a:r>
            <a:endParaRPr lang="pt-BR">
              <a:latin typeface="Calibri" pitchFamily="34" charset="0"/>
            </a:endParaRPr>
          </a:p>
        </p:txBody>
      </p:sp>
      <p:cxnSp>
        <p:nvCxnSpPr>
          <p:cNvPr id="46" name="Conector reto 45"/>
          <p:cNvCxnSpPr/>
          <p:nvPr/>
        </p:nvCxnSpPr>
        <p:spPr>
          <a:xfrm>
            <a:off x="10747375" y="3503839"/>
            <a:ext cx="0" cy="33337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11749087" y="3503839"/>
            <a:ext cx="0" cy="33337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>
            <a:off x="11323638" y="5937931"/>
            <a:ext cx="650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Sincronismo – </a:t>
            </a:r>
            <a:r>
              <a:rPr lang="pt-BR" dirty="0" smtClean="0"/>
              <a:t>PCR</a:t>
            </a:r>
            <a:endParaRPr lang="pt-BR" dirty="0" smtClean="0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419100" y="3644447"/>
            <a:ext cx="1879600" cy="5635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Contador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33 Bits</a:t>
            </a:r>
          </a:p>
        </p:txBody>
      </p:sp>
      <p:cxnSp>
        <p:nvCxnSpPr>
          <p:cNvPr id="43" name="Conector de seta reta 42"/>
          <p:cNvCxnSpPr/>
          <p:nvPr/>
        </p:nvCxnSpPr>
        <p:spPr>
          <a:xfrm>
            <a:off x="9972674" y="1135064"/>
            <a:ext cx="23812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9958387" y="966789"/>
            <a:ext cx="0" cy="33337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10945812" y="966789"/>
            <a:ext cx="0" cy="33337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11947524" y="966789"/>
            <a:ext cx="0" cy="33337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40" name="CaixaDeTexto 57"/>
          <p:cNvSpPr txBox="1">
            <a:spLocks noChangeArrowheads="1"/>
          </p:cNvSpPr>
          <p:nvPr/>
        </p:nvSpPr>
        <p:spPr bwMode="auto">
          <a:xfrm>
            <a:off x="11964987" y="1166814"/>
            <a:ext cx="863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>
                <a:latin typeface="Calibri" pitchFamily="34" charset="0"/>
              </a:rPr>
              <a:t>Time</a:t>
            </a:r>
            <a:endParaRPr lang="pt-BR">
              <a:latin typeface="Calibri" pitchFamily="34" charset="0"/>
            </a:endParaRPr>
          </a:p>
        </p:txBody>
      </p:sp>
      <p:sp>
        <p:nvSpPr>
          <p:cNvPr id="62" name="Retângulo de cantos arredondados 61"/>
          <p:cNvSpPr/>
          <p:nvPr/>
        </p:nvSpPr>
        <p:spPr>
          <a:xfrm>
            <a:off x="9871075" y="6058581"/>
            <a:ext cx="787400" cy="444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/>
              <a:t>PTS</a:t>
            </a:r>
          </a:p>
        </p:txBody>
      </p:sp>
      <p:sp>
        <p:nvSpPr>
          <p:cNvPr id="64" name="Retângulo de cantos arredondados 63"/>
          <p:cNvSpPr/>
          <p:nvPr/>
        </p:nvSpPr>
        <p:spPr>
          <a:xfrm>
            <a:off x="9794875" y="5220381"/>
            <a:ext cx="787400" cy="444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/>
              <a:t>PTS</a:t>
            </a:r>
          </a:p>
        </p:txBody>
      </p:sp>
      <p:sp>
        <p:nvSpPr>
          <p:cNvPr id="55" name="CaixaDeTexto 23"/>
          <p:cNvSpPr txBox="1">
            <a:spLocks noChangeArrowheads="1"/>
          </p:cNvSpPr>
          <p:nvPr/>
        </p:nvSpPr>
        <p:spPr bwMode="auto">
          <a:xfrm>
            <a:off x="8763681" y="701675"/>
            <a:ext cx="863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27MHz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57" name="Retângulo de cantos arredondados 56"/>
          <p:cNvSpPr/>
          <p:nvPr/>
        </p:nvSpPr>
        <p:spPr>
          <a:xfrm>
            <a:off x="2811690" y="4440692"/>
            <a:ext cx="1014185" cy="444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solidFill>
                  <a:schemeClr val="tx1"/>
                </a:solidFill>
                <a:sym typeface="Symbol"/>
              </a:rPr>
              <a:t>PCR_Ext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87" name="Conector angulado 86"/>
          <p:cNvCxnSpPr>
            <a:stCxn id="19" idx="4"/>
            <a:endCxn id="23" idx="0"/>
          </p:cNvCxnSpPr>
          <p:nvPr/>
        </p:nvCxnSpPr>
        <p:spPr>
          <a:xfrm rot="16200000" flipH="1">
            <a:off x="2831703" y="2101453"/>
            <a:ext cx="546100" cy="4294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angulado 88"/>
          <p:cNvCxnSpPr>
            <a:stCxn id="19" idx="4"/>
            <a:endCxn id="8" idx="0"/>
          </p:cNvCxnSpPr>
          <p:nvPr/>
        </p:nvCxnSpPr>
        <p:spPr>
          <a:xfrm rot="5400000">
            <a:off x="1848248" y="1549003"/>
            <a:ext cx="547687" cy="15359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angulado 90"/>
          <p:cNvCxnSpPr>
            <a:stCxn id="8" idx="2"/>
            <a:endCxn id="42" idx="0"/>
          </p:cNvCxnSpPr>
          <p:nvPr/>
        </p:nvCxnSpPr>
        <p:spPr>
          <a:xfrm rot="16200000" flipH="1">
            <a:off x="1115446" y="3400992"/>
            <a:ext cx="482147" cy="47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do 96"/>
          <p:cNvCxnSpPr>
            <a:stCxn id="42" idx="2"/>
            <a:endCxn id="32" idx="0"/>
          </p:cNvCxnSpPr>
          <p:nvPr/>
        </p:nvCxnSpPr>
        <p:spPr>
          <a:xfrm rot="16200000" flipH="1">
            <a:off x="1474165" y="4092745"/>
            <a:ext cx="237671" cy="468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angulado 96"/>
          <p:cNvCxnSpPr>
            <a:stCxn id="23" idx="2"/>
            <a:endCxn id="57" idx="0"/>
          </p:cNvCxnSpPr>
          <p:nvPr/>
        </p:nvCxnSpPr>
        <p:spPr>
          <a:xfrm rot="5400000">
            <a:off x="2686277" y="3807506"/>
            <a:ext cx="1265692" cy="6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tângulo de cantos arredondados 112"/>
          <p:cNvSpPr/>
          <p:nvPr/>
        </p:nvSpPr>
        <p:spPr>
          <a:xfrm>
            <a:off x="4772025" y="1460500"/>
            <a:ext cx="1692275" cy="5984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Video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Encoder</a:t>
            </a:r>
            <a:endParaRPr lang="pt-PT" sz="2000" dirty="0" smtClean="0">
              <a:sym typeface="Symbol"/>
            </a:endParaRPr>
          </a:p>
        </p:txBody>
      </p:sp>
      <p:sp>
        <p:nvSpPr>
          <p:cNvPr id="122" name="Retângulo de cantos arredondados 121"/>
          <p:cNvSpPr/>
          <p:nvPr/>
        </p:nvSpPr>
        <p:spPr>
          <a:xfrm>
            <a:off x="6689725" y="1460500"/>
            <a:ext cx="1692275" cy="5984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Audio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Encoder</a:t>
            </a:r>
            <a:endParaRPr lang="pt-PT" sz="2000" dirty="0" smtClean="0">
              <a:sym typeface="Symbol"/>
            </a:endParaRPr>
          </a:p>
        </p:txBody>
      </p:sp>
      <p:sp>
        <p:nvSpPr>
          <p:cNvPr id="125" name="Retângulo 124"/>
          <p:cNvSpPr/>
          <p:nvPr/>
        </p:nvSpPr>
        <p:spPr>
          <a:xfrm>
            <a:off x="4991100" y="4037466"/>
            <a:ext cx="1409700" cy="83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 smtClean="0"/>
              <a:t>Ad. Field</a:t>
            </a:r>
            <a:endParaRPr lang="pt-BR" dirty="0"/>
          </a:p>
        </p:txBody>
      </p:sp>
      <p:sp>
        <p:nvSpPr>
          <p:cNvPr id="126" name="Retângulo 125"/>
          <p:cNvSpPr/>
          <p:nvPr/>
        </p:nvSpPr>
        <p:spPr>
          <a:xfrm>
            <a:off x="6413500" y="4037466"/>
            <a:ext cx="3076574" cy="83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 err="1" smtClean="0"/>
              <a:t>Payload</a:t>
            </a:r>
            <a:endParaRPr lang="pt-BR" dirty="0"/>
          </a:p>
        </p:txBody>
      </p:sp>
      <p:sp>
        <p:nvSpPr>
          <p:cNvPr id="127" name="Retângulo 126"/>
          <p:cNvSpPr/>
          <p:nvPr/>
        </p:nvSpPr>
        <p:spPr>
          <a:xfrm>
            <a:off x="4089400" y="4037466"/>
            <a:ext cx="901700" cy="83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 smtClean="0"/>
              <a:t>Header</a:t>
            </a:r>
            <a:endParaRPr lang="pt-BR" dirty="0"/>
          </a:p>
        </p:txBody>
      </p:sp>
      <p:sp>
        <p:nvSpPr>
          <p:cNvPr id="128" name="Chave esquerda 127"/>
          <p:cNvSpPr/>
          <p:nvPr/>
        </p:nvSpPr>
        <p:spPr>
          <a:xfrm rot="16200000">
            <a:off x="2241550" y="3625850"/>
            <a:ext cx="177800" cy="28321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9" name="Conector angulado 96"/>
          <p:cNvCxnSpPr>
            <a:stCxn id="128" idx="1"/>
            <a:endCxn id="125" idx="2"/>
          </p:cNvCxnSpPr>
          <p:nvPr/>
        </p:nvCxnSpPr>
        <p:spPr>
          <a:xfrm rot="5400000" flipH="1" flipV="1">
            <a:off x="3886199" y="3321050"/>
            <a:ext cx="254001" cy="3365500"/>
          </a:xfrm>
          <a:prstGeom prst="bentConnector3">
            <a:avLst>
              <a:gd name="adj1" fmla="val -725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aixaDeTexto 132"/>
          <p:cNvSpPr txBox="1"/>
          <p:nvPr/>
        </p:nvSpPr>
        <p:spPr>
          <a:xfrm>
            <a:off x="7188200" y="6210301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latin typeface="Calibri" pitchFamily="34" charset="0"/>
              </a:rPr>
              <a:t>MPEG2 </a:t>
            </a:r>
            <a:r>
              <a:rPr lang="pt-PT" dirty="0" smtClean="0">
                <a:latin typeface="Calibri" pitchFamily="34" charset="0"/>
              </a:rPr>
              <a:t>Multiplexer</a:t>
            </a:r>
            <a:endParaRPr lang="pt-PT" dirty="0" smtClean="0">
              <a:latin typeface="Calibri" pitchFamily="34" charset="0"/>
            </a:endParaRPr>
          </a:p>
        </p:txBody>
      </p:sp>
      <p:cxnSp>
        <p:nvCxnSpPr>
          <p:cNvPr id="142" name="Conector angulado 96"/>
          <p:cNvCxnSpPr>
            <a:stCxn id="113" idx="2"/>
            <a:endCxn id="148" idx="2"/>
          </p:cNvCxnSpPr>
          <p:nvPr/>
        </p:nvCxnSpPr>
        <p:spPr>
          <a:xfrm rot="16200000" flipH="1">
            <a:off x="5550090" y="2127060"/>
            <a:ext cx="893694" cy="7575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aixaDeTexto 144"/>
          <p:cNvSpPr txBox="1"/>
          <p:nvPr/>
        </p:nvSpPr>
        <p:spPr>
          <a:xfrm>
            <a:off x="8166100" y="5003801"/>
            <a:ext cx="12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TS Packet</a:t>
            </a:r>
            <a:endParaRPr lang="pt-PT" dirty="0" smtClean="0">
              <a:latin typeface="Calibri" pitchFamily="34" charset="0"/>
            </a:endParaRPr>
          </a:p>
        </p:txBody>
      </p:sp>
      <p:sp>
        <p:nvSpPr>
          <p:cNvPr id="147" name="Chave esquerda 146"/>
          <p:cNvSpPr/>
          <p:nvPr/>
        </p:nvSpPr>
        <p:spPr>
          <a:xfrm rot="16200000">
            <a:off x="6591300" y="2413000"/>
            <a:ext cx="279400" cy="5283200"/>
          </a:xfrm>
          <a:prstGeom prst="leftBrace">
            <a:avLst>
              <a:gd name="adj1" fmla="val 8333"/>
              <a:gd name="adj2" fmla="val 788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8" name="Elipse 147"/>
          <p:cNvSpPr/>
          <p:nvPr/>
        </p:nvSpPr>
        <p:spPr>
          <a:xfrm rot="20705678">
            <a:off x="6367737" y="2654752"/>
            <a:ext cx="473947" cy="473947"/>
          </a:xfrm>
          <a:prstGeom prst="ellipse">
            <a:avLst/>
          </a:prstGeom>
          <a:noFill/>
          <a:ln w="31750" cmpd="sng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0" name="Conector angulado 96"/>
          <p:cNvCxnSpPr>
            <a:stCxn id="122" idx="2"/>
            <a:endCxn id="148" idx="7"/>
          </p:cNvCxnSpPr>
          <p:nvPr/>
        </p:nvCxnSpPr>
        <p:spPr>
          <a:xfrm rot="5400000">
            <a:off x="6815846" y="1966678"/>
            <a:ext cx="627709" cy="8123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tângulo de cantos arredondados 153"/>
          <p:cNvSpPr/>
          <p:nvPr/>
        </p:nvSpPr>
        <p:spPr>
          <a:xfrm>
            <a:off x="7680325" y="2527300"/>
            <a:ext cx="1692275" cy="5984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Gerador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PSI/SI</a:t>
            </a:r>
          </a:p>
        </p:txBody>
      </p:sp>
      <p:cxnSp>
        <p:nvCxnSpPr>
          <p:cNvPr id="155" name="Conector angulado 96"/>
          <p:cNvCxnSpPr>
            <a:stCxn id="154" idx="1"/>
            <a:endCxn id="148" idx="6"/>
          </p:cNvCxnSpPr>
          <p:nvPr/>
        </p:nvCxnSpPr>
        <p:spPr>
          <a:xfrm rot="10800000" flipV="1">
            <a:off x="6833711" y="2826543"/>
            <a:ext cx="846615" cy="42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angulado 96"/>
          <p:cNvCxnSpPr>
            <a:stCxn id="148" idx="4"/>
            <a:endCxn id="126" idx="0"/>
          </p:cNvCxnSpPr>
          <p:nvPr/>
        </p:nvCxnSpPr>
        <p:spPr>
          <a:xfrm rot="16200000" flipH="1">
            <a:off x="6850356" y="2936034"/>
            <a:ext cx="916741" cy="128612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Seta circular 164"/>
          <p:cNvSpPr/>
          <p:nvPr/>
        </p:nvSpPr>
        <p:spPr>
          <a:xfrm>
            <a:off x="6426200" y="2717800"/>
            <a:ext cx="342900" cy="3429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437856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de cantos arredondados 24"/>
          <p:cNvSpPr/>
          <p:nvPr/>
        </p:nvSpPr>
        <p:spPr>
          <a:xfrm>
            <a:off x="152400" y="1305606"/>
            <a:ext cx="9474200" cy="4841194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b="1" dirty="0" smtClean="0">
                <a:solidFill>
                  <a:schemeClr val="tx1"/>
                </a:solidFill>
              </a:rPr>
              <a:t>MPEG2 </a:t>
            </a:r>
            <a:r>
              <a:rPr lang="pt-PT" b="1" dirty="0">
                <a:solidFill>
                  <a:schemeClr val="tx1"/>
                </a:solidFill>
              </a:rPr>
              <a:t>Muxer</a:t>
            </a:r>
          </a:p>
        </p:txBody>
      </p:sp>
      <p:sp>
        <p:nvSpPr>
          <p:cNvPr id="59" name="Retângulo de cantos arredondados 58"/>
          <p:cNvSpPr/>
          <p:nvPr/>
        </p:nvSpPr>
        <p:spPr>
          <a:xfrm>
            <a:off x="11457781" y="2205718"/>
            <a:ext cx="1008063" cy="92551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0" name="Retângulo de cantos arredondados 59"/>
          <p:cNvSpPr/>
          <p:nvPr/>
        </p:nvSpPr>
        <p:spPr>
          <a:xfrm>
            <a:off x="11578431" y="2286681"/>
            <a:ext cx="1008063" cy="9271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1" name="Retângulo de cantos arredondados 60"/>
          <p:cNvSpPr/>
          <p:nvPr/>
        </p:nvSpPr>
        <p:spPr>
          <a:xfrm>
            <a:off x="11687969" y="2354943"/>
            <a:ext cx="1008062" cy="927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cxnSp>
        <p:nvCxnSpPr>
          <p:cNvPr id="35" name="Conector de seta reta 34"/>
          <p:cNvCxnSpPr/>
          <p:nvPr/>
        </p:nvCxnSpPr>
        <p:spPr>
          <a:xfrm>
            <a:off x="10021888" y="4212318"/>
            <a:ext cx="0" cy="1089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10952163" y="4401231"/>
            <a:ext cx="0" cy="925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803275" y="2590800"/>
            <a:ext cx="1101725" cy="5715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Divisor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/ 300</a:t>
            </a:r>
            <a:endParaRPr lang="pt-PT" sz="2000" dirty="0">
              <a:sym typeface="Symbol"/>
            </a:endParaRPr>
          </a:p>
        </p:txBody>
      </p:sp>
      <p:sp>
        <p:nvSpPr>
          <p:cNvPr id="21513" name="CaixaDeTexto 14"/>
          <p:cNvSpPr txBox="1">
            <a:spLocks noChangeArrowheads="1"/>
          </p:cNvSpPr>
          <p:nvPr/>
        </p:nvSpPr>
        <p:spPr bwMode="auto">
          <a:xfrm>
            <a:off x="1421266" y="3217636"/>
            <a:ext cx="81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90KHz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2563813" y="1389063"/>
            <a:ext cx="652462" cy="654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/>
              <a:t> </a:t>
            </a:r>
            <a:endParaRPr lang="pt-BR" sz="4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dirty="0"/>
              <a:t>~</a:t>
            </a:r>
            <a:endParaRPr lang="pt-BR" dirty="0"/>
          </a:p>
        </p:txBody>
      </p:sp>
      <p:sp>
        <p:nvSpPr>
          <p:cNvPr id="21515" name="CaixaDeTexto 19"/>
          <p:cNvSpPr txBox="1">
            <a:spLocks noChangeArrowheads="1"/>
          </p:cNvSpPr>
          <p:nvPr/>
        </p:nvSpPr>
        <p:spPr bwMode="auto">
          <a:xfrm>
            <a:off x="850900" y="1398588"/>
            <a:ext cx="15144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Oscilador de Referência</a:t>
            </a:r>
            <a:endParaRPr lang="pt-PT" dirty="0">
              <a:latin typeface="Calibri" pitchFamily="34" charset="0"/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2346325" y="2589213"/>
            <a:ext cx="1946275" cy="5857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Contador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9 Bits</a:t>
            </a:r>
          </a:p>
        </p:txBody>
      </p:sp>
      <p:sp>
        <p:nvSpPr>
          <p:cNvPr id="21517" name="CaixaDeTexto 23"/>
          <p:cNvSpPr txBox="1">
            <a:spLocks noChangeArrowheads="1"/>
          </p:cNvSpPr>
          <p:nvPr/>
        </p:nvSpPr>
        <p:spPr bwMode="auto">
          <a:xfrm>
            <a:off x="3275013" y="1552575"/>
            <a:ext cx="863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27MHz</a:t>
            </a:r>
            <a:endParaRPr lang="pt-BR" dirty="0">
              <a:latin typeface="Calibri" pitchFamily="34" charset="0"/>
            </a:endParaRP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10663238" y="5879193"/>
            <a:ext cx="650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10663238" y="6198281"/>
            <a:ext cx="650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9070975" y="3893231"/>
            <a:ext cx="0" cy="1471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de cantos arredondados 31"/>
          <p:cNvSpPr/>
          <p:nvPr/>
        </p:nvSpPr>
        <p:spPr>
          <a:xfrm>
            <a:off x="3223986" y="4128181"/>
            <a:ext cx="1930627" cy="444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sym typeface="Symbol"/>
              </a:rPr>
              <a:t>PCR_Base</a:t>
            </a:r>
            <a:endParaRPr lang="pt-BR" dirty="0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9709150" y="4626656"/>
            <a:ext cx="787400" cy="44291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/>
              <a:t>PCR</a:t>
            </a:r>
          </a:p>
        </p:txBody>
      </p:sp>
      <p:sp>
        <p:nvSpPr>
          <p:cNvPr id="34" name="Retângulo de cantos arredondados 33"/>
          <p:cNvSpPr/>
          <p:nvPr/>
        </p:nvSpPr>
        <p:spPr>
          <a:xfrm>
            <a:off x="10590213" y="4247243"/>
            <a:ext cx="788987" cy="444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/>
              <a:t>PCR</a:t>
            </a:r>
          </a:p>
        </p:txBody>
      </p:sp>
      <p:cxnSp>
        <p:nvCxnSpPr>
          <p:cNvPr id="40" name="Conector de seta reta 39"/>
          <p:cNvCxnSpPr/>
          <p:nvPr/>
        </p:nvCxnSpPr>
        <p:spPr>
          <a:xfrm>
            <a:off x="6841899" y="2565627"/>
            <a:ext cx="23796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>
            <a:off x="6853011" y="2373539"/>
            <a:ext cx="0" cy="33337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27" name="CaixaDeTexto 44"/>
          <p:cNvSpPr txBox="1">
            <a:spLocks noChangeArrowheads="1"/>
          </p:cNvSpPr>
          <p:nvPr/>
        </p:nvSpPr>
        <p:spPr bwMode="auto">
          <a:xfrm>
            <a:off x="9258074" y="2413227"/>
            <a:ext cx="863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>
                <a:latin typeface="Calibri" pitchFamily="34" charset="0"/>
              </a:rPr>
              <a:t>Time</a:t>
            </a:r>
            <a:endParaRPr lang="pt-BR">
              <a:latin typeface="Calibri" pitchFamily="34" charset="0"/>
            </a:endParaRPr>
          </a:p>
        </p:txBody>
      </p:sp>
      <p:cxnSp>
        <p:nvCxnSpPr>
          <p:cNvPr id="46" name="Conector reto 45"/>
          <p:cNvCxnSpPr/>
          <p:nvPr/>
        </p:nvCxnSpPr>
        <p:spPr>
          <a:xfrm>
            <a:off x="7813449" y="2398939"/>
            <a:ext cx="0" cy="33337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8815161" y="2398939"/>
            <a:ext cx="0" cy="33337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>
            <a:off x="11323638" y="5937931"/>
            <a:ext cx="650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Sincronismo – </a:t>
            </a:r>
            <a:r>
              <a:rPr lang="pt-BR" dirty="0" smtClean="0"/>
              <a:t>PTS</a:t>
            </a:r>
            <a:endParaRPr lang="pt-BR" dirty="0" smtClean="0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76201" y="4038147"/>
            <a:ext cx="2565400" cy="5635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Contador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33 Bits</a:t>
            </a:r>
          </a:p>
        </p:txBody>
      </p:sp>
      <p:cxnSp>
        <p:nvCxnSpPr>
          <p:cNvPr id="43" name="Conector de seta reta 42"/>
          <p:cNvCxnSpPr/>
          <p:nvPr/>
        </p:nvCxnSpPr>
        <p:spPr>
          <a:xfrm>
            <a:off x="9972674" y="1135064"/>
            <a:ext cx="23812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9958387" y="966789"/>
            <a:ext cx="0" cy="33337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10945812" y="966789"/>
            <a:ext cx="0" cy="33337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11947524" y="966789"/>
            <a:ext cx="0" cy="33337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40" name="CaixaDeTexto 57"/>
          <p:cNvSpPr txBox="1">
            <a:spLocks noChangeArrowheads="1"/>
          </p:cNvSpPr>
          <p:nvPr/>
        </p:nvSpPr>
        <p:spPr bwMode="auto">
          <a:xfrm>
            <a:off x="11964987" y="1166814"/>
            <a:ext cx="863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>
                <a:latin typeface="Calibri" pitchFamily="34" charset="0"/>
              </a:rPr>
              <a:t>Time</a:t>
            </a:r>
            <a:endParaRPr lang="pt-BR">
              <a:latin typeface="Calibri" pitchFamily="34" charset="0"/>
            </a:endParaRPr>
          </a:p>
        </p:txBody>
      </p:sp>
      <p:sp>
        <p:nvSpPr>
          <p:cNvPr id="62" name="Retângulo de cantos arredondados 61"/>
          <p:cNvSpPr/>
          <p:nvPr/>
        </p:nvSpPr>
        <p:spPr>
          <a:xfrm>
            <a:off x="8918575" y="5220381"/>
            <a:ext cx="787400" cy="444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/>
              <a:t>PTS</a:t>
            </a:r>
          </a:p>
        </p:txBody>
      </p:sp>
      <p:sp>
        <p:nvSpPr>
          <p:cNvPr id="64" name="Retângulo de cantos arredondados 63"/>
          <p:cNvSpPr/>
          <p:nvPr/>
        </p:nvSpPr>
        <p:spPr>
          <a:xfrm>
            <a:off x="9794875" y="5220381"/>
            <a:ext cx="787400" cy="444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/>
              <a:t>PTS</a:t>
            </a:r>
          </a:p>
        </p:txBody>
      </p:sp>
      <p:sp>
        <p:nvSpPr>
          <p:cNvPr id="55" name="CaixaDeTexto 23"/>
          <p:cNvSpPr txBox="1">
            <a:spLocks noChangeArrowheads="1"/>
          </p:cNvSpPr>
          <p:nvPr/>
        </p:nvSpPr>
        <p:spPr bwMode="auto">
          <a:xfrm>
            <a:off x="8763681" y="701675"/>
            <a:ext cx="863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27MHz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57" name="Retângulo de cantos arredondados 56"/>
          <p:cNvSpPr/>
          <p:nvPr/>
        </p:nvSpPr>
        <p:spPr>
          <a:xfrm>
            <a:off x="5173890" y="4123192"/>
            <a:ext cx="1014185" cy="444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sym typeface="Symbol"/>
              </a:rPr>
              <a:t>PCR_Ext</a:t>
            </a:r>
            <a:endParaRPr lang="pt-BR" dirty="0"/>
          </a:p>
        </p:txBody>
      </p:sp>
      <p:cxnSp>
        <p:nvCxnSpPr>
          <p:cNvPr id="87" name="Conector angulado 86"/>
          <p:cNvCxnSpPr>
            <a:stCxn id="19" idx="4"/>
            <a:endCxn id="23" idx="0"/>
          </p:cNvCxnSpPr>
          <p:nvPr/>
        </p:nvCxnSpPr>
        <p:spPr>
          <a:xfrm rot="16200000" flipH="1">
            <a:off x="2831703" y="2101453"/>
            <a:ext cx="546100" cy="4294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angulado 88"/>
          <p:cNvCxnSpPr>
            <a:stCxn id="19" idx="4"/>
            <a:endCxn id="8" idx="0"/>
          </p:cNvCxnSpPr>
          <p:nvPr/>
        </p:nvCxnSpPr>
        <p:spPr>
          <a:xfrm rot="5400000">
            <a:off x="1848248" y="1549003"/>
            <a:ext cx="547687" cy="15359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angulado 90"/>
          <p:cNvCxnSpPr>
            <a:stCxn id="8" idx="2"/>
            <a:endCxn id="42" idx="0"/>
          </p:cNvCxnSpPr>
          <p:nvPr/>
        </p:nvCxnSpPr>
        <p:spPr>
          <a:xfrm rot="16200000" flipH="1">
            <a:off x="918596" y="3597841"/>
            <a:ext cx="875847" cy="47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do 96"/>
          <p:cNvCxnSpPr>
            <a:stCxn id="42" idx="2"/>
            <a:endCxn id="32" idx="0"/>
          </p:cNvCxnSpPr>
          <p:nvPr/>
        </p:nvCxnSpPr>
        <p:spPr>
          <a:xfrm rot="5400000" flipH="1" flipV="1">
            <a:off x="2537335" y="2949746"/>
            <a:ext cx="473529" cy="2830399"/>
          </a:xfrm>
          <a:prstGeom prst="bentConnector5">
            <a:avLst>
              <a:gd name="adj1" fmla="val -48276"/>
              <a:gd name="adj2" fmla="val 55607"/>
              <a:gd name="adj3" fmla="val 1482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angulado 96"/>
          <p:cNvCxnSpPr>
            <a:stCxn id="23" idx="2"/>
            <a:endCxn id="57" idx="0"/>
          </p:cNvCxnSpPr>
          <p:nvPr/>
        </p:nvCxnSpPr>
        <p:spPr>
          <a:xfrm rot="16200000" flipH="1">
            <a:off x="4026127" y="2468336"/>
            <a:ext cx="948192" cy="23615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de cantos arredondados 103"/>
          <p:cNvSpPr/>
          <p:nvPr/>
        </p:nvSpPr>
        <p:spPr>
          <a:xfrm>
            <a:off x="3185886" y="4991781"/>
            <a:ext cx="1930627" cy="444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sym typeface="Symbol"/>
              </a:rPr>
              <a:t>PTS</a:t>
            </a:r>
            <a:endParaRPr lang="pt-BR" dirty="0"/>
          </a:p>
        </p:txBody>
      </p:sp>
      <p:cxnSp>
        <p:nvCxnSpPr>
          <p:cNvPr id="105" name="Conector angulado 96"/>
          <p:cNvCxnSpPr>
            <a:stCxn id="42" idx="2"/>
            <a:endCxn id="104" idx="0"/>
          </p:cNvCxnSpPr>
          <p:nvPr/>
        </p:nvCxnSpPr>
        <p:spPr>
          <a:xfrm rot="16200000" flipH="1">
            <a:off x="2560015" y="3400595"/>
            <a:ext cx="390071" cy="2792299"/>
          </a:xfrm>
          <a:prstGeom prst="bentConnector3">
            <a:avLst>
              <a:gd name="adj1" fmla="val 630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tângulo de cantos arredondados 112"/>
          <p:cNvSpPr/>
          <p:nvPr/>
        </p:nvSpPr>
        <p:spPr>
          <a:xfrm>
            <a:off x="6283325" y="0"/>
            <a:ext cx="1692275" cy="7889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Video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Encoder</a:t>
            </a:r>
            <a:endParaRPr lang="pt-PT" sz="2000" dirty="0" smtClean="0"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Sincronismo – DTS / PTS</a:t>
            </a:r>
          </a:p>
        </p:txBody>
      </p:sp>
      <p:pic>
        <p:nvPicPr>
          <p:cNvPr id="22530" name="Imagem 37" descr="dts_pts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7413"/>
          <a:stretch>
            <a:fillRect/>
          </a:stretch>
        </p:blipFill>
        <p:spPr bwMode="auto">
          <a:xfrm>
            <a:off x="571500" y="1587500"/>
            <a:ext cx="10807700" cy="478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CaixaDeTexto 38"/>
          <p:cNvSpPr txBox="1">
            <a:spLocks noChangeArrowheads="1"/>
          </p:cNvSpPr>
          <p:nvPr/>
        </p:nvSpPr>
        <p:spPr bwMode="auto">
          <a:xfrm>
            <a:off x="1255713" y="2693988"/>
            <a:ext cx="98948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b="1">
                <a:solidFill>
                  <a:srgbClr val="00B0F0"/>
                </a:solidFill>
                <a:latin typeface="Calibri" pitchFamily="34" charset="0"/>
              </a:rPr>
              <a:t>      0	  1            2            3	          4	      5	   6 	7           8	           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4400" dirty="0">
                <a:latin typeface="+mj-lt"/>
                <a:ea typeface="+mj-ea"/>
                <a:cs typeface="+mj-cs"/>
              </a:rPr>
              <a:t>Múltiplos Serviços</a:t>
            </a:r>
          </a:p>
        </p:txBody>
      </p:sp>
      <p:pic>
        <p:nvPicPr>
          <p:cNvPr id="23554" name="Imagem 89" descr="multiplataforma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 l="5115" t="9387" r="56438" b="21321"/>
          <a:stretch>
            <a:fillRect/>
          </a:stretch>
        </p:blipFill>
        <p:spPr bwMode="auto">
          <a:xfrm>
            <a:off x="9288463" y="1206500"/>
            <a:ext cx="2230437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Imagem 90" descr="multiplataforma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4674" t="74603" r="26631" b="5644"/>
          <a:stretch>
            <a:fillRect/>
          </a:stretch>
        </p:blipFill>
        <p:spPr bwMode="auto">
          <a:xfrm>
            <a:off x="9393238" y="3876675"/>
            <a:ext cx="1084262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" name="Imagem 92" descr="antena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429478" y="1803400"/>
            <a:ext cx="2282722" cy="2788744"/>
          </a:xfrm>
          <a:prstGeom prst="rect">
            <a:avLst/>
          </a:prstGeom>
        </p:spPr>
      </p:pic>
      <p:sp>
        <p:nvSpPr>
          <p:cNvPr id="23557" name="Espaço Reservado para Conteúdo 2"/>
          <p:cNvSpPr txBox="1">
            <a:spLocks/>
          </p:cNvSpPr>
          <p:nvPr/>
        </p:nvSpPr>
        <p:spPr bwMode="auto">
          <a:xfrm>
            <a:off x="990600" y="19780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HD 1080i(Full Seg) e LD(1-Seg) 320i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TV Fixa e Móvel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Robustez x Alcance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Mesma programação para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</a:pPr>
            <a:r>
              <a:rPr lang="pt-BR" sz="2400">
                <a:latin typeface="Calibri" pitchFamily="34" charset="0"/>
              </a:rPr>
              <a:t>	diferentes dispositivos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Canais Comerciais (RBS, SBT, Band)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40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SD 480i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TV Fixa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Múltiplos programas/serviços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Canais Públicos (Câmara Est/Fed, Ass. Leg., Senado)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397250" y="1887538"/>
            <a:ext cx="2897188" cy="858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MpegTSWrite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2224088" y="4021138"/>
            <a:ext cx="1789112" cy="16843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MpegTSSection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PAT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TID 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/>
              <a:t>SID 1 &lt;&gt; TID 4001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/>
              <a:t>SID 2 &lt;&gt; TID 4002</a:t>
            </a:r>
            <a:endParaRPr lang="pt-BR" sz="1400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320675" y="4014788"/>
            <a:ext cx="1789113" cy="16684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MpegTSSection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SDT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5087938" y="3132138"/>
            <a:ext cx="1789112" cy="15446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MpegTSSection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PMT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PID 4001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/>
              <a:t>SID 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/>
              <a:t>EID 101,111,112</a:t>
            </a:r>
            <a:endParaRPr lang="pt-BR" sz="1400" dirty="0"/>
          </a:p>
        </p:txBody>
      </p:sp>
      <p:cxnSp>
        <p:nvCxnSpPr>
          <p:cNvPr id="25" name="Conector angulado 24"/>
          <p:cNvCxnSpPr>
            <a:stCxn id="4" idx="1"/>
            <a:endCxn id="5" idx="0"/>
          </p:cNvCxnSpPr>
          <p:nvPr/>
        </p:nvCxnSpPr>
        <p:spPr>
          <a:xfrm rot="10800000" flipV="1">
            <a:off x="3117850" y="2316163"/>
            <a:ext cx="279400" cy="1704975"/>
          </a:xfrm>
          <a:prstGeom prst="bentConnector2">
            <a:avLst/>
          </a:prstGeom>
          <a:ln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25"/>
          <p:cNvCxnSpPr>
            <a:stCxn id="4" idx="1"/>
            <a:endCxn id="6" idx="0"/>
          </p:cNvCxnSpPr>
          <p:nvPr/>
        </p:nvCxnSpPr>
        <p:spPr>
          <a:xfrm rot="10800000" flipV="1">
            <a:off x="1216025" y="2316163"/>
            <a:ext cx="2181225" cy="1698625"/>
          </a:xfrm>
          <a:prstGeom prst="bentConnector2">
            <a:avLst/>
          </a:prstGeom>
          <a:ln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de cantos arredondados 36"/>
          <p:cNvSpPr/>
          <p:nvPr/>
        </p:nvSpPr>
        <p:spPr>
          <a:xfrm>
            <a:off x="10018713" y="2144713"/>
            <a:ext cx="1790700" cy="8366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/>
              <a:t>MpegTSWriteStream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sz="14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Video, PID 101</a:t>
            </a:r>
            <a:endParaRPr lang="pt-BR" dirty="0"/>
          </a:p>
        </p:txBody>
      </p:sp>
      <p:sp>
        <p:nvSpPr>
          <p:cNvPr id="41" name="Retângulo de cantos arredondados 40"/>
          <p:cNvSpPr/>
          <p:nvPr/>
        </p:nvSpPr>
        <p:spPr>
          <a:xfrm>
            <a:off x="10018713" y="2917825"/>
            <a:ext cx="1790700" cy="8366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/>
              <a:t>MpegTSWriteStream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sz="14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Audio, PID 111</a:t>
            </a:r>
            <a:endParaRPr lang="pt-BR" dirty="0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10018713" y="3671888"/>
            <a:ext cx="1790700" cy="8366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/>
              <a:t>MpegTSWriteStream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sz="14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Audio, PID 112</a:t>
            </a:r>
            <a:endParaRPr lang="pt-BR" dirty="0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10018713" y="5126038"/>
            <a:ext cx="1790700" cy="8366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/>
              <a:t>MpegTSWriteStream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sz="14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Video, PID 201</a:t>
            </a:r>
            <a:endParaRPr lang="pt-BR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10018713" y="5905500"/>
            <a:ext cx="1790700" cy="838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/>
              <a:t>MpegTSWriteStream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sz="14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Audio, PID 211</a:t>
            </a:r>
            <a:endParaRPr lang="pt-BR" dirty="0"/>
          </a:p>
        </p:txBody>
      </p:sp>
      <p:cxnSp>
        <p:nvCxnSpPr>
          <p:cNvPr id="46" name="Conector angulado 45"/>
          <p:cNvCxnSpPr>
            <a:stCxn id="44" idx="1"/>
            <a:endCxn id="86" idx="3"/>
          </p:cNvCxnSpPr>
          <p:nvPr/>
        </p:nvCxnSpPr>
        <p:spPr>
          <a:xfrm rot="10800000">
            <a:off x="6877050" y="5837238"/>
            <a:ext cx="3141663" cy="487362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do 48"/>
          <p:cNvCxnSpPr>
            <a:stCxn id="37" idx="1"/>
            <a:endCxn id="12" idx="3"/>
          </p:cNvCxnSpPr>
          <p:nvPr/>
        </p:nvCxnSpPr>
        <p:spPr>
          <a:xfrm rot="10800000" flipV="1">
            <a:off x="6877050" y="2562225"/>
            <a:ext cx="3141663" cy="1343025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do 57"/>
          <p:cNvCxnSpPr>
            <a:stCxn id="41" idx="1"/>
            <a:endCxn id="12" idx="3"/>
          </p:cNvCxnSpPr>
          <p:nvPr/>
        </p:nvCxnSpPr>
        <p:spPr>
          <a:xfrm rot="10800000" flipV="1">
            <a:off x="6877050" y="3336925"/>
            <a:ext cx="3141663" cy="568325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do 61"/>
          <p:cNvCxnSpPr>
            <a:stCxn id="42" idx="1"/>
            <a:endCxn id="12" idx="3"/>
          </p:cNvCxnSpPr>
          <p:nvPr/>
        </p:nvCxnSpPr>
        <p:spPr>
          <a:xfrm rot="10800000">
            <a:off x="6877050" y="3905250"/>
            <a:ext cx="3141663" cy="184150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angulado 68"/>
          <p:cNvCxnSpPr>
            <a:stCxn id="43" idx="1"/>
            <a:endCxn id="86" idx="3"/>
          </p:cNvCxnSpPr>
          <p:nvPr/>
        </p:nvCxnSpPr>
        <p:spPr>
          <a:xfrm rot="10800000" flipV="1">
            <a:off x="6877050" y="5543550"/>
            <a:ext cx="3141663" cy="293688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tângulo de cantos arredondados 85"/>
          <p:cNvSpPr/>
          <p:nvPr/>
        </p:nvSpPr>
        <p:spPr>
          <a:xfrm>
            <a:off x="5087938" y="5065713"/>
            <a:ext cx="1789112" cy="15446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MpegTSSection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PMT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PID 4002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/>
              <a:t>SID 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/>
              <a:t>EID 201,211</a:t>
            </a:r>
            <a:endParaRPr lang="pt-BR" sz="1400" dirty="0"/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4400" dirty="0">
                <a:latin typeface="+mj-lt"/>
                <a:ea typeface="+mj-ea"/>
                <a:cs typeface="+mj-cs"/>
              </a:rPr>
              <a:t>Múltiplos Serviços</a:t>
            </a:r>
          </a:p>
        </p:txBody>
      </p:sp>
      <p:cxnSp>
        <p:nvCxnSpPr>
          <p:cNvPr id="47" name="Conector angulado 46"/>
          <p:cNvCxnSpPr>
            <a:stCxn id="5" idx="3"/>
            <a:endCxn id="12" idx="1"/>
          </p:cNvCxnSpPr>
          <p:nvPr/>
        </p:nvCxnSpPr>
        <p:spPr>
          <a:xfrm flipV="1">
            <a:off x="4013200" y="3905250"/>
            <a:ext cx="1074738" cy="9588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angulado 56"/>
          <p:cNvCxnSpPr>
            <a:stCxn id="5" idx="3"/>
            <a:endCxn id="86" idx="1"/>
          </p:cNvCxnSpPr>
          <p:nvPr/>
        </p:nvCxnSpPr>
        <p:spPr>
          <a:xfrm>
            <a:off x="4013200" y="4864100"/>
            <a:ext cx="1074738" cy="9731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ângulo de cantos arredondados 86"/>
          <p:cNvSpPr/>
          <p:nvPr/>
        </p:nvSpPr>
        <p:spPr>
          <a:xfrm>
            <a:off x="6535738" y="6013450"/>
            <a:ext cx="1374775" cy="6334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/>
              <a:t>MpegTSService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/>
              <a:t>SID 2</a:t>
            </a:r>
          </a:p>
        </p:txBody>
      </p:sp>
      <p:sp>
        <p:nvSpPr>
          <p:cNvPr id="88" name="Retângulo de cantos arredondados 87"/>
          <p:cNvSpPr/>
          <p:nvPr/>
        </p:nvSpPr>
        <p:spPr>
          <a:xfrm>
            <a:off x="6657975" y="4235450"/>
            <a:ext cx="1376363" cy="6334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/>
              <a:t>MpegTSService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/>
              <a:t>SID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4000" dirty="0">
                <a:latin typeface="+mj-lt"/>
                <a:ea typeface="+mj-ea"/>
                <a:cs typeface="+mj-cs"/>
              </a:rPr>
              <a:t>Inicialização do </a:t>
            </a:r>
            <a:r>
              <a:rPr lang="pt-BR" sz="4000" dirty="0" err="1">
                <a:latin typeface="+mj-lt"/>
                <a:ea typeface="+mj-ea"/>
                <a:cs typeface="+mj-cs"/>
              </a:rPr>
              <a:t>Demultiplexador</a:t>
            </a:r>
            <a:endParaRPr lang="pt-BR" sz="4000" dirty="0">
              <a:latin typeface="+mj-lt"/>
              <a:ea typeface="+mj-ea"/>
              <a:cs typeface="+mj-cs"/>
            </a:endParaRPr>
          </a:p>
        </p:txBody>
      </p:sp>
      <p:pic>
        <p:nvPicPr>
          <p:cNvPr id="25602" name="Picture 2" descr="C:\Documents and Settings\lucas_endres\Meus documentos\Lucas\TCC\relatorio\abntex2-modelos-1.9.2\figuras\funcionamento_inicial_decoder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7E7E8"/>
              </a:clrFrom>
              <a:clrTo>
                <a:srgbClr val="E7E7E8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21238" y="1368425"/>
            <a:ext cx="7358062" cy="506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Espaço Reservado para Conteúdo 2"/>
          <p:cNvSpPr txBox="1">
            <a:spLocks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40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Sequência obrigatória de envio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r>
              <a:rPr lang="pt-BR" sz="2400">
                <a:latin typeface="Calibri" pitchFamily="34" charset="0"/>
              </a:rPr>
              <a:t>	para funcionamento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endParaRPr lang="pt-BR" sz="240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Ausência de Determinadas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r>
              <a:rPr lang="pt-BR" sz="2400">
                <a:latin typeface="Calibri" pitchFamily="34" charset="0"/>
              </a:rPr>
              <a:t>	informações inviabilizam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r>
              <a:rPr lang="pt-BR" sz="2400">
                <a:latin typeface="Calibri" pitchFamily="34" charset="0"/>
              </a:rPr>
              <a:t>	o recebimento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endParaRPr lang="pt-BR" sz="240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NIT e PAT têm PIDs normatizados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r>
              <a:rPr lang="pt-BR" sz="2400">
                <a:latin typeface="Calibri" pitchFamily="34" charset="0"/>
              </a:rPr>
              <a:t>	no SBTVD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40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40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endParaRPr lang="pt-BR" sz="240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endParaRPr lang="pt-BR" sz="240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endParaRPr lang="pt-BR" sz="2400">
              <a:latin typeface="Calibri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053371" y="2691563"/>
            <a:ext cx="37369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RETIRAR?</a:t>
            </a:r>
            <a:endParaRPr lang="pt-BR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4400" dirty="0">
                <a:latin typeface="+mj-lt"/>
                <a:ea typeface="+mj-ea"/>
                <a:cs typeface="+mj-cs"/>
              </a:rPr>
              <a:t>Desenvolvimento do Projeto</a:t>
            </a:r>
          </a:p>
        </p:txBody>
      </p:sp>
      <p:sp>
        <p:nvSpPr>
          <p:cNvPr id="26626" name="Espaço Reservado para Conteúdo 2"/>
          <p:cNvSpPr txBox="1">
            <a:spLocks/>
          </p:cNvSpPr>
          <p:nvPr/>
        </p:nvSpPr>
        <p:spPr bwMode="auto">
          <a:xfrm>
            <a:off x="990600" y="19780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Estrutura  Disponível no LaPSI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Estação EiTV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Placa Moduladora DekTec</a:t>
            </a:r>
          </a:p>
        </p:txBody>
      </p:sp>
      <p:sp>
        <p:nvSpPr>
          <p:cNvPr id="40" name="Retângulo de cantos arredondados 39"/>
          <p:cNvSpPr/>
          <p:nvPr/>
        </p:nvSpPr>
        <p:spPr>
          <a:xfrm>
            <a:off x="1076325" y="3241675"/>
            <a:ext cx="628650" cy="5762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1" name="Retângulo de cantos arredondados 40"/>
          <p:cNvSpPr/>
          <p:nvPr/>
        </p:nvSpPr>
        <p:spPr>
          <a:xfrm>
            <a:off x="1184275" y="3386138"/>
            <a:ext cx="628650" cy="5778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1293813" y="3530600"/>
            <a:ext cx="627062" cy="5778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3249613" y="3530600"/>
            <a:ext cx="1790700" cy="5778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sp>
        <p:nvSpPr>
          <p:cNvPr id="44" name="Retângulo de cantos arredondados 43"/>
          <p:cNvSpPr/>
          <p:nvPr/>
        </p:nvSpPr>
        <p:spPr>
          <a:xfrm>
            <a:off x="6754813" y="3905250"/>
            <a:ext cx="1789112" cy="5762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MPEG2 Muxer</a:t>
            </a:r>
          </a:p>
        </p:txBody>
      </p:sp>
      <p:cxnSp>
        <p:nvCxnSpPr>
          <p:cNvPr id="45" name="Conector de seta reta 44"/>
          <p:cNvCxnSpPr>
            <a:stCxn id="42" idx="3"/>
            <a:endCxn id="43" idx="1"/>
          </p:cNvCxnSpPr>
          <p:nvPr/>
        </p:nvCxnSpPr>
        <p:spPr>
          <a:xfrm>
            <a:off x="1920875" y="3819525"/>
            <a:ext cx="1328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33" name="Grupo 14"/>
          <p:cNvGrpSpPr>
            <a:grpSpLocks/>
          </p:cNvGrpSpPr>
          <p:nvPr/>
        </p:nvGrpSpPr>
        <p:grpSpPr bwMode="auto">
          <a:xfrm rot="10800000">
            <a:off x="10231438" y="4524375"/>
            <a:ext cx="768350" cy="1114425"/>
            <a:chOff x="2492375" y="2743199"/>
            <a:chExt cx="1082802" cy="1569450"/>
          </a:xfrm>
        </p:grpSpPr>
        <p:sp>
          <p:nvSpPr>
            <p:cNvPr id="47" name="Triângulo isósceles 46"/>
            <p:cNvSpPr/>
            <p:nvPr/>
          </p:nvSpPr>
          <p:spPr>
            <a:xfrm>
              <a:off x="2492375" y="3378133"/>
              <a:ext cx="1082802" cy="934516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cxnSp>
          <p:nvCxnSpPr>
            <p:cNvPr id="48" name="Conector reto 47"/>
            <p:cNvCxnSpPr>
              <a:stCxn id="47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Retângulo de cantos arredondados 48"/>
          <p:cNvSpPr/>
          <p:nvPr/>
        </p:nvSpPr>
        <p:spPr>
          <a:xfrm>
            <a:off x="3224213" y="4538663"/>
            <a:ext cx="1790700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50" name="Conector de seta reta 49"/>
          <p:cNvCxnSpPr>
            <a:endCxn id="49" idx="1"/>
          </p:cNvCxnSpPr>
          <p:nvPr/>
        </p:nvCxnSpPr>
        <p:spPr>
          <a:xfrm>
            <a:off x="2143125" y="4800600"/>
            <a:ext cx="1081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de cantos arredondados 50"/>
          <p:cNvSpPr/>
          <p:nvPr/>
        </p:nvSpPr>
        <p:spPr>
          <a:xfrm>
            <a:off x="1114425" y="5400675"/>
            <a:ext cx="852488" cy="850900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010110101010110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637" name="CaixaDeTexto 51"/>
          <p:cNvSpPr txBox="1">
            <a:spLocks noChangeArrowheads="1"/>
          </p:cNvSpPr>
          <p:nvPr/>
        </p:nvSpPr>
        <p:spPr bwMode="auto">
          <a:xfrm>
            <a:off x="2055813" y="5843588"/>
            <a:ext cx="11049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>
                <a:latin typeface="Calibri" pitchFamily="34" charset="0"/>
              </a:rPr>
              <a:t>Data</a:t>
            </a:r>
            <a:endParaRPr lang="pt-BR">
              <a:latin typeface="Calibri" pitchFamily="34" charset="0"/>
            </a:endParaRPr>
          </a:p>
        </p:txBody>
      </p:sp>
      <p:pic>
        <p:nvPicPr>
          <p:cNvPr id="26638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333" t="32034" r="32690" b="30852"/>
          <a:stretch>
            <a:fillRect/>
          </a:stretch>
        </p:blipFill>
        <p:spPr bwMode="auto">
          <a:xfrm>
            <a:off x="1222375" y="4384675"/>
            <a:ext cx="5667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9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333" t="32034" r="32690" b="30852"/>
          <a:stretch>
            <a:fillRect/>
          </a:stretch>
        </p:blipFill>
        <p:spPr bwMode="auto">
          <a:xfrm>
            <a:off x="1468438" y="4713288"/>
            <a:ext cx="5667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40" name="CaixaDeTexto 54"/>
          <p:cNvSpPr txBox="1">
            <a:spLocks noChangeArrowheads="1"/>
          </p:cNvSpPr>
          <p:nvPr/>
        </p:nvSpPr>
        <p:spPr bwMode="auto">
          <a:xfrm>
            <a:off x="2081213" y="4943475"/>
            <a:ext cx="1104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>
                <a:latin typeface="Calibri" pitchFamily="34" charset="0"/>
              </a:rPr>
              <a:t>Audio</a:t>
            </a:r>
            <a:endParaRPr lang="pt-BR">
              <a:latin typeface="Calibri" pitchFamily="34" charset="0"/>
            </a:endParaRPr>
          </a:p>
        </p:txBody>
      </p:sp>
      <p:sp>
        <p:nvSpPr>
          <p:cNvPr id="26641" name="CaixaDeTexto 55"/>
          <p:cNvSpPr txBox="1">
            <a:spLocks noChangeArrowheads="1"/>
          </p:cNvSpPr>
          <p:nvPr/>
        </p:nvSpPr>
        <p:spPr bwMode="auto">
          <a:xfrm>
            <a:off x="2049463" y="3894138"/>
            <a:ext cx="11049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>
                <a:latin typeface="Calibri" pitchFamily="34" charset="0"/>
              </a:rPr>
              <a:t>Video</a:t>
            </a:r>
            <a:endParaRPr lang="pt-BR">
              <a:latin typeface="Calibri" pitchFamily="34" charset="0"/>
            </a:endParaRPr>
          </a:p>
        </p:txBody>
      </p:sp>
      <p:sp>
        <p:nvSpPr>
          <p:cNvPr id="57" name="Retângulo de cantos arredondados 56"/>
          <p:cNvSpPr/>
          <p:nvPr/>
        </p:nvSpPr>
        <p:spPr>
          <a:xfrm>
            <a:off x="9720263" y="2676525"/>
            <a:ext cx="1790700" cy="5778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Error Correction Encoder</a:t>
            </a:r>
          </a:p>
        </p:txBody>
      </p:sp>
      <p:sp>
        <p:nvSpPr>
          <p:cNvPr id="58" name="Retângulo de cantos arredondados 57"/>
          <p:cNvSpPr/>
          <p:nvPr/>
        </p:nvSpPr>
        <p:spPr>
          <a:xfrm>
            <a:off x="9720263" y="3625850"/>
            <a:ext cx="1790700" cy="4254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Modulator</a:t>
            </a:r>
          </a:p>
        </p:txBody>
      </p:sp>
      <p:cxnSp>
        <p:nvCxnSpPr>
          <p:cNvPr id="59" name="Conector angulado 83"/>
          <p:cNvCxnSpPr>
            <a:stCxn id="43" idx="3"/>
            <a:endCxn id="44" idx="0"/>
          </p:cNvCxnSpPr>
          <p:nvPr/>
        </p:nvCxnSpPr>
        <p:spPr>
          <a:xfrm>
            <a:off x="5040313" y="3819525"/>
            <a:ext cx="2609850" cy="857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do 89"/>
          <p:cNvCxnSpPr>
            <a:stCxn id="51" idx="3"/>
            <a:endCxn id="44" idx="2"/>
          </p:cNvCxnSpPr>
          <p:nvPr/>
        </p:nvCxnSpPr>
        <p:spPr>
          <a:xfrm flipV="1">
            <a:off x="1966913" y="4481513"/>
            <a:ext cx="5683250" cy="13446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do 60"/>
          <p:cNvCxnSpPr>
            <a:stCxn id="44" idx="3"/>
            <a:endCxn id="57" idx="1"/>
          </p:cNvCxnSpPr>
          <p:nvPr/>
        </p:nvCxnSpPr>
        <p:spPr>
          <a:xfrm flipV="1">
            <a:off x="8543925" y="2965450"/>
            <a:ext cx="1176338" cy="1227138"/>
          </a:xfrm>
          <a:prstGeom prst="bentConnector3">
            <a:avLst>
              <a:gd name="adj1" fmla="val 78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do 61"/>
          <p:cNvCxnSpPr>
            <a:stCxn id="57" idx="2"/>
            <a:endCxn id="58" idx="0"/>
          </p:cNvCxnSpPr>
          <p:nvPr/>
        </p:nvCxnSpPr>
        <p:spPr>
          <a:xfrm rot="5400000">
            <a:off x="10429875" y="3440113"/>
            <a:ext cx="371475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angulado 62"/>
          <p:cNvCxnSpPr>
            <a:stCxn id="58" idx="2"/>
            <a:endCxn id="47" idx="3"/>
          </p:cNvCxnSpPr>
          <p:nvPr/>
        </p:nvCxnSpPr>
        <p:spPr>
          <a:xfrm rot="5400000">
            <a:off x="10379075" y="4287838"/>
            <a:ext cx="473075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49" name="CaixaDeTexto 63"/>
          <p:cNvSpPr txBox="1">
            <a:spLocks noChangeArrowheads="1"/>
          </p:cNvSpPr>
          <p:nvPr/>
        </p:nvSpPr>
        <p:spPr bwMode="auto">
          <a:xfrm>
            <a:off x="5114925" y="3481388"/>
            <a:ext cx="24209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sz="1400">
                <a:latin typeface="Calibri" pitchFamily="34" charset="0"/>
              </a:rPr>
              <a:t>Video Elementary Stream</a:t>
            </a:r>
            <a:endParaRPr lang="pt-BR" sz="1400">
              <a:latin typeface="Calibri" pitchFamily="34" charset="0"/>
            </a:endParaRPr>
          </a:p>
        </p:txBody>
      </p:sp>
      <p:sp>
        <p:nvSpPr>
          <p:cNvPr id="26650" name="CaixaDeTexto 65"/>
          <p:cNvSpPr txBox="1">
            <a:spLocks noChangeArrowheads="1"/>
          </p:cNvSpPr>
          <p:nvPr/>
        </p:nvSpPr>
        <p:spPr bwMode="auto">
          <a:xfrm>
            <a:off x="5078413" y="4840288"/>
            <a:ext cx="24209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sz="1400">
                <a:latin typeface="Calibri" pitchFamily="34" charset="0"/>
              </a:rPr>
              <a:t>Audio Elementary Stream</a:t>
            </a:r>
            <a:endParaRPr lang="pt-BR" sz="1400">
              <a:latin typeface="Calibri" pitchFamily="34" charset="0"/>
            </a:endParaRPr>
          </a:p>
        </p:txBody>
      </p:sp>
      <p:sp>
        <p:nvSpPr>
          <p:cNvPr id="26651" name="CaixaDeTexto 66"/>
          <p:cNvSpPr txBox="1">
            <a:spLocks noChangeArrowheads="1"/>
          </p:cNvSpPr>
          <p:nvPr/>
        </p:nvSpPr>
        <p:spPr bwMode="auto">
          <a:xfrm>
            <a:off x="8501063" y="4198938"/>
            <a:ext cx="15001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sz="1400">
                <a:latin typeface="Calibri" pitchFamily="34" charset="0"/>
              </a:rPr>
              <a:t>Transport Stream</a:t>
            </a:r>
            <a:endParaRPr lang="pt-BR" sz="1400">
              <a:latin typeface="Calibri" pitchFamily="34" charset="0"/>
            </a:endParaRPr>
          </a:p>
        </p:txBody>
      </p:sp>
      <p:sp>
        <p:nvSpPr>
          <p:cNvPr id="68" name="Retângulo de cantos arredondados 67"/>
          <p:cNvSpPr/>
          <p:nvPr/>
        </p:nvSpPr>
        <p:spPr>
          <a:xfrm>
            <a:off x="6591300" y="1879600"/>
            <a:ext cx="5422900" cy="48133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9" name="Retângulo de cantos arredondados 68"/>
          <p:cNvSpPr/>
          <p:nvPr/>
        </p:nvSpPr>
        <p:spPr>
          <a:xfrm>
            <a:off x="8636000" y="2006600"/>
            <a:ext cx="3162300" cy="38989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6654" name="CaixaDeTexto 69"/>
          <p:cNvSpPr txBox="1">
            <a:spLocks noChangeArrowheads="1"/>
          </p:cNvSpPr>
          <p:nvPr/>
        </p:nvSpPr>
        <p:spPr bwMode="auto">
          <a:xfrm>
            <a:off x="7180263" y="2052638"/>
            <a:ext cx="11049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>
                <a:latin typeface="Calibri" pitchFamily="34" charset="0"/>
              </a:rPr>
              <a:t>EiTV</a:t>
            </a:r>
            <a:endParaRPr lang="pt-BR">
              <a:latin typeface="Calibri" pitchFamily="34" charset="0"/>
            </a:endParaRPr>
          </a:p>
        </p:txBody>
      </p:sp>
      <p:sp>
        <p:nvSpPr>
          <p:cNvPr id="26655" name="CaixaDeTexto 70"/>
          <p:cNvSpPr txBox="1">
            <a:spLocks noChangeArrowheads="1"/>
          </p:cNvSpPr>
          <p:nvPr/>
        </p:nvSpPr>
        <p:spPr bwMode="auto">
          <a:xfrm>
            <a:off x="8920163" y="2116138"/>
            <a:ext cx="11049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>
                <a:latin typeface="Calibri" pitchFamily="34" charset="0"/>
              </a:rPr>
              <a:t>DekTec</a:t>
            </a:r>
            <a:endParaRPr lang="pt-BR">
              <a:latin typeface="Calibri" pitchFamily="34" charset="0"/>
            </a:endParaRPr>
          </a:p>
        </p:txBody>
      </p:sp>
      <p:cxnSp>
        <p:nvCxnSpPr>
          <p:cNvPr id="78" name="Conector angulado 89"/>
          <p:cNvCxnSpPr>
            <a:stCxn id="49" idx="3"/>
            <a:endCxn id="44" idx="2"/>
          </p:cNvCxnSpPr>
          <p:nvPr/>
        </p:nvCxnSpPr>
        <p:spPr>
          <a:xfrm flipV="1">
            <a:off x="5014913" y="4481513"/>
            <a:ext cx="2635250" cy="3190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Seta para a direita 80"/>
          <p:cNvSpPr/>
          <p:nvPr/>
        </p:nvSpPr>
        <p:spPr>
          <a:xfrm>
            <a:off x="6388100" y="3644900"/>
            <a:ext cx="444500" cy="381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2" name="Seta para a direita 81"/>
          <p:cNvSpPr/>
          <p:nvPr/>
        </p:nvSpPr>
        <p:spPr>
          <a:xfrm>
            <a:off x="6362700" y="4610100"/>
            <a:ext cx="444500" cy="381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3" name="Seta para a direita 82"/>
          <p:cNvSpPr/>
          <p:nvPr/>
        </p:nvSpPr>
        <p:spPr>
          <a:xfrm>
            <a:off x="6438900" y="5651500"/>
            <a:ext cx="444500" cy="381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4" name="Seta para a direita 83"/>
          <p:cNvSpPr/>
          <p:nvPr/>
        </p:nvSpPr>
        <p:spPr>
          <a:xfrm>
            <a:off x="8445500" y="4025900"/>
            <a:ext cx="444500" cy="381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4400" dirty="0">
                <a:latin typeface="+mj-lt"/>
                <a:ea typeface="+mj-ea"/>
                <a:cs typeface="+mj-cs"/>
              </a:rPr>
              <a:t>Desenvolvimento do Projeto</a:t>
            </a:r>
          </a:p>
        </p:txBody>
      </p:sp>
      <p:sp>
        <p:nvSpPr>
          <p:cNvPr id="27650" name="Espaço Reservado para Conteúdo 2"/>
          <p:cNvSpPr txBox="1">
            <a:spLocks/>
          </p:cNvSpPr>
          <p:nvPr/>
        </p:nvSpPr>
        <p:spPr bwMode="auto">
          <a:xfrm>
            <a:off x="990600" y="19780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Estrutura  Disponível no LaPSI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Estação EiTV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Placa Moduladora DekTec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Dificuldades  Atuais da Equipe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Sincronismo (geração de PCR/PTS)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Múltiplos</a:t>
            </a:r>
            <a:r>
              <a:rPr lang="pt-BR" sz="1600">
                <a:latin typeface="Calibri" pitchFamily="34" charset="0"/>
              </a:rPr>
              <a:t> </a:t>
            </a:r>
            <a:r>
              <a:rPr lang="pt-BR" sz="2000">
                <a:latin typeface="Calibri" pitchFamily="34" charset="0"/>
              </a:rPr>
              <a:t>Serviços (HD + LD ou N x SD)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Propostas do Projeto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Receber fluxos de vídeo e áudio codificados nos padrões do SBTVD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Entregar um fluxo TS com ESs sincronizados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Permitir a Geração de Múltiplos Serviços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Adicionar as Tabelas que não são obrigatórias para o MPEG2 e são para o SBTVD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Descritores de Conteúdo(língua áudio, closed captions)</a:t>
            </a:r>
            <a:endParaRPr lang="pt-BR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4400" dirty="0">
                <a:latin typeface="+mj-lt"/>
                <a:ea typeface="+mj-ea"/>
                <a:cs typeface="+mj-cs"/>
              </a:rPr>
              <a:t>Desenvolvimento do Projeto</a:t>
            </a:r>
          </a:p>
        </p:txBody>
      </p:sp>
      <p:sp>
        <p:nvSpPr>
          <p:cNvPr id="30723" name="Espaço Reservado para Conteúdo 2"/>
          <p:cNvSpPr txBox="1">
            <a:spLocks/>
          </p:cNvSpPr>
          <p:nvPr/>
        </p:nvSpPr>
        <p:spPr bwMode="auto">
          <a:xfrm>
            <a:off x="990600" y="19780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Ferramentas OpenSource avaliadas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400">
              <a:latin typeface="Calibri" pitchFamily="34" charset="0"/>
            </a:endParaRPr>
          </a:p>
        </p:txBody>
      </p:sp>
      <p:graphicFrame>
        <p:nvGraphicFramePr>
          <p:cNvPr id="30755" name="Group 35"/>
          <p:cNvGraphicFramePr>
            <a:graphicFrameLocks noGrp="1"/>
          </p:cNvGraphicFramePr>
          <p:nvPr/>
        </p:nvGraphicFramePr>
        <p:xfrm>
          <a:off x="1843088" y="2794000"/>
          <a:ext cx="8128000" cy="2670176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  <a:gridCol w="2032000"/>
              </a:tblGrid>
              <a:tr h="890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Ferramenta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Multi Serviços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LATM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SYNC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890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FFMPEG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NÃO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GPAC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NÃO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NÃO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</a:p>
        </p:txBody>
      </p:sp>
      <p:sp>
        <p:nvSpPr>
          <p:cNvPr id="14338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Introdução</a:t>
            </a:r>
          </a:p>
          <a:p>
            <a:r>
              <a:rPr lang="pt-BR" sz="3200" dirty="0" smtClean="0"/>
              <a:t>Normas internacionais e brasileiras</a:t>
            </a:r>
          </a:p>
          <a:p>
            <a:r>
              <a:rPr lang="pt-BR" sz="3200" dirty="0" smtClean="0"/>
              <a:t>Desafios do Projeto</a:t>
            </a:r>
          </a:p>
          <a:p>
            <a:r>
              <a:rPr lang="pt-BR" sz="3200" dirty="0" smtClean="0"/>
              <a:t>Desenvolvimento do Projeto</a:t>
            </a:r>
          </a:p>
          <a:p>
            <a:r>
              <a:rPr lang="pt-BR" sz="3200" dirty="0" smtClean="0"/>
              <a:t>Futuras Modificações e Conclusões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>
                <a:latin typeface="Calibri Light"/>
              </a:rPr>
              <a:t>Ferramenta Escolhida - FFMPEG</a:t>
            </a:r>
          </a:p>
        </p:txBody>
      </p:sp>
      <p:sp>
        <p:nvSpPr>
          <p:cNvPr id="28675" name="Espaço Reservado para Conteúdo 2"/>
          <p:cNvSpPr txBox="1">
            <a:spLocks/>
          </p:cNvSpPr>
          <p:nvPr/>
        </p:nvSpPr>
        <p:spPr bwMode="auto">
          <a:xfrm>
            <a:off x="990600" y="19780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None/>
            </a:pPr>
            <a:r>
              <a:rPr lang="pt-BR" sz="2000">
                <a:latin typeface="Calibri" pitchFamily="34" charset="0"/>
              </a:rPr>
              <a:t>PRÓS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Eficiente para Codificação, Decodificação, Verificação e Exibição de Vídeo, Áudio e Legendas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Código Aberto, licença GPL, em linguagem C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Atualmente em desenvolvimento, atualizações diárias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R</a:t>
            </a:r>
            <a:r>
              <a:rPr lang="pt-BR"/>
              <a:t>epositório público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None/>
            </a:pPr>
            <a:r>
              <a:rPr lang="pt-BR"/>
              <a:t>CONTRAS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/>
              <a:t>Não permite a criação de fluxos TS com múltiplos serviços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/>
              <a:t>Não gera todas as tabelas obrigatórias no SBTVD, somente as do MPEG2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/>
              <a:t>Difícil configuração e parametrização para obter sincronismo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/>
              <a:t>Documentação escassa e com poucos exemplos</a:t>
            </a:r>
            <a:endParaRPr lang="pt-BR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>
                <a:latin typeface="Calibri Light"/>
              </a:rPr>
              <a:t>Ferramenta Escolhida - FFMPEG</a:t>
            </a:r>
          </a:p>
        </p:txBody>
      </p:sp>
      <p:sp>
        <p:nvSpPr>
          <p:cNvPr id="29699" name="Espaço Reservado para Conteúdo 2"/>
          <p:cNvSpPr txBox="1">
            <a:spLocks/>
          </p:cNvSpPr>
          <p:nvPr/>
        </p:nvSpPr>
        <p:spPr bwMode="auto">
          <a:xfrm>
            <a:off x="990600" y="19780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Escolhida pois: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Código de fácil compreensão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Capacidade de codificação de fontes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Estruturas e Funções de geração dos streams reaproveitáveis para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Adição dos múltiplos Serviços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Adição das tabelas NIT, TOT, EIT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Adição dos descritores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>
              <a:latin typeface="Calibri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400">
              <a:latin typeface="Calibri" pitchFamily="34" charset="0"/>
            </a:endParaRPr>
          </a:p>
        </p:txBody>
      </p:sp>
      <p:pic>
        <p:nvPicPr>
          <p:cNvPr id="29703" name="Picture 7" descr="CIDYIK~7"/>
          <p:cNvPicPr>
            <a:picLocks noChangeAspect="1" noChangeArrowheads="1"/>
          </p:cNvPicPr>
          <p:nvPr/>
        </p:nvPicPr>
        <p:blipFill>
          <a:blip r:embed="rId2" cstate="print"/>
          <a:srcRect l="4652" t="46907" r="53867" b="31815"/>
          <a:stretch>
            <a:fillRect/>
          </a:stretch>
        </p:blipFill>
        <p:spPr bwMode="auto">
          <a:xfrm>
            <a:off x="644525" y="4584700"/>
            <a:ext cx="5689600" cy="18240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>
                <a:latin typeface="Calibri Light"/>
              </a:rPr>
              <a:t>Estado Atual do Desenvolvimento</a:t>
            </a: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90600" y="19780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Estado do Desenvolvimento das Propostas do Projeto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Entregar um fluxo TS com ESs sincronizados </a:t>
            </a:r>
            <a:r>
              <a:rPr lang="pt-BR" sz="2000">
                <a:latin typeface="Calibri" pitchFamily="34" charset="0"/>
                <a:sym typeface="Wingdings" pitchFamily="2" charset="2"/>
              </a:rPr>
              <a:t> </a:t>
            </a:r>
            <a:r>
              <a:rPr lang="pt-BR" sz="2000">
                <a:latin typeface="Calibri" pitchFamily="34" charset="0"/>
              </a:rPr>
              <a:t>SIM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 Permitir a Geração de Múltiplos Serviços </a:t>
            </a:r>
            <a:r>
              <a:rPr lang="pt-BR" sz="2000">
                <a:latin typeface="Calibri" pitchFamily="34" charset="0"/>
                <a:sym typeface="Wingdings" pitchFamily="2" charset="2"/>
              </a:rPr>
              <a:t></a:t>
            </a:r>
            <a:r>
              <a:rPr lang="pt-BR" sz="2000">
                <a:latin typeface="Calibri" pitchFamily="34" charset="0"/>
              </a:rPr>
              <a:t> SIM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 Adicionar as Tabelas que não são obrigatórias para o MPEG2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None/>
            </a:pPr>
            <a:r>
              <a:rPr lang="pt-BR" sz="2000">
                <a:latin typeface="Calibri" pitchFamily="34" charset="0"/>
              </a:rPr>
              <a:t>	e são para o SBTVD </a:t>
            </a:r>
            <a:r>
              <a:rPr lang="pt-BR" sz="2000">
                <a:latin typeface="Calibri" pitchFamily="34" charset="0"/>
                <a:sym typeface="Wingdings" pitchFamily="2" charset="2"/>
              </a:rPr>
              <a:t></a:t>
            </a:r>
            <a:r>
              <a:rPr lang="pt-BR" sz="2000">
                <a:latin typeface="Calibri" pitchFamily="34" charset="0"/>
              </a:rPr>
              <a:t> EM PARTE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None/>
            </a:pPr>
            <a:r>
              <a:rPr lang="pt-BR" sz="2000">
                <a:latin typeface="Calibri" pitchFamily="34" charset="0"/>
              </a:rPr>
              <a:t>		Falta a tabela EIT ( informações de horário de programas)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/>
              <a:t>Descritores das Tabelas</a:t>
            </a:r>
            <a:r>
              <a:rPr lang="pt-BR">
                <a:sym typeface="Wingdings" pitchFamily="2" charset="2"/>
              </a:rPr>
              <a:t> </a:t>
            </a:r>
            <a:r>
              <a:rPr lang="pt-BR"/>
              <a:t>SIM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Descritores de Conteúdo(língua áudio, closed captions) </a:t>
            </a:r>
            <a:r>
              <a:rPr lang="pt-BR" sz="2000">
                <a:latin typeface="Calibri" pitchFamily="34" charset="0"/>
                <a:sym typeface="Wingdings" pitchFamily="2" charset="2"/>
              </a:rPr>
              <a:t> </a:t>
            </a:r>
            <a:r>
              <a:rPr lang="pt-BR" sz="2000">
                <a:latin typeface="Calibri" pitchFamily="34" charset="0"/>
              </a:rPr>
              <a:t>NÃO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>
                <a:latin typeface="Calibri Light"/>
              </a:rPr>
              <a:t>Estado Atual do Desenvolvimento</a:t>
            </a:r>
          </a:p>
        </p:txBody>
      </p:sp>
      <p:sp>
        <p:nvSpPr>
          <p:cNvPr id="35843" name="Espaço Reservado para Conteúdo 2"/>
          <p:cNvSpPr txBox="1">
            <a:spLocks/>
          </p:cNvSpPr>
          <p:nvPr/>
        </p:nvSpPr>
        <p:spPr bwMode="auto">
          <a:xfrm>
            <a:off x="990600" y="19780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Estado do Desenvolvimento das Propostas do Projeto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Entregar um fluxo TS com ESs sincronizados </a:t>
            </a:r>
            <a:r>
              <a:rPr lang="pt-BR" sz="2000">
                <a:latin typeface="Calibri" pitchFamily="34" charset="0"/>
                <a:sym typeface="Wingdings" pitchFamily="2" charset="2"/>
              </a:rPr>
              <a:t> </a:t>
            </a:r>
            <a:r>
              <a:rPr lang="pt-BR" sz="2000">
                <a:latin typeface="Calibri" pitchFamily="34" charset="0"/>
              </a:rPr>
              <a:t>SIM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 Permitir a Geração de Múltiplos Serviços </a:t>
            </a:r>
            <a:r>
              <a:rPr lang="pt-BR" sz="2000">
                <a:latin typeface="Calibri" pitchFamily="34" charset="0"/>
                <a:sym typeface="Wingdings" pitchFamily="2" charset="2"/>
              </a:rPr>
              <a:t></a:t>
            </a:r>
            <a:r>
              <a:rPr lang="pt-BR" sz="2000">
                <a:latin typeface="Calibri" pitchFamily="34" charset="0"/>
              </a:rPr>
              <a:t> SIM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 Adicionar as Tabelas que não são obrigatórias para o MPEG2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None/>
            </a:pPr>
            <a:r>
              <a:rPr lang="pt-BR" sz="2000">
                <a:latin typeface="Calibri" pitchFamily="34" charset="0"/>
              </a:rPr>
              <a:t>	e são para o SBTVD </a:t>
            </a:r>
            <a:r>
              <a:rPr lang="pt-BR" sz="2000">
                <a:latin typeface="Calibri" pitchFamily="34" charset="0"/>
                <a:sym typeface="Wingdings" pitchFamily="2" charset="2"/>
              </a:rPr>
              <a:t></a:t>
            </a:r>
            <a:r>
              <a:rPr lang="pt-BR" sz="2000">
                <a:latin typeface="Calibri" pitchFamily="34" charset="0"/>
              </a:rPr>
              <a:t> EM PARTE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None/>
            </a:pPr>
            <a:r>
              <a:rPr lang="pt-BR" sz="2000">
                <a:latin typeface="Calibri" pitchFamily="34" charset="0"/>
              </a:rPr>
              <a:t>		Falta a tabela EIT ( informações de horário de programas)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/>
              <a:t>Descritores das Tabelas</a:t>
            </a:r>
            <a:r>
              <a:rPr lang="pt-BR">
                <a:sym typeface="Wingdings" pitchFamily="2" charset="2"/>
              </a:rPr>
              <a:t> </a:t>
            </a:r>
            <a:r>
              <a:rPr lang="pt-BR"/>
              <a:t>SIM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Descritores de Conteúdo(língua áudio, closed captions) </a:t>
            </a:r>
            <a:r>
              <a:rPr lang="pt-BR" sz="2000">
                <a:latin typeface="Calibri" pitchFamily="34" charset="0"/>
                <a:sym typeface="Wingdings" pitchFamily="2" charset="2"/>
              </a:rPr>
              <a:t> </a:t>
            </a:r>
            <a:r>
              <a:rPr lang="pt-BR" sz="2000">
                <a:latin typeface="Calibri" pitchFamily="34" charset="0"/>
              </a:rPr>
              <a:t>NÃO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>
              <a:latin typeface="Calibri" pitchFamily="34" charset="0"/>
            </a:endParaRP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9950" y="1655763"/>
            <a:ext cx="975360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>
                <a:latin typeface="Calibri Light"/>
              </a:rPr>
              <a:t>Estado Atual do Desenvolvimento</a:t>
            </a:r>
          </a:p>
        </p:txBody>
      </p:sp>
      <p:sp>
        <p:nvSpPr>
          <p:cNvPr id="37891" name="Espaço Reservado para Conteúdo 2"/>
          <p:cNvSpPr txBox="1">
            <a:spLocks/>
          </p:cNvSpPr>
          <p:nvPr/>
        </p:nvSpPr>
        <p:spPr bwMode="auto">
          <a:xfrm>
            <a:off x="990600" y="19780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Estado do Desenvolvimento das Propostas do Projeto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Entregar um fluxo TS com ESs sincronizados </a:t>
            </a:r>
            <a:r>
              <a:rPr lang="pt-BR" sz="2000">
                <a:latin typeface="Calibri" pitchFamily="34" charset="0"/>
                <a:sym typeface="Wingdings" pitchFamily="2" charset="2"/>
              </a:rPr>
              <a:t> </a:t>
            </a:r>
            <a:r>
              <a:rPr lang="pt-BR" sz="2000">
                <a:latin typeface="Calibri" pitchFamily="34" charset="0"/>
              </a:rPr>
              <a:t>SIM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 Permitir a Geração de Múltiplos Serviços </a:t>
            </a:r>
            <a:r>
              <a:rPr lang="pt-BR" sz="2000">
                <a:latin typeface="Calibri" pitchFamily="34" charset="0"/>
                <a:sym typeface="Wingdings" pitchFamily="2" charset="2"/>
              </a:rPr>
              <a:t></a:t>
            </a:r>
            <a:r>
              <a:rPr lang="pt-BR" sz="2000">
                <a:latin typeface="Calibri" pitchFamily="34" charset="0"/>
              </a:rPr>
              <a:t> SIM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 Adicionar as Tabelas que não são obrigatórias para o MPEG2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None/>
            </a:pPr>
            <a:r>
              <a:rPr lang="pt-BR" sz="2000">
                <a:latin typeface="Calibri" pitchFamily="34" charset="0"/>
              </a:rPr>
              <a:t>	e são para o SBTVD </a:t>
            </a:r>
            <a:r>
              <a:rPr lang="pt-BR" sz="2000">
                <a:latin typeface="Calibri" pitchFamily="34" charset="0"/>
                <a:sym typeface="Wingdings" pitchFamily="2" charset="2"/>
              </a:rPr>
              <a:t></a:t>
            </a:r>
            <a:r>
              <a:rPr lang="pt-BR" sz="2000">
                <a:latin typeface="Calibri" pitchFamily="34" charset="0"/>
              </a:rPr>
              <a:t> EM PARTE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None/>
            </a:pPr>
            <a:r>
              <a:rPr lang="pt-BR" sz="2000">
                <a:latin typeface="Calibri" pitchFamily="34" charset="0"/>
              </a:rPr>
              <a:t>		Falta a tabela EIT ( informações de horário de programas)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/>
              <a:t>Descritores das Tabelas</a:t>
            </a:r>
            <a:r>
              <a:rPr lang="pt-BR">
                <a:sym typeface="Wingdings" pitchFamily="2" charset="2"/>
              </a:rPr>
              <a:t> </a:t>
            </a:r>
            <a:r>
              <a:rPr lang="pt-BR"/>
              <a:t>SIM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Descritores de Conteúdo(língua áudio, closed captions) </a:t>
            </a:r>
            <a:r>
              <a:rPr lang="pt-BR" sz="2000">
                <a:latin typeface="Calibri" pitchFamily="34" charset="0"/>
                <a:sym typeface="Wingdings" pitchFamily="2" charset="2"/>
              </a:rPr>
              <a:t> </a:t>
            </a:r>
            <a:r>
              <a:rPr lang="pt-BR" sz="2000">
                <a:latin typeface="Calibri" pitchFamily="34" charset="0"/>
              </a:rPr>
              <a:t>NÃO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>
              <a:latin typeface="Calibri" pitchFamily="34" charset="0"/>
            </a:endParaRPr>
          </a:p>
        </p:txBody>
      </p:sp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413" y="1511300"/>
            <a:ext cx="76200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0150" y="1584325"/>
            <a:ext cx="71818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>
                <a:latin typeface="Calibri Light"/>
              </a:rPr>
              <a:t>Conclusões</a:t>
            </a:r>
          </a:p>
        </p:txBody>
      </p:sp>
      <p:sp>
        <p:nvSpPr>
          <p:cNvPr id="34819" name="Espaço Reservado para Conteúdo 2"/>
          <p:cNvSpPr txBox="1">
            <a:spLocks/>
          </p:cNvSpPr>
          <p:nvPr/>
        </p:nvSpPr>
        <p:spPr bwMode="auto">
          <a:xfrm>
            <a:off x="990600" y="19780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Leitura das normas já realizada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Versão preliminar de Código já está feita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Testes realizados até o momento não deram resultados satisfatórios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Recepção de apenas parte do conteúdo transmitido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Fase atual de investigação dos problemas de transmissão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40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40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40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None/>
            </a:pPr>
            <a:r>
              <a:rPr lang="pt-BR" sz="5000">
                <a:latin typeface="Calibri" pitchFamily="34" charset="0"/>
              </a:rPr>
              <a:t>Perguntas?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</a:p>
        </p:txBody>
      </p:sp>
      <p:sp>
        <p:nvSpPr>
          <p:cNvPr id="1536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Porque investir na modernização da televisão para o digital?</a:t>
            </a:r>
          </a:p>
          <a:p>
            <a:pPr lvl="1"/>
            <a:r>
              <a:rPr lang="pt-BR" dirty="0" smtClean="0"/>
              <a:t>Cobertura da maior parte do território</a:t>
            </a:r>
          </a:p>
          <a:p>
            <a:pPr lvl="1"/>
            <a:r>
              <a:rPr lang="pt-BR" dirty="0" smtClean="0"/>
              <a:t>Melhora na qualidade da recepção</a:t>
            </a:r>
          </a:p>
          <a:p>
            <a:r>
              <a:rPr lang="pt-BR" dirty="0" smtClean="0"/>
              <a:t>Inclusão Social pela Interatividade da TV digital</a:t>
            </a:r>
          </a:p>
          <a:p>
            <a:pPr lvl="1"/>
            <a:r>
              <a:rPr lang="pt-BR" dirty="0" smtClean="0"/>
              <a:t>Busca de Emprego</a:t>
            </a:r>
          </a:p>
          <a:p>
            <a:pPr lvl="1"/>
            <a:r>
              <a:rPr lang="pt-BR" dirty="0" smtClean="0"/>
              <a:t>Marcação de Exames</a:t>
            </a:r>
          </a:p>
          <a:p>
            <a:r>
              <a:rPr lang="pt-BR" dirty="0" smtClean="0"/>
              <a:t>Proposta do Projeto</a:t>
            </a:r>
          </a:p>
          <a:p>
            <a:pPr lvl="1"/>
            <a:r>
              <a:rPr lang="pt-BR" dirty="0" smtClean="0"/>
              <a:t>Pesquisar ferramentas Open Source </a:t>
            </a:r>
          </a:p>
          <a:p>
            <a:pPr lvl="1">
              <a:buFont typeface="Arial" charset="0"/>
              <a:buNone/>
            </a:pPr>
            <a:r>
              <a:rPr lang="pt-BR" dirty="0" smtClean="0"/>
              <a:t>	que implementem a Systems </a:t>
            </a:r>
            <a:r>
              <a:rPr lang="pt-BR" dirty="0" err="1" smtClean="0"/>
              <a:t>Layer</a:t>
            </a:r>
            <a:r>
              <a:rPr lang="pt-BR" dirty="0" smtClean="0"/>
              <a:t> e</a:t>
            </a:r>
          </a:p>
          <a:p>
            <a:pPr lvl="1">
              <a:buFont typeface="Arial" charset="0"/>
              <a:buNone/>
            </a:pPr>
            <a:r>
              <a:rPr lang="pt-BR" dirty="0" smtClean="0"/>
              <a:t>	Adaptá-las à norma brasileira</a:t>
            </a:r>
          </a:p>
        </p:txBody>
      </p:sp>
      <p:pic>
        <p:nvPicPr>
          <p:cNvPr id="15364" name="Picture 4" descr="brasil4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02563" y="3702050"/>
            <a:ext cx="3328987" cy="23161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do Projeto</a:t>
            </a:r>
          </a:p>
        </p:txBody>
      </p:sp>
      <p:sp>
        <p:nvSpPr>
          <p:cNvPr id="1536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 smtClean="0"/>
              <a:t>Estudar as Normas e identificar diferenças entre elas</a:t>
            </a:r>
          </a:p>
          <a:p>
            <a:pPr lvl="1"/>
            <a:r>
              <a:rPr lang="pt-BR" dirty="0" smtClean="0"/>
              <a:t>Pesquisar ferramentas Open Source para multiplexação </a:t>
            </a:r>
          </a:p>
          <a:p>
            <a:pPr lvl="1"/>
            <a:r>
              <a:rPr lang="pt-BR" dirty="0" smtClean="0"/>
              <a:t>Compatibilizá-las à norma brasileira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</a:p>
        </p:txBody>
      </p:sp>
      <p:sp>
        <p:nvSpPr>
          <p:cNvPr id="18434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Elementary</a:t>
            </a:r>
            <a:r>
              <a:rPr lang="pt-BR" dirty="0" smtClean="0"/>
              <a:t> </a:t>
            </a:r>
            <a:r>
              <a:rPr lang="pt-BR" dirty="0" err="1" smtClean="0"/>
              <a:t>Stream</a:t>
            </a:r>
            <a:r>
              <a:rPr lang="pt-BR" dirty="0" smtClean="0"/>
              <a:t> (ES)</a:t>
            </a:r>
            <a:endParaRPr lang="pt-BR" dirty="0" smtClean="0"/>
          </a:p>
          <a:p>
            <a:pPr lvl="1"/>
            <a:r>
              <a:rPr lang="pt-BR" dirty="0" err="1" smtClean="0"/>
              <a:t>Bitstreams</a:t>
            </a:r>
            <a:r>
              <a:rPr lang="pt-BR" dirty="0" smtClean="0"/>
              <a:t> de s</a:t>
            </a:r>
            <a:r>
              <a:rPr lang="pt-BR" dirty="0" smtClean="0"/>
              <a:t>aída </a:t>
            </a:r>
            <a:r>
              <a:rPr lang="pt-BR" dirty="0" smtClean="0"/>
              <a:t>dos codificadores de vídeo ou áudio</a:t>
            </a:r>
          </a:p>
          <a:p>
            <a:r>
              <a:rPr lang="pt-BR" dirty="0" err="1" smtClean="0"/>
              <a:t>Transport</a:t>
            </a:r>
            <a:r>
              <a:rPr lang="pt-BR" dirty="0" smtClean="0"/>
              <a:t> </a:t>
            </a:r>
            <a:r>
              <a:rPr lang="pt-BR" dirty="0" err="1" smtClean="0"/>
              <a:t>Stream</a:t>
            </a:r>
            <a:r>
              <a:rPr lang="pt-BR" dirty="0" smtClean="0"/>
              <a:t> (TS)</a:t>
            </a:r>
          </a:p>
          <a:p>
            <a:pPr lvl="1"/>
            <a:r>
              <a:rPr lang="pt-BR" dirty="0" err="1" smtClean="0"/>
              <a:t>Bitstream</a:t>
            </a:r>
            <a:r>
              <a:rPr lang="pt-BR" dirty="0" smtClean="0"/>
              <a:t> de saída do multiplexador</a:t>
            </a:r>
          </a:p>
          <a:p>
            <a:pPr lvl="1"/>
            <a:r>
              <a:rPr lang="pt-BR" dirty="0" smtClean="0"/>
              <a:t>Composto por múltiplos </a:t>
            </a:r>
            <a:r>
              <a:rPr lang="pt-BR" dirty="0" err="1" smtClean="0"/>
              <a:t>ESs</a:t>
            </a:r>
            <a:r>
              <a:rPr lang="pt-BR" dirty="0" smtClean="0"/>
              <a:t> e dados de controle</a:t>
            </a:r>
            <a:endParaRPr lang="pt-BR" dirty="0" smtClean="0"/>
          </a:p>
          <a:p>
            <a:r>
              <a:rPr lang="pt-BR" dirty="0" smtClean="0"/>
              <a:t>PID</a:t>
            </a:r>
          </a:p>
          <a:p>
            <a:pPr lvl="1"/>
            <a:r>
              <a:rPr lang="pt-BR" dirty="0" smtClean="0"/>
              <a:t>Ponteiro </a:t>
            </a:r>
            <a:r>
              <a:rPr lang="pt-BR" dirty="0" smtClean="0"/>
              <a:t>para </a:t>
            </a:r>
            <a:r>
              <a:rPr lang="pt-BR" dirty="0" smtClean="0"/>
              <a:t>o endereçamento dos diferentes </a:t>
            </a:r>
            <a:r>
              <a:rPr lang="pt-BR" dirty="0" err="1" smtClean="0"/>
              <a:t>ESs</a:t>
            </a:r>
            <a:r>
              <a:rPr lang="pt-BR" dirty="0" smtClean="0"/>
              <a:t> e dados</a:t>
            </a:r>
            <a:endParaRPr lang="pt-BR" dirty="0" smtClean="0"/>
          </a:p>
          <a:p>
            <a:r>
              <a:rPr lang="pt-BR" dirty="0" smtClean="0"/>
              <a:t>Programa / Serviço</a:t>
            </a:r>
          </a:p>
          <a:p>
            <a:pPr lvl="1"/>
            <a:r>
              <a:rPr lang="pt-BR" dirty="0" smtClean="0"/>
              <a:t>É comparável ao conceito de canal analógico</a:t>
            </a:r>
          </a:p>
          <a:p>
            <a:pPr lvl="1"/>
            <a:r>
              <a:rPr lang="pt-BR" dirty="0" smtClean="0"/>
              <a:t>Conjunto de </a:t>
            </a:r>
            <a:r>
              <a:rPr lang="pt-BR" dirty="0" err="1" smtClean="0"/>
              <a:t>Streams</a:t>
            </a:r>
            <a:r>
              <a:rPr lang="pt-BR" dirty="0" smtClean="0"/>
              <a:t> de Áudio, Vídeo e Dados(</a:t>
            </a:r>
            <a:r>
              <a:rPr lang="pt-BR" dirty="0" err="1" smtClean="0"/>
              <a:t>closed</a:t>
            </a:r>
            <a:r>
              <a:rPr lang="pt-BR" dirty="0" smtClean="0"/>
              <a:t> </a:t>
            </a:r>
            <a:r>
              <a:rPr lang="pt-BR" dirty="0" err="1" smtClean="0"/>
              <a:t>caption</a:t>
            </a:r>
            <a:r>
              <a:rPr lang="pt-BR" dirty="0" smtClean="0"/>
              <a:t>, interatividade)</a:t>
            </a:r>
          </a:p>
          <a:p>
            <a:pPr lvl="1"/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Nomenclatura</a:t>
            </a:r>
          </a:p>
        </p:txBody>
      </p:sp>
      <p:sp>
        <p:nvSpPr>
          <p:cNvPr id="19458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Elementary Stream</a:t>
            </a:r>
          </a:p>
          <a:p>
            <a:pPr lvl="1"/>
            <a:r>
              <a:rPr lang="pt-BR" smtClean="0"/>
              <a:t>Fluxo de vídeo ou áudio codificados nos padrões da norma</a:t>
            </a:r>
          </a:p>
          <a:p>
            <a:pPr lvl="1">
              <a:buFont typeface="Arial" charset="0"/>
              <a:buNone/>
            </a:pPr>
            <a:endParaRPr lang="pt-BR" smtClean="0"/>
          </a:p>
          <a:p>
            <a:r>
              <a:rPr lang="pt-BR" smtClean="0"/>
              <a:t>Programa / Serviço</a:t>
            </a:r>
          </a:p>
          <a:p>
            <a:pPr lvl="1"/>
            <a:r>
              <a:rPr lang="pt-BR" smtClean="0"/>
              <a:t>É comparável ao conceito de canal analógico</a:t>
            </a:r>
          </a:p>
          <a:p>
            <a:pPr lvl="1"/>
            <a:r>
              <a:rPr lang="pt-BR" smtClean="0"/>
              <a:t>Conjunto de Streams de Áudio, Vídeo e Dados(closed caption, interatividade)</a:t>
            </a:r>
          </a:p>
          <a:p>
            <a:pPr lvl="1"/>
            <a:endParaRPr lang="pt-BR" smtClean="0"/>
          </a:p>
          <a:p>
            <a:r>
              <a:rPr lang="pt-BR" smtClean="0"/>
              <a:t>PID</a:t>
            </a:r>
          </a:p>
          <a:p>
            <a:pPr lvl="1"/>
            <a:r>
              <a:rPr lang="pt-BR" smtClean="0"/>
              <a:t>Espécie de ponteiro para a localização das informações</a:t>
            </a:r>
          </a:p>
          <a:p>
            <a:endParaRPr lang="pt-BR" smtClean="0"/>
          </a:p>
        </p:txBody>
      </p:sp>
      <p:pic>
        <p:nvPicPr>
          <p:cNvPr id="19459" name="Picture 3" descr="C:\Documents and Settings\lucas_endres\Meus documentos\Lucas\TCC\relatorio\abntex2-modelos-1.9.2\figuras\ts_iso1381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9950" y="1638300"/>
            <a:ext cx="1047273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4"/>
          <p:cNvSpPr/>
          <p:nvPr/>
        </p:nvSpPr>
        <p:spPr>
          <a:xfrm>
            <a:off x="3995315" y="3126992"/>
            <a:ext cx="37369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RETIRAR?</a:t>
            </a:r>
            <a:endParaRPr lang="pt-BR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Normas</a:t>
            </a:r>
          </a:p>
        </p:txBody>
      </p:sp>
      <p:sp>
        <p:nvSpPr>
          <p:cNvPr id="16386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6475"/>
          </a:xfrm>
        </p:spPr>
        <p:txBody>
          <a:bodyPr/>
          <a:lstStyle/>
          <a:p>
            <a:r>
              <a:rPr lang="pt-BR" dirty="0" smtClean="0"/>
              <a:t>ISO/IEC 13818-1 (MPEG2)</a:t>
            </a:r>
          </a:p>
          <a:p>
            <a:pPr lvl="1"/>
            <a:r>
              <a:rPr lang="pt-BR" dirty="0" smtClean="0"/>
              <a:t>Padrão Internacional de multiplexação</a:t>
            </a:r>
          </a:p>
          <a:p>
            <a:pPr lvl="1"/>
            <a:r>
              <a:rPr lang="pt-BR" dirty="0" smtClean="0"/>
              <a:t>Padronização do </a:t>
            </a:r>
            <a:r>
              <a:rPr lang="pt-BR" dirty="0" err="1" smtClean="0"/>
              <a:t>Transport</a:t>
            </a:r>
            <a:r>
              <a:rPr lang="pt-BR" dirty="0" smtClean="0"/>
              <a:t> </a:t>
            </a:r>
            <a:r>
              <a:rPr lang="pt-BR" dirty="0" err="1" smtClean="0"/>
              <a:t>Stream</a:t>
            </a:r>
            <a:r>
              <a:rPr lang="pt-BR" dirty="0" smtClean="0"/>
              <a:t> e das tabelas de dados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ABNT NBR 15603	</a:t>
            </a:r>
          </a:p>
          <a:p>
            <a:pPr lvl="1"/>
            <a:r>
              <a:rPr lang="pt-BR" dirty="0" smtClean="0"/>
              <a:t>Baseada na MPEG2 e ARIB STD-B10</a:t>
            </a:r>
          </a:p>
          <a:p>
            <a:pPr lvl="1"/>
            <a:r>
              <a:rPr lang="pt-BR" dirty="0" smtClean="0"/>
              <a:t>Padrões </a:t>
            </a:r>
            <a:r>
              <a:rPr lang="pt-BR" dirty="0" smtClean="0"/>
              <a:t>de codificação de A/V diferentes</a:t>
            </a:r>
          </a:p>
          <a:p>
            <a:pPr lvl="2"/>
            <a:r>
              <a:rPr lang="pt-BR" dirty="0" smtClean="0"/>
              <a:t>H.264 (MPEG4) </a:t>
            </a:r>
            <a:r>
              <a:rPr lang="pt-BR" dirty="0" smtClean="0"/>
              <a:t>em vez de H.262</a:t>
            </a:r>
          </a:p>
          <a:p>
            <a:pPr lvl="2"/>
            <a:r>
              <a:rPr lang="pt-BR" dirty="0" smtClean="0"/>
              <a:t>HE-AAC </a:t>
            </a:r>
            <a:r>
              <a:rPr lang="pt-BR" dirty="0" smtClean="0"/>
              <a:t>em vez de </a:t>
            </a:r>
            <a:r>
              <a:rPr lang="pt-BR" dirty="0" smtClean="0"/>
              <a:t>AAC</a:t>
            </a:r>
            <a:endParaRPr lang="pt-BR" dirty="0" smtClean="0"/>
          </a:p>
          <a:p>
            <a:pPr lvl="1"/>
            <a:r>
              <a:rPr lang="pt-BR" dirty="0" smtClean="0"/>
              <a:t>Tabelas adicionais</a:t>
            </a:r>
            <a:endParaRPr lang="pt-BR" dirty="0" smtClean="0"/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Normas</a:t>
            </a:r>
          </a:p>
        </p:txBody>
      </p:sp>
      <p:pic>
        <p:nvPicPr>
          <p:cNvPr id="17410" name="Espaço Reservado para Conteúdo 4" descr="tabela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524250" y="546100"/>
            <a:ext cx="7231063" cy="5948363"/>
          </a:xfrm>
        </p:spPr>
      </p:pic>
      <p:sp>
        <p:nvSpPr>
          <p:cNvPr id="6" name="Retângulo 5"/>
          <p:cNvSpPr/>
          <p:nvPr/>
        </p:nvSpPr>
        <p:spPr>
          <a:xfrm>
            <a:off x="5994400" y="769938"/>
            <a:ext cx="2060575" cy="3265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527425" y="566738"/>
            <a:ext cx="1944688" cy="34385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994400" y="4803775"/>
            <a:ext cx="2074863" cy="7985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7414" name="Espaço Reservado para Conteúdo 2"/>
          <p:cNvSpPr txBox="1">
            <a:spLocks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Verde: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r>
              <a:rPr lang="pt-BR" sz="2400">
                <a:latin typeface="Calibri" pitchFamily="34" charset="0"/>
              </a:rPr>
              <a:t>Tabelas obrigatórias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r>
              <a:rPr lang="pt-BR" sz="2400">
                <a:latin typeface="Calibri" pitchFamily="34" charset="0"/>
              </a:rPr>
              <a:t>Para o MPEG2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endParaRPr lang="pt-BR" sz="240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Vermelho: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r>
              <a:rPr lang="pt-BR" sz="2400">
                <a:latin typeface="Calibri" pitchFamily="34" charset="0"/>
              </a:rPr>
              <a:t>Tabelas obrigatórias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r>
              <a:rPr lang="pt-BR" sz="2400">
                <a:latin typeface="Calibri" pitchFamily="34" charset="0"/>
              </a:rPr>
              <a:t>Para o SBTVD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endParaRPr lang="pt-BR" sz="240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Descritores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r>
              <a:rPr lang="pt-BR" sz="2400">
                <a:latin typeface="Calibri" pitchFamily="34" charset="0"/>
              </a:rPr>
              <a:t>	obrigatórios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endParaRPr lang="pt-BR" sz="240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endParaRPr lang="pt-BR" sz="240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endParaRPr lang="pt-BR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593725" y="2187575"/>
            <a:ext cx="628650" cy="5762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701675" y="2332038"/>
            <a:ext cx="628650" cy="5778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811213" y="2476500"/>
            <a:ext cx="627062" cy="5778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2767013" y="2476500"/>
            <a:ext cx="1790700" cy="5778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6577013" y="3473450"/>
            <a:ext cx="1789112" cy="5762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MPEG2 </a:t>
            </a:r>
            <a:r>
              <a:rPr lang="pt-PT" dirty="0" smtClean="0"/>
              <a:t>Multiplexer</a:t>
            </a:r>
            <a:endParaRPr lang="pt-PT" dirty="0"/>
          </a:p>
        </p:txBody>
      </p:sp>
      <p:cxnSp>
        <p:nvCxnSpPr>
          <p:cNvPr id="9" name="Conector de seta reta 8"/>
          <p:cNvCxnSpPr>
            <a:stCxn id="6" idx="3"/>
            <a:endCxn id="7" idx="1"/>
          </p:cNvCxnSpPr>
          <p:nvPr/>
        </p:nvCxnSpPr>
        <p:spPr>
          <a:xfrm>
            <a:off x="1438275" y="2765425"/>
            <a:ext cx="1328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7" name="Grupo 14"/>
          <p:cNvGrpSpPr>
            <a:grpSpLocks/>
          </p:cNvGrpSpPr>
          <p:nvPr/>
        </p:nvGrpSpPr>
        <p:grpSpPr bwMode="auto">
          <a:xfrm rot="10800000">
            <a:off x="10053638" y="4092575"/>
            <a:ext cx="768350" cy="1114425"/>
            <a:chOff x="2492375" y="2743199"/>
            <a:chExt cx="1082802" cy="1569450"/>
          </a:xfrm>
        </p:grpSpPr>
        <p:sp>
          <p:nvSpPr>
            <p:cNvPr id="16" name="Triângulo isósceles 15"/>
            <p:cNvSpPr/>
            <p:nvPr/>
          </p:nvSpPr>
          <p:spPr>
            <a:xfrm>
              <a:off x="2492375" y="3378133"/>
              <a:ext cx="1082802" cy="934516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cxnSp>
          <p:nvCxnSpPr>
            <p:cNvPr id="17" name="Conector reto 16"/>
            <p:cNvCxnSpPr>
              <a:stCxn id="16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etângulo de cantos arredondados 20"/>
          <p:cNvSpPr/>
          <p:nvPr/>
        </p:nvSpPr>
        <p:spPr>
          <a:xfrm>
            <a:off x="2741613" y="3484563"/>
            <a:ext cx="1790700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22" name="Conector de seta reta 21"/>
          <p:cNvCxnSpPr>
            <a:endCxn id="21" idx="1"/>
          </p:cNvCxnSpPr>
          <p:nvPr/>
        </p:nvCxnSpPr>
        <p:spPr>
          <a:xfrm>
            <a:off x="1660525" y="3746500"/>
            <a:ext cx="1081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de cantos arredondados 23"/>
          <p:cNvSpPr/>
          <p:nvPr/>
        </p:nvSpPr>
        <p:spPr>
          <a:xfrm>
            <a:off x="631825" y="4346575"/>
            <a:ext cx="852488" cy="850900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010110101010110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491" name="CaixaDeTexto 28"/>
          <p:cNvSpPr txBox="1">
            <a:spLocks noChangeArrowheads="1"/>
          </p:cNvSpPr>
          <p:nvPr/>
        </p:nvSpPr>
        <p:spPr bwMode="auto">
          <a:xfrm>
            <a:off x="1573213" y="4789488"/>
            <a:ext cx="16489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PSI/SI Data</a:t>
            </a:r>
            <a:endParaRPr lang="pt-BR" dirty="0">
              <a:latin typeface="Calibri" pitchFamily="34" charset="0"/>
            </a:endParaRPr>
          </a:p>
        </p:txBody>
      </p:sp>
      <p:pic>
        <p:nvPicPr>
          <p:cNvPr id="20492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333" t="32034" r="32690" b="30852"/>
          <a:stretch>
            <a:fillRect/>
          </a:stretch>
        </p:blipFill>
        <p:spPr bwMode="auto">
          <a:xfrm>
            <a:off x="739775" y="3330575"/>
            <a:ext cx="5667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3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333" t="32034" r="32690" b="30852"/>
          <a:stretch>
            <a:fillRect/>
          </a:stretch>
        </p:blipFill>
        <p:spPr bwMode="auto">
          <a:xfrm>
            <a:off x="985838" y="3659188"/>
            <a:ext cx="5667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4" name="CaixaDeTexto 72"/>
          <p:cNvSpPr txBox="1">
            <a:spLocks noChangeArrowheads="1"/>
          </p:cNvSpPr>
          <p:nvPr/>
        </p:nvSpPr>
        <p:spPr bwMode="auto">
          <a:xfrm>
            <a:off x="1598613" y="3889375"/>
            <a:ext cx="1104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>
                <a:latin typeface="Calibri" pitchFamily="34" charset="0"/>
              </a:rPr>
              <a:t>Audio</a:t>
            </a:r>
            <a:endParaRPr lang="pt-BR">
              <a:latin typeface="Calibri" pitchFamily="34" charset="0"/>
            </a:endParaRPr>
          </a:p>
        </p:txBody>
      </p:sp>
      <p:sp>
        <p:nvSpPr>
          <p:cNvPr id="20495" name="CaixaDeTexto 73"/>
          <p:cNvSpPr txBox="1">
            <a:spLocks noChangeArrowheads="1"/>
          </p:cNvSpPr>
          <p:nvPr/>
        </p:nvSpPr>
        <p:spPr bwMode="auto">
          <a:xfrm>
            <a:off x="1566863" y="2840038"/>
            <a:ext cx="11049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>
                <a:latin typeface="Calibri" pitchFamily="34" charset="0"/>
              </a:rPr>
              <a:t>Video</a:t>
            </a:r>
            <a:endParaRPr lang="pt-BR">
              <a:latin typeface="Calibri" pitchFamily="34" charset="0"/>
            </a:endParaRPr>
          </a:p>
        </p:txBody>
      </p:sp>
      <p:sp>
        <p:nvSpPr>
          <p:cNvPr id="75" name="Retângulo de cantos arredondados 74"/>
          <p:cNvSpPr/>
          <p:nvPr/>
        </p:nvSpPr>
        <p:spPr>
          <a:xfrm>
            <a:off x="9542463" y="2244725"/>
            <a:ext cx="1790700" cy="5778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Error Correction Encoder</a:t>
            </a:r>
          </a:p>
        </p:txBody>
      </p:sp>
      <p:sp>
        <p:nvSpPr>
          <p:cNvPr id="76" name="Retângulo de cantos arredondados 75"/>
          <p:cNvSpPr/>
          <p:nvPr/>
        </p:nvSpPr>
        <p:spPr>
          <a:xfrm>
            <a:off x="9542463" y="3194050"/>
            <a:ext cx="1790700" cy="4254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Modulator</a:t>
            </a:r>
          </a:p>
        </p:txBody>
      </p:sp>
      <p:cxnSp>
        <p:nvCxnSpPr>
          <p:cNvPr id="84" name="Conector angulado 83"/>
          <p:cNvCxnSpPr>
            <a:stCxn id="7" idx="3"/>
            <a:endCxn id="8" idx="0"/>
          </p:cNvCxnSpPr>
          <p:nvPr/>
        </p:nvCxnSpPr>
        <p:spPr>
          <a:xfrm>
            <a:off x="4557713" y="2765425"/>
            <a:ext cx="2914650" cy="7080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angulado 89"/>
          <p:cNvCxnSpPr>
            <a:stCxn id="24" idx="3"/>
            <a:endCxn id="8" idx="2"/>
          </p:cNvCxnSpPr>
          <p:nvPr/>
        </p:nvCxnSpPr>
        <p:spPr>
          <a:xfrm flipV="1">
            <a:off x="1484313" y="4049713"/>
            <a:ext cx="5988050" cy="7223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angulado 94"/>
          <p:cNvCxnSpPr>
            <a:stCxn id="8" idx="3"/>
            <a:endCxn id="75" idx="1"/>
          </p:cNvCxnSpPr>
          <p:nvPr/>
        </p:nvCxnSpPr>
        <p:spPr>
          <a:xfrm flipV="1">
            <a:off x="8366125" y="2533650"/>
            <a:ext cx="1176338" cy="1227138"/>
          </a:xfrm>
          <a:prstGeom prst="bentConnector3">
            <a:avLst>
              <a:gd name="adj1" fmla="val 78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do 96"/>
          <p:cNvCxnSpPr>
            <a:stCxn id="75" idx="2"/>
            <a:endCxn id="76" idx="0"/>
          </p:cNvCxnSpPr>
          <p:nvPr/>
        </p:nvCxnSpPr>
        <p:spPr>
          <a:xfrm rot="5400000">
            <a:off x="10252075" y="3008313"/>
            <a:ext cx="371475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angulado 99"/>
          <p:cNvCxnSpPr>
            <a:stCxn id="76" idx="2"/>
            <a:endCxn id="16" idx="3"/>
          </p:cNvCxnSpPr>
          <p:nvPr/>
        </p:nvCxnSpPr>
        <p:spPr>
          <a:xfrm rot="5400000">
            <a:off x="10201275" y="3856038"/>
            <a:ext cx="473075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CaixaDeTexto 102"/>
          <p:cNvSpPr txBox="1">
            <a:spLocks noChangeArrowheads="1"/>
          </p:cNvSpPr>
          <p:nvPr/>
        </p:nvSpPr>
        <p:spPr bwMode="auto">
          <a:xfrm>
            <a:off x="4416425" y="2782888"/>
            <a:ext cx="24209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sz="1400">
                <a:latin typeface="Calibri" pitchFamily="34" charset="0"/>
              </a:rPr>
              <a:t>Video Elementary Stream</a:t>
            </a:r>
            <a:endParaRPr lang="pt-BR" sz="1400">
              <a:latin typeface="Calibri" pitchFamily="34" charset="0"/>
            </a:endParaRPr>
          </a:p>
        </p:txBody>
      </p:sp>
      <p:cxnSp>
        <p:nvCxnSpPr>
          <p:cNvPr id="108" name="Conector de seta reta 107"/>
          <p:cNvCxnSpPr>
            <a:stCxn id="21" idx="3"/>
            <a:endCxn id="8" idx="1"/>
          </p:cNvCxnSpPr>
          <p:nvPr/>
        </p:nvCxnSpPr>
        <p:spPr>
          <a:xfrm>
            <a:off x="4532313" y="3746500"/>
            <a:ext cx="2044700" cy="1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CaixaDeTexto 109"/>
          <p:cNvSpPr txBox="1">
            <a:spLocks noChangeArrowheads="1"/>
          </p:cNvSpPr>
          <p:nvPr/>
        </p:nvSpPr>
        <p:spPr bwMode="auto">
          <a:xfrm>
            <a:off x="4329113" y="3735388"/>
            <a:ext cx="24209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sz="1400">
                <a:latin typeface="Calibri" pitchFamily="34" charset="0"/>
              </a:rPr>
              <a:t>Audio Elementary Stream</a:t>
            </a:r>
            <a:endParaRPr lang="pt-BR" sz="1400">
              <a:latin typeface="Calibri" pitchFamily="34" charset="0"/>
            </a:endParaRPr>
          </a:p>
        </p:txBody>
      </p:sp>
      <p:sp>
        <p:nvSpPr>
          <p:cNvPr id="20506" name="CaixaDeTexto 112"/>
          <p:cNvSpPr txBox="1">
            <a:spLocks noChangeArrowheads="1"/>
          </p:cNvSpPr>
          <p:nvPr/>
        </p:nvSpPr>
        <p:spPr bwMode="auto">
          <a:xfrm>
            <a:off x="8323263" y="3767138"/>
            <a:ext cx="15001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sz="1400">
                <a:latin typeface="Calibri" pitchFamily="34" charset="0"/>
              </a:rPr>
              <a:t>Transport Stream</a:t>
            </a:r>
            <a:endParaRPr lang="pt-BR" sz="1400">
              <a:latin typeface="Calibri" pitchFamily="34" charset="0"/>
            </a:endParaRPr>
          </a:p>
        </p:txBody>
      </p:sp>
      <p:sp>
        <p:nvSpPr>
          <p:cNvPr id="2050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Blocos </a:t>
            </a:r>
            <a:r>
              <a:rPr lang="pt-BR" dirty="0" smtClean="0"/>
              <a:t>do Sistema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2955</TotalTime>
  <Words>993</Words>
  <Application>Microsoft Office PowerPoint</Application>
  <PresentationFormat>Personalizar</PresentationFormat>
  <Paragraphs>371</Paragraphs>
  <Slides>25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Tema do Office</vt:lpstr>
      <vt:lpstr>Desenvolvimento de Multiplexador MPEG2 para o Sistema Brasileiro de TV Digital</vt:lpstr>
      <vt:lpstr>Sumário</vt:lpstr>
      <vt:lpstr>Introdução</vt:lpstr>
      <vt:lpstr>Proposta do Projeto</vt:lpstr>
      <vt:lpstr>Nomenclatura</vt:lpstr>
      <vt:lpstr>Nomenclatura</vt:lpstr>
      <vt:lpstr>Normas</vt:lpstr>
      <vt:lpstr>Normas</vt:lpstr>
      <vt:lpstr>Diagrama de Blocos do Sistema</vt:lpstr>
      <vt:lpstr>Sincronismo – PCR</vt:lpstr>
      <vt:lpstr>Sincronismo – PCR</vt:lpstr>
      <vt:lpstr>Sincronismo – PTS</vt:lpstr>
      <vt:lpstr>Sincronismo – DTS / PTS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Endres</dc:creator>
  <cp:lastModifiedBy>lucas_endres</cp:lastModifiedBy>
  <cp:revision>27</cp:revision>
  <dcterms:created xsi:type="dcterms:W3CDTF">2014-04-27T21:44:31Z</dcterms:created>
  <dcterms:modified xsi:type="dcterms:W3CDTF">2014-06-26T12:25:30Z</dcterms:modified>
</cp:coreProperties>
</file>