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7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22/5/2014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4616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22/5/2014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9943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22/5/2014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4590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22/5/2014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0317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22/5/2014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5204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22/5/2014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4914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22/5/2014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3194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22/5/2014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5776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22/5/2014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7285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22/5/2014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1030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1E3C-F023-4B2E-8C30-C087B244E656}" type="datetimeFigureOut">
              <a:rPr lang="pt-BR" smtClean="0"/>
              <a:pPr/>
              <a:t>22/5/2014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127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81E3C-F023-4B2E-8C30-C087B244E656}" type="datetimeFigureOut">
              <a:rPr lang="pt-BR" smtClean="0"/>
              <a:pPr/>
              <a:t>22/5/2014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14292-DE05-4001-9038-9B82A33A6A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4490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10367" y="6272011"/>
            <a:ext cx="9144000" cy="444321"/>
          </a:xfrm>
        </p:spPr>
        <p:txBody>
          <a:bodyPr/>
          <a:lstStyle/>
          <a:p>
            <a:r>
              <a:rPr lang="pt-PT" dirty="0" smtClean="0"/>
              <a:t>Diagrama de Blocos da interação entre as estruturas do FFMPEG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396627" y="374024"/>
            <a:ext cx="2897746" cy="1429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MpegTSWrite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21972" y="2163650"/>
            <a:ext cx="1790163" cy="16844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r>
              <a:rPr lang="pt-PT" dirty="0" smtClean="0"/>
              <a:t>PAT</a:t>
            </a:r>
          </a:p>
          <a:p>
            <a:pPr algn="ctr"/>
            <a:r>
              <a:rPr lang="pt-PT" dirty="0" smtClean="0"/>
              <a:t>TID 0</a:t>
            </a:r>
            <a:endParaRPr lang="pt-PT" dirty="0"/>
          </a:p>
          <a:p>
            <a:pPr algn="ctr"/>
            <a:r>
              <a:rPr lang="pt-PT" sz="1400" dirty="0" smtClean="0"/>
              <a:t>SID 1 &lt;&gt; TID 4001</a:t>
            </a:r>
          </a:p>
          <a:p>
            <a:pPr algn="ctr"/>
            <a:r>
              <a:rPr lang="pt-PT" sz="1400" dirty="0" smtClean="0"/>
              <a:t>SID 2 &lt;&gt; TID 4002</a:t>
            </a:r>
            <a:endParaRPr lang="pt-BR" sz="14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221606" y="2163651"/>
            <a:ext cx="1790163" cy="16694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endParaRPr lang="pt-PT" dirty="0" smtClean="0"/>
          </a:p>
          <a:p>
            <a:pPr algn="ctr"/>
            <a:r>
              <a:rPr lang="pt-PT" dirty="0" smtClean="0"/>
              <a:t>SDT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5087161" y="2189412"/>
            <a:ext cx="1790163" cy="15443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r>
              <a:rPr lang="pt-PT" dirty="0" smtClean="0"/>
              <a:t>PMT</a:t>
            </a:r>
          </a:p>
          <a:p>
            <a:pPr algn="ctr"/>
            <a:r>
              <a:rPr lang="pt-PT" dirty="0" smtClean="0"/>
              <a:t>TID 4001</a:t>
            </a:r>
          </a:p>
          <a:p>
            <a:pPr algn="ctr"/>
            <a:r>
              <a:rPr lang="pt-PT" sz="1400" dirty="0" smtClean="0"/>
              <a:t>SID 1</a:t>
            </a:r>
          </a:p>
          <a:p>
            <a:pPr algn="ctr"/>
            <a:r>
              <a:rPr lang="pt-PT" sz="1400" dirty="0" smtClean="0"/>
              <a:t>EID 101,111,112</a:t>
            </a:r>
            <a:endParaRPr lang="pt-BR" sz="1400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123094" y="4093871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smtClean="0"/>
              <a:t>MpegTSService</a:t>
            </a:r>
          </a:p>
          <a:p>
            <a:r>
              <a:rPr lang="pt-PT" dirty="0" smtClean="0"/>
              <a:t>SID 2</a:t>
            </a:r>
            <a:endParaRPr lang="pt-PT" dirty="0"/>
          </a:p>
          <a:p>
            <a:endParaRPr lang="pt-PT" dirty="0" smtClean="0"/>
          </a:p>
        </p:txBody>
      </p:sp>
      <p:cxnSp>
        <p:nvCxnSpPr>
          <p:cNvPr id="18" name="Conector de seta reta 17"/>
          <p:cNvCxnSpPr>
            <a:stCxn id="7" idx="1"/>
          </p:cNvCxnSpPr>
          <p:nvPr/>
        </p:nvCxnSpPr>
        <p:spPr>
          <a:xfrm flipH="1">
            <a:off x="6877324" y="2698128"/>
            <a:ext cx="2457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6877324" y="4577187"/>
            <a:ext cx="2457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4" idx="3"/>
            <a:endCxn id="7" idx="0"/>
          </p:cNvCxnSpPr>
          <p:nvPr/>
        </p:nvCxnSpPr>
        <p:spPr>
          <a:xfrm>
            <a:off x="6294373" y="1088802"/>
            <a:ext cx="1723803" cy="110061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4" idx="1"/>
            <a:endCxn id="5" idx="0"/>
          </p:cNvCxnSpPr>
          <p:nvPr/>
        </p:nvCxnSpPr>
        <p:spPr>
          <a:xfrm rot="10800000" flipV="1">
            <a:off x="1217055" y="1088802"/>
            <a:ext cx="2179573" cy="107484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4" idx="1"/>
            <a:endCxn id="6" idx="0"/>
          </p:cNvCxnSpPr>
          <p:nvPr/>
        </p:nvCxnSpPr>
        <p:spPr>
          <a:xfrm rot="10800000" flipV="1">
            <a:off x="3116689" y="1088801"/>
            <a:ext cx="279939" cy="107484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de cantos arredondados 36"/>
          <p:cNvSpPr/>
          <p:nvPr/>
        </p:nvSpPr>
        <p:spPr>
          <a:xfrm>
            <a:off x="10018519" y="1200952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Video, ID 101</a:t>
            </a: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10018518" y="1974284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111</a:t>
            </a: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10018518" y="2728193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112</a:t>
            </a: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10018519" y="4182025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Video, ID 201</a:t>
            </a:r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10018518" y="4962839"/>
            <a:ext cx="1790163" cy="837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/>
              <a:t>MpegTSWriteStream</a:t>
            </a:r>
          </a:p>
          <a:p>
            <a:pPr algn="ctr"/>
            <a:endParaRPr lang="pt-PT" sz="1400" dirty="0"/>
          </a:p>
          <a:p>
            <a:pPr algn="ctr"/>
            <a:r>
              <a:rPr lang="pt-PT" dirty="0" smtClean="0"/>
              <a:t>Audio, ID 211</a:t>
            </a:r>
            <a:endParaRPr lang="pt-BR" dirty="0"/>
          </a:p>
        </p:txBody>
      </p:sp>
      <p:cxnSp>
        <p:nvCxnSpPr>
          <p:cNvPr id="46" name="Conector angulado 45"/>
          <p:cNvCxnSpPr>
            <a:stCxn id="44" idx="1"/>
            <a:endCxn id="13" idx="3"/>
          </p:cNvCxnSpPr>
          <p:nvPr/>
        </p:nvCxnSpPr>
        <p:spPr>
          <a:xfrm rot="10800000">
            <a:off x="8913258" y="4602588"/>
            <a:ext cx="1105261" cy="778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37" idx="1"/>
            <a:endCxn id="7" idx="3"/>
          </p:cNvCxnSpPr>
          <p:nvPr/>
        </p:nvCxnSpPr>
        <p:spPr>
          <a:xfrm rot="10800000" flipV="1">
            <a:off x="8913257" y="1619516"/>
            <a:ext cx="1105262" cy="10786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do 57"/>
          <p:cNvCxnSpPr>
            <a:stCxn id="41" idx="1"/>
            <a:endCxn id="7" idx="3"/>
          </p:cNvCxnSpPr>
          <p:nvPr/>
        </p:nvCxnSpPr>
        <p:spPr>
          <a:xfrm rot="10800000" flipV="1">
            <a:off x="8913258" y="2392848"/>
            <a:ext cx="1105261" cy="305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42" idx="1"/>
            <a:endCxn id="7" idx="3"/>
          </p:cNvCxnSpPr>
          <p:nvPr/>
        </p:nvCxnSpPr>
        <p:spPr>
          <a:xfrm rot="10800000">
            <a:off x="8913258" y="2698128"/>
            <a:ext cx="1105261" cy="4486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do 68"/>
          <p:cNvCxnSpPr>
            <a:stCxn id="43" idx="1"/>
            <a:endCxn id="13" idx="3"/>
          </p:cNvCxnSpPr>
          <p:nvPr/>
        </p:nvCxnSpPr>
        <p:spPr>
          <a:xfrm rot="10800000" flipV="1">
            <a:off x="8913257" y="4600589"/>
            <a:ext cx="1105262" cy="1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de cantos arredondados 6"/>
          <p:cNvSpPr/>
          <p:nvPr/>
        </p:nvSpPr>
        <p:spPr>
          <a:xfrm>
            <a:off x="7123094" y="2189412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smtClean="0"/>
              <a:t>MpegTSService</a:t>
            </a:r>
          </a:p>
          <a:p>
            <a:r>
              <a:rPr lang="pt-PT" dirty="0" smtClean="0"/>
              <a:t>SID 1</a:t>
            </a:r>
            <a:endParaRPr lang="pt-PT" dirty="0"/>
          </a:p>
          <a:p>
            <a:endParaRPr lang="pt-PT" dirty="0" smtClean="0"/>
          </a:p>
        </p:txBody>
      </p:sp>
      <p:cxnSp>
        <p:nvCxnSpPr>
          <p:cNvPr id="76" name="Conector angulado 75"/>
          <p:cNvCxnSpPr>
            <a:stCxn id="13" idx="0"/>
            <a:endCxn id="4" idx="2"/>
          </p:cNvCxnSpPr>
          <p:nvPr/>
        </p:nvCxnSpPr>
        <p:spPr>
          <a:xfrm rot="16200000" flipV="1">
            <a:off x="5286692" y="1362387"/>
            <a:ext cx="2290292" cy="3172676"/>
          </a:xfrm>
          <a:prstGeom prst="bentConnector3">
            <a:avLst>
              <a:gd name="adj1" fmla="val 100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ângulo de cantos arredondados 85"/>
          <p:cNvSpPr/>
          <p:nvPr/>
        </p:nvSpPr>
        <p:spPr>
          <a:xfrm>
            <a:off x="5087161" y="4122313"/>
            <a:ext cx="1790163" cy="15443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MpegTSSection</a:t>
            </a:r>
          </a:p>
          <a:p>
            <a:pPr algn="ctr"/>
            <a:r>
              <a:rPr lang="pt-PT" dirty="0" smtClean="0"/>
              <a:t>PMT</a:t>
            </a:r>
          </a:p>
          <a:p>
            <a:pPr algn="ctr"/>
            <a:r>
              <a:rPr lang="pt-PT" dirty="0" smtClean="0"/>
              <a:t>TID 4002</a:t>
            </a:r>
          </a:p>
          <a:p>
            <a:pPr algn="ctr"/>
            <a:r>
              <a:rPr lang="pt-PT" sz="1400" dirty="0" smtClean="0"/>
              <a:t>SID 2</a:t>
            </a:r>
          </a:p>
          <a:p>
            <a:pPr algn="ctr"/>
            <a:r>
              <a:rPr lang="pt-PT" sz="1400" dirty="0" smtClean="0"/>
              <a:t>EID 201,211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xmlns="" val="189940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 txBox="1">
            <a:spLocks/>
          </p:cNvSpPr>
          <p:nvPr/>
        </p:nvSpPr>
        <p:spPr>
          <a:xfrm>
            <a:off x="1910367" y="6272011"/>
            <a:ext cx="9144000" cy="444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Representação da variação das taxas de bits e quadros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21407" y="1211151"/>
            <a:ext cx="851436" cy="8497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29536" y="1356038"/>
            <a:ext cx="851436" cy="8497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837665" y="1500925"/>
            <a:ext cx="851436" cy="8497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264080" y="1284755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Video Encoder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6616880" y="1272190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MPEG2 Muxer</a:t>
            </a:r>
          </a:p>
        </p:txBody>
      </p:sp>
      <p:cxnSp>
        <p:nvCxnSpPr>
          <p:cNvPr id="11" name="Conector de seta reta 10"/>
          <p:cNvCxnSpPr>
            <a:endCxn id="8" idx="1"/>
          </p:cNvCxnSpPr>
          <p:nvPr/>
        </p:nvCxnSpPr>
        <p:spPr>
          <a:xfrm>
            <a:off x="1689101" y="1793471"/>
            <a:ext cx="1574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803400" y="1793470"/>
            <a:ext cx="1104900" cy="949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Constant</a:t>
            </a:r>
          </a:p>
          <a:p>
            <a:pPr algn="ctr"/>
            <a:r>
              <a:rPr lang="pt-PT" dirty="0" smtClean="0"/>
              <a:t>Frame</a:t>
            </a:r>
          </a:p>
          <a:p>
            <a:pPr algn="ctr"/>
            <a:r>
              <a:rPr lang="pt-PT" dirty="0" smtClean="0"/>
              <a:t>Rate</a:t>
            </a:r>
            <a:endParaRPr lang="pt-BR" dirty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5054512" y="1793471"/>
            <a:ext cx="1574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168811" y="1793470"/>
            <a:ext cx="110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Variable</a:t>
            </a:r>
          </a:p>
          <a:p>
            <a:pPr algn="ctr"/>
            <a:r>
              <a:rPr lang="pt-PT" dirty="0" smtClean="0"/>
              <a:t>Bit</a:t>
            </a:r>
          </a:p>
          <a:p>
            <a:pPr algn="ctr"/>
            <a:r>
              <a:rPr lang="pt-PT" dirty="0" smtClean="0"/>
              <a:t>Rate</a:t>
            </a:r>
            <a:endParaRPr lang="pt-BR" dirty="0"/>
          </a:p>
        </p:txBody>
      </p:sp>
      <p:cxnSp>
        <p:nvCxnSpPr>
          <p:cNvPr id="17" name="Conector de seta reta 16"/>
          <p:cNvCxnSpPr/>
          <p:nvPr/>
        </p:nvCxnSpPr>
        <p:spPr>
          <a:xfrm>
            <a:off x="8419923" y="1814758"/>
            <a:ext cx="1574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8534222" y="1814757"/>
            <a:ext cx="1104900" cy="949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Constant</a:t>
            </a:r>
          </a:p>
          <a:p>
            <a:pPr algn="ctr"/>
            <a:r>
              <a:rPr lang="pt-PT" dirty="0" smtClean="0"/>
              <a:t>Bit</a:t>
            </a:r>
          </a:p>
          <a:p>
            <a:pPr algn="ctr"/>
            <a:r>
              <a:rPr lang="pt-PT" dirty="0" smtClean="0"/>
              <a:t>Rate</a:t>
            </a:r>
            <a:endParaRPr lang="pt-BR" dirty="0"/>
          </a:p>
        </p:txBody>
      </p:sp>
      <p:grpSp>
        <p:nvGrpSpPr>
          <p:cNvPr id="45" name="Grupo 44"/>
          <p:cNvGrpSpPr/>
          <p:nvPr/>
        </p:nvGrpSpPr>
        <p:grpSpPr>
          <a:xfrm rot="10800000">
            <a:off x="10007782" y="1236835"/>
            <a:ext cx="768456" cy="1113827"/>
            <a:chOff x="2492375" y="2743199"/>
            <a:chExt cx="1082802" cy="1569450"/>
          </a:xfrm>
        </p:grpSpPr>
        <p:sp>
          <p:nvSpPr>
            <p:cNvPr id="36" name="Triângulo isósceles 35"/>
            <p:cNvSpPr/>
            <p:nvPr/>
          </p:nvSpPr>
          <p:spPr>
            <a:xfrm>
              <a:off x="2492375" y="3379199"/>
              <a:ext cx="1082802" cy="9334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1" name="Conector reto 40"/>
            <p:cNvCxnSpPr>
              <a:stCxn id="36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212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570607" y="169751"/>
            <a:ext cx="627937" cy="5771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78736" y="314638"/>
            <a:ext cx="627937" cy="5771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86865" y="459525"/>
            <a:ext cx="627937" cy="5771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743380" y="459525"/>
            <a:ext cx="1790163" cy="577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Video Encoder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6553022" y="1455503"/>
            <a:ext cx="1790163" cy="5771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MPEG2 Muxer</a:t>
            </a:r>
          </a:p>
        </p:txBody>
      </p:sp>
      <p:cxnSp>
        <p:nvCxnSpPr>
          <p:cNvPr id="9" name="Conector de seta reta 8"/>
          <p:cNvCxnSpPr>
            <a:stCxn id="6" idx="3"/>
            <a:endCxn id="7" idx="1"/>
          </p:cNvCxnSpPr>
          <p:nvPr/>
        </p:nvCxnSpPr>
        <p:spPr>
          <a:xfrm>
            <a:off x="1414802" y="748089"/>
            <a:ext cx="1328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 rot="10800000">
            <a:off x="10029950" y="2075035"/>
            <a:ext cx="768456" cy="1113827"/>
            <a:chOff x="2492375" y="2743199"/>
            <a:chExt cx="1082802" cy="1569450"/>
          </a:xfrm>
        </p:grpSpPr>
        <p:sp>
          <p:nvSpPr>
            <p:cNvPr id="16" name="Triângulo isósceles 15"/>
            <p:cNvSpPr/>
            <p:nvPr/>
          </p:nvSpPr>
          <p:spPr>
            <a:xfrm>
              <a:off x="2492375" y="3379199"/>
              <a:ext cx="1082802" cy="9334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reto 16"/>
            <p:cNvCxnSpPr>
              <a:stCxn id="16" idx="3"/>
            </p:cNvCxnSpPr>
            <p:nvPr/>
          </p:nvCxnSpPr>
          <p:spPr>
            <a:xfrm flipV="1">
              <a:off x="3033776" y="2743199"/>
              <a:ext cx="0" cy="15694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tângulo de cantos arredondados 20"/>
          <p:cNvSpPr/>
          <p:nvPr/>
        </p:nvSpPr>
        <p:spPr>
          <a:xfrm>
            <a:off x="2717980" y="1466816"/>
            <a:ext cx="1790163" cy="5240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Audio Encoder</a:t>
            </a:r>
          </a:p>
        </p:txBody>
      </p:sp>
      <p:cxnSp>
        <p:nvCxnSpPr>
          <p:cNvPr id="22" name="Conector de seta reta 21"/>
          <p:cNvCxnSpPr>
            <a:endCxn id="21" idx="1"/>
          </p:cNvCxnSpPr>
          <p:nvPr/>
        </p:nvCxnSpPr>
        <p:spPr>
          <a:xfrm>
            <a:off x="1636693" y="1728862"/>
            <a:ext cx="1081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de cantos arredondados 23"/>
          <p:cNvSpPr/>
          <p:nvPr/>
        </p:nvSpPr>
        <p:spPr>
          <a:xfrm>
            <a:off x="608707" y="2329490"/>
            <a:ext cx="851436" cy="849737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010110101010110</a:t>
            </a:r>
            <a:endParaRPr lang="pt-B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549400" y="2772109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Data</a:t>
            </a:r>
            <a:endParaRPr lang="pt-BR" dirty="0"/>
          </a:p>
        </p:txBody>
      </p:sp>
      <p:pic>
        <p:nvPicPr>
          <p:cNvPr id="1028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333" t="32034" r="32690" b="30852"/>
          <a:stretch/>
        </p:blipFill>
        <p:spPr bwMode="auto">
          <a:xfrm>
            <a:off x="716302" y="1313643"/>
            <a:ext cx="566221" cy="46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https://encrypted-tbn2.gstatic.com/images?q=tbn:ANd9GcTbuG_HREhJ9FI0ZMC8KKMljMgX3ppf3hUWokoVLcxoG9pCz68V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333" t="32034" r="32690" b="30852"/>
          <a:stretch/>
        </p:blipFill>
        <p:spPr bwMode="auto">
          <a:xfrm>
            <a:off x="962881" y="1641935"/>
            <a:ext cx="566221" cy="46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CaixaDeTexto 72"/>
          <p:cNvSpPr txBox="1"/>
          <p:nvPr/>
        </p:nvSpPr>
        <p:spPr>
          <a:xfrm>
            <a:off x="1574800" y="187234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Audio</a:t>
            </a:r>
            <a:endParaRPr lang="pt-BR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543096" y="821763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Video</a:t>
            </a:r>
            <a:endParaRPr lang="pt-BR" dirty="0"/>
          </a:p>
        </p:txBody>
      </p:sp>
      <p:sp>
        <p:nvSpPr>
          <p:cNvPr id="75" name="Retângulo de cantos arredondados 74"/>
          <p:cNvSpPr/>
          <p:nvPr/>
        </p:nvSpPr>
        <p:spPr>
          <a:xfrm>
            <a:off x="9519098" y="228022"/>
            <a:ext cx="1790163" cy="577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Error Correction Encoder</a:t>
            </a:r>
          </a:p>
        </p:txBody>
      </p:sp>
      <p:sp>
        <p:nvSpPr>
          <p:cNvPr id="76" name="Retângulo de cantos arredondados 75"/>
          <p:cNvSpPr/>
          <p:nvPr/>
        </p:nvSpPr>
        <p:spPr>
          <a:xfrm>
            <a:off x="9519097" y="1176504"/>
            <a:ext cx="1790163" cy="4248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Modulator</a:t>
            </a:r>
          </a:p>
        </p:txBody>
      </p:sp>
      <p:cxnSp>
        <p:nvCxnSpPr>
          <p:cNvPr id="84" name="Conector angulado 83"/>
          <p:cNvCxnSpPr>
            <a:stCxn id="7" idx="3"/>
            <a:endCxn id="8" idx="0"/>
          </p:cNvCxnSpPr>
          <p:nvPr/>
        </p:nvCxnSpPr>
        <p:spPr>
          <a:xfrm>
            <a:off x="4533543" y="748089"/>
            <a:ext cx="2914561" cy="7074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do 89"/>
          <p:cNvCxnSpPr>
            <a:stCxn id="24" idx="3"/>
            <a:endCxn id="8" idx="2"/>
          </p:cNvCxnSpPr>
          <p:nvPr/>
        </p:nvCxnSpPr>
        <p:spPr>
          <a:xfrm flipV="1">
            <a:off x="1460143" y="2032630"/>
            <a:ext cx="5987961" cy="721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do 94"/>
          <p:cNvCxnSpPr>
            <a:stCxn id="8" idx="3"/>
            <a:endCxn id="75" idx="1"/>
          </p:cNvCxnSpPr>
          <p:nvPr/>
        </p:nvCxnSpPr>
        <p:spPr>
          <a:xfrm flipV="1">
            <a:off x="8343185" y="516586"/>
            <a:ext cx="1175913" cy="1227481"/>
          </a:xfrm>
          <a:prstGeom prst="bentConnector3">
            <a:avLst>
              <a:gd name="adj1" fmla="val 78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do 96"/>
          <p:cNvCxnSpPr>
            <a:stCxn id="75" idx="2"/>
            <a:endCxn id="76" idx="0"/>
          </p:cNvCxnSpPr>
          <p:nvPr/>
        </p:nvCxnSpPr>
        <p:spPr>
          <a:xfrm rot="5400000">
            <a:off x="10228503" y="990827"/>
            <a:ext cx="3713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do 99"/>
          <p:cNvCxnSpPr>
            <a:stCxn id="76" idx="2"/>
            <a:endCxn id="16" idx="3"/>
          </p:cNvCxnSpPr>
          <p:nvPr/>
        </p:nvCxnSpPr>
        <p:spPr>
          <a:xfrm rot="5400000">
            <a:off x="10177348" y="1838203"/>
            <a:ext cx="47366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ixaDeTexto 102"/>
          <p:cNvSpPr txBox="1"/>
          <p:nvPr/>
        </p:nvSpPr>
        <p:spPr>
          <a:xfrm>
            <a:off x="4392594" y="765488"/>
            <a:ext cx="242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Video Elementary Stream</a:t>
            </a:r>
            <a:endParaRPr lang="pt-BR" sz="1400" dirty="0"/>
          </a:p>
        </p:txBody>
      </p:sp>
      <p:cxnSp>
        <p:nvCxnSpPr>
          <p:cNvPr id="108" name="Conector de seta reta 107"/>
          <p:cNvCxnSpPr>
            <a:stCxn id="21" idx="3"/>
            <a:endCxn id="8" idx="1"/>
          </p:cNvCxnSpPr>
          <p:nvPr/>
        </p:nvCxnSpPr>
        <p:spPr>
          <a:xfrm>
            <a:off x="4508143" y="1728862"/>
            <a:ext cx="2044879" cy="1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ixaDeTexto 109"/>
          <p:cNvSpPr txBox="1"/>
          <p:nvPr/>
        </p:nvSpPr>
        <p:spPr>
          <a:xfrm>
            <a:off x="4306194" y="1717549"/>
            <a:ext cx="242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Audio Elementary Stream</a:t>
            </a:r>
            <a:endParaRPr lang="pt-BR" sz="1400" dirty="0"/>
          </a:p>
        </p:txBody>
      </p:sp>
      <p:sp>
        <p:nvSpPr>
          <p:cNvPr id="113" name="CaixaDeTexto 112"/>
          <p:cNvSpPr txBox="1"/>
          <p:nvPr/>
        </p:nvSpPr>
        <p:spPr>
          <a:xfrm>
            <a:off x="8299540" y="1749233"/>
            <a:ext cx="1500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Transport Stream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xmlns="" val="256454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10367" y="6272011"/>
            <a:ext cx="9144000" cy="444321"/>
          </a:xfrm>
        </p:spPr>
        <p:txBody>
          <a:bodyPr/>
          <a:lstStyle/>
          <a:p>
            <a:r>
              <a:rPr lang="pt-PT" dirty="0" smtClean="0"/>
              <a:t>Sequencia de quadros IBBPBBP...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250886" y="857365"/>
            <a:ext cx="1790163" cy="16844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 smtClean="0">
                <a:solidFill>
                  <a:prstClr val="white"/>
                </a:solidFill>
              </a:rPr>
              <a:t>I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3211647" y="85736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5197539" y="85736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7158300" y="857364"/>
            <a:ext cx="1790163" cy="16844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 smtClean="0">
                <a:solidFill>
                  <a:prstClr val="white"/>
                </a:solidFill>
              </a:rPr>
              <a:t>P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9119061" y="85736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1250885" y="334743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3228401" y="3347434"/>
            <a:ext cx="1790163" cy="16844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 smtClean="0">
                <a:solidFill>
                  <a:prstClr val="white"/>
                </a:solidFill>
              </a:rPr>
              <a:t>P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5189162" y="334743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7158300" y="3347434"/>
            <a:ext cx="1790163" cy="16844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pPr algn="ctr"/>
            <a:endParaRPr lang="pt-PT" dirty="0">
              <a:solidFill>
                <a:prstClr val="white"/>
              </a:solidFill>
            </a:endParaRPr>
          </a:p>
          <a:p>
            <a:pPr algn="ctr"/>
            <a:endParaRPr lang="pt-PT" dirty="0" smtClean="0">
              <a:solidFill>
                <a:prstClr val="white"/>
              </a:solidFill>
            </a:endParaRPr>
          </a:p>
          <a:p>
            <a:r>
              <a:rPr lang="pt-PT" dirty="0">
                <a:solidFill>
                  <a:prstClr val="white"/>
                </a:solidFill>
              </a:rPr>
              <a:t>B</a:t>
            </a:r>
            <a:endParaRPr lang="pt-BR" sz="1400" dirty="0">
              <a:solidFill>
                <a:prstClr val="white"/>
              </a:solidFill>
            </a:endParaRPr>
          </a:p>
        </p:txBody>
      </p:sp>
      <p:cxnSp>
        <p:nvCxnSpPr>
          <p:cNvPr id="8" name="Conector angulado 7"/>
          <p:cNvCxnSpPr>
            <a:stCxn id="5" idx="3"/>
            <a:endCxn id="27" idx="1"/>
          </p:cNvCxnSpPr>
          <p:nvPr/>
        </p:nvCxnSpPr>
        <p:spPr>
          <a:xfrm flipV="1">
            <a:off x="3041049" y="1699589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do 39"/>
          <p:cNvCxnSpPr/>
          <p:nvPr/>
        </p:nvCxnSpPr>
        <p:spPr>
          <a:xfrm flipV="1">
            <a:off x="5001810" y="1699587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angulado 44"/>
          <p:cNvCxnSpPr/>
          <p:nvPr/>
        </p:nvCxnSpPr>
        <p:spPr>
          <a:xfrm flipV="1">
            <a:off x="6988494" y="1699586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6"/>
          <p:cNvCxnSpPr/>
          <p:nvPr/>
        </p:nvCxnSpPr>
        <p:spPr>
          <a:xfrm flipV="1">
            <a:off x="8947671" y="1692291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do 47"/>
          <p:cNvCxnSpPr/>
          <p:nvPr/>
        </p:nvCxnSpPr>
        <p:spPr>
          <a:xfrm flipV="1">
            <a:off x="6979325" y="4193794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/>
          <p:nvPr/>
        </p:nvCxnSpPr>
        <p:spPr>
          <a:xfrm flipV="1">
            <a:off x="5018564" y="4189658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do 50"/>
          <p:cNvCxnSpPr/>
          <p:nvPr/>
        </p:nvCxnSpPr>
        <p:spPr>
          <a:xfrm flipV="1">
            <a:off x="3057803" y="4189658"/>
            <a:ext cx="17059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/>
          <p:cNvCxnSpPr>
            <a:stCxn id="30" idx="3"/>
            <a:endCxn id="31" idx="1"/>
          </p:cNvCxnSpPr>
          <p:nvPr/>
        </p:nvCxnSpPr>
        <p:spPr>
          <a:xfrm flipH="1">
            <a:off x="1250885" y="1699589"/>
            <a:ext cx="9658339" cy="2490070"/>
          </a:xfrm>
          <a:prstGeom prst="bentConnector5">
            <a:avLst>
              <a:gd name="adj1" fmla="val -2367"/>
              <a:gd name="adj2" fmla="val 50000"/>
              <a:gd name="adj3" fmla="val 1023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9499600" y="3835400"/>
            <a:ext cx="77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smtClean="0"/>
              <a:t>. . .</a:t>
            </a:r>
            <a:endParaRPr lang="pt-BR" sz="3200" dirty="0"/>
          </a:p>
        </p:txBody>
      </p:sp>
      <p:cxnSp>
        <p:nvCxnSpPr>
          <p:cNvPr id="39" name="Conector angulado 38"/>
          <p:cNvCxnSpPr>
            <a:stCxn id="23" idx="3"/>
            <a:endCxn id="5" idx="1"/>
          </p:cNvCxnSpPr>
          <p:nvPr/>
        </p:nvCxnSpPr>
        <p:spPr>
          <a:xfrm flipH="1" flipV="1">
            <a:off x="1250886" y="1699590"/>
            <a:ext cx="9023414" cy="2428198"/>
          </a:xfrm>
          <a:prstGeom prst="bentConnector5">
            <a:avLst>
              <a:gd name="adj1" fmla="val -2533"/>
              <a:gd name="adj2" fmla="val -48144"/>
              <a:gd name="adj3" fmla="val 1036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6409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ector de seta reta 34"/>
          <p:cNvCxnSpPr/>
          <p:nvPr/>
        </p:nvCxnSpPr>
        <p:spPr>
          <a:xfrm>
            <a:off x="7526480" y="2989943"/>
            <a:ext cx="0" cy="59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8455395" y="3178629"/>
            <a:ext cx="0" cy="41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ítulo 2"/>
          <p:cNvSpPr txBox="1">
            <a:spLocks/>
          </p:cNvSpPr>
          <p:nvPr/>
        </p:nvSpPr>
        <p:spPr>
          <a:xfrm>
            <a:off x="1910367" y="6272011"/>
            <a:ext cx="9144000" cy="444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Amostragem do PCR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264080" y="1284755"/>
            <a:ext cx="1790163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ym typeface="Symbol"/>
              </a:rPr>
              <a:t>300</a:t>
            </a:r>
            <a:endParaRPr lang="pt-PT" dirty="0" smtClean="0"/>
          </a:p>
        </p:txBody>
      </p:sp>
      <p:cxnSp>
        <p:nvCxnSpPr>
          <p:cNvPr id="11" name="Conector de seta reta 10"/>
          <p:cNvCxnSpPr>
            <a:endCxn id="8" idx="1"/>
          </p:cNvCxnSpPr>
          <p:nvPr/>
        </p:nvCxnSpPr>
        <p:spPr>
          <a:xfrm>
            <a:off x="2540000" y="1793471"/>
            <a:ext cx="72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endCxn id="23" idx="1"/>
          </p:cNvCxnSpPr>
          <p:nvPr/>
        </p:nvCxnSpPr>
        <p:spPr>
          <a:xfrm>
            <a:off x="5054512" y="1793471"/>
            <a:ext cx="691559" cy="1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992917" y="1866042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90KHz</a:t>
            </a:r>
            <a:endParaRPr lang="pt-BR" dirty="0"/>
          </a:p>
        </p:txBody>
      </p:sp>
      <p:sp>
        <p:nvSpPr>
          <p:cNvPr id="19" name="Elipse 18"/>
          <p:cNvSpPr/>
          <p:nvPr/>
        </p:nvSpPr>
        <p:spPr>
          <a:xfrm>
            <a:off x="1785256" y="1480456"/>
            <a:ext cx="653143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 </a:t>
            </a:r>
            <a:endParaRPr lang="pt-BR" sz="4000" dirty="0" smtClean="0"/>
          </a:p>
          <a:p>
            <a:pPr algn="ctr"/>
            <a:r>
              <a:rPr lang="pt-BR" sz="4000" dirty="0" smtClean="0"/>
              <a:t>~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62856" y="1488667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Reference</a:t>
            </a:r>
          </a:p>
          <a:p>
            <a:pPr algn="ctr"/>
            <a:r>
              <a:rPr lang="pt-PT" dirty="0" smtClean="0"/>
              <a:t>Oscillator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5746071" y="1524004"/>
            <a:ext cx="3586619" cy="5624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 smtClean="0">
                <a:sym typeface="Symbol"/>
              </a:rPr>
              <a:t>42 Bits Counter</a:t>
            </a:r>
            <a:endParaRPr lang="pt-PT" dirty="0" smtClean="0"/>
          </a:p>
        </p:txBody>
      </p:sp>
      <p:sp>
        <p:nvSpPr>
          <p:cNvPr id="24" name="CaixaDeTexto 23"/>
          <p:cNvSpPr txBox="1"/>
          <p:nvPr/>
        </p:nvSpPr>
        <p:spPr>
          <a:xfrm>
            <a:off x="2445657" y="1858785"/>
            <a:ext cx="86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27M</a:t>
            </a:r>
            <a:r>
              <a:rPr lang="pt-PT" dirty="0" smtClean="0"/>
              <a:t>Hz</a:t>
            </a:r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6545948" y="3739619"/>
            <a:ext cx="2032000" cy="101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MPEG2 Muxer</a:t>
            </a: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5678630" y="4173809"/>
            <a:ext cx="64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5678630" y="4493124"/>
            <a:ext cx="64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6574977" y="2670622"/>
            <a:ext cx="8075" cy="89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de cantos arredondados 31"/>
          <p:cNvSpPr/>
          <p:nvPr/>
        </p:nvSpPr>
        <p:spPr>
          <a:xfrm>
            <a:off x="6149897" y="2473382"/>
            <a:ext cx="787935" cy="4439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PCR</a:t>
            </a:r>
            <a:endParaRPr lang="pt-BR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7107840" y="2850755"/>
            <a:ext cx="787935" cy="4439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PCR</a:t>
            </a:r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8094812" y="3024924"/>
            <a:ext cx="787935" cy="4439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PCR</a:t>
            </a:r>
            <a:endParaRPr lang="pt-BR" dirty="0"/>
          </a:p>
        </p:txBody>
      </p:sp>
      <p:cxnSp>
        <p:nvCxnSpPr>
          <p:cNvPr id="40" name="Conector de seta reta 39"/>
          <p:cNvCxnSpPr/>
          <p:nvPr/>
        </p:nvCxnSpPr>
        <p:spPr>
          <a:xfrm>
            <a:off x="6560461" y="2286956"/>
            <a:ext cx="2380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6545947" y="2119085"/>
            <a:ext cx="0" cy="3338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8977087" y="2134546"/>
            <a:ext cx="86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Time</a:t>
            </a:r>
            <a:endParaRPr lang="pt-BR" dirty="0"/>
          </a:p>
        </p:txBody>
      </p:sp>
      <p:cxnSp>
        <p:nvCxnSpPr>
          <p:cNvPr id="46" name="Conector reto 45"/>
          <p:cNvCxnSpPr/>
          <p:nvPr/>
        </p:nvCxnSpPr>
        <p:spPr>
          <a:xfrm>
            <a:off x="7532918" y="2119085"/>
            <a:ext cx="0" cy="3338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8534402" y="2119085"/>
            <a:ext cx="0" cy="333829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8828230" y="4231867"/>
            <a:ext cx="64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127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155</Words>
  <Application>Microsoft Office PowerPoint</Application>
  <PresentationFormat>Personalizar</PresentationFormat>
  <Paragraphs>133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Endres</dc:creator>
  <cp:lastModifiedBy>Positivo Informatica S.A.</cp:lastModifiedBy>
  <cp:revision>14</cp:revision>
  <dcterms:created xsi:type="dcterms:W3CDTF">2014-04-27T21:44:31Z</dcterms:created>
  <dcterms:modified xsi:type="dcterms:W3CDTF">2014-05-23T02:13:03Z</dcterms:modified>
</cp:coreProperties>
</file>