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2" r:id="rId3"/>
    <p:sldId id="264" r:id="rId4"/>
    <p:sldId id="265" r:id="rId5"/>
    <p:sldId id="267" r:id="rId6"/>
    <p:sldId id="268" r:id="rId7"/>
    <p:sldId id="270" r:id="rId8"/>
    <p:sldId id="258" r:id="rId9"/>
    <p:sldId id="260" r:id="rId10"/>
    <p:sldId id="269" r:id="rId11"/>
    <p:sldId id="256" r:id="rId12"/>
    <p:sldId id="272" r:id="rId13"/>
    <p:sldId id="274" r:id="rId14"/>
    <p:sldId id="277" r:id="rId15"/>
    <p:sldId id="275" r:id="rId16"/>
    <p:sldId id="276" r:id="rId17"/>
    <p:sldId id="285" r:id="rId18"/>
    <p:sldId id="286" r:id="rId19"/>
    <p:sldId id="287" r:id="rId20"/>
    <p:sldId id="279" r:id="rId21"/>
    <p:sldId id="282" r:id="rId22"/>
    <p:sldId id="284" r:id="rId23"/>
    <p:sldId id="281" r:id="rId24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81748" autoAdjust="0"/>
  </p:normalViewPr>
  <p:slideViewPr>
    <p:cSldViewPr snapToGrid="0">
      <p:cViewPr varScale="1">
        <p:scale>
          <a:sx n="56" d="100"/>
          <a:sy n="56" d="100"/>
        </p:scale>
        <p:origin x="13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Robustez x Alcance: </a:t>
            </a:r>
            <a:r>
              <a:rPr lang="pt-BR" sz="2400" dirty="0" err="1" smtClean="0">
                <a:latin typeface="Calibri" pitchFamily="34" charset="0"/>
              </a:rPr>
              <a:t>Qto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EiTV, só</a:t>
            </a:r>
            <a:r>
              <a:rPr lang="pt-PT" baseline="0" dirty="0" smtClean="0"/>
              <a:t> posso entregar um TS com um único serviço.</a:t>
            </a:r>
          </a:p>
          <a:p>
            <a:r>
              <a:rPr lang="pt-PT" baseline="0" dirty="0" smtClean="0"/>
              <a:t>Posso usar um Mux qualquer 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Dektec, posso entregar TS como queira, com múltiplos serviços e tabelas.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partir dessas restrições, definiu-se o escopo 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t>26/06/2014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t>26/06/2014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t>26/06/2014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t>26/06/2014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t>26/06/2014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t>26/06/2014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Desenvolvimento de Multiplexador MPEG2 para o Sistema </a:t>
            </a:r>
            <a:r>
              <a:rPr lang="pt-BR" sz="4400" dirty="0" smtClean="0"/>
              <a:t>Brasileiro</a:t>
            </a:r>
            <a:br>
              <a:rPr lang="pt-BR" sz="4400" dirty="0" smtClean="0"/>
            </a:br>
            <a:r>
              <a:rPr lang="pt-BR" sz="4400" dirty="0" smtClean="0"/>
              <a:t>de </a:t>
            </a:r>
            <a:r>
              <a:rPr lang="pt-BR" sz="4400" dirty="0" smtClean="0"/>
              <a:t>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Pereira </a:t>
            </a:r>
            <a:r>
              <a:rPr lang="pt-BR" dirty="0" smtClean="0"/>
              <a:t>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Sincronismo – DTS / PTS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3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38" y="3876675"/>
            <a:ext cx="108426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8" y="1803400"/>
            <a:ext cx="2282722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1 x </a:t>
            </a:r>
            <a:r>
              <a:rPr lang="pt-BR" sz="2400" dirty="0" err="1" smtClean="0">
                <a:latin typeface="Calibri" pitchFamily="34" charset="0"/>
              </a:rPr>
              <a:t>Full</a:t>
            </a:r>
            <a:r>
              <a:rPr lang="pt-BR" sz="2400" dirty="0" smtClean="0">
                <a:latin typeface="Calibri" pitchFamily="34" charset="0"/>
              </a:rPr>
              <a:t> </a:t>
            </a:r>
            <a:r>
              <a:rPr lang="pt-BR" sz="2400" dirty="0" err="1" smtClean="0">
                <a:latin typeface="Calibri" pitchFamily="34" charset="0"/>
              </a:rPr>
              <a:t>Seg</a:t>
            </a:r>
            <a:r>
              <a:rPr lang="pt-BR" sz="2400" dirty="0" smtClean="0">
                <a:latin typeface="Calibri" pitchFamily="34" charset="0"/>
              </a:rPr>
              <a:t> + 1 x 1-Seg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TV Fixa e Móvel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Qualidade x </a:t>
            </a:r>
            <a:r>
              <a:rPr lang="pt-BR" sz="2400" dirty="0">
                <a:latin typeface="Calibri" pitchFamily="34" charset="0"/>
              </a:rPr>
              <a:t>Alcance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Mesma programação para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	diferentes dispositivos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Canais Comerciais (RBS, SBT, Band)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1-4 x Standard </a:t>
            </a:r>
            <a:r>
              <a:rPr lang="pt-BR" sz="2400" dirty="0" err="1" smtClean="0">
                <a:latin typeface="Calibri" pitchFamily="34" charset="0"/>
              </a:rPr>
              <a:t>Definition</a:t>
            </a:r>
            <a:r>
              <a:rPr lang="pt-BR" sz="2400" dirty="0" smtClean="0">
                <a:latin typeface="Calibri" pitchFamily="34" charset="0"/>
              </a:rPr>
              <a:t> + 1 x 1-Seg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TV </a:t>
            </a:r>
            <a:r>
              <a:rPr lang="pt-BR" sz="2400" dirty="0" smtClean="0">
                <a:latin typeface="Calibri" pitchFamily="34" charset="0"/>
              </a:rPr>
              <a:t>Fixa e Móvel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Programação múltipla para os mesmos dispositivos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Canais Públicos (Câmara </a:t>
            </a:r>
            <a:r>
              <a:rPr lang="pt-BR" sz="2400" dirty="0" smtClean="0">
                <a:latin typeface="Calibri" pitchFamily="34" charset="0"/>
              </a:rPr>
              <a:t>Est./Fed., </a:t>
            </a:r>
            <a:r>
              <a:rPr lang="pt-BR" sz="2400" dirty="0">
                <a:latin typeface="Calibri" pitchFamily="34" charset="0"/>
              </a:rPr>
              <a:t>Ass. Leg., Senado)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736483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Estrutura  Disponível no </a:t>
            </a:r>
            <a:r>
              <a:rPr lang="pt-BR" sz="2400" dirty="0" err="1">
                <a:latin typeface="Calibri" pitchFamily="34" charset="0"/>
              </a:rPr>
              <a:t>LaPSI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Moduladora </a:t>
            </a:r>
            <a:r>
              <a:rPr lang="pt-BR" sz="2000" dirty="0" err="1" smtClean="0">
                <a:latin typeface="Calibri" pitchFamily="34" charset="0"/>
              </a:rPr>
              <a:t>DekTec</a:t>
            </a:r>
            <a:endParaRPr lang="pt-BR" sz="2000" dirty="0" smtClean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Dificuldades </a:t>
            </a:r>
            <a:r>
              <a:rPr lang="pt-BR" sz="2400" dirty="0" smtClean="0">
                <a:latin typeface="Calibri" pitchFamily="34" charset="0"/>
              </a:rPr>
              <a:t>Atuais </a:t>
            </a:r>
            <a:r>
              <a:rPr lang="pt-BR" sz="2400" dirty="0">
                <a:latin typeface="Calibri" pitchFamily="34" charset="0"/>
              </a:rPr>
              <a:t>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Sincronismo (geração de PCR/PTS)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Múltiplos</a:t>
            </a:r>
            <a:r>
              <a:rPr lang="pt-BR" sz="1600" dirty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Serviços (HD + 1Seg ou N x SD + 1Seg)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93581" y="3828270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201531" y="3972733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11069" y="4117195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38732" y="4117195"/>
            <a:ext cx="1479011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997165" y="4526207"/>
            <a:ext cx="1543690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EiTV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Remultiple</a:t>
            </a:r>
            <a:r>
              <a:rPr lang="pt-PT" dirty="0" smtClean="0"/>
              <a:t>xer</a:t>
            </a:r>
            <a:endParaRPr lang="pt-PT" dirty="0"/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38131" y="4406120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Grupo 14"/>
          <p:cNvGrpSpPr>
            <a:grpSpLocks/>
          </p:cNvGrpSpPr>
          <p:nvPr/>
        </p:nvGrpSpPr>
        <p:grpSpPr bwMode="auto">
          <a:xfrm rot="10800000">
            <a:off x="10231438" y="4472616"/>
            <a:ext cx="768350" cy="1114425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2413332" y="5125258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1332244" y="5387195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339721" y="5903132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CaixaDeTexto 51"/>
          <p:cNvSpPr txBox="1">
            <a:spLocks noChangeArrowheads="1"/>
          </p:cNvSpPr>
          <p:nvPr/>
        </p:nvSpPr>
        <p:spPr bwMode="auto">
          <a:xfrm>
            <a:off x="262703" y="6052179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2663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239631" y="4971270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485694" y="5299883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CaixaDeTexto 54"/>
          <p:cNvSpPr txBox="1">
            <a:spLocks noChangeArrowheads="1"/>
          </p:cNvSpPr>
          <p:nvPr/>
        </p:nvSpPr>
        <p:spPr bwMode="auto">
          <a:xfrm>
            <a:off x="304219" y="5565984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41" name="CaixaDeTexto 55"/>
          <p:cNvSpPr txBox="1">
            <a:spLocks noChangeArrowheads="1"/>
          </p:cNvSpPr>
          <p:nvPr/>
        </p:nvSpPr>
        <p:spPr bwMode="auto">
          <a:xfrm>
            <a:off x="272469" y="4516647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263" y="2624766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263" y="3574091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6" idx="1"/>
          </p:cNvCxnSpPr>
          <p:nvPr/>
        </p:nvCxnSpPr>
        <p:spPr>
          <a:xfrm flipV="1">
            <a:off x="3917743" y="4404127"/>
            <a:ext cx="889339" cy="1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2192209" y="5102470"/>
            <a:ext cx="5576801" cy="1226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0855" y="2913691"/>
            <a:ext cx="1179408" cy="1900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75" y="3388354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9075" y="4236079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CaixaDeTexto 63"/>
          <p:cNvSpPr txBox="1">
            <a:spLocks noChangeArrowheads="1"/>
          </p:cNvSpPr>
          <p:nvPr/>
        </p:nvSpPr>
        <p:spPr bwMode="auto">
          <a:xfrm>
            <a:off x="3684381" y="4463270"/>
            <a:ext cx="13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0" name="CaixaDeTexto 65"/>
          <p:cNvSpPr txBox="1">
            <a:spLocks noChangeArrowheads="1"/>
          </p:cNvSpPr>
          <p:nvPr/>
        </p:nvSpPr>
        <p:spPr bwMode="auto">
          <a:xfrm>
            <a:off x="3857241" y="5423875"/>
            <a:ext cx="1428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1" name="CaixaDeTexto 66"/>
          <p:cNvSpPr txBox="1">
            <a:spLocks noChangeArrowheads="1"/>
          </p:cNvSpPr>
          <p:nvPr/>
        </p:nvSpPr>
        <p:spPr bwMode="auto">
          <a:xfrm>
            <a:off x="8471588" y="4820332"/>
            <a:ext cx="1500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SBTVD-TS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829902" y="1827841"/>
            <a:ext cx="5184297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636000" y="1954841"/>
            <a:ext cx="31623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180263" y="2000879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EiTV</a:t>
            </a:r>
            <a:endParaRPr lang="pt-BR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8920163" y="2064379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78" name="Conector angulado 89"/>
          <p:cNvCxnSpPr>
            <a:stCxn id="49" idx="3"/>
            <a:endCxn id="46" idx="2"/>
          </p:cNvCxnSpPr>
          <p:nvPr/>
        </p:nvCxnSpPr>
        <p:spPr>
          <a:xfrm flipV="1">
            <a:off x="3917743" y="4765184"/>
            <a:ext cx="1575011" cy="62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eta para a direita 82"/>
          <p:cNvSpPr/>
          <p:nvPr/>
        </p:nvSpPr>
        <p:spPr>
          <a:xfrm>
            <a:off x="6774915" y="6112217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445500" y="39741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807082" y="4043069"/>
            <a:ext cx="1371343" cy="7221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53" name="Conector angulado 89"/>
          <p:cNvCxnSpPr>
            <a:stCxn id="46" idx="3"/>
            <a:endCxn id="44" idx="0"/>
          </p:cNvCxnSpPr>
          <p:nvPr/>
        </p:nvCxnSpPr>
        <p:spPr>
          <a:xfrm>
            <a:off x="6178425" y="4404127"/>
            <a:ext cx="1590585" cy="122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592706" y="423449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4" name="CaixaDeTexto 66"/>
          <p:cNvSpPr txBox="1">
            <a:spLocks noChangeArrowheads="1"/>
          </p:cNvSpPr>
          <p:nvPr/>
        </p:nvSpPr>
        <p:spPr bwMode="auto">
          <a:xfrm>
            <a:off x="6601563" y="4025425"/>
            <a:ext cx="1828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MPEG2-TS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90600" y="1736483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Estrutura  Disponível no </a:t>
            </a:r>
            <a:r>
              <a:rPr lang="pt-BR" sz="2400" dirty="0" err="1">
                <a:latin typeface="Calibri" pitchFamily="34" charset="0"/>
              </a:rPr>
              <a:t>LaPSI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Moduladora </a:t>
            </a:r>
            <a:r>
              <a:rPr lang="pt-BR" sz="2000" dirty="0" err="1">
                <a:latin typeface="Calibri" pitchFamily="34" charset="0"/>
              </a:rPr>
              <a:t>DekTec</a:t>
            </a: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Dificuldades </a:t>
            </a:r>
            <a:r>
              <a:rPr lang="pt-BR" sz="2400" dirty="0">
                <a:latin typeface="Calibri" pitchFamily="34" charset="0"/>
              </a:rPr>
              <a:t>Atuais 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Sincronismo (geração de PCR/PTS)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Múltiplos</a:t>
            </a:r>
            <a:r>
              <a:rPr lang="pt-BR" sz="1600" dirty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Serviços (HD + </a:t>
            </a:r>
            <a:r>
              <a:rPr lang="pt-BR" sz="2000" dirty="0" smtClean="0">
                <a:latin typeface="Calibri" pitchFamily="34" charset="0"/>
              </a:rPr>
              <a:t>1Seg </a:t>
            </a:r>
            <a:r>
              <a:rPr lang="pt-BR" sz="2000" dirty="0">
                <a:latin typeface="Calibri" pitchFamily="34" charset="0"/>
              </a:rPr>
              <a:t>ou N x </a:t>
            </a:r>
            <a:r>
              <a:rPr lang="pt-BR" sz="2000" dirty="0" smtClean="0">
                <a:latin typeface="Calibri" pitchFamily="34" charset="0"/>
              </a:rPr>
              <a:t>SD + 1Seg)</a:t>
            </a: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Definição de Escopo do </a:t>
            </a:r>
            <a:r>
              <a:rPr lang="pt-BR" sz="2400" dirty="0">
                <a:latin typeface="Calibri" pitchFamily="34" charset="0"/>
              </a:rPr>
              <a:t>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Receber </a:t>
            </a:r>
            <a:r>
              <a:rPr lang="pt-BR" sz="2000" dirty="0" err="1" smtClean="0">
                <a:latin typeface="Calibri" pitchFamily="34" charset="0"/>
              </a:rPr>
              <a:t>ESs</a:t>
            </a:r>
            <a:r>
              <a:rPr lang="pt-BR" sz="2000" dirty="0" smtClean="0">
                <a:latin typeface="Calibri" pitchFamily="34" charset="0"/>
              </a:rPr>
              <a:t> de </a:t>
            </a:r>
            <a:r>
              <a:rPr lang="pt-BR" sz="2000" dirty="0">
                <a:latin typeface="Calibri" pitchFamily="34" charset="0"/>
              </a:rPr>
              <a:t>vídeo e áudio codificados nos padrões do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Manter </a:t>
            </a:r>
            <a:r>
              <a:rPr lang="pt-BR" sz="2000" dirty="0" err="1" smtClean="0">
                <a:latin typeface="Calibri" pitchFamily="34" charset="0"/>
              </a:rPr>
              <a:t>ESs</a:t>
            </a:r>
            <a:r>
              <a:rPr lang="pt-BR" sz="2000" dirty="0" smtClean="0">
                <a:latin typeface="Calibri" pitchFamily="34" charset="0"/>
              </a:rPr>
              <a:t> sincronizados no TS de saída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Permitir a Geração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Adicionar as </a:t>
            </a:r>
            <a:r>
              <a:rPr lang="pt-BR" sz="2000" dirty="0" smtClean="0">
                <a:latin typeface="Calibri" pitchFamily="34" charset="0"/>
              </a:rPr>
              <a:t>tabelas PSI/SI obrigatórias para </a:t>
            </a:r>
            <a:r>
              <a:rPr lang="pt-BR" sz="2000" dirty="0">
                <a:latin typeface="Calibri" pitchFamily="34" charset="0"/>
              </a:rPr>
              <a:t>o </a:t>
            </a:r>
            <a:r>
              <a:rPr lang="pt-BR" sz="2000" dirty="0">
                <a:latin typeface="Calibri" pitchFamily="34" charset="0"/>
              </a:rPr>
              <a:t>SBTVD </a:t>
            </a:r>
            <a:r>
              <a:rPr lang="pt-BR" sz="2000" dirty="0" smtClean="0">
                <a:latin typeface="Calibri" pitchFamily="34" charset="0"/>
              </a:rPr>
              <a:t>e </a:t>
            </a:r>
            <a:r>
              <a:rPr lang="pt-BR" sz="2000" dirty="0">
                <a:latin typeface="Calibri" pitchFamily="34" charset="0"/>
              </a:rPr>
              <a:t>seus descritores obrigatórios</a:t>
            </a: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Anális</a:t>
            </a:r>
            <a:r>
              <a:rPr lang="pt-BR" sz="2400" dirty="0" smtClean="0">
                <a:latin typeface="Calibri" pitchFamily="34" charset="0"/>
              </a:rPr>
              <a:t>e das </a:t>
            </a:r>
            <a:r>
              <a:rPr lang="pt-BR" sz="2400" dirty="0" smtClean="0">
                <a:latin typeface="Calibri" pitchFamily="34" charset="0"/>
              </a:rPr>
              <a:t>Ferramentas Open </a:t>
            </a:r>
            <a:r>
              <a:rPr lang="pt-BR" sz="2400" dirty="0" err="1" smtClean="0">
                <a:latin typeface="Calibri" pitchFamily="34" charset="0"/>
              </a:rPr>
              <a:t>Source</a:t>
            </a:r>
            <a:r>
              <a:rPr lang="pt-BR" sz="2400" dirty="0" smtClean="0">
                <a:latin typeface="Calibri" pitchFamily="34" charset="0"/>
              </a:rPr>
              <a:t> encontradas</a:t>
            </a: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0" cy="2670176"/>
        </p:xfrm>
        <a:graphic>
          <a:graphicData uri="http://schemas.openxmlformats.org/drawingml/2006/table">
            <a:tbl>
              <a:tblPr/>
              <a:tblGrid>
                <a:gridCol w="1964810"/>
                <a:gridCol w="1964810"/>
                <a:gridCol w="1964810"/>
                <a:gridCol w="1964810"/>
                <a:gridCol w="1964810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PRÓS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Aberto, licença GPL, em linguagem 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Atualmente em desenvolvimento, atualizações diárias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</a:t>
            </a:r>
            <a:r>
              <a:rPr lang="pt-BR"/>
              <a:t>epositório público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/>
              <a:t>CONTRAS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permite a criação de fluxos TS com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gera todas as tabelas obrigatórias no SBTVD, somente as do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Difícil configuração e parametrização para obter sincronismo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Documentação escassa e com poucos exemplos</a:t>
            </a:r>
            <a:endParaRPr lang="pt-BR" sz="240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pic>
        <p:nvPicPr>
          <p:cNvPr id="29703" name="Picture 7" descr="CIDYIK~7"/>
          <p:cNvPicPr>
            <a:picLocks noChangeAspect="1" noChangeArrowheads="1"/>
          </p:cNvPicPr>
          <p:nvPr/>
        </p:nvPicPr>
        <p:blipFill>
          <a:blip r:embed="rId2"/>
          <a:srcRect l="4652" t="46907" r="53867" b="31815"/>
          <a:stretch>
            <a:fillRect/>
          </a:stretch>
        </p:blipFill>
        <p:spPr bwMode="auto">
          <a:xfrm>
            <a:off x="644525" y="4584700"/>
            <a:ext cx="5689600" cy="1824038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829997" y="2967335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RETIRAR???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Entregar fluxo TS com </a:t>
            </a:r>
            <a:r>
              <a:rPr lang="pt-BR" sz="2400" dirty="0" err="1" smtClean="0">
                <a:latin typeface="Calibri" pitchFamily="34" charset="0"/>
              </a:rPr>
              <a:t>ESs</a:t>
            </a:r>
            <a:r>
              <a:rPr lang="pt-BR" sz="2400" dirty="0" smtClean="0">
                <a:latin typeface="Calibri" pitchFamily="34" charset="0"/>
              </a:rPr>
              <a:t> sincronizados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Solução mais fácil de implantar, bastou ler a norma para descobrir que precisava ser TS com bitrate constante(pq precisa? Explicação suscinta das consequencias da variação do bitrate) depois ler a documentação para entender como gerar um bitrate cte</a:t>
            </a: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Permitir criação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Diferentes Profiles, um deles só está implementado, falta o outro</a:t>
            </a: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Adição das tabelas obrigatórias no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 dirty="0">
                <a:latin typeface="Calibri" pitchFamily="34" charset="0"/>
              </a:rPr>
              <a:t>	e são para o SBTVD </a:t>
            </a:r>
            <a:r>
              <a:rPr lang="pt-BR" sz="2000" dirty="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Calibri" pitchFamily="34" charset="0"/>
              </a:rPr>
              <a:t> EM </a:t>
            </a:r>
            <a:r>
              <a:rPr lang="pt-BR" sz="2000" dirty="0" smtClean="0">
                <a:latin typeface="Calibri" pitchFamily="34" charset="0"/>
              </a:rPr>
              <a:t>PARTE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Explicar que tem estrutura padrão, facilita a codificação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 dirty="0">
                <a:latin typeface="Calibri" pitchFamily="34" charset="0"/>
              </a:rPr>
              <a:t>		Falta a tabela EIT ( informações de horário de programas</a:t>
            </a:r>
            <a:r>
              <a:rPr lang="pt-BR" sz="2000" dirty="0" smtClean="0">
                <a:latin typeface="Calibri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Adição dos descritores obrigatórios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Explicar suscintamente o que é um descritor e que tem uma sintaxe padrão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Normas</a:t>
            </a:r>
          </a:p>
          <a:p>
            <a:r>
              <a:rPr lang="pt-BR" smtClean="0"/>
              <a:t>Sincronismo</a:t>
            </a:r>
          </a:p>
          <a:p>
            <a:r>
              <a:rPr lang="pt-BR" smtClean="0"/>
              <a:t>Múltiplos Serviços</a:t>
            </a:r>
          </a:p>
          <a:p>
            <a:r>
              <a:rPr lang="pt-BR" smtClean="0"/>
              <a:t>Desenvolvimento do Projeto</a:t>
            </a:r>
          </a:p>
          <a:p>
            <a:r>
              <a:rPr lang="pt-BR" smtClean="0"/>
              <a:t>Futuros Desenvolvimentos e Conclusões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Entregar um fluxo TS com </a:t>
            </a:r>
            <a:r>
              <a:rPr lang="pt-BR" sz="2000" dirty="0" err="1">
                <a:latin typeface="Calibri" pitchFamily="34" charset="0"/>
              </a:rPr>
              <a:t>ESs</a:t>
            </a:r>
            <a:r>
              <a:rPr lang="pt-BR" sz="2000" dirty="0">
                <a:latin typeface="Calibri" pitchFamily="34" charset="0"/>
              </a:rPr>
              <a:t> sincronizados </a:t>
            </a:r>
            <a:r>
              <a:rPr lang="pt-BR" sz="2000" dirty="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 dirty="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 Permitir a Geração de Múltiplos Serviços </a:t>
            </a:r>
            <a:r>
              <a:rPr lang="pt-BR" sz="2000" dirty="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 smtClean="0"/>
              <a:t>Descritores </a:t>
            </a:r>
            <a:r>
              <a:rPr lang="pt-BR" dirty="0"/>
              <a:t>das Tabelas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Descritores de Conteúdo(língua áudio, </a:t>
            </a:r>
            <a:r>
              <a:rPr lang="pt-BR" sz="2000" dirty="0" err="1">
                <a:latin typeface="Calibri" pitchFamily="34" charset="0"/>
              </a:rPr>
              <a:t>closed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err="1">
                <a:latin typeface="Calibri" pitchFamily="34" charset="0"/>
              </a:rPr>
              <a:t>captions</a:t>
            </a:r>
            <a:r>
              <a:rPr lang="pt-BR" sz="2000" dirty="0">
                <a:latin typeface="Calibri" pitchFamily="34" charset="0"/>
              </a:rPr>
              <a:t>) </a:t>
            </a:r>
            <a:r>
              <a:rPr lang="pt-BR" sz="2000" dirty="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 dirty="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479" y="2967335"/>
            <a:ext cx="72250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RETIRAR???</a:t>
            </a:r>
          </a:p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Conteudo espalhado </a:t>
            </a:r>
          </a:p>
          <a:p>
            <a:pPr algn="ctr"/>
            <a:r>
              <a:rPr lang="pt-PT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nos outros </a:t>
            </a:r>
            <a:r>
              <a:rPr lang="pt-PT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slides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Ferramentas de Teste</a:t>
            </a:r>
            <a:endParaRPr lang="pt-BR" sz="4400" dirty="0">
              <a:latin typeface="Calibri Light"/>
            </a:endParaRPr>
          </a:p>
        </p:txBody>
      </p:sp>
      <p:sp>
        <p:nvSpPr>
          <p:cNvPr id="3584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655763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  <a:endParaRPr lang="pt-BR" sz="4400" dirty="0">
              <a:latin typeface="Calibri Light"/>
            </a:endParaRPr>
          </a:p>
        </p:txBody>
      </p:sp>
      <p:sp>
        <p:nvSpPr>
          <p:cNvPr id="3789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51130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584325"/>
            <a:ext cx="7181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Leitura das normas já realizada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Versão preliminar de Código já está feita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Testes realizados até o momento não deram resultados satisfatórios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Recepção de apenas parte do conteúdo transmitido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Fase atual de investigação dos problemas de transmissão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5000">
                <a:latin typeface="Calibri" pitchFamily="34" charset="0"/>
              </a:rPr>
              <a:t>Perguntas?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Porque investir na modernização da televisão para o digital</a:t>
            </a:r>
          </a:p>
          <a:p>
            <a:pPr lvl="1"/>
            <a:r>
              <a:rPr lang="pt-BR" smtClean="0"/>
              <a:t>Cobertura da maior parte do território: 70% terrestre e 100% satélite</a:t>
            </a:r>
          </a:p>
          <a:p>
            <a:pPr lvl="1"/>
            <a:r>
              <a:rPr lang="pt-BR" smtClean="0"/>
              <a:t>Melhora a qualidade da imagem, aumenta o interesse dos telespectadores</a:t>
            </a:r>
          </a:p>
          <a:p>
            <a:r>
              <a:rPr lang="pt-BR" smtClean="0"/>
              <a:t>Inclusão Social pela Interatividade da TV digital</a:t>
            </a:r>
          </a:p>
          <a:p>
            <a:pPr lvl="1"/>
            <a:r>
              <a:rPr lang="pt-BR" smtClean="0"/>
              <a:t>Busca de Emprego</a:t>
            </a:r>
          </a:p>
          <a:p>
            <a:pPr lvl="1"/>
            <a:r>
              <a:rPr lang="pt-BR" smtClean="0"/>
              <a:t>Marcação de Exames</a:t>
            </a:r>
          </a:p>
          <a:p>
            <a:r>
              <a:rPr lang="pt-BR" smtClean="0"/>
              <a:t>Proposta do Projeto</a:t>
            </a:r>
          </a:p>
          <a:p>
            <a:pPr lvl="1"/>
            <a:r>
              <a:rPr lang="pt-BR" smtClean="0"/>
              <a:t>Pesquisar ferramentas Open Source </a:t>
            </a:r>
          </a:p>
          <a:p>
            <a:pPr lvl="1">
              <a:buFont typeface="Arial" charset="0"/>
              <a:buNone/>
            </a:pPr>
            <a:r>
              <a:rPr lang="pt-BR" smtClean="0"/>
              <a:t>	que implementem a Systems Layer e</a:t>
            </a:r>
          </a:p>
          <a:p>
            <a:pPr lvl="1">
              <a:buFont typeface="Arial" charset="0"/>
              <a:buNone/>
            </a:pPr>
            <a:r>
              <a:rPr lang="pt-BR" smtClean="0"/>
              <a:t>	Adaptá-las à norma brasileira</a:t>
            </a: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2563" y="3702050"/>
            <a:ext cx="3328987" cy="2316163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475"/>
          </a:xfrm>
        </p:spPr>
        <p:txBody>
          <a:bodyPr/>
          <a:lstStyle/>
          <a:p>
            <a:r>
              <a:rPr lang="pt-BR" smtClean="0"/>
              <a:t>ISO 13818 </a:t>
            </a:r>
            <a:r>
              <a:rPr lang="pt-BR" smtClean="0">
                <a:sym typeface="Wingdings" pitchFamily="2" charset="2"/>
              </a:rPr>
              <a:t> Conhecida como MPEG2</a:t>
            </a:r>
            <a:endParaRPr lang="pt-BR" smtClean="0"/>
          </a:p>
          <a:p>
            <a:pPr lvl="1"/>
            <a:r>
              <a:rPr lang="pt-BR" smtClean="0"/>
              <a:t>Padrão Internacional</a:t>
            </a:r>
          </a:p>
          <a:p>
            <a:pPr lvl="1"/>
            <a:r>
              <a:rPr lang="pt-BR" smtClean="0"/>
              <a:t>Padronização do TS e algumas tabelas</a:t>
            </a:r>
          </a:p>
          <a:p>
            <a:endParaRPr lang="pt-BR" smtClean="0"/>
          </a:p>
          <a:p>
            <a:r>
              <a:rPr lang="pt-BR" smtClean="0"/>
              <a:t>ABNT NBR 15603	</a:t>
            </a:r>
          </a:p>
          <a:p>
            <a:pPr lvl="1"/>
            <a:r>
              <a:rPr lang="pt-BR" smtClean="0"/>
              <a:t>Baseada na MPEG2 e ARIB STD-B10</a:t>
            </a:r>
          </a:p>
          <a:p>
            <a:pPr lvl="1"/>
            <a:r>
              <a:rPr lang="pt-BR" smtClean="0"/>
              <a:t>Tabelas adicionais e padrões de codificação de A/V diferentes</a:t>
            </a:r>
          </a:p>
          <a:p>
            <a:pPr lvl="2"/>
            <a:r>
              <a:rPr lang="pt-BR" smtClean="0"/>
              <a:t>H.264 em vez de H.262</a:t>
            </a:r>
          </a:p>
          <a:p>
            <a:pPr lvl="2"/>
            <a:r>
              <a:rPr lang="pt-BR" smtClean="0"/>
              <a:t>HE-AACv2 em vez de XXX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24250" y="546100"/>
            <a:ext cx="7231063" cy="5948363"/>
          </a:xfrm>
        </p:spPr>
      </p:pic>
      <p:sp>
        <p:nvSpPr>
          <p:cNvPr id="6" name="Retângulo 5"/>
          <p:cNvSpPr/>
          <p:nvPr/>
        </p:nvSpPr>
        <p:spPr>
          <a:xfrm>
            <a:off x="5994400" y="769938"/>
            <a:ext cx="2060575" cy="326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27425" y="566738"/>
            <a:ext cx="1944688" cy="34385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94400" y="4803775"/>
            <a:ext cx="2074863" cy="798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Verde: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MPEG2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Vermelho: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Descritores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obrigatórios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Elementary Stream</a:t>
            </a:r>
          </a:p>
          <a:p>
            <a:pPr lvl="1"/>
            <a:r>
              <a:rPr lang="pt-BR" smtClean="0"/>
              <a:t>Fluxo de vídeo ou áudio codificados nos padrões da norma</a:t>
            </a:r>
          </a:p>
          <a:p>
            <a:pPr lvl="1">
              <a:buFont typeface="Arial" charset="0"/>
              <a:buNone/>
            </a:pPr>
            <a:endParaRPr lang="pt-BR" smtClean="0"/>
          </a:p>
          <a:p>
            <a:r>
              <a:rPr lang="pt-BR" smtClean="0"/>
              <a:t>Programa / Serviço</a:t>
            </a:r>
          </a:p>
          <a:p>
            <a:pPr lvl="1"/>
            <a:r>
              <a:rPr lang="pt-BR" smtClean="0"/>
              <a:t>É comparável ao conceito de canal analógico</a:t>
            </a:r>
          </a:p>
          <a:p>
            <a:pPr lvl="1"/>
            <a:r>
              <a:rPr lang="pt-BR" smtClean="0"/>
              <a:t>Conjunto de Streams de Áudio, Vídeo e Dados(closed caption, interatividade)</a:t>
            </a:r>
          </a:p>
          <a:p>
            <a:pPr lvl="1"/>
            <a:endParaRPr lang="pt-BR" smtClean="0"/>
          </a:p>
          <a:p>
            <a:r>
              <a:rPr lang="pt-BR" smtClean="0"/>
              <a:t>PID</a:t>
            </a:r>
          </a:p>
          <a:p>
            <a:pPr lvl="1"/>
            <a:r>
              <a:rPr lang="pt-BR" smtClean="0"/>
              <a:t>Espécie de ponteiro para a localização das informações</a:t>
            </a:r>
          </a:p>
          <a:p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Elementary Stream</a:t>
            </a:r>
          </a:p>
          <a:p>
            <a:pPr lvl="1"/>
            <a:r>
              <a:rPr lang="pt-BR" smtClean="0"/>
              <a:t>Fluxo de vídeo ou áudio codificados nos padrões da norma</a:t>
            </a:r>
          </a:p>
          <a:p>
            <a:pPr lvl="1">
              <a:buFont typeface="Arial" charset="0"/>
              <a:buNone/>
            </a:pPr>
            <a:endParaRPr lang="pt-BR" smtClean="0"/>
          </a:p>
          <a:p>
            <a:r>
              <a:rPr lang="pt-BR" smtClean="0"/>
              <a:t>Programa / Serviço</a:t>
            </a:r>
          </a:p>
          <a:p>
            <a:pPr lvl="1"/>
            <a:r>
              <a:rPr lang="pt-BR" smtClean="0"/>
              <a:t>É comparável ao conceito de canal analógico</a:t>
            </a:r>
          </a:p>
          <a:p>
            <a:pPr lvl="1"/>
            <a:r>
              <a:rPr lang="pt-BR" smtClean="0"/>
              <a:t>Conjunto de Streams de Áudio, Vídeo e Dados(closed caption, interatividade)</a:t>
            </a:r>
          </a:p>
          <a:p>
            <a:pPr lvl="1"/>
            <a:endParaRPr lang="pt-BR" smtClean="0"/>
          </a:p>
          <a:p>
            <a:r>
              <a:rPr lang="pt-BR" smtClean="0"/>
              <a:t>PID</a:t>
            </a:r>
          </a:p>
          <a:p>
            <a:pPr lvl="1"/>
            <a:r>
              <a:rPr lang="pt-BR" smtClean="0"/>
              <a:t>Espécie de ponteiro para a localização das informações</a:t>
            </a:r>
          </a:p>
          <a:p>
            <a:endParaRPr lang="pt-BR" smtClean="0"/>
          </a:p>
        </p:txBody>
      </p:sp>
      <p:pic>
        <p:nvPicPr>
          <p:cNvPr id="19459" name="Picture 3" descr="C:\Documents and Settings\lucas_endres\Meus documentos\Lucas\TCC\relatorio\abntex2-modelos-1.9.2\figuras\ts_iso138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638300"/>
            <a:ext cx="10472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Blocos Multiplexador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Sincronismo – SCR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936</Words>
  <Application>Microsoft Office PowerPoint</Application>
  <PresentationFormat>Widescreen</PresentationFormat>
  <Paragraphs>251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Normas</vt:lpstr>
      <vt:lpstr>Normas</vt:lpstr>
      <vt:lpstr>Nomenclatura</vt:lpstr>
      <vt:lpstr>Nomenclatura</vt:lpstr>
      <vt:lpstr>Diagrama de Blocos Multiplexador</vt:lpstr>
      <vt:lpstr>Sincronismo – SCR</vt:lpstr>
      <vt:lpstr>Sincronismo – DTS / 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30</cp:revision>
  <dcterms:created xsi:type="dcterms:W3CDTF">2014-04-27T21:44:31Z</dcterms:created>
  <dcterms:modified xsi:type="dcterms:W3CDTF">2014-06-26T03:26:06Z</dcterms:modified>
</cp:coreProperties>
</file>