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67" r:id="rId6"/>
    <p:sldId id="268" r:id="rId7"/>
    <p:sldId id="270" r:id="rId8"/>
    <p:sldId id="258" r:id="rId9"/>
    <p:sldId id="260" r:id="rId10"/>
    <p:sldId id="269" r:id="rId11"/>
    <p:sldId id="256" r:id="rId12"/>
    <p:sldId id="271" r:id="rId13"/>
    <p:sldId id="266" r:id="rId14"/>
    <p:sldId id="272" r:id="rId15"/>
    <p:sldId id="274" r:id="rId16"/>
    <p:sldId id="277" r:id="rId17"/>
    <p:sldId id="275" r:id="rId18"/>
    <p:sldId id="276" r:id="rId19"/>
    <p:sldId id="279" r:id="rId20"/>
    <p:sldId id="282" r:id="rId21"/>
    <p:sldId id="284" r:id="rId22"/>
    <p:sldId id="281" r:id="rId23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660"/>
  </p:normalViewPr>
  <p:slideViewPr>
    <p:cSldViewPr snapToGrid="0">
      <p:cViewPr>
        <p:scale>
          <a:sx n="66" d="100"/>
          <a:sy n="66" d="100"/>
        </p:scale>
        <p:origin x="-72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7A372-F0AD-465B-AD0F-A0733F129B3D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9A73-ED83-4FB2-8F24-39EE6270ED93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D7A54-89F2-4EC3-B37B-14283B89BFA4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C121-7D79-4C4C-9904-90F8BE5F5DB3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B488-87EF-431C-9535-4B6393A26037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016B-90C7-45C4-86E4-6340E24D05E0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DA49D-1AB0-46AC-9A45-6328F23E0302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1F4E7-E25C-4B26-88F6-F495CF5CD002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B441D-D66F-49A6-87D7-30DB193F5D0C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C3FD1-8560-4034-B8BC-3BE0C2AA4FC2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618A-594C-459D-81D4-1A20E450AB8A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D77F77-416E-4A0B-9719-6CEE5F207C1B}" type="datetimeFigureOut">
              <a:rPr lang="pt-BR"/>
              <a:pPr>
                <a:defRPr/>
              </a:pPr>
              <a:t>28/05/2014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smtClean="0"/>
              <a:t>Desenvolvimento de Multiplexador MPEG2 para o Sistema Brasileiro 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Lucas Pereira Endres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Sincronismo – DTS / PTS</a:t>
            </a:r>
          </a:p>
        </p:txBody>
      </p:sp>
      <p:pic>
        <p:nvPicPr>
          <p:cNvPr id="22530" name="Imagem 37" descr="dts_pts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13"/>
          <a:stretch>
            <a:fillRect/>
          </a:stretch>
        </p:blipFill>
        <p:spPr bwMode="auto">
          <a:xfrm>
            <a:off x="571500" y="1587500"/>
            <a:ext cx="108077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38"/>
          <p:cNvSpPr txBox="1">
            <a:spLocks noChangeArrowheads="1"/>
          </p:cNvSpPr>
          <p:nvPr/>
        </p:nvSpPr>
        <p:spPr bwMode="auto">
          <a:xfrm>
            <a:off x="1255713" y="2693988"/>
            <a:ext cx="9894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b="1">
                <a:solidFill>
                  <a:srgbClr val="00B0F0"/>
                </a:solidFill>
                <a:latin typeface="Calibri" pitchFamily="34" charset="0"/>
              </a:rPr>
              <a:t>      0	  1            2            3	          4	      5	   6 	7           8	      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3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38" y="3876675"/>
            <a:ext cx="108426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8" y="1803400"/>
            <a:ext cx="2282722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HD 1080i(Full Seg) e LD(1-Seg) 320i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TV Fixa e Móvel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Robustez x Alcance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Mesma programação para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diferentes dispositivos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Canais Comerciais (RBS, SBT, Band)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SD 480i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TV Fixa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Múltiplos programas/serviços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Canais Públicos (Câmara Est/Fed, Ass. Leg., Senado)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397250" y="1887538"/>
            <a:ext cx="2897188" cy="858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224088" y="4021138"/>
            <a:ext cx="1789112" cy="16843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PAT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TID 0</a:t>
            </a: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1 &lt;&gt; TID 4001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0675" y="4014788"/>
            <a:ext cx="1789113" cy="1668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938" y="3132138"/>
            <a:ext cx="1789112" cy="15446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PID 4001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EID 101,111,112</a:t>
            </a:r>
            <a:endParaRPr lang="pt-BR" sz="1400" dirty="0"/>
          </a:p>
        </p:txBody>
      </p: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3117850" y="2316163"/>
            <a:ext cx="279400" cy="1704975"/>
          </a:xfrm>
          <a:prstGeom prst="bentConnector2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1216025" y="2316163"/>
            <a:ext cx="2181225" cy="1698625"/>
          </a:xfrm>
          <a:prstGeom prst="bentConnector2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713" y="2144713"/>
            <a:ext cx="1790700" cy="83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Video, PID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713" y="2917825"/>
            <a:ext cx="1790700" cy="8366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Audio, PID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713" y="3671888"/>
            <a:ext cx="1790700" cy="83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Audio, PID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713" y="5126038"/>
            <a:ext cx="1790700" cy="8366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Video, PID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713" y="5905500"/>
            <a:ext cx="1790700" cy="838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MpegTSWriteStream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Audio, PID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86" idx="3"/>
          </p:cNvCxnSpPr>
          <p:nvPr/>
        </p:nvCxnSpPr>
        <p:spPr>
          <a:xfrm rot="10800000">
            <a:off x="6877050" y="5837238"/>
            <a:ext cx="3141663" cy="48736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12" idx="3"/>
          </p:cNvCxnSpPr>
          <p:nvPr/>
        </p:nvCxnSpPr>
        <p:spPr>
          <a:xfrm rot="10800000" flipV="1">
            <a:off x="6877050" y="2562225"/>
            <a:ext cx="3141663" cy="134302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12" idx="3"/>
          </p:cNvCxnSpPr>
          <p:nvPr/>
        </p:nvCxnSpPr>
        <p:spPr>
          <a:xfrm rot="10800000" flipV="1">
            <a:off x="6877050" y="3336925"/>
            <a:ext cx="3141663" cy="56832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12" idx="3"/>
          </p:cNvCxnSpPr>
          <p:nvPr/>
        </p:nvCxnSpPr>
        <p:spPr>
          <a:xfrm rot="10800000">
            <a:off x="6877050" y="3905250"/>
            <a:ext cx="3141663" cy="18415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86" idx="3"/>
          </p:cNvCxnSpPr>
          <p:nvPr/>
        </p:nvCxnSpPr>
        <p:spPr>
          <a:xfrm rot="10800000" flipV="1">
            <a:off x="6877050" y="5543550"/>
            <a:ext cx="3141663" cy="2936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938" y="5065713"/>
            <a:ext cx="1789112" cy="15446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MpegTSSection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PID 4002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EID 201,211</a:t>
            </a:r>
            <a:endParaRPr lang="pt-BR" sz="1400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47" name="Conector angulado 46"/>
          <p:cNvCxnSpPr>
            <a:stCxn id="5" idx="3"/>
            <a:endCxn id="12" idx="1"/>
          </p:cNvCxnSpPr>
          <p:nvPr/>
        </p:nvCxnSpPr>
        <p:spPr>
          <a:xfrm flipV="1">
            <a:off x="4013200" y="3905250"/>
            <a:ext cx="1074738" cy="958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" idx="3"/>
            <a:endCxn id="86" idx="1"/>
          </p:cNvCxnSpPr>
          <p:nvPr/>
        </p:nvCxnSpPr>
        <p:spPr>
          <a:xfrm>
            <a:off x="4013200" y="4864100"/>
            <a:ext cx="1074738" cy="9731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6535738" y="6013450"/>
            <a:ext cx="1374775" cy="633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2</a:t>
            </a:r>
            <a:endParaRPr lang="pt-PT" sz="1400" dirty="0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6657975" y="4235450"/>
            <a:ext cx="1376363" cy="633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MpegTSService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/>
              <a:t>SID 1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000" dirty="0">
                <a:latin typeface="+mj-lt"/>
                <a:ea typeface="+mj-ea"/>
                <a:cs typeface="+mj-cs"/>
              </a:rPr>
              <a:t>Inicialização do </a:t>
            </a:r>
            <a:r>
              <a:rPr lang="pt-BR" sz="4000" dirty="0" err="1">
                <a:latin typeface="+mj-lt"/>
                <a:ea typeface="+mj-ea"/>
                <a:cs typeface="+mj-cs"/>
              </a:rPr>
              <a:t>Demultiplexador</a:t>
            </a:r>
            <a:endParaRPr lang="pt-BR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C:\Documents and Settings\lucas_endres\Meus documentos\Lucas\TCC\relatorio\abntex2-modelos-1.9.2\figuras\funcionamento_inicial_decode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1238" y="1368425"/>
            <a:ext cx="7358062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Espaço Reservado para Conteúdo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Sequência obrigatória de envio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para funcionamento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Ausência de Determinadas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informações inviabilizam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o recebimento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NIT e PAT têm PIDs normatizados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no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Desenvolvimento do Projeto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Estrutura  Disponível no LaPSI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Estação EiTV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Placa Moduladora DekTec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076325" y="3241675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184275" y="3386138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293813" y="3530600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49613" y="3530600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754813" y="3905250"/>
            <a:ext cx="1789112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Muxer</a:t>
            </a:r>
          </a:p>
        </p:txBody>
      </p:sp>
      <p:cxnSp>
        <p:nvCxnSpPr>
          <p:cNvPr id="45" name="Conector de seta reta 44"/>
          <p:cNvCxnSpPr>
            <a:stCxn id="42" idx="3"/>
            <a:endCxn id="43" idx="1"/>
          </p:cNvCxnSpPr>
          <p:nvPr/>
        </p:nvCxnSpPr>
        <p:spPr>
          <a:xfrm>
            <a:off x="1920875" y="3819525"/>
            <a:ext cx="132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3" name="Grupo 14"/>
          <p:cNvGrpSpPr>
            <a:grpSpLocks/>
          </p:cNvGrpSpPr>
          <p:nvPr/>
        </p:nvGrpSpPr>
        <p:grpSpPr bwMode="auto">
          <a:xfrm rot="10800000">
            <a:off x="10231438" y="4524375"/>
            <a:ext cx="768350" cy="1114425"/>
            <a:chOff x="2492375" y="2743199"/>
            <a:chExt cx="1082802" cy="1569450"/>
          </a:xfrm>
        </p:grpSpPr>
        <p:sp>
          <p:nvSpPr>
            <p:cNvPr id="47" name="Triângulo isósceles 46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48" name="Conector reto 47"/>
            <p:cNvCxnSpPr>
              <a:stCxn id="47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de cantos arredondados 48"/>
          <p:cNvSpPr/>
          <p:nvPr/>
        </p:nvSpPr>
        <p:spPr>
          <a:xfrm>
            <a:off x="3224213" y="4538663"/>
            <a:ext cx="1790700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50" name="Conector de seta reta 49"/>
          <p:cNvCxnSpPr>
            <a:endCxn id="49" idx="1"/>
          </p:cNvCxnSpPr>
          <p:nvPr/>
        </p:nvCxnSpPr>
        <p:spPr>
          <a:xfrm>
            <a:off x="2143125" y="4800600"/>
            <a:ext cx="108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de cantos arredondados 50"/>
          <p:cNvSpPr/>
          <p:nvPr/>
        </p:nvSpPr>
        <p:spPr>
          <a:xfrm>
            <a:off x="1114425" y="5400675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37" name="CaixaDeTexto 51"/>
          <p:cNvSpPr txBox="1">
            <a:spLocks noChangeArrowheads="1"/>
          </p:cNvSpPr>
          <p:nvPr/>
        </p:nvSpPr>
        <p:spPr bwMode="auto">
          <a:xfrm>
            <a:off x="2055813" y="5843588"/>
            <a:ext cx="1104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Data</a:t>
            </a:r>
            <a:endParaRPr lang="pt-BR">
              <a:latin typeface="Calibri" pitchFamily="34" charset="0"/>
            </a:endParaRPr>
          </a:p>
        </p:txBody>
      </p:sp>
      <p:pic>
        <p:nvPicPr>
          <p:cNvPr id="2663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222375" y="4384675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1468438" y="4713288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CaixaDeTexto 54"/>
          <p:cNvSpPr txBox="1">
            <a:spLocks noChangeArrowheads="1"/>
          </p:cNvSpPr>
          <p:nvPr/>
        </p:nvSpPr>
        <p:spPr bwMode="auto">
          <a:xfrm>
            <a:off x="2081213" y="4943475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Audio</a:t>
            </a:r>
            <a:endParaRPr lang="pt-BR">
              <a:latin typeface="Calibri" pitchFamily="34" charset="0"/>
            </a:endParaRPr>
          </a:p>
        </p:txBody>
      </p:sp>
      <p:sp>
        <p:nvSpPr>
          <p:cNvPr id="26641" name="CaixaDeTexto 55"/>
          <p:cNvSpPr txBox="1">
            <a:spLocks noChangeArrowheads="1"/>
          </p:cNvSpPr>
          <p:nvPr/>
        </p:nvSpPr>
        <p:spPr bwMode="auto">
          <a:xfrm>
            <a:off x="2049463" y="38941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720263" y="2676525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720263" y="3625850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59" name="Conector angulado 83"/>
          <p:cNvCxnSpPr>
            <a:stCxn id="43" idx="3"/>
            <a:endCxn id="44" idx="0"/>
          </p:cNvCxnSpPr>
          <p:nvPr/>
        </p:nvCxnSpPr>
        <p:spPr>
          <a:xfrm>
            <a:off x="5040313" y="3819525"/>
            <a:ext cx="2609850" cy="8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89"/>
          <p:cNvCxnSpPr>
            <a:stCxn id="51" idx="3"/>
            <a:endCxn id="44" idx="2"/>
          </p:cNvCxnSpPr>
          <p:nvPr/>
        </p:nvCxnSpPr>
        <p:spPr>
          <a:xfrm flipV="1">
            <a:off x="1966913" y="4481513"/>
            <a:ext cx="5683250" cy="1344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44" idx="3"/>
            <a:endCxn id="57" idx="1"/>
          </p:cNvCxnSpPr>
          <p:nvPr/>
        </p:nvCxnSpPr>
        <p:spPr>
          <a:xfrm flipV="1">
            <a:off x="8543925" y="2965450"/>
            <a:ext cx="1176338" cy="1227138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7" idx="2"/>
            <a:endCxn id="58" idx="0"/>
          </p:cNvCxnSpPr>
          <p:nvPr/>
        </p:nvCxnSpPr>
        <p:spPr>
          <a:xfrm rot="5400000">
            <a:off x="10429875" y="3440113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58" idx="2"/>
            <a:endCxn id="47" idx="3"/>
          </p:cNvCxnSpPr>
          <p:nvPr/>
        </p:nvCxnSpPr>
        <p:spPr>
          <a:xfrm rot="5400000">
            <a:off x="10379075" y="4287838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CaixaDeTexto 63"/>
          <p:cNvSpPr txBox="1">
            <a:spLocks noChangeArrowheads="1"/>
          </p:cNvSpPr>
          <p:nvPr/>
        </p:nvSpPr>
        <p:spPr bwMode="auto">
          <a:xfrm>
            <a:off x="5114925" y="3481388"/>
            <a:ext cx="2420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Video Elementary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6650" name="CaixaDeTexto 65"/>
          <p:cNvSpPr txBox="1">
            <a:spLocks noChangeArrowheads="1"/>
          </p:cNvSpPr>
          <p:nvPr/>
        </p:nvSpPr>
        <p:spPr bwMode="auto">
          <a:xfrm>
            <a:off x="5078413" y="4840288"/>
            <a:ext cx="2420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Audio Elementary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6651" name="CaixaDeTexto 66"/>
          <p:cNvSpPr txBox="1">
            <a:spLocks noChangeArrowheads="1"/>
          </p:cNvSpPr>
          <p:nvPr/>
        </p:nvSpPr>
        <p:spPr bwMode="auto">
          <a:xfrm>
            <a:off x="8501063" y="4198938"/>
            <a:ext cx="1500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Transport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591300" y="1879600"/>
            <a:ext cx="5422900" cy="48133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8636000" y="2006600"/>
            <a:ext cx="3162300" cy="3898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180263" y="20526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EiTV</a:t>
            </a:r>
            <a:endParaRPr lang="pt-BR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8920163" y="21161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DekTec</a:t>
            </a:r>
            <a:endParaRPr lang="pt-BR">
              <a:latin typeface="Calibri" pitchFamily="34" charset="0"/>
            </a:endParaRPr>
          </a:p>
        </p:txBody>
      </p:sp>
      <p:cxnSp>
        <p:nvCxnSpPr>
          <p:cNvPr id="78" name="Conector angulado 89"/>
          <p:cNvCxnSpPr>
            <a:stCxn id="49" idx="3"/>
            <a:endCxn id="44" idx="2"/>
          </p:cNvCxnSpPr>
          <p:nvPr/>
        </p:nvCxnSpPr>
        <p:spPr>
          <a:xfrm flipV="1">
            <a:off x="5014913" y="4481513"/>
            <a:ext cx="2635250" cy="319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eta para a direita 80"/>
          <p:cNvSpPr/>
          <p:nvPr/>
        </p:nvSpPr>
        <p:spPr>
          <a:xfrm>
            <a:off x="6388100" y="36449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2" name="Seta para a direita 81"/>
          <p:cNvSpPr/>
          <p:nvPr/>
        </p:nvSpPr>
        <p:spPr>
          <a:xfrm>
            <a:off x="6362700" y="46101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3" name="Seta para a direita 82"/>
          <p:cNvSpPr/>
          <p:nvPr/>
        </p:nvSpPr>
        <p:spPr>
          <a:xfrm>
            <a:off x="6438900" y="56515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4" name="Seta para a direita 83"/>
          <p:cNvSpPr/>
          <p:nvPr/>
        </p:nvSpPr>
        <p:spPr>
          <a:xfrm>
            <a:off x="8445500" y="4025900"/>
            <a:ext cx="4445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Desenvolvimento do Projeto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Estrutura  Disponível no LaPSI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Estação EiTV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Placa Moduladora DekTec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Dificuldades  Atuais da Equipe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Sincronismo (geração de PCR/PTS)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Múltiplos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2000">
                <a:latin typeface="Calibri" pitchFamily="34" charset="0"/>
              </a:rPr>
              <a:t>Serviços (HD + LD ou N x SD)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Receber fluxos de vídeo e áudio codificados nos padrões do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Permitir a Geração de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Adicionar as Tabelas que não são obrigatórias para o MPEG2 e são para o SBTVD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</a:t>
            </a: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Desenvolvimento do Projeto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Ferramentas OpenSource avaliadas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/>
        </p:nvGraphicFramePr>
        <p:xfrm>
          <a:off x="1843088" y="2794000"/>
          <a:ext cx="8128000" cy="26701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  <a:gridCol w="2032000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Multi 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SYNC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PRÓS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Aberto, licença GPL, em linguagem C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Atualmente em desenvolvimento, atualizações diárias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R</a:t>
            </a:r>
            <a:r>
              <a:rPr lang="pt-BR"/>
              <a:t>epositório público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/>
              <a:t>CONTRAS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permite a criação de fluxos TS com múltiplos serviços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Não gera todas as tabelas obrigatórias no SBTVD, somente as do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Difícil configuração e parametrização para obter sincronismo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Documentação escassa e com poucos exemplos</a:t>
            </a: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Capacidade de codificação de fontes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Estruturas e Funções de geração dos streams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Adição dos descritores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</p:txBody>
      </p:sp>
      <p:pic>
        <p:nvPicPr>
          <p:cNvPr id="29703" name="Picture 7" descr="CIDYIK~7"/>
          <p:cNvPicPr>
            <a:picLocks noChangeAspect="1" noChangeArrowheads="1"/>
          </p:cNvPicPr>
          <p:nvPr/>
        </p:nvPicPr>
        <p:blipFill>
          <a:blip r:embed="rId2"/>
          <a:srcRect l="4652" t="46907" r="53867" b="31815"/>
          <a:stretch>
            <a:fillRect/>
          </a:stretch>
        </p:blipFill>
        <p:spPr bwMode="auto">
          <a:xfrm>
            <a:off x="644525" y="4584700"/>
            <a:ext cx="5689600" cy="1824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Estado Atual do Desenvolvimento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  <a:p>
            <a:r>
              <a:rPr lang="pt-BR" smtClean="0"/>
              <a:t>Normas</a:t>
            </a:r>
          </a:p>
          <a:p>
            <a:r>
              <a:rPr lang="pt-BR" smtClean="0"/>
              <a:t>Sincronismo</a:t>
            </a:r>
          </a:p>
          <a:p>
            <a:r>
              <a:rPr lang="pt-BR" smtClean="0"/>
              <a:t>Múltiplos Serviços</a:t>
            </a:r>
          </a:p>
          <a:p>
            <a:r>
              <a:rPr lang="pt-BR" smtClean="0"/>
              <a:t>Desenvolvimento do Projeto</a:t>
            </a:r>
          </a:p>
          <a:p>
            <a:r>
              <a:rPr lang="pt-BR" smtClean="0"/>
              <a:t>Futuros Desenvolvimentos e Conclusões</a:t>
            </a:r>
          </a:p>
          <a:p>
            <a:endParaRPr lang="pt-BR" smtClean="0"/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Estado Atual do Desenvolvimento</a:t>
            </a:r>
          </a:p>
        </p:txBody>
      </p:sp>
      <p:sp>
        <p:nvSpPr>
          <p:cNvPr id="35843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1655763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Estado Atual do Desenvolvimento</a:t>
            </a:r>
          </a:p>
        </p:txBody>
      </p:sp>
      <p:sp>
        <p:nvSpPr>
          <p:cNvPr id="37891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Estado do Desenvolvimento das Propostas do Projeto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Entregar um fluxo TS com ESs sincronizados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Permitir a Geração de Múltiplos Serviços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 Adicionar as Tabelas que não são obrigatórias para o MPEG2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e são para o SBTVD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</a:t>
            </a:r>
            <a:r>
              <a:rPr lang="pt-BR" sz="2000">
                <a:latin typeface="Calibri" pitchFamily="34" charset="0"/>
              </a:rPr>
              <a:t> EM PARTE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2000">
                <a:latin typeface="Calibri" pitchFamily="34" charset="0"/>
              </a:rPr>
              <a:t>		Falta a tabela EIT ( informações de horário de programas)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/>
              <a:t>Descritores das Tabelas</a:t>
            </a:r>
            <a:r>
              <a:rPr lang="pt-BR">
                <a:sym typeface="Wingdings" pitchFamily="2" charset="2"/>
              </a:rPr>
              <a:t> </a:t>
            </a:r>
            <a:r>
              <a:rPr lang="pt-BR"/>
              <a:t>SIM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Descritores de Conteúdo(língua áudio, closed captions) </a:t>
            </a:r>
            <a:r>
              <a:rPr lang="pt-BR" sz="2000">
                <a:latin typeface="Calibri" pitchFamily="34" charset="0"/>
                <a:sym typeface="Wingdings" pitchFamily="2" charset="2"/>
              </a:rPr>
              <a:t> </a:t>
            </a:r>
            <a:r>
              <a:rPr lang="pt-BR" sz="2000">
                <a:latin typeface="Calibri" pitchFamily="34" charset="0"/>
              </a:rPr>
              <a:t>NÃO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151130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1584325"/>
            <a:ext cx="7181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9780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Leitura das normas já realizada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Versão preliminar de Código já está feita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Testes realizados até o momento não deram resultados satisfatórios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Recepção de apenas parte do conteúdo transmitido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Fase atual de investigação dos problemas de transmissão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BR" sz="5000">
                <a:latin typeface="Calibri" pitchFamily="34" charset="0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Porque investir na modernização da televisão para o digital</a:t>
            </a:r>
          </a:p>
          <a:p>
            <a:pPr lvl="1"/>
            <a:r>
              <a:rPr lang="pt-BR" smtClean="0"/>
              <a:t>Cobertura da maior parte do território: 70% terrestre e 100% satélite</a:t>
            </a:r>
          </a:p>
          <a:p>
            <a:pPr lvl="1"/>
            <a:r>
              <a:rPr lang="pt-BR" smtClean="0"/>
              <a:t>Melhora a qualidade da imagem, aumenta o interesse dos telespectadores</a:t>
            </a:r>
          </a:p>
          <a:p>
            <a:r>
              <a:rPr lang="pt-BR" smtClean="0"/>
              <a:t>Inclusão Social pela Interatividade da TV digital</a:t>
            </a:r>
          </a:p>
          <a:p>
            <a:pPr lvl="1"/>
            <a:r>
              <a:rPr lang="pt-BR" smtClean="0"/>
              <a:t>Busca de Emprego</a:t>
            </a:r>
          </a:p>
          <a:p>
            <a:pPr lvl="1"/>
            <a:r>
              <a:rPr lang="pt-BR" smtClean="0"/>
              <a:t>Marcação de Exames</a:t>
            </a:r>
          </a:p>
          <a:p>
            <a:r>
              <a:rPr lang="pt-BR" smtClean="0"/>
              <a:t>Proposta do Projeto</a:t>
            </a:r>
          </a:p>
          <a:p>
            <a:pPr lvl="1"/>
            <a:r>
              <a:rPr lang="pt-BR" smtClean="0"/>
              <a:t>Pesquisar ferramentas Open Source </a:t>
            </a:r>
          </a:p>
          <a:p>
            <a:pPr lvl="1">
              <a:buFont typeface="Arial" charset="0"/>
              <a:buNone/>
            </a:pPr>
            <a:r>
              <a:rPr lang="pt-BR" smtClean="0"/>
              <a:t>	que implementem a Systems Layer e</a:t>
            </a:r>
          </a:p>
          <a:p>
            <a:pPr lvl="1">
              <a:buFont typeface="Arial" charset="0"/>
              <a:buNone/>
            </a:pPr>
            <a:r>
              <a:rPr lang="pt-BR" smtClean="0"/>
              <a:t>	Adaptá-las à norma brasileira</a:t>
            </a: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2563" y="3702050"/>
            <a:ext cx="3328987" cy="2316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6475"/>
          </a:xfrm>
        </p:spPr>
        <p:txBody>
          <a:bodyPr/>
          <a:lstStyle/>
          <a:p>
            <a:r>
              <a:rPr lang="pt-BR" smtClean="0"/>
              <a:t>ISO 13818 </a:t>
            </a:r>
            <a:r>
              <a:rPr lang="pt-BR" smtClean="0">
                <a:sym typeface="Wingdings" pitchFamily="2" charset="2"/>
              </a:rPr>
              <a:t> Conhecida como MPEG2</a:t>
            </a:r>
            <a:endParaRPr lang="pt-BR" smtClean="0"/>
          </a:p>
          <a:p>
            <a:pPr lvl="1"/>
            <a:r>
              <a:rPr lang="pt-BR" smtClean="0"/>
              <a:t>Padrão Internacional</a:t>
            </a:r>
          </a:p>
          <a:p>
            <a:pPr lvl="1"/>
            <a:r>
              <a:rPr lang="pt-BR" smtClean="0"/>
              <a:t>Padronização do TS e algumas tabelas</a:t>
            </a:r>
          </a:p>
          <a:p>
            <a:endParaRPr lang="pt-BR" smtClean="0"/>
          </a:p>
          <a:p>
            <a:r>
              <a:rPr lang="pt-BR" smtClean="0"/>
              <a:t>ABNT NBR 15603	</a:t>
            </a:r>
          </a:p>
          <a:p>
            <a:pPr lvl="1"/>
            <a:r>
              <a:rPr lang="pt-BR" smtClean="0"/>
              <a:t>Baseada na MPEG2 e ARIB STD-B10</a:t>
            </a:r>
          </a:p>
          <a:p>
            <a:pPr lvl="1"/>
            <a:r>
              <a:rPr lang="pt-BR" smtClean="0"/>
              <a:t>Tabelas adicionais e padrões de codificação de A/V diferentes</a:t>
            </a:r>
          </a:p>
          <a:p>
            <a:pPr lvl="2"/>
            <a:r>
              <a:rPr lang="pt-BR" smtClean="0"/>
              <a:t>H.264 em vez de H.262</a:t>
            </a:r>
          </a:p>
          <a:p>
            <a:pPr lvl="2"/>
            <a:r>
              <a:rPr lang="pt-BR" smtClean="0"/>
              <a:t>HE-AACv2 em vez de XXX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Normas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24250" y="546100"/>
            <a:ext cx="7231063" cy="5948363"/>
          </a:xfrm>
        </p:spPr>
      </p:pic>
      <p:sp>
        <p:nvSpPr>
          <p:cNvPr id="6" name="Retângulo 5"/>
          <p:cNvSpPr/>
          <p:nvPr/>
        </p:nvSpPr>
        <p:spPr>
          <a:xfrm>
            <a:off x="5994400" y="769938"/>
            <a:ext cx="2060575" cy="326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27425" y="566738"/>
            <a:ext cx="1944688" cy="34385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994400" y="4803775"/>
            <a:ext cx="2074863" cy="798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Verde: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Para o MPEG2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Vermelho: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Tabelas obrigatórias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Para o SBTVD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>
                <a:latin typeface="Calibri" pitchFamily="34" charset="0"/>
              </a:rPr>
              <a:t>Descritores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lang="pt-BR" sz="2400">
                <a:latin typeface="Calibri" pitchFamily="34" charset="0"/>
              </a:rPr>
              <a:t>	obrigatórios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endParaRPr lang="pt-BR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184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Elementary Stream</a:t>
            </a:r>
          </a:p>
          <a:p>
            <a:pPr lvl="1"/>
            <a:r>
              <a:rPr lang="pt-BR" smtClean="0"/>
              <a:t>Fluxo de vídeo ou áudio codificados nos padrões da norma</a:t>
            </a:r>
          </a:p>
          <a:p>
            <a:pPr lvl="1">
              <a:buFont typeface="Arial" charset="0"/>
              <a:buNone/>
            </a:pPr>
            <a:endParaRPr lang="pt-BR" smtClean="0"/>
          </a:p>
          <a:p>
            <a:r>
              <a:rPr lang="pt-BR" smtClean="0"/>
              <a:t>Programa / Serviço</a:t>
            </a:r>
          </a:p>
          <a:p>
            <a:pPr lvl="1"/>
            <a:r>
              <a:rPr lang="pt-BR" smtClean="0"/>
              <a:t>É comparável ao conceito de canal analógico</a:t>
            </a:r>
          </a:p>
          <a:p>
            <a:pPr lvl="1"/>
            <a:r>
              <a:rPr lang="pt-BR" smtClean="0"/>
              <a:t>Conjunto de Streams de Áudio, Vídeo e Dados(closed caption, interatividade)</a:t>
            </a:r>
          </a:p>
          <a:p>
            <a:pPr lvl="1"/>
            <a:endParaRPr lang="pt-BR" smtClean="0"/>
          </a:p>
          <a:p>
            <a:r>
              <a:rPr lang="pt-BR" smtClean="0"/>
              <a:t>PID</a:t>
            </a:r>
          </a:p>
          <a:p>
            <a:pPr lvl="1"/>
            <a:r>
              <a:rPr lang="pt-BR" smtClean="0"/>
              <a:t>Espécie de ponteiro para a localização das informações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Nomenclatura</a:t>
            </a:r>
          </a:p>
        </p:txBody>
      </p:sp>
      <p:sp>
        <p:nvSpPr>
          <p:cNvPr id="194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Elementary Stream</a:t>
            </a:r>
          </a:p>
          <a:p>
            <a:pPr lvl="1"/>
            <a:r>
              <a:rPr lang="pt-BR" smtClean="0"/>
              <a:t>Fluxo de vídeo ou áudio codificados nos padrões da norma</a:t>
            </a:r>
          </a:p>
          <a:p>
            <a:pPr lvl="1">
              <a:buFont typeface="Arial" charset="0"/>
              <a:buNone/>
            </a:pPr>
            <a:endParaRPr lang="pt-BR" smtClean="0"/>
          </a:p>
          <a:p>
            <a:r>
              <a:rPr lang="pt-BR" smtClean="0"/>
              <a:t>Programa / Serviço</a:t>
            </a:r>
          </a:p>
          <a:p>
            <a:pPr lvl="1"/>
            <a:r>
              <a:rPr lang="pt-BR" smtClean="0"/>
              <a:t>É comparável ao conceito de canal analógico</a:t>
            </a:r>
          </a:p>
          <a:p>
            <a:pPr lvl="1"/>
            <a:r>
              <a:rPr lang="pt-BR" smtClean="0"/>
              <a:t>Conjunto de Streams de Áudio, Vídeo e Dados(closed caption, interatividade)</a:t>
            </a:r>
          </a:p>
          <a:p>
            <a:pPr lvl="1"/>
            <a:endParaRPr lang="pt-BR" smtClean="0"/>
          </a:p>
          <a:p>
            <a:r>
              <a:rPr lang="pt-BR" smtClean="0"/>
              <a:t>PID</a:t>
            </a:r>
          </a:p>
          <a:p>
            <a:pPr lvl="1"/>
            <a:r>
              <a:rPr lang="pt-BR" smtClean="0"/>
              <a:t>Espécie de ponteiro para a localização das informações</a:t>
            </a:r>
          </a:p>
          <a:p>
            <a:endParaRPr lang="pt-BR" smtClean="0"/>
          </a:p>
        </p:txBody>
      </p:sp>
      <p:pic>
        <p:nvPicPr>
          <p:cNvPr id="19459" name="Picture 3" descr="C:\Documents and Settings\lucas_endres\Meus documentos\Lucas\TCC\relatorio\abntex2-modelos-1.9.2\figuras\ts_iso138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1638300"/>
            <a:ext cx="10472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93725" y="2187575"/>
            <a:ext cx="628650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701675" y="2332038"/>
            <a:ext cx="628650" cy="5778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11213" y="2476500"/>
            <a:ext cx="627062" cy="577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67013" y="2476500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77013" y="3473450"/>
            <a:ext cx="1789112" cy="5762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38275" y="2765425"/>
            <a:ext cx="132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7" name="Grupo 14"/>
          <p:cNvGrpSpPr>
            <a:grpSpLocks/>
          </p:cNvGrpSpPr>
          <p:nvPr/>
        </p:nvGrpSpPr>
        <p:grpSpPr bwMode="auto">
          <a:xfrm rot="10800000">
            <a:off x="10053638" y="4092575"/>
            <a:ext cx="768350" cy="1114425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41613" y="3484563"/>
            <a:ext cx="1790700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60525" y="3746500"/>
            <a:ext cx="108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31825" y="4346575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91" name="CaixaDeTexto 28"/>
          <p:cNvSpPr txBox="1">
            <a:spLocks noChangeArrowheads="1"/>
          </p:cNvSpPr>
          <p:nvPr/>
        </p:nvSpPr>
        <p:spPr bwMode="auto">
          <a:xfrm>
            <a:off x="1573213" y="4789488"/>
            <a:ext cx="1104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Data</a:t>
            </a:r>
            <a:endParaRPr lang="pt-BR">
              <a:latin typeface="Calibri" pitchFamily="34" charset="0"/>
            </a:endParaRPr>
          </a:p>
        </p:txBody>
      </p:sp>
      <p:pic>
        <p:nvPicPr>
          <p:cNvPr id="2049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739775" y="3330575"/>
            <a:ext cx="5667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3" t="32034" r="32690" b="30852"/>
          <a:stretch>
            <a:fillRect/>
          </a:stretch>
        </p:blipFill>
        <p:spPr bwMode="auto">
          <a:xfrm>
            <a:off x="985838" y="3659188"/>
            <a:ext cx="5667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4" name="CaixaDeTexto 72"/>
          <p:cNvSpPr txBox="1">
            <a:spLocks noChangeArrowheads="1"/>
          </p:cNvSpPr>
          <p:nvPr/>
        </p:nvSpPr>
        <p:spPr bwMode="auto">
          <a:xfrm>
            <a:off x="1598613" y="3889375"/>
            <a:ext cx="1104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Audio</a:t>
            </a:r>
            <a:endParaRPr lang="pt-BR">
              <a:latin typeface="Calibri" pitchFamily="34" charset="0"/>
            </a:endParaRPr>
          </a:p>
        </p:txBody>
      </p:sp>
      <p:sp>
        <p:nvSpPr>
          <p:cNvPr id="20495" name="CaixaDeTexto 73"/>
          <p:cNvSpPr txBox="1">
            <a:spLocks noChangeArrowheads="1"/>
          </p:cNvSpPr>
          <p:nvPr/>
        </p:nvSpPr>
        <p:spPr bwMode="auto">
          <a:xfrm>
            <a:off x="1566863" y="2840038"/>
            <a:ext cx="1104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Video</a:t>
            </a:r>
            <a:endParaRPr lang="pt-BR">
              <a:latin typeface="Calibri" pitchFamily="34" charset="0"/>
            </a:endParaRP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42463" y="2244725"/>
            <a:ext cx="1790700" cy="5778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42463" y="3194050"/>
            <a:ext cx="1790700" cy="425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57713" y="2765425"/>
            <a:ext cx="2914650" cy="708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84313" y="4049713"/>
            <a:ext cx="5988050" cy="722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66125" y="2533650"/>
            <a:ext cx="1176338" cy="1227138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52075" y="3008313"/>
            <a:ext cx="3714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201275" y="3856038"/>
            <a:ext cx="473075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CaixaDeTexto 102"/>
          <p:cNvSpPr txBox="1">
            <a:spLocks noChangeArrowheads="1"/>
          </p:cNvSpPr>
          <p:nvPr/>
        </p:nvSpPr>
        <p:spPr bwMode="auto">
          <a:xfrm>
            <a:off x="4416425" y="2782888"/>
            <a:ext cx="2420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Video Elementary Stream</a:t>
            </a:r>
            <a:endParaRPr lang="pt-BR" sz="1400">
              <a:latin typeface="Calibri" pitchFamily="34" charset="0"/>
            </a:endParaRPr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32313" y="3746500"/>
            <a:ext cx="2044700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CaixaDeTexto 109"/>
          <p:cNvSpPr txBox="1">
            <a:spLocks noChangeArrowheads="1"/>
          </p:cNvSpPr>
          <p:nvPr/>
        </p:nvSpPr>
        <p:spPr bwMode="auto">
          <a:xfrm>
            <a:off x="4329113" y="3735388"/>
            <a:ext cx="2420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Audio Elementary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0506" name="CaixaDeTexto 112"/>
          <p:cNvSpPr txBox="1">
            <a:spLocks noChangeArrowheads="1"/>
          </p:cNvSpPr>
          <p:nvPr/>
        </p:nvSpPr>
        <p:spPr bwMode="auto">
          <a:xfrm>
            <a:off x="8323263" y="3767138"/>
            <a:ext cx="1500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>
                <a:latin typeface="Calibri" pitchFamily="34" charset="0"/>
              </a:rPr>
              <a:t>Transport Stream</a:t>
            </a:r>
            <a:endParaRPr lang="pt-BR" sz="1400">
              <a:latin typeface="Calibri" pitchFamily="34" charset="0"/>
            </a:endParaRPr>
          </a:p>
        </p:txBody>
      </p:sp>
      <p:sp>
        <p:nvSpPr>
          <p:cNvPr id="2050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Blocos Multiplexador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de cantos arredondados 58"/>
          <p:cNvSpPr/>
          <p:nvPr/>
        </p:nvSpPr>
        <p:spPr>
          <a:xfrm>
            <a:off x="3654425" y="4638675"/>
            <a:ext cx="1008063" cy="9255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4524375" y="4630738"/>
            <a:ext cx="1008063" cy="9271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408613" y="4635500"/>
            <a:ext cx="1008062" cy="927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8228013" y="3254375"/>
            <a:ext cx="0" cy="10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9158288" y="3443288"/>
            <a:ext cx="0" cy="9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3965575" y="1549400"/>
            <a:ext cx="1790700" cy="101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Divider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3241675" y="2058988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756275" y="2058988"/>
            <a:ext cx="69215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5694363" y="2130425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90KHz</a:t>
            </a:r>
            <a:endParaRPr lang="pt-BR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487613" y="1744663"/>
            <a:ext cx="65246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065213" y="1754188"/>
            <a:ext cx="1223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Reference</a:t>
            </a:r>
          </a:p>
          <a:p>
            <a:pPr algn="ctr"/>
            <a:r>
              <a:rPr lang="pt-PT">
                <a:latin typeface="Calibri" pitchFamily="34" charset="0"/>
              </a:rPr>
              <a:t>Oscillator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8425" y="1789113"/>
            <a:ext cx="3586163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Counter</a:t>
            </a:r>
            <a:endParaRPr lang="pt-PT" dirty="0"/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3148013" y="21240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27MHz</a:t>
            </a:r>
            <a:endParaRPr lang="pt-BR">
              <a:latin typeface="Calibri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248525" y="4487863"/>
            <a:ext cx="2032000" cy="10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380163" y="4921250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380163" y="5240338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277100" y="2935288"/>
            <a:ext cx="0" cy="14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851650" y="2738438"/>
            <a:ext cx="788988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810500" y="3116263"/>
            <a:ext cx="787400" cy="4429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96338" y="3289300"/>
            <a:ext cx="78898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7262813" y="2551113"/>
            <a:ext cx="2379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7248525" y="2384425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7" name="CaixaDeTexto 44"/>
          <p:cNvSpPr txBox="1">
            <a:spLocks noChangeArrowheads="1"/>
          </p:cNvSpPr>
          <p:nvPr/>
        </p:nvSpPr>
        <p:spPr bwMode="auto">
          <a:xfrm>
            <a:off x="9678988" y="23987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8234363" y="2384425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9236075" y="2384425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9529763" y="4979988"/>
            <a:ext cx="650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Sincronismo – SCR</a:t>
            </a:r>
          </a:p>
        </p:txBody>
      </p:sp>
      <p:cxnSp>
        <p:nvCxnSpPr>
          <p:cNvPr id="31" name="Conector de seta reta 30"/>
          <p:cNvCxnSpPr>
            <a:stCxn id="8" idx="2"/>
            <a:endCxn id="42" idx="0"/>
          </p:cNvCxnSpPr>
          <p:nvPr/>
        </p:nvCxnSpPr>
        <p:spPr>
          <a:xfrm>
            <a:off x="4860925" y="2566988"/>
            <a:ext cx="7938" cy="1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3771900" y="4262438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074988" y="2695575"/>
            <a:ext cx="358775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Counter</a:t>
            </a:r>
            <a:endParaRPr lang="pt-PT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902075" y="3459163"/>
            <a:ext cx="2381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3887788" y="3290888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875213" y="3290888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876925" y="3290888"/>
            <a:ext cx="0" cy="3333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36" idx="0"/>
          </p:cNvCxnSpPr>
          <p:nvPr/>
        </p:nvCxnSpPr>
        <p:spPr>
          <a:xfrm flipH="1">
            <a:off x="4165600" y="3771900"/>
            <a:ext cx="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0" name="CaixaDeTexto 57"/>
          <p:cNvSpPr txBox="1">
            <a:spLocks noChangeArrowheads="1"/>
          </p:cNvSpPr>
          <p:nvPr/>
        </p:nvSpPr>
        <p:spPr bwMode="auto">
          <a:xfrm>
            <a:off x="5894388" y="34909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>
                <a:latin typeface="Calibri" pitchFamily="34" charset="0"/>
              </a:rPr>
              <a:t>Time</a:t>
            </a:r>
            <a:endParaRPr lang="pt-BR">
              <a:latin typeface="Calibri" pitchFamily="34" charset="0"/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4635500" y="4262438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  <a:endParaRPr lang="pt-BR" dirty="0"/>
          </a:p>
        </p:txBody>
      </p:sp>
      <p:cxnSp>
        <p:nvCxnSpPr>
          <p:cNvPr id="63" name="Conector de seta reta 62"/>
          <p:cNvCxnSpPr>
            <a:endCxn id="62" idx="0"/>
          </p:cNvCxnSpPr>
          <p:nvPr/>
        </p:nvCxnSpPr>
        <p:spPr>
          <a:xfrm flipH="1">
            <a:off x="5029200" y="3771900"/>
            <a:ext cx="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5511800" y="4262438"/>
            <a:ext cx="787400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PTS</a:t>
            </a:r>
            <a:endParaRPr lang="pt-BR" dirty="0"/>
          </a:p>
        </p:txBody>
      </p:sp>
      <p:cxnSp>
        <p:nvCxnSpPr>
          <p:cNvPr id="65" name="Conector de seta reta 64"/>
          <p:cNvCxnSpPr>
            <a:endCxn id="64" idx="0"/>
          </p:cNvCxnSpPr>
          <p:nvPr/>
        </p:nvCxnSpPr>
        <p:spPr>
          <a:xfrm flipH="1">
            <a:off x="5905500" y="3771900"/>
            <a:ext cx="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866</Words>
  <Application>Microsoft Office PowerPoint</Application>
  <PresentationFormat>Custom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Modelo de design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Calibri</vt:lpstr>
      <vt:lpstr>Arial</vt:lpstr>
      <vt:lpstr>Calibri Light</vt:lpstr>
      <vt:lpstr>Wingdings</vt:lpstr>
      <vt:lpstr>Consolas</vt:lpstr>
      <vt:lpstr>Symbol</vt:lpstr>
      <vt:lpstr>Tema do Office</vt:lpstr>
      <vt:lpstr>Desenvolvimento de Multiplexador MPEG2 para o Sistema Brasileiro de TV Digital</vt:lpstr>
      <vt:lpstr>Sumário</vt:lpstr>
      <vt:lpstr>Introdução</vt:lpstr>
      <vt:lpstr>Normas</vt:lpstr>
      <vt:lpstr>Normas</vt:lpstr>
      <vt:lpstr>Nomenclatura</vt:lpstr>
      <vt:lpstr>Nomenclatura</vt:lpstr>
      <vt:lpstr>Diagrama de Blocos Multiplexador</vt:lpstr>
      <vt:lpstr>Sincronismo – SCR</vt:lpstr>
      <vt:lpstr>Sincronismo – DTS / PTS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endres</cp:lastModifiedBy>
  <cp:revision>24</cp:revision>
  <dcterms:created xsi:type="dcterms:W3CDTF">2014-04-27T21:44:31Z</dcterms:created>
  <dcterms:modified xsi:type="dcterms:W3CDTF">2014-05-28T22:08:00Z</dcterms:modified>
</cp:coreProperties>
</file>