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2" r:id="rId6"/>
    <p:sldId id="268" r:id="rId7"/>
    <p:sldId id="269" r:id="rId8"/>
    <p:sldId id="270" r:id="rId9"/>
    <p:sldId id="271" r:id="rId10"/>
    <p:sldId id="272" r:id="rId11"/>
    <p:sldId id="276" r:id="rId12"/>
    <p:sldId id="264" r:id="rId13"/>
    <p:sldId id="265" r:id="rId14"/>
    <p:sldId id="267" r:id="rId15"/>
    <p:sldId id="273" r:id="rId16"/>
    <p:sldId id="26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7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6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26000"/>
                    </a14:imgEffect>
                    <a14:imgEffect>
                      <a14:saturation sat="54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0B18-7630-4C4C-AF08-656E7C75138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EAC0-46CB-416A-8B78-1555D749F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E6600-E592-4F62-9811-70B0DC27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 l="27055" r="30710"/>
          <a:stretch/>
        </p:blipFill>
        <p:spPr>
          <a:xfrm>
            <a:off x="22974" y="266724"/>
            <a:ext cx="12191980" cy="6855970"/>
          </a:xfrm>
          <a:prstGeom prst="rect">
            <a:avLst/>
          </a:prstGeom>
        </p:spPr>
      </p:pic>
      <p:sp>
        <p:nvSpPr>
          <p:cNvPr id="25" name="Rectangle 20">
            <a:extLst>
              <a:ext uri="{FF2B5EF4-FFF2-40B4-BE49-F238E27FC236}">
                <a16:creationId xmlns:a16="http://schemas.microsoft.com/office/drawing/2014/main" id="{11BF68BE-8626-4929-9D32-32196E97DB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4C207D2F-E630-424B-A1E2-6F0AEE1D0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4A684-7B98-4A9B-A6A8-ECA4415CD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lang="en-US" sz="4400" dirty="0"/>
              <a:t>Hyatt hotels Reviews :</a:t>
            </a:r>
            <a:br>
              <a:rPr lang="en-US" sz="4400" dirty="0"/>
            </a:br>
            <a:r>
              <a:rPr lang="en-US" sz="4400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F8E07-5F40-4F2F-9116-D1889A11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693695"/>
            <a:ext cx="8354863" cy="10878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IST 687: Applied Data Science(M003)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B7DE7-29E7-4536-92CF-94C981CCB496}"/>
              </a:ext>
            </a:extLst>
          </p:cNvPr>
          <p:cNvSpPr/>
          <p:nvPr/>
        </p:nvSpPr>
        <p:spPr>
          <a:xfrm>
            <a:off x="7442863" y="5186090"/>
            <a:ext cx="484594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Niti Saluja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Kathleen Flynn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Ananya Bhupathipalli </a:t>
            </a:r>
          </a:p>
        </p:txBody>
      </p:sp>
    </p:spTree>
    <p:extLst>
      <p:ext uri="{BB962C8B-B14F-4D97-AF65-F5344CB8AC3E}">
        <p14:creationId xmlns:p14="http://schemas.microsoft.com/office/powerpoint/2010/main" val="32225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52B-15B8-4BD9-9CDC-71933B3B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50554"/>
          </a:xfrm>
        </p:spPr>
        <p:txBody>
          <a:bodyPr>
            <a:normAutofit/>
          </a:bodyPr>
          <a:lstStyle/>
          <a:p>
            <a:r>
              <a:rPr lang="en-US" sz="2400" b="0" dirty="0"/>
              <a:t>Factors contributing to high detractor score</a:t>
            </a:r>
          </a:p>
        </p:txBody>
      </p:sp>
      <p:pic>
        <p:nvPicPr>
          <p:cNvPr id="7170" name="Picture 2" descr="https://lh6.googleusercontent.com/bpYGFnGAPz_JRfw4-LbiWwaa-jodYMXABB3pc6DaXkywBMpiXOu4qAUTKJEdpjePsqBdOhOytTa3WGJ5xxD3UPLLBpLwSQXhPs7cm1ysOvtZhjD6hKe42BsRGHs6PLwuj0TVIery">
            <a:extLst>
              <a:ext uri="{FF2B5EF4-FFF2-40B4-BE49-F238E27FC236}">
                <a16:creationId xmlns:a16="http://schemas.microsoft.com/office/drawing/2014/main" id="{E07A0465-DF19-47AA-9B3E-7CB2ED7B02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47" y="1560154"/>
            <a:ext cx="6978316" cy="491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29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5B2A5DEC-749A-4FE3-866B-1B1A747457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BCA89-A420-4E20-93AD-06635162B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19" b="-1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C36DF331-BA47-4E35-B7B0-088DBE0D09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2068-95FB-4BC6-9DCE-28EB5A9F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/>
              <a:t>Prediction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1E98-BC10-4E62-8E8D-93B524A0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r>
              <a:rPr lang="en-US" sz="1600" dirty="0"/>
              <a:t>We performed Supervised Learning to train the machine to predict the NPS using the Amenities and Survey columns.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accuracy of the model was calculated by  comparing the predicted and the actual values.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6804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500F-3538-4B7E-92E6-B941558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8770"/>
            <a:ext cx="10353761" cy="78310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Descriptive Statistics :</a:t>
            </a:r>
            <a:br>
              <a:rPr lang="en-US" dirty="0"/>
            </a:br>
            <a:r>
              <a:rPr lang="en-US" sz="2700" b="0" dirty="0"/>
              <a:t>Analysis of Likelihood to recommend by room type.</a:t>
            </a:r>
            <a:br>
              <a:rPr lang="en-US" sz="280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CD67-17DE-47AB-98CB-EF5F5962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448" y="1091352"/>
            <a:ext cx="10478334" cy="5766648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F005C6E1-568C-402F-A258-438A422BB253}"/>
              </a:ext>
            </a:extLst>
          </p:cNvPr>
          <p:cNvSpPr/>
          <p:nvPr/>
        </p:nvSpPr>
        <p:spPr>
          <a:xfrm>
            <a:off x="1419026" y="1167374"/>
            <a:ext cx="9313352" cy="637600"/>
          </a:xfrm>
          <a:prstGeom prst="bracketPair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lh6.googleusercontent.com/GZNQ6RATzUls3c8rITPIYFuQyMl6J-9C5VxhPzlo_p6SAVMCujf8HpcYsYNiExqXZBubpA0ZZ0Xl8atKDgWOjUsCwQ9If8LJ12FyRfxRWaV7hrgKW9LD5XnHq24HX5uBzbEm2dc_">
            <a:extLst>
              <a:ext uri="{FF2B5EF4-FFF2-40B4-BE49-F238E27FC236}">
                <a16:creationId xmlns:a16="http://schemas.microsoft.com/office/drawing/2014/main" id="{F9E1EC9B-6B7F-4D5F-ACB2-24601A59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36" y="1091352"/>
            <a:ext cx="9124676" cy="529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332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500F-3538-4B7E-92E6-B941558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44" y="167966"/>
            <a:ext cx="10353761" cy="783102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</a:rPr>
              <a:t>Guest room condition by room type.</a:t>
            </a:r>
            <a:endParaRPr lang="en-US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CD67-17DE-47AB-98CB-EF5F5962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770966"/>
            <a:ext cx="11448399" cy="6273757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F005C6E1-568C-402F-A258-438A422BB253}"/>
              </a:ext>
            </a:extLst>
          </p:cNvPr>
          <p:cNvSpPr/>
          <p:nvPr/>
        </p:nvSpPr>
        <p:spPr>
          <a:xfrm>
            <a:off x="1496316" y="951959"/>
            <a:ext cx="9563813" cy="637600"/>
          </a:xfrm>
          <a:prstGeom prst="bracketPair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ttps://lh3.googleusercontent.com/w87rmQupD2HgnlGDINjh8__I-eTY1fwxkmWOlaLrvtSxvchAvogGfNl7UkfjLLDFIuMjSkoo5ZrvOFxnADk_9XqziW2m_C0xI4B5610SVeqcJgBVhchF-GRTZu5S1ijliVCsiEap">
            <a:extLst>
              <a:ext uri="{FF2B5EF4-FFF2-40B4-BE49-F238E27FC236}">
                <a16:creationId xmlns:a16="http://schemas.microsoft.com/office/drawing/2014/main" id="{BFE401F5-34C5-432F-BAFF-FDE1095D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38" y="770966"/>
            <a:ext cx="9203168" cy="57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080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A3A5-3713-4E4D-A9EC-280D08FC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2" y="178934"/>
            <a:ext cx="10353761" cy="572086"/>
          </a:xfrm>
        </p:spPr>
        <p:txBody>
          <a:bodyPr>
            <a:normAutofit/>
          </a:bodyPr>
          <a:lstStyle/>
          <a:p>
            <a:r>
              <a:rPr lang="en-US" sz="2800" b="0" dirty="0"/>
              <a:t>Analysis of Hotel condition and mini bar</a:t>
            </a:r>
            <a:endParaRPr lang="en-US" sz="2000" b="0" dirty="0"/>
          </a:p>
        </p:txBody>
      </p:sp>
      <p:pic>
        <p:nvPicPr>
          <p:cNvPr id="2050" name="Picture 2" descr="https://lh3.googleusercontent.com/fUY5gXHELNV_R_Wjmd-BFwwcUznK3RBULB2Kb7NF0erRdRzPDiZ3LBRAUQCTvg34oRgSOrEiruPR4CZMlQ_17exRmcXZPde8QAHCSKerFj_jEE7ouzAKdldH_B2C8JWnwYH49Xs">
            <a:extLst>
              <a:ext uri="{FF2B5EF4-FFF2-40B4-BE49-F238E27FC236}">
                <a16:creationId xmlns:a16="http://schemas.microsoft.com/office/drawing/2014/main" id="{10A3E726-0941-4864-B795-A5C475E5E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26" y="910027"/>
            <a:ext cx="8496476" cy="569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777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E087-69CD-4A82-9D39-EAD35484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27" y="21907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What is the effect of NPS on the Hotel Brand and Purpose of Visit?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68BE5-C47C-4744-8258-58937D879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20" y="1734065"/>
            <a:ext cx="9494968" cy="48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1EDC-60BD-4642-990F-AE139A30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51792"/>
            <a:ext cx="10353761" cy="58309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600" dirty="0">
                <a:effectLst/>
              </a:rPr>
              <a:t>What is the effect of  age group on the NPS score</a:t>
            </a:r>
            <a:endParaRPr lang="en-US" dirty="0">
              <a:effectLst/>
            </a:endParaRPr>
          </a:p>
        </p:txBody>
      </p:sp>
      <p:pic>
        <p:nvPicPr>
          <p:cNvPr id="4102" name="Picture 6" descr="https://lh3.googleusercontent.com/p3nKjMJn8CAu13LY3gAJFBRMsbMB-BnpR226L1DIMXVubonDqiHkL8qSrrZA4sQBIKE2RnXbgM2FeE4sz_e8U0zbmrS73vEZLqoeZEH5MDTMxdrNa332cIikucZy3axg_g5gYpm3">
            <a:extLst>
              <a:ext uri="{FF2B5EF4-FFF2-40B4-BE49-F238E27FC236}">
                <a16:creationId xmlns:a16="http://schemas.microsoft.com/office/drawing/2014/main" id="{378DFF9A-735B-4732-AF33-080B78A57A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07" y="1091471"/>
            <a:ext cx="8299938" cy="56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301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97D4-3B72-415E-9CA6-785FC690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1841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What are the recommendations you can provide to improve the NPS of Hyatt?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2EC1-3DB1-4C94-95BD-67C30AF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Hyatt Hotel Chains should focus on </a:t>
            </a:r>
            <a:r>
              <a:rPr lang="en-US" sz="2800" dirty="0"/>
              <a:t>:</a:t>
            </a:r>
          </a:p>
          <a:p>
            <a:r>
              <a:rPr lang="en-US" dirty="0"/>
              <a:t>Improving the </a:t>
            </a:r>
            <a:r>
              <a:rPr lang="en-US" dirty="0">
                <a:effectLst/>
              </a:rPr>
              <a:t>Hotel Condition, Guest Room Condition and Customer Service as they directly impact the Net Promoter Score.</a:t>
            </a:r>
          </a:p>
          <a:p>
            <a:r>
              <a:rPr lang="en-US" dirty="0">
                <a:effectLst/>
              </a:rPr>
              <a:t>Improve the rooms ‘Guest Room King’ and ‘Guest Room Double,’ primarily in General Hyatt brand hotels.</a:t>
            </a:r>
          </a:p>
          <a:p>
            <a:r>
              <a:rPr lang="en-US" dirty="0">
                <a:effectLst/>
              </a:rPr>
              <a:t>Center the Hotel Promotional Activities towards the age groups of 26-35, 36-45, and 46-55 as the detractors seem to be concentrated in that group.</a:t>
            </a:r>
          </a:p>
          <a:p>
            <a:r>
              <a:rPr lang="en-US" dirty="0">
                <a:effectLst/>
              </a:rPr>
              <a:t>To improve the Hotel Condition, you can invest on improving facilities like Mini Bar, which will thereby have an impact on the NPS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12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D7E9-53C4-4DDC-B16F-3DD7D14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99FAF-899B-4A73-9F06-BF8DE078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59" y="2032000"/>
            <a:ext cx="4348479" cy="4348479"/>
          </a:xfrm>
        </p:spPr>
      </p:pic>
    </p:spTree>
    <p:extLst>
      <p:ext uri="{BB962C8B-B14F-4D97-AF65-F5344CB8AC3E}">
        <p14:creationId xmlns:p14="http://schemas.microsoft.com/office/powerpoint/2010/main" val="34824308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0AF03-EDD4-4AA8-9E4F-393FFB53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4" y="96253"/>
            <a:ext cx="6244388" cy="23798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441F-430F-4C58-BB8E-C5CEBD75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Business Questions</a:t>
            </a:r>
          </a:p>
          <a:p>
            <a:r>
              <a:rPr lang="en-US" dirty="0"/>
              <a:t>Our data</a:t>
            </a:r>
          </a:p>
          <a:p>
            <a:r>
              <a:rPr lang="en-US" dirty="0"/>
              <a:t>Interesting Analyses</a:t>
            </a:r>
          </a:p>
          <a:p>
            <a:r>
              <a:rPr lang="en-US" dirty="0"/>
              <a:t>Useful Models</a:t>
            </a:r>
          </a:p>
          <a:p>
            <a:r>
              <a:rPr lang="en-US" dirty="0"/>
              <a:t>Actionable Insights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0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3FAB-6CAD-4B30-AE6C-D7C2B5C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Business Questions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F11A-9352-4C1D-8EFF-772BA741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What factors were considered while choosing the subset for analysis to achieve overall high NPS score?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On what factors do the ‘Likelihood to Recommend’ and ‘NPS Type’ have the highest dependency?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100" dirty="0">
                <a:effectLst/>
              </a:rPr>
              <a:t>What is the effect of NPS on the Hotel Brand and Purpose of Visit?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100" dirty="0">
                <a:effectLst/>
              </a:rPr>
              <a:t>What is the effect of  age group on the NPS score</a:t>
            </a:r>
            <a:endParaRPr lang="en-US" dirty="0">
              <a:effectLst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effectLst/>
              </a:rPr>
              <a:t>What are the recommendations you can provide to improve the NPS score of Hyatt?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66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DA08-9398-4576-B039-76104CF0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53218"/>
            <a:ext cx="11211951" cy="108321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effectLst/>
              </a:rPr>
              <a:t>What factors should be considered while choosing the subset for analysis to achieve overall high NPS 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EDCC-0C07-4FAB-93F5-5CFE71BB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82" y="1336431"/>
            <a:ext cx="10353762" cy="3695136"/>
          </a:xfrm>
        </p:spPr>
        <p:txBody>
          <a:bodyPr/>
          <a:lstStyle/>
          <a:p>
            <a:r>
              <a:rPr lang="en-US" dirty="0"/>
              <a:t>Our subset: The State of California in the month of August, 2014.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</p:txBody>
      </p:sp>
      <p:pic>
        <p:nvPicPr>
          <p:cNvPr id="4" name="Picture 4" descr="https://lh5.googleusercontent.com/3HjXVeX5I6Ut9aKHm-LvyLC81K_2PspbUTZzeuRdV9EUXdeIxWIcoyzrEPm-tWGYUXUzp6HgUj77Oh4sdpQpFGboGirlTVgyNwd-viYLLFmtm6Z-rDCorfOAWMts-MWU4Krv7fDP">
            <a:extLst>
              <a:ext uri="{FF2B5EF4-FFF2-40B4-BE49-F238E27FC236}">
                <a16:creationId xmlns:a16="http://schemas.microsoft.com/office/drawing/2014/main" id="{E000D81B-B2D4-4C0E-A26E-D94AFE7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24" y="1906264"/>
            <a:ext cx="9128662" cy="446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82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0E571458-37C0-4830-9F6A-899FE63B9F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6B70E204-EC6B-41AF-B891-2722AE87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169696"/>
            <a:ext cx="5926045" cy="4518608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5BE75DE9-8794-4A80-B8FD-F6A4E1BC1F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FB58-01CF-4E75-819D-1DCA5C1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r>
              <a:rPr lang="en-US" sz="2800" dirty="0"/>
              <a:t>California state map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4333311"/>
          </a:xfrm>
        </p:spPr>
        <p:txBody>
          <a:bodyPr>
            <a:normAutofit/>
          </a:bodyPr>
          <a:lstStyle/>
          <a:p>
            <a:r>
              <a:rPr lang="en-US" dirty="0"/>
              <a:t>The map depicts the spread of Average Likelihood score across the different cities in California.</a:t>
            </a:r>
          </a:p>
          <a:p>
            <a:r>
              <a:rPr lang="en-US" dirty="0"/>
              <a:t>San Diego, San Francisco, Los Angeles have the highest LTR.</a:t>
            </a:r>
          </a:p>
          <a:p>
            <a:r>
              <a:rPr lang="en-US" dirty="0"/>
              <a:t>San Barbara, Monterey, Burlingame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144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657C-846A-481A-836C-86CAB400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40" y="286044"/>
            <a:ext cx="10353761" cy="61428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400" dirty="0">
                <a:effectLst/>
              </a:rPr>
              <a:t>On what factors do the ‘Likelihood to Recommend’ and ‘NPS Type’ have the highest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D9F0-4FAE-4F79-AAFD-5C2487CB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4228"/>
            <a:ext cx="10353762" cy="4496972"/>
          </a:xfrm>
        </p:spPr>
        <p:txBody>
          <a:bodyPr/>
          <a:lstStyle/>
          <a:p>
            <a:r>
              <a:rPr lang="en-US" dirty="0"/>
              <a:t>Highest dependency factors for NPS Type/Likelihood to Recommend:</a:t>
            </a:r>
          </a:p>
          <a:p>
            <a:pPr lvl="1"/>
            <a:r>
              <a:rPr lang="en-US" dirty="0"/>
              <a:t>Hotel Condition</a:t>
            </a:r>
          </a:p>
          <a:p>
            <a:pPr lvl="1"/>
            <a:r>
              <a:rPr lang="en-US" dirty="0"/>
              <a:t>Guest Room Condition</a:t>
            </a:r>
          </a:p>
          <a:p>
            <a:pPr lvl="1"/>
            <a:r>
              <a:rPr lang="en-US" dirty="0"/>
              <a:t>Customer Service Satisfaction</a:t>
            </a:r>
          </a:p>
          <a:p>
            <a:pPr lvl="1"/>
            <a:r>
              <a:rPr lang="en-US" dirty="0"/>
              <a:t>Tranquility</a:t>
            </a:r>
          </a:p>
          <a:p>
            <a:pPr lvl="1"/>
            <a:r>
              <a:rPr lang="en-US" dirty="0"/>
              <a:t>Age Range</a:t>
            </a:r>
          </a:p>
          <a:p>
            <a:pPr lvl="1"/>
            <a:r>
              <a:rPr lang="en-US" dirty="0"/>
              <a:t>Member Status</a:t>
            </a:r>
          </a:p>
          <a:p>
            <a:pPr lvl="1"/>
            <a:r>
              <a:rPr lang="en-US" dirty="0"/>
              <a:t>Hotel Brand</a:t>
            </a:r>
          </a:p>
          <a:p>
            <a:pPr lvl="1"/>
            <a:r>
              <a:rPr lang="en-US" dirty="0"/>
              <a:t>Fitness Center </a:t>
            </a:r>
          </a:p>
        </p:txBody>
      </p:sp>
    </p:spTree>
    <p:extLst>
      <p:ext uri="{BB962C8B-B14F-4D97-AF65-F5344CB8AC3E}">
        <p14:creationId xmlns:p14="http://schemas.microsoft.com/office/powerpoint/2010/main" val="16546277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B15-130D-4FCB-BFDD-B380E1C0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7571"/>
            <a:ext cx="10353761" cy="99411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R-Square Values of different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DEC64-3191-432F-857B-A792D0DD9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08" y="1816689"/>
            <a:ext cx="8872734" cy="4593489"/>
          </a:xfrm>
        </p:spPr>
      </p:pic>
    </p:spTree>
    <p:extLst>
      <p:ext uri="{BB962C8B-B14F-4D97-AF65-F5344CB8AC3E}">
        <p14:creationId xmlns:p14="http://schemas.microsoft.com/office/powerpoint/2010/main" val="18227293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42F-A791-48B4-9E5C-FA2C3399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best Model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79C3328-A85C-4C35-AC97-B2D9B7B14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63" y="1935921"/>
            <a:ext cx="7594112" cy="38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237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F0F7-C14C-4E6D-A717-1619AD9F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8246"/>
            <a:ext cx="10353761" cy="614289"/>
          </a:xfrm>
        </p:spPr>
        <p:txBody>
          <a:bodyPr>
            <a:normAutofit/>
          </a:bodyPr>
          <a:lstStyle/>
          <a:p>
            <a:r>
              <a:rPr lang="en-US" sz="2700" b="0" dirty="0"/>
              <a:t>Factors contributing to high promoter score</a:t>
            </a:r>
          </a:p>
        </p:txBody>
      </p:sp>
      <p:pic>
        <p:nvPicPr>
          <p:cNvPr id="6" name="Content Placeholder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F03963F-6DAD-4F80-9530-0174EAD3D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47" y="1238250"/>
            <a:ext cx="9032705" cy="4848225"/>
          </a:xfrm>
        </p:spPr>
      </p:pic>
    </p:spTree>
    <p:extLst>
      <p:ext uri="{BB962C8B-B14F-4D97-AF65-F5344CB8AC3E}">
        <p14:creationId xmlns:p14="http://schemas.microsoft.com/office/powerpoint/2010/main" val="93664874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954</TotalTime>
  <Words>450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Hyatt hotels Reviews : Data Analysis</vt:lpstr>
      <vt:lpstr>PowerPoint Presentation</vt:lpstr>
      <vt:lpstr>Business Questions </vt:lpstr>
      <vt:lpstr>What factors should be considered while choosing the subset for analysis to achieve overall high NPS score?</vt:lpstr>
      <vt:lpstr>California state map</vt:lpstr>
      <vt:lpstr>On what factors do the ‘Likelihood to Recommend’ and ‘NPS Type’ have the highest dependency?</vt:lpstr>
      <vt:lpstr>Comparison of R-Square Values of different models</vt:lpstr>
      <vt:lpstr>Results of the best Model</vt:lpstr>
      <vt:lpstr>Factors contributing to high promoter score</vt:lpstr>
      <vt:lpstr>Factors contributing to high detractor score</vt:lpstr>
      <vt:lpstr>Prediction Model Accuracy</vt:lpstr>
      <vt:lpstr>  Descriptive Statistics : Analysis of Likelihood to recommend by room type.  </vt:lpstr>
      <vt:lpstr>Guest room condition by room type.</vt:lpstr>
      <vt:lpstr>Analysis of Hotel condition and mini bar</vt:lpstr>
      <vt:lpstr>What is the effect of NPS on the Hotel Brand and Purpose of Visit?</vt:lpstr>
      <vt:lpstr>What is the effect of  age group on the NPS score</vt:lpstr>
      <vt:lpstr>What are the recommendations you can provide to improve the NPS of Hyatt?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Hyatt hotels nps recomendations</dc:title>
  <dc:creator>Jean Flynn</dc:creator>
  <cp:lastModifiedBy>Niti Amit Saluja</cp:lastModifiedBy>
  <cp:revision>35</cp:revision>
  <dcterms:created xsi:type="dcterms:W3CDTF">2017-12-06T22:13:39Z</dcterms:created>
  <dcterms:modified xsi:type="dcterms:W3CDTF">2017-12-08T02:43:38Z</dcterms:modified>
</cp:coreProperties>
</file>