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1"/>
  </p:notes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6" r:id="rId10"/>
    <p:sldId id="275" r:id="rId11"/>
    <p:sldId id="267" r:id="rId12"/>
    <p:sldId id="268" r:id="rId13"/>
    <p:sldId id="270" r:id="rId14"/>
    <p:sldId id="274" r:id="rId15"/>
    <p:sldId id="269" r:id="rId16"/>
    <p:sldId id="276" r:id="rId17"/>
    <p:sldId id="272" r:id="rId18"/>
    <p:sldId id="277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7D03"/>
    <a:srgbClr val="DAD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5" d="100"/>
          <a:sy n="85" d="100"/>
        </p:scale>
        <p:origin x="-1368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1216A-10D4-4820-AC1B-2AEDE8B24E2C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DF15D-E664-45DF-AD0D-20F543E08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78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DF15D-E664-45DF-AD0D-20F543E08C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98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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399" y="4392168"/>
            <a:ext cx="1219200" cy="36512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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591050" y="2409824"/>
            <a:ext cx="6858000" cy="20383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4668203" y="2570797"/>
            <a:ext cx="6858000" cy="171640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3681476" y="3354324"/>
            <a:ext cx="6858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352" y="4389120"/>
            <a:ext cx="1216152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0584"/>
            <a:ext cx="9144000" cy="1453896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7641"/>
            <a:ext cx="9144000" cy="1154314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368552"/>
            <a:ext cx="9144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angularjs.org/2.0.0-alpha.35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ctorsavkin.com/" TargetMode="External"/><Relationship Id="rId2" Type="http://schemas.openxmlformats.org/officeDocument/2006/relationships/hyperlink" Target="http://angular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thoughtram.io/angular/2015/06/16/routing-in-angular-2.html" TargetMode="External"/><Relationship Id="rId5" Type="http://schemas.openxmlformats.org/officeDocument/2006/relationships/hyperlink" Target="http://www.syntaxsuccess.com/viewarticle/routing-in-angular-2.0" TargetMode="External"/><Relationship Id="rId4" Type="http://schemas.openxmlformats.org/officeDocument/2006/relationships/hyperlink" Target="http://www.tryangular2.com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anga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78225"/>
            <a:ext cx="7772400" cy="917575"/>
          </a:xfrm>
        </p:spPr>
        <p:txBody>
          <a:bodyPr/>
          <a:lstStyle/>
          <a:p>
            <a:r>
              <a:rPr lang="en-US" dirty="0" smtClean="0">
                <a:solidFill>
                  <a:srgbClr val="DAD505"/>
                </a:solidFill>
              </a:rPr>
              <a:t>AngularJS 2.0</a:t>
            </a:r>
            <a:endParaRPr lang="en-US" dirty="0">
              <a:solidFill>
                <a:srgbClr val="DAD505"/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005" y="323850"/>
            <a:ext cx="2047195" cy="19431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450877"/>
            <a:ext cx="24765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407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82880"/>
            <a:ext cx="6019800" cy="111166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Change Detection</a:t>
            </a:r>
            <a:endParaRPr lang="en-US" sz="32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2" y="457200"/>
            <a:ext cx="722538" cy="685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914400" y="2057400"/>
            <a:ext cx="70104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@Component({</a:t>
            </a:r>
          </a:p>
          <a:p>
            <a:r>
              <a:rPr lang="en-US" sz="1000" dirty="0"/>
              <a:t>  selector: </a:t>
            </a:r>
            <a:r>
              <a:rPr lang="en-US" sz="1000" dirty="0" smtClean="0"/>
              <a:t>&lt;string&gt;‘,</a:t>
            </a:r>
          </a:p>
          <a:p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 </a:t>
            </a:r>
            <a:r>
              <a:rPr lang="en-US" sz="1000" dirty="0" err="1" smtClean="0"/>
              <a:t>changeDetection</a:t>
            </a:r>
            <a:r>
              <a:rPr lang="en-US" sz="1000" dirty="0" smtClean="0"/>
              <a:t>: ‘&lt;string&gt;’</a:t>
            </a:r>
          </a:p>
          <a:p>
            <a:endParaRPr lang="en-US" sz="1000" dirty="0"/>
          </a:p>
          <a:p>
            <a:r>
              <a:rPr lang="en-US" sz="1000" dirty="0"/>
              <a:t>})</a:t>
            </a:r>
          </a:p>
          <a:p>
            <a:endParaRPr lang="en-US" sz="1000" dirty="0"/>
          </a:p>
          <a:p>
            <a:r>
              <a:rPr lang="en-US" sz="1000" dirty="0"/>
              <a:t>@View({</a:t>
            </a:r>
          </a:p>
          <a:p>
            <a:r>
              <a:rPr lang="en-US" sz="1000" dirty="0"/>
              <a:t>  template: </a:t>
            </a:r>
            <a:r>
              <a:rPr lang="en-US" sz="1000" dirty="0" smtClean="0"/>
              <a:t>‘&lt;string&gt;’</a:t>
            </a:r>
            <a:endParaRPr lang="en-US" sz="1000" dirty="0"/>
          </a:p>
          <a:p>
            <a:r>
              <a:rPr lang="en-US" sz="1000" dirty="0"/>
              <a:t>})</a:t>
            </a:r>
          </a:p>
          <a:p>
            <a:endParaRPr lang="en-US" sz="1000" dirty="0"/>
          </a:p>
          <a:p>
            <a:r>
              <a:rPr lang="en-US" sz="1000" dirty="0"/>
              <a:t>export class </a:t>
            </a:r>
            <a:r>
              <a:rPr lang="en-US" sz="1000" dirty="0" smtClean="0"/>
              <a:t>&lt;</a:t>
            </a:r>
            <a:r>
              <a:rPr lang="en-US" sz="1000" dirty="0" err="1" smtClean="0"/>
              <a:t>className</a:t>
            </a:r>
            <a:r>
              <a:rPr lang="en-US" sz="1000" dirty="0" smtClean="0"/>
              <a:t>&gt;{</a:t>
            </a:r>
            <a:endParaRPr lang="en-US" sz="1000" dirty="0"/>
          </a:p>
          <a:p>
            <a:r>
              <a:rPr lang="en-US" sz="1000" dirty="0"/>
              <a:t>  constructor() {</a:t>
            </a:r>
          </a:p>
          <a:p>
            <a:r>
              <a:rPr lang="en-US" sz="1000" dirty="0"/>
              <a:t>  </a:t>
            </a:r>
          </a:p>
          <a:p>
            <a:r>
              <a:rPr lang="en-US" sz="1000" dirty="0"/>
              <a:t>  }</a:t>
            </a:r>
          </a:p>
          <a:p>
            <a:r>
              <a:rPr lang="en-US" sz="1000" dirty="0" smtClean="0"/>
              <a:t>}</a:t>
            </a:r>
          </a:p>
          <a:p>
            <a:endParaRPr lang="en-US" sz="1000" dirty="0"/>
          </a:p>
          <a:p>
            <a:endParaRPr lang="en-US" sz="1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The </a:t>
            </a:r>
            <a:r>
              <a:rPr lang="en-US" sz="1400" dirty="0" err="1"/>
              <a:t>changeDetection</a:t>
            </a:r>
            <a:r>
              <a:rPr lang="en-US" sz="1400" dirty="0"/>
              <a:t> property defines, whether the change detection will be checked every time or only when the component tells it to do so.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0600" y="2514600"/>
            <a:ext cx="1676400" cy="2286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990600" y="5545487"/>
            <a:ext cx="556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400" dirty="0" smtClean="0"/>
              <a:t>Watchtower.js is used for change detection.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3352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82880"/>
            <a:ext cx="3124200" cy="111166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Routing</a:t>
            </a:r>
            <a:endParaRPr lang="en-US" sz="32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2" y="457200"/>
            <a:ext cx="722538" cy="685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229600" cy="47266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tx1"/>
                </a:solidFill>
              </a:rPr>
              <a:t>Routing </a:t>
            </a:r>
            <a:r>
              <a:rPr lang="en-US" sz="1200" dirty="0" smtClean="0">
                <a:solidFill>
                  <a:schemeClr val="tx1"/>
                </a:solidFill>
              </a:rPr>
              <a:t>happens at </a:t>
            </a:r>
            <a:r>
              <a:rPr lang="en-US" sz="1200" dirty="0">
                <a:solidFill>
                  <a:schemeClr val="tx1"/>
                </a:solidFill>
              </a:rPr>
              <a:t>component </a:t>
            </a:r>
            <a:r>
              <a:rPr lang="en-US" sz="1200" dirty="0" smtClean="0">
                <a:solidFill>
                  <a:schemeClr val="tx1"/>
                </a:solidFill>
              </a:rPr>
              <a:t>level, for each different route different component can be loaded into </a:t>
            </a:r>
            <a:r>
              <a:rPr lang="en-US" sz="1200" dirty="0" err="1" smtClean="0">
                <a:solidFill>
                  <a:schemeClr val="tx1"/>
                </a:solidFill>
              </a:rPr>
              <a:t>RouterOutlet</a:t>
            </a:r>
            <a:r>
              <a:rPr lang="en-US" sz="1200" dirty="0" smtClean="0">
                <a:solidFill>
                  <a:schemeClr val="tx1"/>
                </a:solidFill>
              </a:rPr>
              <a:t> directive, it is similar to </a:t>
            </a:r>
            <a:r>
              <a:rPr lang="en-US" sz="1200" dirty="0" err="1" smtClean="0">
                <a:solidFill>
                  <a:schemeClr val="tx1"/>
                </a:solidFill>
              </a:rPr>
              <a:t>ui</a:t>
            </a:r>
            <a:r>
              <a:rPr lang="en-US" sz="1200" dirty="0" smtClean="0">
                <a:solidFill>
                  <a:schemeClr val="tx1"/>
                </a:solidFill>
              </a:rPr>
              <a:t>-view in angular 1.X.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@</a:t>
            </a:r>
            <a:r>
              <a:rPr lang="en-US" sz="1000" dirty="0" err="1">
                <a:solidFill>
                  <a:schemeClr val="tx1"/>
                </a:solidFill>
              </a:rPr>
              <a:t>RouteConfig</a:t>
            </a:r>
            <a:r>
              <a:rPr lang="en-US" sz="1000" dirty="0">
                <a:solidFill>
                  <a:schemeClr val="tx1"/>
                </a:solidFill>
              </a:rPr>
              <a:t>([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  { path: '/',       </a:t>
            </a:r>
            <a:r>
              <a:rPr lang="en-US" sz="1000" dirty="0" err="1">
                <a:solidFill>
                  <a:schemeClr val="tx1"/>
                </a:solidFill>
              </a:rPr>
              <a:t>redirectTo</a:t>
            </a:r>
            <a:r>
              <a:rPr lang="en-US" sz="1000" dirty="0">
                <a:solidFill>
                  <a:schemeClr val="tx1"/>
                </a:solidFill>
              </a:rPr>
              <a:t>: '/</a:t>
            </a:r>
            <a:r>
              <a:rPr lang="en-US" sz="1000" dirty="0" err="1">
                <a:solidFill>
                  <a:schemeClr val="tx1"/>
                </a:solidFill>
              </a:rPr>
              <a:t>sponsers</a:t>
            </a:r>
            <a:r>
              <a:rPr lang="en-US" sz="1000" dirty="0">
                <a:solidFill>
                  <a:schemeClr val="tx1"/>
                </a:solidFill>
              </a:rPr>
              <a:t>' },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  { path: '/</a:t>
            </a:r>
            <a:r>
              <a:rPr lang="en-US" sz="1000" dirty="0" err="1">
                <a:solidFill>
                  <a:schemeClr val="tx1"/>
                </a:solidFill>
              </a:rPr>
              <a:t>sponsers</a:t>
            </a:r>
            <a:r>
              <a:rPr lang="en-US" sz="1000" dirty="0">
                <a:solidFill>
                  <a:schemeClr val="tx1"/>
                </a:solidFill>
              </a:rPr>
              <a:t>', component: </a:t>
            </a:r>
            <a:r>
              <a:rPr lang="en-US" sz="1000" dirty="0" err="1">
                <a:solidFill>
                  <a:schemeClr val="tx1"/>
                </a:solidFill>
              </a:rPr>
              <a:t>Sponsers</a:t>
            </a:r>
            <a:r>
              <a:rPr lang="en-US" sz="1000" dirty="0">
                <a:solidFill>
                  <a:schemeClr val="tx1"/>
                </a:solidFill>
              </a:rPr>
              <a:t>, as: '</a:t>
            </a:r>
            <a:r>
              <a:rPr lang="en-US" sz="1000" dirty="0" err="1">
                <a:solidFill>
                  <a:schemeClr val="tx1"/>
                </a:solidFill>
              </a:rPr>
              <a:t>sponsers</a:t>
            </a:r>
            <a:r>
              <a:rPr lang="en-US" sz="1000" dirty="0" smtClean="0">
                <a:solidFill>
                  <a:schemeClr val="tx1"/>
                </a:solidFill>
              </a:rPr>
              <a:t>'},    //</a:t>
            </a:r>
            <a:r>
              <a:rPr lang="en-US" sz="1000" dirty="0" err="1" smtClean="0">
                <a:solidFill>
                  <a:schemeClr val="tx1"/>
                </a:solidFill>
              </a:rPr>
              <a:t>sponsers</a:t>
            </a:r>
            <a:r>
              <a:rPr lang="en-US" sz="1000" dirty="0" smtClean="0">
                <a:solidFill>
                  <a:schemeClr val="tx1"/>
                </a:solidFill>
              </a:rPr>
              <a:t>  &amp; attendees are components</a:t>
            </a:r>
            <a:endParaRPr lang="en-US" sz="1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  { path: '/attendees', component: Attendees, as: 'attendees'}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chemeClr val="tx1"/>
                </a:solidFill>
              </a:rPr>
              <a:t>])</a:t>
            </a:r>
          </a:p>
          <a:p>
            <a:pPr marL="0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&lt;router-outlet&gt;&lt;/router-outlet&gt;</a:t>
            </a:r>
            <a:endParaRPr lang="en-US" sz="12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2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tx1"/>
                </a:solidFill>
              </a:rPr>
              <a:t>Router-Link is similar to hg-</a:t>
            </a:r>
            <a:r>
              <a:rPr lang="en-US" sz="1200" dirty="0" err="1" smtClean="0">
                <a:solidFill>
                  <a:schemeClr val="tx1"/>
                </a:solidFill>
              </a:rPr>
              <a:t>href</a:t>
            </a:r>
            <a:r>
              <a:rPr lang="en-US" sz="1200" dirty="0" smtClean="0">
                <a:solidFill>
                  <a:schemeClr val="tx1"/>
                </a:solidFill>
              </a:rPr>
              <a:t> in 1.X.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&lt;a  [router-link]="[\'/attendees\']" router-</a:t>
            </a:r>
            <a:r>
              <a:rPr lang="en-US" sz="1000" dirty="0" err="1">
                <a:solidFill>
                  <a:schemeClr val="tx1"/>
                </a:solidFill>
              </a:rPr>
              <a:t>params</a:t>
            </a:r>
            <a:r>
              <a:rPr lang="en-US" sz="1000" dirty="0">
                <a:solidFill>
                  <a:schemeClr val="tx1"/>
                </a:solidFill>
              </a:rPr>
              <a:t>=""&gt;attendees&lt;/a</a:t>
            </a:r>
            <a:r>
              <a:rPr lang="en-US" sz="1000" dirty="0" smtClean="0">
                <a:solidFill>
                  <a:schemeClr val="tx1"/>
                </a:solidFill>
              </a:rPr>
              <a:t>&gt;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2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tx1"/>
                </a:solidFill>
              </a:rPr>
              <a:t>JSON based route </a:t>
            </a:r>
            <a:r>
              <a:rPr lang="en-US" sz="1200" dirty="0" err="1" smtClean="0">
                <a:solidFill>
                  <a:schemeClr val="tx1"/>
                </a:solidFill>
              </a:rPr>
              <a:t>config</a:t>
            </a:r>
            <a:endParaRPr lang="en-US" sz="12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tx1"/>
                </a:solidFill>
              </a:rPr>
              <a:t>404 support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 err="1" smtClean="0">
                <a:solidFill>
                  <a:schemeClr val="tx1"/>
                </a:solidFill>
              </a:rPr>
              <a:t>QueryString</a:t>
            </a:r>
            <a:r>
              <a:rPr lang="en-US" sz="1200" dirty="0" smtClean="0">
                <a:solidFill>
                  <a:schemeClr val="tx1"/>
                </a:solidFill>
              </a:rPr>
              <a:t> support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 err="1" smtClean="0">
                <a:solidFill>
                  <a:schemeClr val="tx1"/>
                </a:solidFill>
              </a:rPr>
              <a:t>Lyfecycle</a:t>
            </a:r>
            <a:r>
              <a:rPr lang="en-US" sz="1200" dirty="0" smtClean="0">
                <a:solidFill>
                  <a:schemeClr val="tx1"/>
                </a:solidFill>
              </a:rPr>
              <a:t> events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 err="1" smtClean="0">
                <a:solidFill>
                  <a:schemeClr val="tx1"/>
                </a:solidFill>
              </a:rPr>
              <a:t>routeResolver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94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82880"/>
            <a:ext cx="3124200" cy="111166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Directives</a:t>
            </a:r>
            <a:endParaRPr lang="en-US" sz="32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2" y="457200"/>
            <a:ext cx="722538" cy="685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3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400" dirty="0" smtClean="0"/>
              <a:t>Component Directives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 smtClean="0"/>
              <a:t>Attribute Directives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 smtClean="0"/>
              <a:t>Structural Directives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Following annotations are used to create directives.</a:t>
            </a:r>
            <a:endParaRPr lang="en-US" sz="1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 smtClean="0"/>
              <a:t>@Directive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 smtClean="0"/>
              <a:t>@Component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743200" y="6172200"/>
            <a:ext cx="2895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http://</a:t>
            </a:r>
            <a:r>
              <a:rPr lang="en-US" sz="900" dirty="0" smtClean="0"/>
              <a:t>www.2ality.com/2014/10/typed-javascript.html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8708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82880"/>
            <a:ext cx="3124200" cy="111166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Services</a:t>
            </a:r>
            <a:endParaRPr lang="en-US" sz="32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2" y="457200"/>
            <a:ext cx="722538" cy="685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3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Service is a simple ES6 class in Angular2, these services should be injected into components via Dependency Injection.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000" b="1" dirty="0" err="1" smtClean="0"/>
              <a:t>Sponsers-Service.ts</a:t>
            </a:r>
            <a:endParaRPr lang="en-US" sz="1000" b="1" dirty="0" smtClean="0"/>
          </a:p>
          <a:p>
            <a:pPr marL="0" indent="0">
              <a:buNone/>
            </a:pPr>
            <a:endParaRPr lang="en-US" sz="1000" b="1" dirty="0" smtClean="0"/>
          </a:p>
          <a:p>
            <a:pPr marL="0" indent="0">
              <a:buNone/>
            </a:pPr>
            <a:r>
              <a:rPr lang="en-US" sz="1000" dirty="0" smtClean="0"/>
              <a:t>export </a:t>
            </a:r>
            <a:r>
              <a:rPr lang="en-US" sz="1000" dirty="0"/>
              <a:t>class </a:t>
            </a:r>
            <a:r>
              <a:rPr lang="en-US" sz="1000" dirty="0" err="1"/>
              <a:t>SponsersService</a:t>
            </a:r>
            <a:r>
              <a:rPr lang="en-US" sz="1000" dirty="0"/>
              <a:t>{</a:t>
            </a:r>
          </a:p>
          <a:p>
            <a:pPr marL="0" indent="0">
              <a:buNone/>
            </a:pPr>
            <a:r>
              <a:rPr lang="en-US" sz="1000" dirty="0"/>
              <a:t>  constructor() </a:t>
            </a:r>
            <a:r>
              <a:rPr lang="en-US" sz="1000" dirty="0" smtClean="0"/>
              <a:t>{    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}</a:t>
            </a:r>
          </a:p>
          <a:p>
            <a:pPr marL="0" indent="0">
              <a:buNone/>
            </a:pPr>
            <a:r>
              <a:rPr lang="en-US" sz="1000" dirty="0"/>
              <a:t>  </a:t>
            </a:r>
            <a:r>
              <a:rPr lang="en-US" sz="1000" dirty="0" err="1"/>
              <a:t>getData</a:t>
            </a:r>
            <a:r>
              <a:rPr lang="en-US" sz="1000" dirty="0"/>
              <a:t>(){</a:t>
            </a:r>
          </a:p>
          <a:p>
            <a:pPr marL="0" indent="0">
              <a:buNone/>
            </a:pPr>
            <a:r>
              <a:rPr lang="en-US" sz="1000" dirty="0"/>
              <a:t>    return ['cisco','intel','</a:t>
            </a:r>
            <a:r>
              <a:rPr lang="en-US" sz="1000" dirty="0" err="1"/>
              <a:t>flipkart</a:t>
            </a:r>
            <a:r>
              <a:rPr lang="en-US" sz="1000" dirty="0"/>
              <a:t>'];</a:t>
            </a:r>
          </a:p>
          <a:p>
            <a:pPr marL="0" indent="0">
              <a:buNone/>
            </a:pPr>
            <a:r>
              <a:rPr lang="en-US" sz="1000" dirty="0"/>
              <a:t>  }</a:t>
            </a:r>
          </a:p>
          <a:p>
            <a:pPr marL="0" indent="0">
              <a:buNone/>
            </a:pPr>
            <a:r>
              <a:rPr lang="en-US" sz="1000" dirty="0"/>
              <a:t>}</a:t>
            </a:r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2743200" y="6172200"/>
            <a:ext cx="2895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http://</a:t>
            </a:r>
            <a:r>
              <a:rPr lang="en-US" sz="900" dirty="0" smtClean="0"/>
              <a:t>www.2ality.com/2014/10/typed-javascript.html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44945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82880"/>
            <a:ext cx="3124200" cy="111166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Http</a:t>
            </a:r>
            <a:endParaRPr lang="en-US" sz="32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2" y="457200"/>
            <a:ext cx="722538" cy="685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743200" y="6172200"/>
            <a:ext cx="2895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http://</a:t>
            </a:r>
            <a:r>
              <a:rPr lang="en-US" sz="900" dirty="0" smtClean="0"/>
              <a:t>www.2ality.com/2014/10/typed-javascript.html</a:t>
            </a:r>
            <a:endParaRPr lang="en-US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83057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Http is available as a separate module in alpha 35: </a:t>
            </a:r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code.angularjs.org/2.0.0-alpha.35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err="1" smtClean="0"/>
              <a:t>Eg</a:t>
            </a:r>
            <a:r>
              <a:rPr lang="en-US" sz="1200" dirty="0" smtClean="0"/>
              <a:t>: </a:t>
            </a:r>
          </a:p>
          <a:p>
            <a:endParaRPr lang="en-US" sz="1200" dirty="0"/>
          </a:p>
          <a:p>
            <a:r>
              <a:rPr lang="en-US" sz="1200" dirty="0" smtClean="0"/>
              <a:t>import </a:t>
            </a:r>
            <a:r>
              <a:rPr lang="en-US" sz="1200" dirty="0"/>
              <a:t>{Http, </a:t>
            </a:r>
            <a:r>
              <a:rPr lang="en-US" sz="1200" dirty="0" err="1"/>
              <a:t>httpInjectables</a:t>
            </a:r>
            <a:r>
              <a:rPr lang="en-US" sz="1200" dirty="0"/>
              <a:t>} from 'angular2/http';</a:t>
            </a:r>
          </a:p>
          <a:p>
            <a:r>
              <a:rPr lang="en-US" sz="1200" dirty="0"/>
              <a:t>@Component({selector: 'http-app', </a:t>
            </a:r>
            <a:r>
              <a:rPr lang="en-US" sz="1200" dirty="0" err="1"/>
              <a:t>viewBindings</a:t>
            </a:r>
            <a:r>
              <a:rPr lang="en-US" sz="1200" dirty="0"/>
              <a:t>: [</a:t>
            </a:r>
            <a:r>
              <a:rPr lang="en-US" sz="1200" dirty="0" err="1"/>
              <a:t>httpInjectables</a:t>
            </a:r>
            <a:r>
              <a:rPr lang="en-US" sz="1200" dirty="0"/>
              <a:t>]})</a:t>
            </a:r>
          </a:p>
          <a:p>
            <a:r>
              <a:rPr lang="en-US" sz="1200" dirty="0"/>
              <a:t>@View({</a:t>
            </a:r>
            <a:r>
              <a:rPr lang="en-US" sz="1200" dirty="0" err="1"/>
              <a:t>templateUrl</a:t>
            </a:r>
            <a:r>
              <a:rPr lang="en-US" sz="1200" dirty="0"/>
              <a:t>: 'people.html'})</a:t>
            </a:r>
          </a:p>
          <a:p>
            <a:r>
              <a:rPr lang="en-US" sz="1200" dirty="0"/>
              <a:t>class </a:t>
            </a:r>
            <a:r>
              <a:rPr lang="en-US" sz="1200" dirty="0" err="1"/>
              <a:t>PeopleComponent</a:t>
            </a:r>
            <a:r>
              <a:rPr lang="en-US" sz="1200" dirty="0"/>
              <a:t>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constructor(http</a:t>
            </a:r>
            <a:r>
              <a:rPr lang="en-US" sz="1200" dirty="0"/>
              <a:t>: Http)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</a:t>
            </a:r>
            <a:r>
              <a:rPr lang="en-US" sz="1200" dirty="0" err="1" smtClean="0"/>
              <a:t>http.get</a:t>
            </a:r>
            <a:r>
              <a:rPr lang="en-US" sz="1200" dirty="0"/>
              <a:t>(</a:t>
            </a:r>
            <a:r>
              <a:rPr lang="en-US" sz="1200" dirty="0" smtClean="0"/>
              <a:t>'</a:t>
            </a:r>
            <a:r>
              <a:rPr lang="en-US" sz="1200" dirty="0" err="1" smtClean="0"/>
              <a:t>people.json</a:t>
            </a:r>
            <a:r>
              <a:rPr lang="en-US" sz="1200" dirty="0" smtClean="0"/>
              <a:t>‘)</a:t>
            </a:r>
            <a:endParaRPr lang="en-US" sz="1200" dirty="0"/>
          </a:p>
          <a:p>
            <a:r>
              <a:rPr lang="en-US" sz="1200" dirty="0" smtClean="0"/>
              <a:t>       .</a:t>
            </a:r>
            <a:r>
              <a:rPr lang="en-US" sz="1200" dirty="0"/>
              <a:t>subscribe(people =&gt; </a:t>
            </a:r>
            <a:r>
              <a:rPr lang="en-US" sz="1200" dirty="0" err="1"/>
              <a:t>this.people</a:t>
            </a:r>
            <a:r>
              <a:rPr lang="en-US" sz="1200" dirty="0"/>
              <a:t> = people);</a:t>
            </a:r>
          </a:p>
          <a:p>
            <a:r>
              <a:rPr lang="en-US" sz="1200" dirty="0" smtClean="0"/>
              <a:t>    }</a:t>
            </a:r>
            <a:endParaRPr lang="en-US" sz="1200" dirty="0"/>
          </a:p>
          <a:p>
            <a:r>
              <a:rPr lang="en-US" sz="1200" dirty="0"/>
              <a:t>}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1047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82880"/>
            <a:ext cx="3124200" cy="111166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DI</a:t>
            </a:r>
            <a:endParaRPr lang="en-US" sz="32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2" y="457200"/>
            <a:ext cx="722538" cy="685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7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400" dirty="0" smtClean="0"/>
              <a:t>Dependencies can be specifies as parameters:  </a:t>
            </a:r>
            <a:r>
              <a:rPr lang="en-US" sz="1400" dirty="0" err="1" smtClean="0"/>
              <a:t>eg</a:t>
            </a:r>
            <a:r>
              <a:rPr lang="en-US" sz="1400" dirty="0" smtClean="0"/>
              <a:t>: function(@</a:t>
            </a:r>
            <a:r>
              <a:rPr lang="en-US" sz="1400" dirty="0"/>
              <a:t>Inject</a:t>
            </a:r>
            <a:r>
              <a:rPr lang="en-US" sz="1400" dirty="0" smtClean="0"/>
              <a:t>(&lt;</a:t>
            </a:r>
            <a:r>
              <a:rPr lang="en-US" sz="1400" dirty="0" err="1" smtClean="0"/>
              <a:t>svcName</a:t>
            </a:r>
            <a:r>
              <a:rPr lang="en-US" sz="1400" dirty="0" smtClean="0"/>
              <a:t>&gt;) </a:t>
            </a:r>
            <a:r>
              <a:rPr lang="en-US" sz="1400" dirty="0"/>
              <a:t>s</a:t>
            </a:r>
            <a:r>
              <a:rPr lang="en-US" sz="1400" dirty="0" smtClean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 smtClean="0"/>
              <a:t>Component dependencies should be listed in bindings property of @Component annotation.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 smtClean="0"/>
              <a:t>Template dependencies should be listed in directives property of @View annotation.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743200" y="6172200"/>
            <a:ext cx="2895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http://</a:t>
            </a:r>
            <a:r>
              <a:rPr lang="en-US" sz="900" dirty="0" smtClean="0"/>
              <a:t>www.2ality.com/2014/10/typed-javascript.html</a:t>
            </a:r>
            <a:endParaRPr lang="en-US" sz="900" dirty="0"/>
          </a:p>
        </p:txBody>
      </p:sp>
      <p:sp>
        <p:nvSpPr>
          <p:cNvPr id="5" name="Rectangle 4"/>
          <p:cNvSpPr/>
          <p:nvPr/>
        </p:nvSpPr>
        <p:spPr>
          <a:xfrm>
            <a:off x="835519" y="2743200"/>
            <a:ext cx="4572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import </a:t>
            </a:r>
            <a:r>
              <a:rPr lang="en-US" sz="1000" dirty="0"/>
              <a:t>{Component, </a:t>
            </a:r>
            <a:r>
              <a:rPr lang="en-US" sz="1000" dirty="0" smtClean="0"/>
              <a:t>View, Injector} </a:t>
            </a:r>
            <a:r>
              <a:rPr lang="en-US" sz="1000" dirty="0"/>
              <a:t>from 'angular2/angular2';</a:t>
            </a:r>
          </a:p>
          <a:p>
            <a:r>
              <a:rPr lang="en-US" sz="1000" dirty="0"/>
              <a:t>import { </a:t>
            </a:r>
            <a:r>
              <a:rPr lang="en-US" sz="1000" dirty="0" err="1"/>
              <a:t>NgFor</a:t>
            </a:r>
            <a:r>
              <a:rPr lang="en-US" sz="1000" dirty="0"/>
              <a:t> } from 'angular2/angular2';</a:t>
            </a:r>
          </a:p>
          <a:p>
            <a:r>
              <a:rPr lang="en-US" sz="1000" dirty="0"/>
              <a:t>import {</a:t>
            </a:r>
            <a:r>
              <a:rPr lang="en-US" sz="1000" dirty="0" err="1"/>
              <a:t>SponsersService</a:t>
            </a:r>
            <a:r>
              <a:rPr lang="en-US" sz="1000" dirty="0"/>
              <a:t>} from 'services/</a:t>
            </a:r>
            <a:r>
              <a:rPr lang="en-US" sz="1000" dirty="0" err="1"/>
              <a:t>sponsers</a:t>
            </a:r>
            <a:r>
              <a:rPr lang="en-US" sz="1000" dirty="0"/>
              <a:t>-service';</a:t>
            </a:r>
          </a:p>
          <a:p>
            <a:endParaRPr lang="en-US" sz="1000" dirty="0"/>
          </a:p>
          <a:p>
            <a:r>
              <a:rPr lang="en-US" sz="1000" dirty="0"/>
              <a:t>@Component({</a:t>
            </a:r>
          </a:p>
          <a:p>
            <a:r>
              <a:rPr lang="en-US" sz="1000" dirty="0"/>
              <a:t>  selector: '</a:t>
            </a:r>
            <a:r>
              <a:rPr lang="en-US" sz="1000" dirty="0" err="1"/>
              <a:t>sponsers</a:t>
            </a:r>
            <a:r>
              <a:rPr lang="en-US" sz="1000" dirty="0"/>
              <a:t>',</a:t>
            </a:r>
          </a:p>
          <a:p>
            <a:r>
              <a:rPr lang="en-US" sz="1000" dirty="0"/>
              <a:t>  bindings:[</a:t>
            </a:r>
            <a:r>
              <a:rPr lang="en-US" sz="1000" dirty="0" err="1"/>
              <a:t>SponsersService</a:t>
            </a:r>
            <a:r>
              <a:rPr lang="en-US" sz="1000" dirty="0"/>
              <a:t>]</a:t>
            </a:r>
          </a:p>
          <a:p>
            <a:r>
              <a:rPr lang="en-US" sz="1000" dirty="0"/>
              <a:t>})</a:t>
            </a:r>
          </a:p>
          <a:p>
            <a:endParaRPr lang="en-US" sz="1000" dirty="0"/>
          </a:p>
          <a:p>
            <a:r>
              <a:rPr lang="en-US" sz="1000" dirty="0"/>
              <a:t>@View({</a:t>
            </a:r>
          </a:p>
          <a:p>
            <a:r>
              <a:rPr lang="en-US" sz="1000" dirty="0"/>
              <a:t>  template: '&lt;</a:t>
            </a:r>
            <a:r>
              <a:rPr lang="en-US" sz="1000" dirty="0" err="1"/>
              <a:t>ul</a:t>
            </a:r>
            <a:r>
              <a:rPr lang="en-US" sz="1000" dirty="0"/>
              <a:t>&gt;&lt;li *ng-for="#item of data"&gt;{{item}}&lt;/li&gt;&lt;/</a:t>
            </a:r>
            <a:r>
              <a:rPr lang="en-US" sz="1000" dirty="0" err="1"/>
              <a:t>ul</a:t>
            </a:r>
            <a:r>
              <a:rPr lang="en-US" sz="1000" dirty="0"/>
              <a:t>&gt;',</a:t>
            </a:r>
          </a:p>
          <a:p>
            <a:r>
              <a:rPr lang="en-US" sz="1000" dirty="0"/>
              <a:t>  directives:[</a:t>
            </a:r>
            <a:r>
              <a:rPr lang="en-US" sz="1000" dirty="0" err="1"/>
              <a:t>NgFor</a:t>
            </a:r>
            <a:r>
              <a:rPr lang="en-US" sz="1000" dirty="0"/>
              <a:t>]</a:t>
            </a:r>
          </a:p>
          <a:p>
            <a:r>
              <a:rPr lang="en-US" sz="1000" dirty="0"/>
              <a:t>})</a:t>
            </a:r>
          </a:p>
          <a:p>
            <a:endParaRPr lang="en-US" sz="1000" dirty="0"/>
          </a:p>
          <a:p>
            <a:r>
              <a:rPr lang="en-US" sz="1000" dirty="0"/>
              <a:t>export class </a:t>
            </a:r>
            <a:r>
              <a:rPr lang="en-US" sz="1000" dirty="0" err="1"/>
              <a:t>Sponsers</a:t>
            </a:r>
            <a:r>
              <a:rPr lang="en-US" sz="1000" dirty="0"/>
              <a:t> {</a:t>
            </a:r>
          </a:p>
          <a:p>
            <a:r>
              <a:rPr lang="en-US" sz="1000" dirty="0"/>
              <a:t>  data;</a:t>
            </a:r>
          </a:p>
          <a:p>
            <a:r>
              <a:rPr lang="en-US" sz="1000" dirty="0"/>
              <a:t>  constructor(@Inject(</a:t>
            </a:r>
            <a:r>
              <a:rPr lang="en-US" sz="1000" dirty="0" err="1"/>
              <a:t>SponsersService</a:t>
            </a:r>
            <a:r>
              <a:rPr lang="en-US" sz="1000" dirty="0"/>
              <a:t>) s) {  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this.data</a:t>
            </a:r>
            <a:r>
              <a:rPr lang="en-US" sz="1000" dirty="0"/>
              <a:t> = </a:t>
            </a:r>
            <a:r>
              <a:rPr lang="en-US" sz="1000" dirty="0" err="1"/>
              <a:t>s.getData</a:t>
            </a:r>
            <a:r>
              <a:rPr lang="en-US" sz="1000" dirty="0"/>
              <a:t>();</a:t>
            </a:r>
          </a:p>
          <a:p>
            <a:r>
              <a:rPr lang="en-US" sz="1000" dirty="0"/>
              <a:t>  }</a:t>
            </a:r>
          </a:p>
          <a:p>
            <a:r>
              <a:rPr 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468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Webworkers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3" name="Down Arrow 22"/>
          <p:cNvSpPr/>
          <p:nvPr/>
        </p:nvSpPr>
        <p:spPr>
          <a:xfrm flipH="1">
            <a:off x="2362200" y="2133600"/>
            <a:ext cx="211568" cy="3505200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Bent Arrow 23"/>
          <p:cNvSpPr/>
          <p:nvPr/>
        </p:nvSpPr>
        <p:spPr>
          <a:xfrm rot="5400000">
            <a:off x="2196351" y="3491754"/>
            <a:ext cx="2411504" cy="1730189"/>
          </a:xfrm>
          <a:prstGeom prst="bentArrow">
            <a:avLst>
              <a:gd name="adj1" fmla="val 5181"/>
              <a:gd name="adj2" fmla="val 6978"/>
              <a:gd name="adj3" fmla="val 9162"/>
              <a:gd name="adj4" fmla="val 7805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573769" y="4800600"/>
            <a:ext cx="1464831" cy="0"/>
          </a:xfrm>
          <a:prstGeom prst="straightConnector1">
            <a:avLst/>
          </a:prstGeom>
          <a:ln w="38100">
            <a:solidFill>
              <a:schemeClr val="tx2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00705" y="1672842"/>
            <a:ext cx="2672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Main-thread </a:t>
            </a:r>
          </a:p>
          <a:p>
            <a:pPr algn="ctr"/>
            <a:r>
              <a:rPr lang="en-US" sz="1200" dirty="0" smtClean="0"/>
              <a:t> </a:t>
            </a:r>
            <a:r>
              <a:rPr lang="en-US" sz="1000" dirty="0" smtClean="0"/>
              <a:t>(</a:t>
            </a:r>
            <a:r>
              <a:rPr lang="en-US" sz="1000" dirty="0" err="1" smtClean="0"/>
              <a:t>Browser+App+Angular</a:t>
            </a:r>
            <a:r>
              <a:rPr lang="en-US" sz="1000" dirty="0" smtClean="0"/>
              <a:t> Dom renderer)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2752163" y="4505673"/>
            <a:ext cx="905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smtClean="0"/>
              <a:t>messages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267198" y="3447382"/>
            <a:ext cx="2667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Child thread</a:t>
            </a:r>
          </a:p>
          <a:p>
            <a:r>
              <a:rPr lang="en-US" sz="1200" dirty="0" smtClean="0"/>
              <a:t>(Angular stuff – house keeping </a:t>
            </a:r>
            <a:r>
              <a:rPr lang="en-US" sz="1200" dirty="0" err="1" smtClean="0"/>
              <a:t>etc</a:t>
            </a:r>
            <a:r>
              <a:rPr lang="en-US" sz="1200" dirty="0" smtClean="0"/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3312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References…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3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400" dirty="0">
                <a:hlinkClick r:id="rId2"/>
              </a:rPr>
              <a:t>http://angular.io</a:t>
            </a:r>
            <a:endParaRPr lang="en-US" sz="1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 smtClean="0">
                <a:hlinkClick r:id="rId3"/>
              </a:rPr>
              <a:t>www.victorsavkin.com</a:t>
            </a:r>
            <a:endParaRPr lang="en-US" sz="1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 smtClean="0">
                <a:hlinkClick r:id="rId4"/>
              </a:rPr>
              <a:t>www.tryangular2.com</a:t>
            </a:r>
            <a:endParaRPr lang="en-US" sz="1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>
                <a:hlinkClick r:id="rId5"/>
              </a:rPr>
              <a:t>http://</a:t>
            </a:r>
            <a:r>
              <a:rPr lang="en-US" sz="1400" dirty="0" smtClean="0">
                <a:hlinkClick r:id="rId5"/>
              </a:rPr>
              <a:t>www.syntaxsuccess.com/viewarticle/routing-in-angular-2.0</a:t>
            </a:r>
            <a:endParaRPr lang="en-US" sz="1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>
                <a:hlinkClick r:id="rId6"/>
              </a:rPr>
              <a:t>http://</a:t>
            </a:r>
            <a:r>
              <a:rPr lang="en-US" sz="1400" dirty="0" smtClean="0">
                <a:hlinkClick r:id="rId6"/>
              </a:rPr>
              <a:t>blog.thoughtram.io/angular/2015/06/16/routing-in-angular-2.html</a:t>
            </a:r>
            <a:endParaRPr lang="en-US" sz="1400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Font typeface="Wingdings" panose="05000000000000000000" pitchFamily="2" charset="2"/>
              <a:buChar char="v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1496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Demos…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667000" y="3505200"/>
            <a:ext cx="3581400" cy="457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sz="2000" dirty="0" smtClean="0">
                <a:solidFill>
                  <a:schemeClr val="tx1"/>
                </a:solidFill>
                <a:hlinkClick r:id="rId2"/>
              </a:rPr>
              <a:t>github.com/nasangam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29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98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81200"/>
            <a:ext cx="1211685" cy="122692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81400" y="3432262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Bauhaus 93" panose="04030905020B02020C02" pitchFamily="82" charset="0"/>
                <a:ea typeface="Tahoma" panose="020B0604030504040204" pitchFamily="34" charset="0"/>
                <a:cs typeface="Tahoma" panose="020B0604030504040204" pitchFamily="34" charset="0"/>
              </a:rPr>
              <a:t>Nagaraju Sangam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9407" y="3709261"/>
            <a:ext cx="1585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1"/>
                </a:solidFill>
                <a:latin typeface="Tempus Sans ITC" panose="04020404030D07020202" pitchFamily="82" charset="0"/>
                <a:ea typeface="Tahoma" panose="020B0604030504040204" pitchFamily="34" charset="0"/>
                <a:cs typeface="Tahoma" panose="020B0604030504040204" pitchFamily="34" charset="0"/>
              </a:rPr>
              <a:t>Angular Buff @ ADP</a:t>
            </a:r>
            <a:endParaRPr lang="en-US" sz="1200" b="1" dirty="0">
              <a:latin typeface="Tempus Sans ITC" panose="04020404030D070202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800" y="4293513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  <a:latin typeface="Californian FB" panose="0207040306080B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nagaraju_sangam@yahoo.co.in </a:t>
            </a:r>
            <a:endParaRPr lang="en-US" sz="1200" b="1" dirty="0">
              <a:solidFill>
                <a:schemeClr val="accent3">
                  <a:lumMod val="75000"/>
                </a:schemeClr>
              </a:solidFill>
              <a:latin typeface="Californian FB" panose="0207040306080B0302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2" y="381000"/>
            <a:ext cx="722538" cy="685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38401" y="4015901"/>
            <a:ext cx="3886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2">
                    <a:lumMod val="50000"/>
                  </a:schemeClr>
                </a:solidFill>
                <a:latin typeface="Tempus Sans ITC" panose="04020404030D07020202" pitchFamily="82" charset="0"/>
                <a:ea typeface="Tahoma" panose="020B0604030504040204" pitchFamily="34" charset="0"/>
                <a:cs typeface="Tahoma" panose="020B0604030504040204" pitchFamily="34" charset="0"/>
              </a:rPr>
              <a:t>Speaker at  various  Front End Meetups   </a:t>
            </a:r>
            <a:endParaRPr lang="en-US" sz="1000" b="1" dirty="0">
              <a:solidFill>
                <a:schemeClr val="bg2">
                  <a:lumMod val="50000"/>
                </a:schemeClr>
              </a:solidFill>
              <a:latin typeface="Tempus Sans ITC" panose="04020404030D070202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1752600" cy="111166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Me?</a:t>
            </a:r>
            <a:endParaRPr lang="en-US" sz="32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2800" y="4572000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  <a:latin typeface="Californian FB" panose="0207040306080B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nagaraju.sangam@gmail.com </a:t>
            </a:r>
            <a:endParaRPr lang="en-US" sz="1200" b="1" dirty="0">
              <a:solidFill>
                <a:schemeClr val="accent3">
                  <a:lumMod val="75000"/>
                </a:schemeClr>
              </a:solidFill>
              <a:latin typeface="Californian FB" panose="0207040306080B0302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29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82880"/>
            <a:ext cx="6096000" cy="111166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Problems with Angular 1.X</a:t>
            </a:r>
            <a:endParaRPr lang="en-US" sz="32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2" y="457200"/>
            <a:ext cx="722538" cy="685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400" dirty="0" smtClean="0">
                <a:solidFill>
                  <a:schemeClr val="tx1"/>
                </a:solidFill>
              </a:rPr>
              <a:t>Script Errors</a:t>
            </a:r>
            <a:r>
              <a:rPr lang="en-US" sz="1400" dirty="0">
                <a:solidFill>
                  <a:schemeClr val="tx1"/>
                </a:solidFill>
              </a:rPr>
              <a:t>?? God Only Knows </a:t>
            </a:r>
            <a:r>
              <a:rPr lang="en-US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</a:rPr>
              <a:t>Errors </a:t>
            </a:r>
            <a:r>
              <a:rPr lang="en-US" sz="1400" dirty="0" smtClean="0">
                <a:solidFill>
                  <a:schemeClr val="tx1"/>
                </a:solidFill>
              </a:rPr>
              <a:t>in templates?? Even God doesn’t know..!!! </a:t>
            </a:r>
            <a:r>
              <a:rPr lang="en-US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</a:rPr>
              <a:t>Different ways to create different things:  provider, </a:t>
            </a:r>
            <a:r>
              <a:rPr lang="en-US" sz="1400" dirty="0" err="1">
                <a:solidFill>
                  <a:schemeClr val="tx1"/>
                </a:solidFill>
              </a:rPr>
              <a:t>factoy</a:t>
            </a:r>
            <a:r>
              <a:rPr lang="en-US" sz="1400" dirty="0">
                <a:solidFill>
                  <a:schemeClr val="tx1"/>
                </a:solidFill>
              </a:rPr>
              <a:t>, service, value, constant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</a:rPr>
              <a:t>Opinionated, Verbose, steep learning curve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</a:rPr>
              <a:t>Everything is singleton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</a:rPr>
              <a:t>Not an elegant dependency injection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</a:rPr>
              <a:t>Route: No built-in partial view support  using ng-route </a:t>
            </a:r>
            <a:r>
              <a:rPr lang="en-US" sz="1400" dirty="0" smtClean="0">
                <a:solidFill>
                  <a:schemeClr val="tx1"/>
                </a:solidFill>
              </a:rPr>
              <a:t>, Routing based on template, not directives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</a:rPr>
              <a:t>Issues with Scope &amp; child scopes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</a:rPr>
              <a:t>Dirty checking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</a:rPr>
              <a:t>Issues with digest cycles:  $</a:t>
            </a:r>
            <a:r>
              <a:rPr lang="en-US" sz="1400" dirty="0" err="1">
                <a:solidFill>
                  <a:schemeClr val="tx1"/>
                </a:solidFill>
              </a:rPr>
              <a:t>scope.apply</a:t>
            </a:r>
            <a:r>
              <a:rPr lang="en-US" sz="1400" dirty="0">
                <a:solidFill>
                  <a:schemeClr val="tx1"/>
                </a:solidFill>
              </a:rPr>
              <a:t>();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</a:rPr>
              <a:t>Two way data binding: Max of 2000 bindings.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 err="1" smtClean="0">
                <a:solidFill>
                  <a:schemeClr val="tx1"/>
                </a:solidFill>
              </a:rPr>
              <a:t>jqLite</a:t>
            </a:r>
            <a:r>
              <a:rPr lang="en-US" sz="1400" dirty="0">
                <a:solidFill>
                  <a:schemeClr val="tx1"/>
                </a:solidFill>
              </a:rPr>
              <a:t>:  No direct modification of </a:t>
            </a:r>
            <a:r>
              <a:rPr lang="en-US" sz="1400" dirty="0" err="1">
                <a:solidFill>
                  <a:schemeClr val="tx1"/>
                </a:solidFill>
              </a:rPr>
              <a:t>dom</a:t>
            </a:r>
            <a:r>
              <a:rPr lang="en-US" sz="1400" dirty="0">
                <a:solidFill>
                  <a:schemeClr val="tx1"/>
                </a:solidFill>
              </a:rPr>
              <a:t>??? dropped in 2.0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</a:rPr>
              <a:t>Directives supports “EACM” only no way to use selectors.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</a:rPr>
              <a:t>modules : No built-in module loading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</a:rPr>
              <a:t>No inheritance supported for angular modules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02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82880"/>
            <a:ext cx="3124200" cy="111166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Why re-write?</a:t>
            </a:r>
            <a:endParaRPr lang="en-US" sz="32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2" y="457200"/>
            <a:ext cx="722538" cy="685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</a:rPr>
              <a:t>To knock off many old components. 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       i.e</a:t>
            </a:r>
            <a:r>
              <a:rPr lang="en-US" sz="1400" dirty="0">
                <a:solidFill>
                  <a:schemeClr val="tx1"/>
                </a:solidFill>
              </a:rPr>
              <a:t>. $scope, $</a:t>
            </a:r>
            <a:r>
              <a:rPr lang="en-US" sz="1400" dirty="0" err="1">
                <a:solidFill>
                  <a:schemeClr val="tx1"/>
                </a:solidFill>
              </a:rPr>
              <a:t>rootScope</a:t>
            </a:r>
            <a:r>
              <a:rPr lang="en-US" sz="1400" dirty="0">
                <a:solidFill>
                  <a:schemeClr val="tx1"/>
                </a:solidFill>
              </a:rPr>
              <a:t>, services, controllers, modules, </a:t>
            </a:r>
            <a:r>
              <a:rPr lang="en-US" sz="1400" dirty="0" err="1">
                <a:solidFill>
                  <a:schemeClr val="tx1"/>
                </a:solidFill>
              </a:rPr>
              <a:t>jqLite</a:t>
            </a:r>
            <a:r>
              <a:rPr lang="en-US" sz="1400" dirty="0">
                <a:solidFill>
                  <a:schemeClr val="tx1"/>
                </a:solidFill>
              </a:rPr>
              <a:t> etc.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 smtClean="0">
                <a:solidFill>
                  <a:schemeClr val="tx1"/>
                </a:solidFill>
              </a:rPr>
              <a:t>To leverage latest ECMA Script standards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</a:rPr>
              <a:t>To leverage </a:t>
            </a:r>
            <a:r>
              <a:rPr lang="en-US" sz="1400" dirty="0" smtClean="0">
                <a:solidFill>
                  <a:schemeClr val="tx1"/>
                </a:solidFill>
              </a:rPr>
              <a:t>modern browser capabilities.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 smtClean="0">
                <a:solidFill>
                  <a:schemeClr val="tx1"/>
                </a:solidFill>
              </a:rPr>
              <a:t>Improve many areas with different approaches with past </a:t>
            </a:r>
            <a:r>
              <a:rPr lang="en-US" sz="1400" dirty="0" err="1" smtClean="0">
                <a:solidFill>
                  <a:schemeClr val="tx1"/>
                </a:solidFill>
              </a:rPr>
              <a:t>expirience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89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82880"/>
            <a:ext cx="2895600" cy="111166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What’s new?</a:t>
            </a:r>
            <a:endParaRPr lang="en-US" sz="3200" dirty="0"/>
          </a:p>
        </p:txBody>
      </p:sp>
      <p:pic>
        <p:nvPicPr>
          <p:cNvPr id="3074" name="Picture 2" descr="http://www.effectiveui.com/blog/wp-content/uploads/2014/11/Angular-2.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53689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3886200" y="3460697"/>
            <a:ext cx="1066800" cy="9906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88900" dist="50800" dir="8340000" sx="96000" sy="96000" algn="ctr" rotWithShape="0">
              <a:schemeClr val="accent1"/>
            </a:outerShdw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2" y="457200"/>
            <a:ext cx="722538" cy="685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6400800" y="2851097"/>
            <a:ext cx="1600200" cy="3048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Routing</a:t>
            </a:r>
            <a:endParaRPr lang="en-US" sz="12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6400800" y="3543300"/>
            <a:ext cx="1600200" cy="3048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Services</a:t>
            </a:r>
            <a:endParaRPr lang="en-US" sz="12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6400800" y="4953000"/>
            <a:ext cx="1600200" cy="3048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DI</a:t>
            </a:r>
            <a:endParaRPr lang="en-US" sz="12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400800" y="4229100"/>
            <a:ext cx="1600200" cy="3048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Directives</a:t>
            </a:r>
            <a:endParaRPr lang="en-US" sz="12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990600" y="2286000"/>
            <a:ext cx="1535787" cy="3048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ES5 &amp; ES6+</a:t>
            </a:r>
            <a:endParaRPr lang="en-US" sz="12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990600" y="3482468"/>
            <a:ext cx="1600200" cy="3048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Server Side Angular</a:t>
            </a:r>
            <a:endParaRPr lang="en-US" sz="12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990600" y="4800600"/>
            <a:ext cx="1600200" cy="3048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Change Detection</a:t>
            </a:r>
            <a:endParaRPr lang="en-US" sz="12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990600" y="4114800"/>
            <a:ext cx="1600200" cy="3048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Web workers</a:t>
            </a:r>
            <a:endParaRPr lang="en-US" sz="1200" b="1" dirty="0"/>
          </a:p>
        </p:txBody>
      </p:sp>
      <p:cxnSp>
        <p:nvCxnSpPr>
          <p:cNvPr id="16" name="Straight Connector 15"/>
          <p:cNvCxnSpPr>
            <a:stCxn id="14" idx="3"/>
          </p:cNvCxnSpPr>
          <p:nvPr/>
        </p:nvCxnSpPr>
        <p:spPr>
          <a:xfrm flipV="1">
            <a:off x="2590800" y="4195482"/>
            <a:ext cx="1371600" cy="75751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8" idx="1"/>
          </p:cNvCxnSpPr>
          <p:nvPr/>
        </p:nvCxnSpPr>
        <p:spPr>
          <a:xfrm flipV="1">
            <a:off x="4876800" y="3003497"/>
            <a:ext cx="1524000" cy="72686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3"/>
          </p:cNvCxnSpPr>
          <p:nvPr/>
        </p:nvCxnSpPr>
        <p:spPr>
          <a:xfrm>
            <a:off x="2526387" y="2438400"/>
            <a:ext cx="1664613" cy="109849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" idx="1"/>
            <a:endCxn id="5" idx="5"/>
          </p:cNvCxnSpPr>
          <p:nvPr/>
        </p:nvCxnSpPr>
        <p:spPr>
          <a:xfrm flipH="1" flipV="1">
            <a:off x="4796771" y="4306227"/>
            <a:ext cx="1604029" cy="799173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6"/>
            <a:endCxn id="9" idx="1"/>
          </p:cNvCxnSpPr>
          <p:nvPr/>
        </p:nvCxnSpPr>
        <p:spPr>
          <a:xfrm flipV="1">
            <a:off x="4953000" y="3695700"/>
            <a:ext cx="1447800" cy="26029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1" idx="1"/>
          </p:cNvCxnSpPr>
          <p:nvPr/>
        </p:nvCxnSpPr>
        <p:spPr>
          <a:xfrm>
            <a:off x="4876800" y="4168268"/>
            <a:ext cx="1524000" cy="213232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3" idx="3"/>
          </p:cNvCxnSpPr>
          <p:nvPr/>
        </p:nvCxnSpPr>
        <p:spPr>
          <a:xfrm>
            <a:off x="2590800" y="3634868"/>
            <a:ext cx="1295400" cy="19098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2" name="Straight Connector 3071"/>
          <p:cNvCxnSpPr>
            <a:stCxn id="15" idx="3"/>
          </p:cNvCxnSpPr>
          <p:nvPr/>
        </p:nvCxnSpPr>
        <p:spPr>
          <a:xfrm flipV="1">
            <a:off x="2590800" y="4016829"/>
            <a:ext cx="1295400" cy="25037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418089" y="5638800"/>
            <a:ext cx="1600200" cy="3048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Promises</a:t>
            </a:r>
            <a:endParaRPr lang="en-US" sz="1200" b="1" dirty="0"/>
          </a:p>
        </p:txBody>
      </p:sp>
      <p:cxnSp>
        <p:nvCxnSpPr>
          <p:cNvPr id="24" name="Straight Connector 23"/>
          <p:cNvCxnSpPr>
            <a:stCxn id="23" idx="1"/>
          </p:cNvCxnSpPr>
          <p:nvPr/>
        </p:nvCxnSpPr>
        <p:spPr>
          <a:xfrm flipH="1" flipV="1">
            <a:off x="4648200" y="4381500"/>
            <a:ext cx="1769889" cy="140970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3"/>
          </p:cNvCxnSpPr>
          <p:nvPr/>
        </p:nvCxnSpPr>
        <p:spPr>
          <a:xfrm flipV="1">
            <a:off x="2590800" y="4381500"/>
            <a:ext cx="1447800" cy="118110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990600" y="5410200"/>
            <a:ext cx="1600200" cy="3048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Testing</a:t>
            </a:r>
            <a:endParaRPr lang="en-US" sz="1200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990600" y="2907783"/>
            <a:ext cx="1600200" cy="3048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Material design</a:t>
            </a:r>
            <a:endParaRPr lang="en-US" sz="1200" b="1" dirty="0"/>
          </a:p>
        </p:txBody>
      </p:sp>
      <p:cxnSp>
        <p:nvCxnSpPr>
          <p:cNvPr id="45" name="Straight Connector 44"/>
          <p:cNvCxnSpPr>
            <a:endCxn id="47" idx="1"/>
          </p:cNvCxnSpPr>
          <p:nvPr/>
        </p:nvCxnSpPr>
        <p:spPr>
          <a:xfrm flipV="1">
            <a:off x="4796771" y="2362200"/>
            <a:ext cx="1604029" cy="117469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6400800" y="2209800"/>
            <a:ext cx="1600200" cy="3048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RxJs</a:t>
            </a:r>
            <a:endParaRPr lang="en-US" sz="1200" b="1" dirty="0"/>
          </a:p>
        </p:txBody>
      </p:sp>
      <p:cxnSp>
        <p:nvCxnSpPr>
          <p:cNvPr id="65" name="Straight Connector 64"/>
          <p:cNvCxnSpPr>
            <a:stCxn id="42" idx="3"/>
          </p:cNvCxnSpPr>
          <p:nvPr/>
        </p:nvCxnSpPr>
        <p:spPr>
          <a:xfrm>
            <a:off x="2590800" y="3060183"/>
            <a:ext cx="1371600" cy="574685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3768953" y="2209800"/>
            <a:ext cx="1301293" cy="3048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Types</a:t>
            </a:r>
            <a:endParaRPr lang="en-US" sz="1200" b="1" dirty="0"/>
          </a:p>
        </p:txBody>
      </p:sp>
      <p:cxnSp>
        <p:nvCxnSpPr>
          <p:cNvPr id="78" name="Straight Connector 77"/>
          <p:cNvCxnSpPr>
            <a:endCxn id="77" idx="2"/>
          </p:cNvCxnSpPr>
          <p:nvPr/>
        </p:nvCxnSpPr>
        <p:spPr>
          <a:xfrm flipV="1">
            <a:off x="4419600" y="2514600"/>
            <a:ext cx="0" cy="962764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3810000" y="5486400"/>
            <a:ext cx="1301293" cy="3048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Annotations</a:t>
            </a:r>
            <a:endParaRPr lang="en-US" sz="1200" b="1" dirty="0"/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4410634" y="4451297"/>
            <a:ext cx="0" cy="1035103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8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2462" y="182880"/>
            <a:ext cx="2890938" cy="111166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What’s new?</a:t>
            </a:r>
            <a:endParaRPr lang="en-US" sz="32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2" y="457200"/>
            <a:ext cx="722538" cy="685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52462" y="1600200"/>
            <a:ext cx="1290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Angular JS 1.x</a:t>
            </a:r>
            <a:endParaRPr lang="en-US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81453" y="1600200"/>
            <a:ext cx="1295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Angular JS 2.0</a:t>
            </a:r>
            <a:endParaRPr lang="en-US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24226" y="2514600"/>
            <a:ext cx="1471374" cy="3048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Controller</a:t>
            </a:r>
            <a:r>
              <a:rPr lang="en-US" sz="1200" b="1" dirty="0" err="1" smtClean="0"/>
              <a:t>vs</a:t>
            </a:r>
            <a:endParaRPr lang="en-US" sz="12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1424226" y="2923401"/>
            <a:ext cx="1471374" cy="3048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chemeClr val="tx1"/>
                </a:solidFill>
              </a:rPr>
              <a:t>        $</a:t>
            </a:r>
            <a:r>
              <a:rPr lang="en-US" sz="1200" b="1" dirty="0" err="1" smtClean="0">
                <a:solidFill>
                  <a:schemeClr val="tx1"/>
                </a:solidFill>
              </a:rPr>
              <a:t>scope</a:t>
            </a:r>
            <a:r>
              <a:rPr lang="en-US" sz="1200" b="1" dirty="0" err="1" smtClean="0"/>
              <a:t>ecives</a:t>
            </a:r>
            <a:endParaRPr lang="en-US" sz="12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334000" y="2542401"/>
            <a:ext cx="1524000" cy="3048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Component Class</a:t>
            </a:r>
            <a:endParaRPr lang="en-US" sz="1200" b="1" dirty="0"/>
          </a:p>
        </p:txBody>
      </p:sp>
      <p:sp>
        <p:nvSpPr>
          <p:cNvPr id="12" name="Rectangle 11"/>
          <p:cNvSpPr/>
          <p:nvPr/>
        </p:nvSpPr>
        <p:spPr>
          <a:xfrm>
            <a:off x="990600" y="1981200"/>
            <a:ext cx="2362200" cy="1399401"/>
          </a:xfrm>
          <a:prstGeom prst="rect">
            <a:avLst/>
          </a:prstGeom>
          <a:noFill/>
          <a:ln w="158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505198" y="2590800"/>
            <a:ext cx="1613115" cy="1524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436013" y="3810000"/>
            <a:ext cx="1471374" cy="3048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Service</a:t>
            </a:r>
            <a:endParaRPr lang="en-US" sz="12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5334000" y="3815834"/>
            <a:ext cx="1524000" cy="3048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Simple Class</a:t>
            </a:r>
            <a:endParaRPr lang="en-US" sz="1200" b="1" dirty="0"/>
          </a:p>
        </p:txBody>
      </p:sp>
      <p:sp>
        <p:nvSpPr>
          <p:cNvPr id="16" name="Rectangle 15"/>
          <p:cNvSpPr/>
          <p:nvPr/>
        </p:nvSpPr>
        <p:spPr>
          <a:xfrm>
            <a:off x="990600" y="3657600"/>
            <a:ext cx="2362200" cy="691634"/>
          </a:xfrm>
          <a:prstGeom prst="rect">
            <a:avLst/>
          </a:prstGeom>
          <a:noFill/>
          <a:ln w="158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3505199" y="3892034"/>
            <a:ext cx="1613115" cy="1524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436013" y="4800600"/>
            <a:ext cx="1471374" cy="3048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Angular Modules</a:t>
            </a:r>
            <a:endParaRPr lang="en-US" sz="12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5334000" y="4806434"/>
            <a:ext cx="1524000" cy="3048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ES6 Modules</a:t>
            </a:r>
            <a:endParaRPr lang="en-US" sz="1200" b="1" dirty="0"/>
          </a:p>
        </p:txBody>
      </p:sp>
      <p:sp>
        <p:nvSpPr>
          <p:cNvPr id="20" name="Rectangle 19"/>
          <p:cNvSpPr/>
          <p:nvPr/>
        </p:nvSpPr>
        <p:spPr>
          <a:xfrm>
            <a:off x="990600" y="4648200"/>
            <a:ext cx="2362200" cy="691634"/>
          </a:xfrm>
          <a:prstGeom prst="rect">
            <a:avLst/>
          </a:prstGeom>
          <a:noFill/>
          <a:ln w="158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3505199" y="4882634"/>
            <a:ext cx="1613115" cy="1524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1424226" y="2085201"/>
            <a:ext cx="1471374" cy="3048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Directive</a:t>
            </a:r>
            <a:endParaRPr lang="en-US" sz="1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1436013" y="5715000"/>
            <a:ext cx="1471374" cy="3048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Filters</a:t>
            </a:r>
            <a:endParaRPr lang="en-US" sz="1200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5334000" y="5720834"/>
            <a:ext cx="1524000" cy="3048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Pipes</a:t>
            </a:r>
            <a:endParaRPr lang="en-US" sz="1200" b="1" dirty="0"/>
          </a:p>
        </p:txBody>
      </p:sp>
      <p:sp>
        <p:nvSpPr>
          <p:cNvPr id="29" name="Rectangle 28"/>
          <p:cNvSpPr/>
          <p:nvPr/>
        </p:nvSpPr>
        <p:spPr>
          <a:xfrm>
            <a:off x="990600" y="5562600"/>
            <a:ext cx="2362200" cy="691634"/>
          </a:xfrm>
          <a:prstGeom prst="rect">
            <a:avLst/>
          </a:prstGeom>
          <a:noFill/>
          <a:ln w="158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3505199" y="5797034"/>
            <a:ext cx="1613115" cy="1524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82880"/>
            <a:ext cx="3124200" cy="1111664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Transpilers</a:t>
            </a:r>
            <a:endParaRPr lang="en-US" sz="32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2" y="457200"/>
            <a:ext cx="722538" cy="685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671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tx1"/>
                </a:solidFill>
              </a:rPr>
              <a:t>Converts source code from one programming language to other.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tx1"/>
                </a:solidFill>
              </a:rPr>
              <a:t>ES6 to ES5 </a:t>
            </a:r>
            <a:r>
              <a:rPr lang="en-US" sz="1200" dirty="0" err="1" smtClean="0">
                <a:solidFill>
                  <a:schemeClr val="tx1"/>
                </a:solidFill>
              </a:rPr>
              <a:t>Transpilers</a:t>
            </a:r>
            <a:endParaRPr lang="en-US" sz="12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chemeClr val="tx1"/>
                </a:solidFill>
              </a:rPr>
              <a:t>Traceur</a:t>
            </a:r>
            <a:endParaRPr lang="en-US" sz="12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Typescript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Flow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Babel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Dart</a:t>
            </a:r>
          </a:p>
          <a:p>
            <a:pPr marL="0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tx1"/>
                </a:solidFill>
              </a:rPr>
              <a:t>Angular2 apps should be written in ES6. since the browsers doesn’t support ES6 you can use any of the above </a:t>
            </a:r>
            <a:r>
              <a:rPr lang="en-US" sz="1200" dirty="0" err="1" smtClean="0">
                <a:solidFill>
                  <a:schemeClr val="tx1"/>
                </a:solidFill>
              </a:rPr>
              <a:t>transpiler</a:t>
            </a:r>
            <a:r>
              <a:rPr lang="en-US" sz="1200" dirty="0" smtClean="0">
                <a:solidFill>
                  <a:schemeClr val="tx1"/>
                </a:solidFill>
              </a:rPr>
              <a:t> to convert it to ES5.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2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tx1"/>
                </a:solidFill>
              </a:rPr>
              <a:t>Google and </a:t>
            </a:r>
            <a:r>
              <a:rPr lang="en-US" sz="1200" dirty="0">
                <a:solidFill>
                  <a:schemeClr val="tx1"/>
                </a:solidFill>
              </a:rPr>
              <a:t>M</a:t>
            </a:r>
            <a:r>
              <a:rPr lang="en-US" sz="1200" dirty="0" smtClean="0">
                <a:solidFill>
                  <a:schemeClr val="tx1"/>
                </a:solidFill>
              </a:rPr>
              <a:t>icrosoft are working together to make type script as a standard for developing angular2.0 apps.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743200" y="6172200"/>
            <a:ext cx="2895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http://</a:t>
            </a:r>
            <a:r>
              <a:rPr lang="en-US" sz="900" dirty="0" smtClean="0"/>
              <a:t>www.2ality.com/2014/10/typed-javascript.html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54215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82880"/>
            <a:ext cx="6096000" cy="1111664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AtScript</a:t>
            </a:r>
            <a:r>
              <a:rPr lang="en-US" sz="32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 vs Type script</a:t>
            </a:r>
            <a:endParaRPr lang="en-US" sz="32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2" y="457200"/>
            <a:ext cx="722538" cy="685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4114800" y="2667000"/>
            <a:ext cx="838200" cy="886568"/>
          </a:xfrm>
          <a:prstGeom prst="ellipse">
            <a:avLst/>
          </a:prstGeom>
          <a:noFill/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267200" y="3731568"/>
            <a:ext cx="533400" cy="535632"/>
          </a:xfrm>
          <a:prstGeom prst="ellipse">
            <a:avLst/>
          </a:prstGeom>
          <a:noFill/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895600" y="3126433"/>
            <a:ext cx="762000" cy="759767"/>
          </a:xfrm>
          <a:prstGeom prst="ellipse">
            <a:avLst/>
          </a:prstGeom>
          <a:noFill/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43400" y="3048000"/>
            <a:ext cx="381000" cy="381000"/>
          </a:xfrm>
          <a:prstGeom prst="ellipse">
            <a:avLst/>
          </a:prstGeom>
          <a:noFill/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19600" y="2709249"/>
            <a:ext cx="381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ES6</a:t>
            </a:r>
            <a:endParaRPr lang="en-US" sz="9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343400" y="3124200"/>
            <a:ext cx="38100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ES5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67200" y="3883968"/>
            <a:ext cx="533400" cy="230832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Type s</a:t>
            </a:r>
            <a:endParaRPr lang="en-US" sz="9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895600" y="3352800"/>
            <a:ext cx="76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Annotations</a:t>
            </a:r>
            <a:endParaRPr lang="en-US" sz="9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362200" y="2057400"/>
            <a:ext cx="688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AtScript</a:t>
            </a:r>
            <a:endParaRPr lang="en-US" sz="1200" b="1" dirty="0"/>
          </a:p>
        </p:txBody>
      </p:sp>
      <p:sp>
        <p:nvSpPr>
          <p:cNvPr id="23" name="Oval 22"/>
          <p:cNvSpPr/>
          <p:nvPr/>
        </p:nvSpPr>
        <p:spPr>
          <a:xfrm>
            <a:off x="2514600" y="2133600"/>
            <a:ext cx="2743200" cy="2667000"/>
          </a:xfrm>
          <a:prstGeom prst="ellipse">
            <a:avLst/>
          </a:prstGeom>
          <a:noFill/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810000" y="2133600"/>
            <a:ext cx="2667000" cy="2667000"/>
          </a:xfrm>
          <a:prstGeom prst="ellipse">
            <a:avLst/>
          </a:prstGeom>
          <a:noFill/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943600" y="21336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Type script</a:t>
            </a:r>
            <a:endParaRPr lang="en-US" sz="1200" b="1" dirty="0"/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334000"/>
            <a:ext cx="1600200" cy="1000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88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82880"/>
            <a:ext cx="6019800" cy="111166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Change Detection</a:t>
            </a:r>
            <a:endParaRPr lang="en-US" sz="32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2" y="457200"/>
            <a:ext cx="722538" cy="685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2248861" y="2501794"/>
            <a:ext cx="152400" cy="1524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59954" y="3492394"/>
            <a:ext cx="152400" cy="1524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667000" y="3144691"/>
            <a:ext cx="152400" cy="1524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220046" y="3733800"/>
            <a:ext cx="152400" cy="1524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15528" y="2311161"/>
            <a:ext cx="152400" cy="1524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958328" y="2850964"/>
            <a:ext cx="152400" cy="1524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86600" y="2893867"/>
            <a:ext cx="152400" cy="1524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562600" y="3377961"/>
            <a:ext cx="152400" cy="1524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75518" y="3429000"/>
            <a:ext cx="152400" cy="1524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131748" y="3886200"/>
            <a:ext cx="152400" cy="1524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391331" y="2730394"/>
            <a:ext cx="152400" cy="1524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1498719" y="2631876"/>
            <a:ext cx="772460" cy="948283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1441636" y="3220891"/>
            <a:ext cx="1377764" cy="34312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2282611" y="2654194"/>
            <a:ext cx="42450" cy="113042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2326794" y="3297091"/>
            <a:ext cx="349436" cy="432039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1487107" y="2572505"/>
            <a:ext cx="791815" cy="22575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436154" y="2882794"/>
            <a:ext cx="31377" cy="67568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2271179" y="2524112"/>
            <a:ext cx="472022" cy="72540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359954" y="3568594"/>
            <a:ext cx="1012492" cy="241406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1521413" y="2860476"/>
            <a:ext cx="774833" cy="90410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1391331" y="2806594"/>
            <a:ext cx="1353885" cy="41305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6088410" y="2441243"/>
            <a:ext cx="349436" cy="432039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5638800" y="2996961"/>
            <a:ext cx="349436" cy="432039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6477000" y="2387361"/>
            <a:ext cx="631918" cy="528824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 flipV="1">
            <a:off x="6019800" y="2920761"/>
            <a:ext cx="631918" cy="528824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5245728" y="3479547"/>
            <a:ext cx="349436" cy="432039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574467" y="4142601"/>
            <a:ext cx="106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Angular 1.X</a:t>
            </a:r>
            <a:endParaRPr lang="en-US" sz="12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5882128" y="4114800"/>
            <a:ext cx="1230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Angular 2.0</a:t>
            </a:r>
            <a:endParaRPr lang="en-US" sz="1200" b="1" dirty="0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6497538" y="1981200"/>
            <a:ext cx="0" cy="30480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85800" y="4513964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71450">
              <a:buFont typeface="Wingdings" panose="05000000000000000000" pitchFamily="2" charset="2"/>
              <a:buChar char="v"/>
            </a:pPr>
            <a:r>
              <a:rPr lang="en-US" sz="1200" dirty="0"/>
              <a:t>Change detection </a:t>
            </a:r>
            <a:r>
              <a:rPr lang="en-US" sz="1200" dirty="0" smtClean="0"/>
              <a:t>happens </a:t>
            </a:r>
            <a:r>
              <a:rPr lang="en-US" sz="1200" dirty="0"/>
              <a:t>at </a:t>
            </a:r>
            <a:r>
              <a:rPr lang="en-US" sz="1200" dirty="0" smtClean="0"/>
              <a:t>DOM </a:t>
            </a:r>
            <a:r>
              <a:rPr lang="en-US" sz="1200" dirty="0"/>
              <a:t>node level only</a:t>
            </a:r>
          </a:p>
          <a:p>
            <a:pPr indent="-171450">
              <a:buFont typeface="Wingdings" panose="05000000000000000000" pitchFamily="2" charset="2"/>
              <a:buChar char="v"/>
            </a:pPr>
            <a:r>
              <a:rPr lang="en-US" sz="1200" dirty="0"/>
              <a:t>Change in one node triggers dirty checking at all other nodes.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610100" y="4495800"/>
            <a:ext cx="4152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71450">
              <a:buFont typeface="Wingdings" panose="05000000000000000000" pitchFamily="2" charset="2"/>
              <a:buChar char="v"/>
            </a:pPr>
            <a:r>
              <a:rPr lang="en-US" sz="1200" dirty="0"/>
              <a:t>Change detection can happen at component level as well.</a:t>
            </a:r>
          </a:p>
          <a:p>
            <a:pPr indent="-171450">
              <a:buFont typeface="Wingdings" panose="05000000000000000000" pitchFamily="2" charset="2"/>
              <a:buChar char="v"/>
            </a:pPr>
            <a:r>
              <a:rPr lang="en-US" sz="1200" dirty="0"/>
              <a:t>Change in one component triggers dirty checking in other nodes below the current node…</a:t>
            </a:r>
          </a:p>
          <a:p>
            <a:pPr indent="-171450">
              <a:buFont typeface="Wingdings" panose="05000000000000000000" pitchFamily="2" charset="2"/>
              <a:buChar char="v"/>
            </a:pPr>
            <a:r>
              <a:rPr lang="en-US" sz="1200" dirty="0"/>
              <a:t>Change detection strategy can be configured at component level</a:t>
            </a:r>
          </a:p>
        </p:txBody>
      </p:sp>
    </p:spTree>
    <p:extLst>
      <p:ext uri="{BB962C8B-B14F-4D97-AF65-F5344CB8AC3E}">
        <p14:creationId xmlns:p14="http://schemas.microsoft.com/office/powerpoint/2010/main" val="372187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Decatur">
      <a:dk1>
        <a:sysClr val="windowText" lastClr="000000"/>
      </a:dk1>
      <a:lt1>
        <a:sysClr val="window" lastClr="FFFFFF"/>
      </a:lt1>
      <a:dk2>
        <a:srgbClr val="55554A"/>
      </a:dk2>
      <a:lt2>
        <a:srgbClr val="D7DAE1"/>
      </a:lt2>
      <a:accent1>
        <a:srgbClr val="F4680B"/>
      </a:accent1>
      <a:accent2>
        <a:srgbClr val="ABB19F"/>
      </a:accent2>
      <a:accent3>
        <a:srgbClr val="948774"/>
      </a:accent3>
      <a:accent4>
        <a:srgbClr val="7EB8E7"/>
      </a:accent4>
      <a:accent5>
        <a:srgbClr val="E3B651"/>
      </a:accent5>
      <a:accent6>
        <a:srgbClr val="96756C"/>
      </a:accent6>
      <a:hlink>
        <a:srgbClr val="66AACD"/>
      </a:hlink>
      <a:folHlink>
        <a:srgbClr val="809DB3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TM01790490[[fn=Decatur]]</Template>
  <TotalTime>6844</TotalTime>
  <Words>886</Words>
  <Application>Microsoft Office PowerPoint</Application>
  <PresentationFormat>On-screen Show (4:3)</PresentationFormat>
  <Paragraphs>207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Decatur</vt:lpstr>
      <vt:lpstr>AngularJS 2.0</vt:lpstr>
      <vt:lpstr>Me?</vt:lpstr>
      <vt:lpstr>Problems with Angular 1.X</vt:lpstr>
      <vt:lpstr>Why re-write?</vt:lpstr>
      <vt:lpstr>What’s new?</vt:lpstr>
      <vt:lpstr>What’s new?</vt:lpstr>
      <vt:lpstr>Transpilers</vt:lpstr>
      <vt:lpstr>AtScript vs Type script</vt:lpstr>
      <vt:lpstr>Change Detection</vt:lpstr>
      <vt:lpstr>Change Detection</vt:lpstr>
      <vt:lpstr>Routing</vt:lpstr>
      <vt:lpstr>Directives</vt:lpstr>
      <vt:lpstr>Services</vt:lpstr>
      <vt:lpstr>Http</vt:lpstr>
      <vt:lpstr>DI</vt:lpstr>
      <vt:lpstr>Webworkers…</vt:lpstr>
      <vt:lpstr>References…</vt:lpstr>
      <vt:lpstr>Demos…</vt:lpstr>
      <vt:lpstr>Thank you…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 2.0</dc:title>
  <dc:creator>Sangam, Nagaraju (ES)</dc:creator>
  <cp:lastModifiedBy>Sangam, Nagaraju (ES)</cp:lastModifiedBy>
  <cp:revision>378</cp:revision>
  <dcterms:created xsi:type="dcterms:W3CDTF">2006-08-16T00:00:00Z</dcterms:created>
  <dcterms:modified xsi:type="dcterms:W3CDTF">2016-01-09T02:15:00Z</dcterms:modified>
</cp:coreProperties>
</file>