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slice, dessert&#10;&#10;Description automatically generated">
            <a:extLst>
              <a:ext uri="{FF2B5EF4-FFF2-40B4-BE49-F238E27FC236}">
                <a16:creationId xmlns:a16="http://schemas.microsoft.com/office/drawing/2014/main" id="{3CA3E945-117B-4B2D-A7A5-D2CF19CE0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DD23F-E415-49DB-ABA3-AF8CAD731F74}"/>
              </a:ext>
            </a:extLst>
          </p:cNvPr>
          <p:cNvSpPr txBox="1"/>
          <p:nvPr/>
        </p:nvSpPr>
        <p:spPr>
          <a:xfrm>
            <a:off x="6994226" y="1990905"/>
            <a:ext cx="520172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b="1" dirty="0" err="1">
                <a:solidFill>
                  <a:srgbClr val="FFA200"/>
                </a:solidFill>
                <a:cs typeface="Calibri"/>
              </a:rPr>
              <a:t>Hive</a:t>
            </a:r>
            <a:r>
              <a:rPr lang="en-US" sz="8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Ward</a:t>
            </a:r>
            <a:endParaRPr lang="en-US" sz="88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6E37A-91DE-45FB-B077-52818907E625}"/>
              </a:ext>
            </a:extLst>
          </p:cNvPr>
          <p:cNvSpPr txBox="1"/>
          <p:nvPr/>
        </p:nvSpPr>
        <p:spPr>
          <a:xfrm>
            <a:off x="6924136" y="1992702"/>
            <a:ext cx="475603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b="1" dirty="0" err="1">
                <a:solidFill>
                  <a:srgbClr val="FFC000"/>
                </a:solidFill>
                <a:cs typeface="Calibri"/>
              </a:rPr>
              <a:t>Hive</a:t>
            </a: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cs typeface="Calibri"/>
              </a:rPr>
              <a:t>Ward</a:t>
            </a:r>
            <a:endParaRPr lang="en-US" sz="8800" b="1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83E97-3C6E-4FBF-A108-78C83B659693}"/>
              </a:ext>
            </a:extLst>
          </p:cNvPr>
          <p:cNvSpPr txBox="1"/>
          <p:nvPr/>
        </p:nvSpPr>
        <p:spPr>
          <a:xfrm>
            <a:off x="7568421" y="3384610"/>
            <a:ext cx="43678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A200"/>
                </a:solidFill>
                <a:cs typeface="Calibri"/>
              </a:rPr>
              <a:t>Smart </a:t>
            </a:r>
            <a:r>
              <a:rPr lang="en-US" sz="3600" dirty="0" err="1">
                <a:solidFill>
                  <a:srgbClr val="FFA200"/>
                </a:solidFill>
                <a:cs typeface="Calibri"/>
              </a:rPr>
              <a:t>BeeKeeping</a:t>
            </a:r>
            <a:endParaRPr lang="en-US" sz="3600">
              <a:solidFill>
                <a:srgbClr val="FFA2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01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CAE4818-827E-4F72-8E5A-8EE7148ED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694" b="903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E9214-4BAF-49A7-B77D-4B96251E7EBD}"/>
              </a:ext>
            </a:extLst>
          </p:cNvPr>
          <p:cNvSpPr txBox="1"/>
          <p:nvPr/>
        </p:nvSpPr>
        <p:spPr>
          <a:xfrm>
            <a:off x="76200" y="323131"/>
            <a:ext cx="5750943" cy="7304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6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somos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A2722-E46C-4638-996F-9B7CC661A27E}"/>
              </a:ext>
            </a:extLst>
          </p:cNvPr>
          <p:cNvSpPr txBox="1"/>
          <p:nvPr/>
        </p:nvSpPr>
        <p:spPr>
          <a:xfrm>
            <a:off x="324030" y="1790519"/>
            <a:ext cx="863791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Somos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Empresa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focada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diagnosticar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sugerir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soluções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manter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colmeia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saudável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4400" dirty="0" err="1">
                <a:solidFill>
                  <a:schemeClr val="bg1"/>
                </a:solidFill>
                <a:ea typeface="+mn-lt"/>
                <a:cs typeface="+mn-lt"/>
              </a:rPr>
              <a:t>produtiva</a:t>
            </a:r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5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CB4380E2-88E1-4EDA-AC88-EAA139321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FA2CCE-6B30-485A-87EF-32005489CA10}"/>
              </a:ext>
            </a:extLst>
          </p:cNvPr>
          <p:cNvSpPr/>
          <p:nvPr/>
        </p:nvSpPr>
        <p:spPr>
          <a:xfrm>
            <a:off x="259871" y="396456"/>
            <a:ext cx="3551206" cy="546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DF110-C007-47B7-BB4D-4A4C32BE1F9F}"/>
              </a:ext>
            </a:extLst>
          </p:cNvPr>
          <p:cNvSpPr txBox="1"/>
          <p:nvPr/>
        </p:nvSpPr>
        <p:spPr>
          <a:xfrm>
            <a:off x="1158814" y="396815"/>
            <a:ext cx="20674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A200"/>
                </a:solidFill>
                <a:cs typeface="Calibri"/>
              </a:rPr>
              <a:t>Temperatura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DFA69DF-84A1-45E2-934E-1170A315B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9044"/>
              </p:ext>
            </p:extLst>
          </p:nvPr>
        </p:nvGraphicFramePr>
        <p:xfrm>
          <a:off x="273169" y="948905"/>
          <a:ext cx="8135121" cy="160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06">
                  <a:extLst>
                    <a:ext uri="{9D8B030D-6E8A-4147-A177-3AD203B41FA5}">
                      <a16:colId xmlns:a16="http://schemas.microsoft.com/office/drawing/2014/main" val="2851614133"/>
                    </a:ext>
                  </a:extLst>
                </a:gridCol>
                <a:gridCol w="2820026">
                  <a:extLst>
                    <a:ext uri="{9D8B030D-6E8A-4147-A177-3AD203B41FA5}">
                      <a16:colId xmlns:a16="http://schemas.microsoft.com/office/drawing/2014/main" val="1829292659"/>
                    </a:ext>
                  </a:extLst>
                </a:gridCol>
                <a:gridCol w="2603389">
                  <a:extLst>
                    <a:ext uri="{9D8B030D-6E8A-4147-A177-3AD203B41FA5}">
                      <a16:colId xmlns:a16="http://schemas.microsoft.com/office/drawing/2014/main" val="3294734396"/>
                    </a:ext>
                  </a:extLst>
                </a:gridCol>
              </a:tblGrid>
              <a:tr h="80278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Muito Frio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Ideal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Muito Calor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886007"/>
                  </a:ext>
                </a:extLst>
              </a:tr>
              <a:tr h="8027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Menor que 3</a:t>
                      </a:r>
                      <a:r>
                        <a:rPr lang="pt-BR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graus Celsius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Entre 3</a:t>
                      </a:r>
                      <a:r>
                        <a:rPr lang="pt-BR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graus e 35 graus Celsius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Maior que 35 graus Celsius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24685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862DCC-5EC9-44C3-82E4-8F693A46E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9750"/>
              </p:ext>
            </p:extLst>
          </p:nvPr>
        </p:nvGraphicFramePr>
        <p:xfrm>
          <a:off x="3810000" y="4111924"/>
          <a:ext cx="8168640" cy="196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55994931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09337072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832600509"/>
                    </a:ext>
                  </a:extLst>
                </a:gridCol>
              </a:tblGrid>
              <a:tr h="10240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Pouca Água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Ideal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Muita Água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72689"/>
                  </a:ext>
                </a:extLst>
              </a:tr>
              <a:tr h="941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Menor que 40%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40%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Passando de 40%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060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F381508-6FDC-4675-96C5-004FF6B83B1C}"/>
              </a:ext>
            </a:extLst>
          </p:cNvPr>
          <p:cNvSpPr/>
          <p:nvPr/>
        </p:nvSpPr>
        <p:spPr>
          <a:xfrm>
            <a:off x="8080254" y="3429179"/>
            <a:ext cx="3881886" cy="690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109E-7540-4CBD-9928-A52C3EC118C5}"/>
              </a:ext>
            </a:extLst>
          </p:cNvPr>
          <p:cNvSpPr txBox="1"/>
          <p:nvPr/>
        </p:nvSpPr>
        <p:spPr>
          <a:xfrm>
            <a:off x="9149032" y="351310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A200"/>
                </a:solidFill>
                <a:cs typeface="Calibri"/>
              </a:rPr>
              <a:t>Umidade</a:t>
            </a:r>
          </a:p>
        </p:txBody>
      </p:sp>
    </p:spTree>
    <p:extLst>
      <p:ext uri="{BB962C8B-B14F-4D97-AF65-F5344CB8AC3E}">
        <p14:creationId xmlns:p14="http://schemas.microsoft.com/office/powerpoint/2010/main" val="2199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6343385E-0508-B942-9F08-45468241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2"/>
            <a:ext cx="12192000" cy="6830198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60E1EEF9-42DB-C649-A0EE-AD49839B6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8" y="394189"/>
            <a:ext cx="5292078" cy="255500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315AD47F-A2FC-694A-A82B-5FF252F1A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74" y="3664947"/>
            <a:ext cx="6130524" cy="2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B93CF6-FB4C-4142-A747-9AE15D80D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399" b="13601"/>
          <a:stretch/>
        </p:blipFill>
        <p:spPr>
          <a:xfrm>
            <a:off x="20" y="-41850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DF94E-23DB-426E-AC8D-425C437C23A1}"/>
              </a:ext>
            </a:extLst>
          </p:cNvPr>
          <p:cNvSpPr txBox="1"/>
          <p:nvPr/>
        </p:nvSpPr>
        <p:spPr>
          <a:xfrm>
            <a:off x="8777917" y="50860"/>
            <a:ext cx="37783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 err="1">
                <a:solidFill>
                  <a:schemeClr val="bg1"/>
                </a:solidFill>
                <a:cs typeface="Calibri"/>
              </a:rPr>
              <a:t>Curiosidade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2CB84-3DE1-488D-8A02-577802DDDF02}"/>
              </a:ext>
            </a:extLst>
          </p:cNvPr>
          <p:cNvSpPr txBox="1"/>
          <p:nvPr/>
        </p:nvSpPr>
        <p:spPr>
          <a:xfrm>
            <a:off x="5355207" y="1631470"/>
            <a:ext cx="6970143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colmeia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funciona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temperaturas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entre 30 e 35°C, que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controlam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textura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cera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 Se 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temperatura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acima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do ideal,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parte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abelhas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começa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 bater as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asas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refrescar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sua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casa e 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outra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metade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traz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gotículas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água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ajudar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772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121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Machoski</dc:creator>
  <cp:lastModifiedBy>CARLOS ROBERTO MACHOSKI</cp:lastModifiedBy>
  <cp:revision>278</cp:revision>
  <dcterms:created xsi:type="dcterms:W3CDTF">2021-10-11T20:27:14Z</dcterms:created>
  <dcterms:modified xsi:type="dcterms:W3CDTF">2021-10-15T09:42:12Z</dcterms:modified>
</cp:coreProperties>
</file>