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1" r:id="rId3"/>
    <p:sldId id="265" r:id="rId4"/>
    <p:sldId id="292" r:id="rId5"/>
    <p:sldId id="289" r:id="rId6"/>
    <p:sldId id="290" r:id="rId7"/>
    <p:sldId id="291" r:id="rId8"/>
    <p:sldId id="288"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2" y="-389"/>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01/08/2016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01/08/2016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01/08/2016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addisonlee.azurewebsites.net/neo4j-vs-mysql-vs-mongodb/"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b="1" dirty="0" err="1" smtClean="0">
                <a:solidFill>
                  <a:srgbClr val="0070C0"/>
                </a:solidFill>
              </a:rPr>
              <a:t>Esfinge</a:t>
            </a:r>
            <a:r>
              <a:rPr lang="en-US" b="1" dirty="0" smtClean="0">
                <a:solidFill>
                  <a:srgbClr val="0070C0"/>
                </a:solidFill>
              </a:rPr>
              <a:t> AOM </a:t>
            </a:r>
            <a:r>
              <a:rPr lang="en-US" b="1" dirty="0" err="1" smtClean="0">
                <a:solidFill>
                  <a:srgbClr val="0070C0"/>
                </a:solidFill>
              </a:rPr>
              <a:t>RoleMapper</a:t>
            </a:r>
            <a:r>
              <a:rPr lang="en-US" b="1" dirty="0" smtClean="0">
                <a:solidFill>
                  <a:srgbClr val="0070C0"/>
                </a:solidFill>
              </a:rPr>
              <a:t/>
            </a:r>
            <a:br>
              <a:rPr lang="en-US" b="1" dirty="0" smtClean="0">
                <a:solidFill>
                  <a:srgbClr val="0070C0"/>
                </a:solidFill>
              </a:rPr>
            </a:br>
            <a:r>
              <a:rPr lang="en-US" b="1" dirty="0" smtClean="0">
                <a:solidFill>
                  <a:srgbClr val="0070C0"/>
                </a:solidFill>
              </a:rPr>
              <a:t>Neo4j Persistence</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 xmlns:p14="http://schemas.microsoft.com/office/powerpoint/2010/main" val="18004539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Esfinge</a:t>
            </a:r>
            <a:r>
              <a:rPr lang="en-US" dirty="0" smtClean="0">
                <a:solidFill>
                  <a:srgbClr val="0070C0"/>
                </a:solidFill>
                <a:effectLst>
                  <a:outerShdw blurRad="38100" dist="38100" dir="2700000" algn="tl">
                    <a:srgbClr val="000000">
                      <a:alpha val="43137"/>
                    </a:srgbClr>
                  </a:outerShdw>
                </a:effectLst>
              </a:rPr>
              <a:t> AOM </a:t>
            </a:r>
            <a:r>
              <a:rPr lang="en-US" dirty="0" err="1" smtClean="0">
                <a:solidFill>
                  <a:srgbClr val="0070C0"/>
                </a:solidFill>
                <a:effectLst>
                  <a:outerShdw blurRad="38100" dist="38100" dir="2700000" algn="tl">
                    <a:srgbClr val="000000">
                      <a:alpha val="43137"/>
                    </a:srgbClr>
                  </a:outerShdw>
                </a:effectLst>
              </a:rPr>
              <a:t>RoleMapper</a:t>
            </a:r>
            <a:r>
              <a:rPr lang="en-US" dirty="0" smtClean="0">
                <a:solidFill>
                  <a:srgbClr val="0070C0"/>
                </a:solidFill>
                <a:effectLst>
                  <a:outerShdw blurRad="38100" dist="38100" dir="2700000" algn="tl">
                    <a:srgbClr val="000000">
                      <a:alpha val="43137"/>
                    </a:srgbClr>
                  </a:outerShdw>
                </a:effectLst>
              </a:rPr>
              <a:t> Neo4j</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Introdução</a:t>
            </a:r>
          </a:p>
          <a:p>
            <a:r>
              <a:rPr lang="pt-BR" dirty="0" smtClean="0"/>
              <a:t>Setup</a:t>
            </a:r>
          </a:p>
          <a:p>
            <a:r>
              <a:rPr lang="pt-BR" dirty="0" smtClean="0"/>
              <a:t>Ciclo de Vida</a:t>
            </a:r>
          </a:p>
          <a:p>
            <a:r>
              <a:rPr lang="pt-BR" dirty="0" smtClean="0"/>
              <a:t>Exemplos</a:t>
            </a:r>
          </a:p>
          <a:p>
            <a:r>
              <a:rPr lang="pt-BR" dirty="0" smtClean="0"/>
              <a:t>Resumo mudanças </a:t>
            </a:r>
            <a:r>
              <a:rPr lang="pt-BR" dirty="0" err="1" smtClean="0"/>
              <a:t>JUnit</a:t>
            </a:r>
            <a:r>
              <a:rPr lang="pt-BR" dirty="0" smtClean="0"/>
              <a:t> 4 p/ </a:t>
            </a:r>
            <a:r>
              <a:rPr lang="pt-BR" dirty="0" err="1" smtClean="0"/>
              <a:t>JUnit</a:t>
            </a:r>
            <a:r>
              <a:rPr lang="pt-BR" dirty="0" smtClean="0"/>
              <a:t> 5</a:t>
            </a:r>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 xmlns:p14="http://schemas.microsoft.com/office/powerpoint/2010/main" val="189924075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a:bodyPr>
          <a:lstStyle/>
          <a:p>
            <a:r>
              <a:rPr lang="pt-BR" dirty="0" smtClean="0"/>
              <a:t>Neo4j – </a:t>
            </a:r>
            <a:r>
              <a:rPr lang="pt-BR" dirty="0" err="1" smtClean="0"/>
              <a:t>Graphs</a:t>
            </a:r>
            <a:endParaRPr lang="pt-BR" dirty="0" smtClean="0"/>
          </a:p>
          <a:p>
            <a:r>
              <a:rPr lang="pt-BR" dirty="0" smtClean="0"/>
              <a:t>Neo4j OGM</a:t>
            </a:r>
          </a:p>
          <a:p>
            <a:r>
              <a:rPr lang="pt-BR" dirty="0" smtClean="0"/>
              <a:t>Neo4j </a:t>
            </a:r>
            <a:r>
              <a:rPr lang="pt-BR" dirty="0" err="1" smtClean="0"/>
              <a:t>Doc</a:t>
            </a:r>
            <a:r>
              <a:rPr lang="pt-BR" dirty="0" smtClean="0"/>
              <a:t> </a:t>
            </a:r>
            <a:r>
              <a:rPr lang="pt-BR" dirty="0" err="1" smtClean="0"/>
              <a:t>Manage</a:t>
            </a:r>
            <a:endParaRPr lang="pt-BR" dirty="0" smtClean="0"/>
          </a:p>
          <a:p>
            <a:pPr lvl="1"/>
            <a:r>
              <a:rPr lang="en-US" dirty="0" smtClean="0"/>
              <a:t> It is intended for live one-way </a:t>
            </a:r>
            <a:r>
              <a:rPr lang="en-US" dirty="0" err="1" smtClean="0"/>
              <a:t>syncronization</a:t>
            </a:r>
            <a:r>
              <a:rPr lang="en-US" dirty="0" smtClean="0"/>
              <a:t> from </a:t>
            </a:r>
            <a:r>
              <a:rPr lang="en-US" dirty="0" err="1" smtClean="0"/>
              <a:t>MongoDB</a:t>
            </a:r>
            <a:r>
              <a:rPr lang="en-US" dirty="0" smtClean="0"/>
              <a:t> to Neo4j, where you have both databases running and take advantage of each databases' strength in your application (polyglot </a:t>
            </a:r>
            <a:r>
              <a:rPr lang="en-US" dirty="0" err="1" smtClean="0"/>
              <a:t>persistance</a:t>
            </a:r>
            <a:r>
              <a:rPr lang="en-US" dirty="0" smtClean="0"/>
              <a:t>).	</a:t>
            </a:r>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 xmlns:p14="http://schemas.microsoft.com/office/powerpoint/2010/main" val="294289810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SQL </a:t>
            </a:r>
            <a:r>
              <a:rPr lang="pt-BR" dirty="0" err="1" smtClean="0">
                <a:solidFill>
                  <a:srgbClr val="0070C0"/>
                </a:solidFill>
                <a:effectLst>
                  <a:outerShdw blurRad="38100" dist="38100" dir="2700000" algn="tl">
                    <a:srgbClr val="000000">
                      <a:alpha val="43137"/>
                    </a:srgbClr>
                  </a:outerShdw>
                </a:effectLst>
              </a:rPr>
              <a:t>vs</a:t>
            </a:r>
            <a:r>
              <a:rPr lang="pt-BR" dirty="0" smtClean="0">
                <a:solidFill>
                  <a:srgbClr val="0070C0"/>
                </a:solidFill>
                <a:effectLst>
                  <a:outerShdw blurRad="38100" dist="38100" dir="2700000" algn="tl">
                    <a:srgbClr val="000000">
                      <a:alpha val="43137"/>
                    </a:srgbClr>
                  </a:outerShdw>
                </a:effectLst>
              </a:rPr>
              <a:t> </a:t>
            </a:r>
            <a:r>
              <a:rPr lang="pt-BR" dirty="0" err="1" smtClean="0">
                <a:solidFill>
                  <a:srgbClr val="0070C0"/>
                </a:solidFill>
                <a:effectLst>
                  <a:outerShdw blurRad="38100" dist="38100" dir="2700000" algn="tl">
                    <a:srgbClr val="000000">
                      <a:alpha val="43137"/>
                    </a:srgbClr>
                  </a:outerShdw>
                </a:effectLst>
              </a:rPr>
              <a:t>MongoDB</a:t>
            </a:r>
            <a:r>
              <a:rPr lang="pt-BR" dirty="0" smtClean="0">
                <a:solidFill>
                  <a:srgbClr val="0070C0"/>
                </a:solidFill>
                <a:effectLst>
                  <a:outerShdw blurRad="38100" dist="38100" dir="2700000" algn="tl">
                    <a:srgbClr val="000000">
                      <a:alpha val="43137"/>
                    </a:srgbClr>
                  </a:outerShdw>
                </a:effectLst>
              </a:rPr>
              <a:t> </a:t>
            </a:r>
            <a:r>
              <a:rPr lang="pt-BR" dirty="0" err="1" smtClean="0">
                <a:solidFill>
                  <a:srgbClr val="0070C0"/>
                </a:solidFill>
                <a:effectLst>
                  <a:outerShdw blurRad="38100" dist="38100" dir="2700000" algn="tl">
                    <a:srgbClr val="000000">
                      <a:alpha val="43137"/>
                    </a:srgbClr>
                  </a:outerShdw>
                </a:effectLst>
              </a:rPr>
              <a:t>vs</a:t>
            </a:r>
            <a:r>
              <a:rPr lang="pt-BR" dirty="0" smtClean="0">
                <a:solidFill>
                  <a:srgbClr val="0070C0"/>
                </a:solidFill>
                <a:effectLst>
                  <a:outerShdw blurRad="38100" dist="38100" dir="2700000" algn="tl">
                    <a:srgbClr val="000000">
                      <a:alpha val="43137"/>
                    </a:srgbClr>
                  </a:outerShdw>
                </a:effectLst>
              </a:rPr>
              <a:t> Neo4j</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fontScale="47500" lnSpcReduction="20000"/>
          </a:bodyPr>
          <a:lstStyle/>
          <a:p>
            <a:r>
              <a:rPr lang="en-US" b="1" dirty="0" err="1" smtClean="0"/>
              <a:t>MySQL</a:t>
            </a:r>
            <a:r>
              <a:rPr lang="en-US" dirty="0" smtClean="0"/>
              <a:t> is best is you're looking for a tried and true system. One that's been around for a while, is trusted, and has an extremely large support network.</a:t>
            </a:r>
          </a:p>
          <a:p>
            <a:r>
              <a:rPr lang="en-US" b="1" dirty="0" err="1" smtClean="0"/>
              <a:t>MongoDB</a:t>
            </a:r>
            <a:r>
              <a:rPr lang="en-US" dirty="0" smtClean="0"/>
              <a:t> is gaining popularity in the tech community because it uses objects, a common construct across all programming languages. If you understand JSON style objects and dot notation, you can start using Mongo. It's also extremely convenient that related data is stored in a single document. I don't need join tables because everything is in one place.</a:t>
            </a:r>
          </a:p>
          <a:p>
            <a:r>
              <a:rPr lang="en-US" dirty="0" smtClean="0"/>
              <a:t>However, I find it difficult to create complex queries. If you're looking to chain queries (match this and this and this), you're going to need to do quite a bit of research and test different methods for performance. Often, the easiest solution is to duplicate data, but this just feels dirty.</a:t>
            </a:r>
          </a:p>
          <a:p>
            <a:r>
              <a:rPr lang="en-US" b="1" dirty="0" err="1" smtClean="0"/>
              <a:t>MongoDB</a:t>
            </a:r>
            <a:r>
              <a:rPr lang="en-US" dirty="0" smtClean="0"/>
              <a:t> is great if you want to jump onto a quickly rising ship. Mongo is sponsored and supported by a ton of great organizations and is rapidly becoming a default for many new projects (it's the M in the popular MEAN stack). Most use cases are pretty straightforward to accomplish and its schema is very flexible.</a:t>
            </a:r>
          </a:p>
          <a:p>
            <a:r>
              <a:rPr lang="en-US" b="1" dirty="0" smtClean="0"/>
              <a:t>Neo4j</a:t>
            </a:r>
            <a:r>
              <a:rPr lang="en-US" dirty="0" smtClean="0"/>
              <a:t>, though not technically a relational database, is phenomenal for any project where the relationships between data elements is just as important as the data itself. It automatically indexes popular nodes, so your queries will actually get faster more times they're run.</a:t>
            </a:r>
          </a:p>
          <a:p>
            <a:r>
              <a:rPr lang="en-US" dirty="0" smtClean="0"/>
              <a:t>If you choose to use Neo4j, be prepared for a lot of trial and error. Neo4j v1 was release in 2010 and v2 just came out a few months ago, so don't expect the feature rich experience of </a:t>
            </a:r>
            <a:r>
              <a:rPr lang="en-US" dirty="0" err="1" smtClean="0"/>
              <a:t>MySQL</a:t>
            </a:r>
            <a:r>
              <a:rPr lang="en-US" dirty="0" smtClean="0"/>
              <a:t>. The community is growing, but there just aren't nearly as many posts about how to resolve specific problems, so you'll need to be ready to tinker to accomplish your goals.</a:t>
            </a:r>
          </a:p>
          <a:p>
            <a:r>
              <a:rPr lang="en-US" dirty="0" smtClean="0"/>
              <a:t>Use </a:t>
            </a:r>
            <a:r>
              <a:rPr lang="en-US" b="1" dirty="0" smtClean="0"/>
              <a:t>Neo4j</a:t>
            </a:r>
            <a:r>
              <a:rPr lang="en-US" dirty="0" smtClean="0"/>
              <a:t> if you want to answer semantic type questions. </a:t>
            </a:r>
            <a:r>
              <a:rPr lang="en-US" dirty="0" err="1" smtClean="0"/>
              <a:t>Facebook</a:t>
            </a:r>
            <a:r>
              <a:rPr lang="en-US" dirty="0" smtClean="0"/>
              <a:t> uses a graph database to allow you write things like "Show me restaurants in Paris that my friends liked". This query would be tough in </a:t>
            </a:r>
            <a:r>
              <a:rPr lang="en-US" dirty="0" err="1" smtClean="0"/>
              <a:t>MySQL</a:t>
            </a:r>
            <a:r>
              <a:rPr lang="en-US" dirty="0" smtClean="0"/>
              <a:t> or Mongo, but is insanely easy in Neo4j. It's also really fun to be on the forefront of a new and growing technology</a:t>
            </a:r>
            <a:r>
              <a:rPr lang="en-US" dirty="0" smtClean="0"/>
              <a:t>.</a:t>
            </a:r>
          </a:p>
          <a:p>
            <a:endParaRPr lang="en-US" dirty="0" smtClean="0"/>
          </a:p>
          <a:p>
            <a:r>
              <a:rPr lang="en-US" smtClean="0">
                <a:hlinkClick r:id="rId2"/>
              </a:rPr>
              <a:t>http://</a:t>
            </a:r>
            <a:r>
              <a:rPr lang="en-US" smtClean="0">
                <a:hlinkClick r:id="rId2"/>
              </a:rPr>
              <a:t>addisonlee.azurewebsites.net/neo4j-vs-mysql-vs-mongodb</a:t>
            </a:r>
            <a:r>
              <a:rPr lang="en-US" smtClean="0">
                <a:hlinkClick r:id="rId2"/>
              </a:rPr>
              <a:t>/</a:t>
            </a:r>
            <a:endParaRPr lang="en-US" smtClean="0"/>
          </a:p>
          <a:p>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 xmlns:p14="http://schemas.microsoft.com/office/powerpoint/2010/main" val="294289810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Setup</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a:bodyPr>
          <a:lstStyle/>
          <a:p>
            <a:pPr fontAlgn="base"/>
            <a:r>
              <a:rPr lang="pt-BR" dirty="0" smtClean="0"/>
              <a:t>Código de Testes</a:t>
            </a:r>
          </a:p>
          <a:p>
            <a:endParaRPr lang="pt-BR" dirty="0" smtClean="0"/>
          </a:p>
          <a:p>
            <a:endParaRPr lang="pt-BR" dirty="0" smtClean="0"/>
          </a:p>
          <a:p>
            <a:r>
              <a:rPr lang="pt-BR" dirty="0" err="1" smtClean="0"/>
              <a:t>Runner</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1700808"/>
            <a:ext cx="4900384" cy="11521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3493501"/>
            <a:ext cx="4900384" cy="2311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50753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Ciclo de Vida</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24744"/>
            <a:ext cx="8229600" cy="5454352"/>
          </a:xfrm>
        </p:spPr>
        <p:txBody>
          <a:bodyPr>
            <a:normAutofit lnSpcReduction="10000"/>
          </a:bodyPr>
          <a:lstStyle/>
          <a:p>
            <a:r>
              <a:rPr lang="pt-BR" dirty="0"/>
              <a:t>@</a:t>
            </a:r>
            <a:r>
              <a:rPr lang="pt-BR" dirty="0" err="1" smtClean="0"/>
              <a:t>org.junit.jupiter.api.Test</a:t>
            </a:r>
            <a:r>
              <a:rPr lang="pt-BR" dirty="0" smtClean="0"/>
              <a:t>;</a:t>
            </a:r>
          </a:p>
          <a:p>
            <a:r>
              <a:rPr lang="pt-BR" dirty="0" smtClean="0"/>
              <a:t>@</a:t>
            </a:r>
            <a:r>
              <a:rPr lang="pt-BR" dirty="0" err="1" smtClean="0"/>
              <a:t>AfterAll</a:t>
            </a:r>
            <a:r>
              <a:rPr lang="pt-BR" dirty="0" smtClean="0"/>
              <a:t>; @</a:t>
            </a:r>
            <a:r>
              <a:rPr lang="pt-BR" dirty="0" err="1" smtClean="0"/>
              <a:t>AfterEach</a:t>
            </a:r>
            <a:r>
              <a:rPr lang="pt-BR" dirty="0" smtClean="0"/>
              <a:t>;</a:t>
            </a:r>
          </a:p>
          <a:p>
            <a:r>
              <a:rPr lang="pt-BR" dirty="0" smtClean="0"/>
              <a:t>@</a:t>
            </a:r>
            <a:r>
              <a:rPr lang="pt-BR" dirty="0" err="1" smtClean="0"/>
              <a:t>BeforeAll</a:t>
            </a:r>
            <a:r>
              <a:rPr lang="pt-BR" dirty="0" smtClean="0"/>
              <a:t>; @</a:t>
            </a:r>
            <a:r>
              <a:rPr lang="pt-BR" dirty="0" err="1" smtClean="0"/>
              <a:t>BeforeEach</a:t>
            </a:r>
            <a:r>
              <a:rPr lang="pt-BR" dirty="0"/>
              <a:t>;</a:t>
            </a:r>
          </a:p>
          <a:p>
            <a:r>
              <a:rPr lang="pt-BR" dirty="0" smtClean="0"/>
              <a:t>@</a:t>
            </a:r>
            <a:r>
              <a:rPr lang="pt-BR" dirty="0" err="1" smtClean="0"/>
              <a:t>Disabled</a:t>
            </a:r>
            <a:r>
              <a:rPr lang="pt-BR" dirty="0"/>
              <a:t>;</a:t>
            </a:r>
          </a:p>
          <a:p>
            <a:endParaRPr lang="pt-BR" dirty="0" smtClean="0"/>
          </a:p>
          <a:p>
            <a:r>
              <a:rPr lang="pt-BR" dirty="0" smtClean="0"/>
              <a:t>Visibilidade default</a:t>
            </a:r>
          </a:p>
          <a:p>
            <a:r>
              <a:rPr lang="pt-BR" dirty="0" err="1" smtClean="0"/>
              <a:t>assumeTrue</a:t>
            </a:r>
            <a:r>
              <a:rPr lang="pt-BR" dirty="0" smtClean="0"/>
              <a:t>; </a:t>
            </a:r>
            <a:r>
              <a:rPr lang="pt-BR" dirty="0" err="1" smtClean="0"/>
              <a:t>assumeFalse</a:t>
            </a:r>
            <a:r>
              <a:rPr lang="pt-BR" dirty="0" smtClean="0"/>
              <a:t>; </a:t>
            </a:r>
            <a:r>
              <a:rPr lang="pt-BR" dirty="0" err="1" smtClean="0"/>
              <a:t>assertAll</a:t>
            </a:r>
            <a:r>
              <a:rPr lang="pt-BR" dirty="0" smtClean="0"/>
              <a:t>;</a:t>
            </a:r>
          </a:p>
          <a:p>
            <a:r>
              <a:rPr lang="pt-BR" dirty="0" smtClean="0"/>
              <a:t>@</a:t>
            </a:r>
            <a:r>
              <a:rPr lang="pt-BR" dirty="0" err="1" smtClean="0"/>
              <a:t>Nested</a:t>
            </a:r>
            <a:r>
              <a:rPr lang="pt-BR" dirty="0" smtClean="0"/>
              <a:t>; </a:t>
            </a:r>
            <a:r>
              <a:rPr lang="pt-BR" dirty="0"/>
              <a:t>@</a:t>
            </a:r>
            <a:r>
              <a:rPr lang="pt-BR" dirty="0" err="1" smtClean="0"/>
              <a:t>DisplayName</a:t>
            </a:r>
            <a:r>
              <a:rPr lang="pt-BR" dirty="0"/>
              <a:t>;</a:t>
            </a:r>
            <a:endParaRPr lang="pt-BR" dirty="0" smtClean="0"/>
          </a:p>
          <a:p>
            <a:r>
              <a:rPr lang="pt-BR" dirty="0" smtClean="0"/>
              <a:t>@</a:t>
            </a:r>
            <a:r>
              <a:rPr lang="pt-BR" dirty="0" err="1" smtClean="0"/>
              <a:t>Tag</a:t>
            </a:r>
            <a:endParaRPr lang="pt-BR" dirty="0" smtClean="0"/>
          </a:p>
          <a:p>
            <a:r>
              <a:rPr lang="pt-BR" dirty="0" smtClean="0"/>
              <a:t>API Assertivas - </a:t>
            </a:r>
            <a:r>
              <a:rPr lang="pt-BR" dirty="0" err="1"/>
              <a:t>Hamcrest</a:t>
            </a:r>
            <a:r>
              <a:rPr lang="pt-BR" dirty="0"/>
              <a:t> </a:t>
            </a:r>
            <a:r>
              <a:rPr lang="pt-BR" dirty="0" err="1"/>
              <a:t>and</a:t>
            </a:r>
            <a:r>
              <a:rPr lang="pt-BR" dirty="0"/>
              <a:t> </a:t>
            </a:r>
            <a:r>
              <a:rPr lang="pt-BR" dirty="0" err="1" smtClean="0"/>
              <a:t>AssertJ</a:t>
            </a:r>
            <a:endParaRPr lang="pt-BR" dirty="0" smtClean="0"/>
          </a:p>
          <a:p>
            <a:endParaRPr lang="pt-BR" dirty="0" smtClean="0"/>
          </a:p>
          <a:p>
            <a:endParaRPr lang="pt-BR" dirty="0" smtClean="0"/>
          </a:p>
          <a:p>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 xmlns:p14="http://schemas.microsoft.com/office/powerpoint/2010/main" val="3294441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4"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Resumo Mudanças </a:t>
            </a:r>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4 -&gt; </a:t>
            </a:r>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24744"/>
            <a:ext cx="8229600" cy="5454352"/>
          </a:xfrm>
        </p:spPr>
        <p:txBody>
          <a:bodyPr>
            <a:normAutofit/>
          </a:bodyPr>
          <a:lstStyle/>
          <a:p>
            <a:r>
              <a:rPr lang="pt-BR" sz="2800" dirty="0" smtClean="0"/>
              <a:t>Uso das anotações do pacote </a:t>
            </a:r>
            <a:r>
              <a:rPr lang="en-US" sz="2800" i="1" dirty="0" err="1" smtClean="0"/>
              <a:t>org.junit.jupiter.api</a:t>
            </a:r>
            <a:r>
              <a:rPr lang="en-US" sz="2800" i="1" dirty="0" smtClean="0"/>
              <a:t> (</a:t>
            </a:r>
            <a:r>
              <a:rPr lang="en-US" sz="2800" dirty="0" smtClean="0"/>
              <a:t>Assertions, Assumptions)</a:t>
            </a:r>
          </a:p>
          <a:p>
            <a:r>
              <a:rPr lang="pt-BR" sz="2800" dirty="0" smtClean="0"/>
              <a:t>Migração com</a:t>
            </a:r>
            <a:r>
              <a:rPr lang="en-US" sz="2800" dirty="0" smtClean="0"/>
              <a:t> </a:t>
            </a:r>
            <a:r>
              <a:rPr lang="pt-BR" sz="2800" b="1" i="1" dirty="0" smtClean="0"/>
              <a:t>@</a:t>
            </a:r>
            <a:r>
              <a:rPr lang="en-US" sz="2800" b="1" i="1" dirty="0" err="1" smtClean="0"/>
              <a:t>RunWith</a:t>
            </a:r>
            <a:r>
              <a:rPr lang="en-US" sz="2800" b="1" i="1" dirty="0" smtClean="0"/>
              <a:t>(</a:t>
            </a:r>
            <a:r>
              <a:rPr lang="en-US" sz="2800" b="1" i="1" dirty="0" err="1" smtClean="0"/>
              <a:t>JUnitPlatform.class</a:t>
            </a:r>
            <a:r>
              <a:rPr lang="en-US" sz="2800" b="1" i="1" dirty="0" smtClean="0"/>
              <a:t>)</a:t>
            </a:r>
            <a:endParaRPr lang="en-US" sz="2800" dirty="0" smtClean="0"/>
          </a:p>
          <a:p>
            <a:endParaRPr lang="en-US" sz="28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6" name="Tabela 5"/>
          <p:cNvGraphicFramePr>
            <a:graphicFrameLocks noGrp="1"/>
          </p:cNvGraphicFramePr>
          <p:nvPr>
            <p:extLst>
              <p:ext uri="{D42A27DB-BD31-4B8C-83A1-F6EECF244321}">
                <p14:modId xmlns="" xmlns:p14="http://schemas.microsoft.com/office/powerpoint/2010/main" val="3110834847"/>
              </p:ext>
            </p:extLst>
          </p:nvPr>
        </p:nvGraphicFramePr>
        <p:xfrm>
          <a:off x="1716360" y="2780928"/>
          <a:ext cx="6096000" cy="37084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noProof="0" smtClean="0"/>
                        <a:t>JUnit 4</a:t>
                      </a:r>
                      <a:endParaRPr lang="en-US" noProof="0"/>
                    </a:p>
                  </a:txBody>
                  <a:tcPr/>
                </a:tc>
                <a:tc>
                  <a:txBody>
                    <a:bodyPr/>
                    <a:lstStyle/>
                    <a:p>
                      <a:r>
                        <a:rPr lang="en-US" noProof="0" smtClean="0"/>
                        <a:t>JUnit 5</a:t>
                      </a:r>
                      <a:endParaRPr lang="en-US" noProof="0"/>
                    </a:p>
                  </a:txBody>
                  <a:tcPr/>
                </a:tc>
              </a:tr>
              <a:tr h="370840">
                <a:tc>
                  <a:txBody>
                    <a:bodyPr/>
                    <a:lstStyle/>
                    <a:p>
                      <a:r>
                        <a:rPr lang="en-US" noProof="0" smtClean="0"/>
                        <a:t>@BeforeClass</a:t>
                      </a:r>
                      <a:endParaRPr lang="en-US" noProof="0"/>
                    </a:p>
                  </a:txBody>
                  <a:tcPr/>
                </a:tc>
                <a:tc>
                  <a:txBody>
                    <a:bodyPr/>
                    <a:lstStyle/>
                    <a:p>
                      <a:r>
                        <a:rPr lang="en-US" noProof="0" smtClean="0"/>
                        <a:t>@BeforeAll</a:t>
                      </a:r>
                      <a:endParaRPr lang="en-US" noProof="0"/>
                    </a:p>
                  </a:txBody>
                  <a:tcPr/>
                </a:tc>
              </a:tr>
              <a:tr h="370840">
                <a:tc>
                  <a:txBody>
                    <a:bodyPr/>
                    <a:lstStyle/>
                    <a:p>
                      <a:r>
                        <a:rPr lang="en-US" noProof="0" smtClean="0"/>
                        <a:t>@Before</a:t>
                      </a:r>
                      <a:endParaRPr lang="en-US" noProof="0"/>
                    </a:p>
                  </a:txBody>
                  <a:tcPr/>
                </a:tc>
                <a:tc>
                  <a:txBody>
                    <a:bodyPr/>
                    <a:lstStyle/>
                    <a:p>
                      <a:r>
                        <a:rPr lang="en-US" noProof="0" smtClean="0"/>
                        <a:t>@BeforeEach</a:t>
                      </a:r>
                      <a:endParaRPr lang="en-US" noProof="0"/>
                    </a:p>
                  </a:txBody>
                  <a:tcPr/>
                </a:tc>
              </a:tr>
              <a:tr h="370840">
                <a:tc>
                  <a:txBody>
                    <a:bodyPr/>
                    <a:lstStyle/>
                    <a:p>
                      <a:r>
                        <a:rPr lang="en-US" noProof="0" smtClean="0"/>
                        <a:t>@After</a:t>
                      </a:r>
                      <a:endParaRPr lang="en-US" noProof="0"/>
                    </a:p>
                  </a:txBody>
                  <a:tcPr/>
                </a:tc>
                <a:tc>
                  <a:txBody>
                    <a:bodyPr/>
                    <a:lstStyle/>
                    <a:p>
                      <a:r>
                        <a:rPr lang="en-US" noProof="0" smtClean="0"/>
                        <a:t>@AfterEach</a:t>
                      </a:r>
                      <a:endParaRPr lang="en-US" noProof="0"/>
                    </a:p>
                  </a:txBody>
                  <a:tcPr/>
                </a:tc>
              </a:tr>
              <a:tr h="370840">
                <a:tc>
                  <a:txBody>
                    <a:bodyPr/>
                    <a:lstStyle/>
                    <a:p>
                      <a:r>
                        <a:rPr lang="en-US" noProof="0" smtClean="0"/>
                        <a:t>@AfterClass</a:t>
                      </a:r>
                      <a:endParaRPr lang="en-US" noProof="0"/>
                    </a:p>
                  </a:txBody>
                  <a:tcPr/>
                </a:tc>
                <a:tc>
                  <a:txBody>
                    <a:bodyPr/>
                    <a:lstStyle/>
                    <a:p>
                      <a:r>
                        <a:rPr lang="en-US" noProof="0" smtClean="0"/>
                        <a:t>@AfterAll</a:t>
                      </a:r>
                      <a:endParaRPr lang="en-US" noProof="0"/>
                    </a:p>
                  </a:txBody>
                  <a:tcPr/>
                </a:tc>
              </a:tr>
              <a:tr h="370840">
                <a:tc>
                  <a:txBody>
                    <a:bodyPr/>
                    <a:lstStyle/>
                    <a:p>
                      <a:r>
                        <a:rPr lang="en-US" noProof="0" smtClean="0"/>
                        <a:t>@Ignore</a:t>
                      </a:r>
                      <a:endParaRPr lang="en-US" noProof="0"/>
                    </a:p>
                  </a:txBody>
                  <a:tcPr/>
                </a:tc>
                <a:tc>
                  <a:txBody>
                    <a:bodyPr/>
                    <a:lstStyle/>
                    <a:p>
                      <a:r>
                        <a:rPr lang="en-US" noProof="0" smtClean="0"/>
                        <a:t>@Disabled</a:t>
                      </a:r>
                      <a:endParaRPr lang="en-US" noProof="0"/>
                    </a:p>
                  </a:txBody>
                  <a:tcPr/>
                </a:tc>
              </a:tr>
              <a:tr h="370840">
                <a:tc>
                  <a:txBody>
                    <a:bodyPr/>
                    <a:lstStyle/>
                    <a:p>
                      <a:r>
                        <a:rPr lang="en-US" noProof="0" smtClean="0"/>
                        <a:t>@Category</a:t>
                      </a:r>
                      <a:endParaRPr lang="en-US" noProof="0"/>
                    </a:p>
                  </a:txBody>
                  <a:tcPr/>
                </a:tc>
                <a:tc>
                  <a:txBody>
                    <a:bodyPr/>
                    <a:lstStyle/>
                    <a:p>
                      <a:r>
                        <a:rPr lang="en-US" noProof="0" smtClean="0"/>
                        <a:t>@Tag</a:t>
                      </a:r>
                      <a:endParaRPr lang="en-US" noProof="0"/>
                    </a:p>
                  </a:txBody>
                  <a:tcPr/>
                </a:tc>
              </a:tr>
              <a:tr h="370840">
                <a:tc>
                  <a:txBody>
                    <a:bodyPr/>
                    <a:lstStyle/>
                    <a:p>
                      <a:r>
                        <a:rPr lang="en-US" noProof="0" smtClean="0"/>
                        <a:t>@RunWith</a:t>
                      </a:r>
                      <a:endParaRPr lang="en-US" noProof="0"/>
                    </a:p>
                  </a:txBody>
                  <a:tcPr/>
                </a:tc>
                <a:tc rowSpan="3">
                  <a:txBody>
                    <a:bodyPr/>
                    <a:lstStyle/>
                    <a:p>
                      <a:r>
                        <a:rPr lang="en-US" noProof="0" smtClean="0"/>
                        <a:t>@ExtendWith</a:t>
                      </a:r>
                      <a:endParaRPr lang="en-US" noProof="0"/>
                    </a:p>
                  </a:txBody>
                  <a:tcPr anchor="ctr"/>
                </a:tc>
              </a:tr>
              <a:tr h="370840">
                <a:tc>
                  <a:txBody>
                    <a:bodyPr/>
                    <a:lstStyle/>
                    <a:p>
                      <a:r>
                        <a:rPr lang="en-US" noProof="0" smtClean="0"/>
                        <a:t>@Rule</a:t>
                      </a:r>
                      <a:endParaRPr lang="en-US" noProof="0"/>
                    </a:p>
                  </a:txBody>
                  <a:tcPr/>
                </a:tc>
                <a:tc vMerge="1">
                  <a:txBody>
                    <a:bodyPr/>
                    <a:lstStyle/>
                    <a:p>
                      <a:endParaRPr lang="pt-BR" dirty="0"/>
                    </a:p>
                  </a:txBody>
                  <a:tcPr/>
                </a:tc>
              </a:tr>
              <a:tr h="370840">
                <a:tc>
                  <a:txBody>
                    <a:bodyPr/>
                    <a:lstStyle/>
                    <a:p>
                      <a:r>
                        <a:rPr lang="en-US" noProof="0" dirty="0" smtClean="0"/>
                        <a:t>@</a:t>
                      </a:r>
                      <a:r>
                        <a:rPr lang="en-US" noProof="0" dirty="0" err="1" smtClean="0"/>
                        <a:t>ClassRule</a:t>
                      </a:r>
                      <a:endParaRPr lang="en-US" noProof="0" dirty="0"/>
                    </a:p>
                  </a:txBody>
                  <a:tcPr/>
                </a:tc>
                <a:tc vMerge="1">
                  <a:txBody>
                    <a:bodyPr/>
                    <a:lstStyle/>
                    <a:p>
                      <a:endParaRPr lang="pt-BR" dirty="0"/>
                    </a:p>
                  </a:txBody>
                  <a:tcPr/>
                </a:tc>
              </a:tr>
            </a:tbl>
          </a:graphicData>
        </a:graphic>
      </p:graphicFrame>
    </p:spTree>
    <p:extLst>
      <p:ext uri="{BB962C8B-B14F-4D97-AF65-F5344CB8AC3E}">
        <p14:creationId xmlns="" xmlns:p14="http://schemas.microsoft.com/office/powerpoint/2010/main" val="1737534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4" name="Title 3"/>
          <p:cNvSpPr>
            <a:spLocks noGrp="1"/>
          </p:cNvSpPr>
          <p:nvPr>
            <p:ph type="title"/>
          </p:nvPr>
        </p:nvSpPr>
        <p:spPr/>
        <p:txBody>
          <a:bodyPr>
            <a:normAutofit/>
          </a:bodyPr>
          <a:lstStyle/>
          <a:p>
            <a:r>
              <a:rPr lang="pt-BR" dirty="0">
                <a:solidFill>
                  <a:srgbClr val="0070C0"/>
                </a:solidFill>
                <a:effectLst>
                  <a:outerShdw blurRad="38100" dist="38100" dir="2700000" algn="tl">
                    <a:srgbClr val="000000">
                      <a:alpha val="43137"/>
                    </a:srgbClr>
                  </a:outerShdw>
                </a:effectLst>
              </a:rPr>
              <a:t>Arquitetura do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052736"/>
            <a:ext cx="8229600" cy="4906963"/>
          </a:xfrm>
        </p:spPr>
        <p:txBody>
          <a:bodyPr>
            <a:normAutofit/>
          </a:bodyPr>
          <a:lstStyle/>
          <a:p>
            <a:r>
              <a:rPr lang="en-US" b="1" dirty="0" err="1" smtClean="0"/>
              <a:t>JUnit</a:t>
            </a:r>
            <a:r>
              <a:rPr lang="en-US" b="1" dirty="0" smtClean="0"/>
              <a:t> </a:t>
            </a:r>
            <a:r>
              <a:rPr lang="en-US" b="1" dirty="0"/>
              <a:t>5 </a:t>
            </a:r>
            <a:r>
              <a:rPr lang="en-US" b="1" dirty="0" smtClean="0"/>
              <a:t>= </a:t>
            </a:r>
            <a:r>
              <a:rPr lang="en-US" sz="2400" b="1" i="1" dirty="0" err="1" smtClean="0"/>
              <a:t>JUnit</a:t>
            </a:r>
            <a:r>
              <a:rPr lang="en-US" sz="2400" b="1" i="1" dirty="0" smtClean="0"/>
              <a:t> </a:t>
            </a:r>
            <a:r>
              <a:rPr lang="en-US" sz="2400" b="1" i="1" dirty="0"/>
              <a:t>Platform</a:t>
            </a:r>
            <a:r>
              <a:rPr lang="en-US" sz="2400" b="1" dirty="0"/>
              <a:t> + </a:t>
            </a:r>
            <a:r>
              <a:rPr lang="en-US" sz="2400" b="1" i="1" dirty="0" err="1"/>
              <a:t>JUnit</a:t>
            </a:r>
            <a:r>
              <a:rPr lang="en-US" sz="2400" b="1" i="1" dirty="0"/>
              <a:t> Jupiter</a:t>
            </a:r>
            <a:r>
              <a:rPr lang="en-US" sz="2400" b="1" dirty="0"/>
              <a:t> + </a:t>
            </a:r>
            <a:r>
              <a:rPr lang="en-US" sz="2400" b="1" i="1" dirty="0" err="1"/>
              <a:t>JUnit</a:t>
            </a:r>
            <a:r>
              <a:rPr lang="en-US" sz="2400" b="1" i="1" dirty="0"/>
              <a:t> </a:t>
            </a:r>
            <a:r>
              <a:rPr lang="en-US" sz="2400" b="1" i="1" dirty="0" smtClean="0"/>
              <a:t> Vintage</a:t>
            </a:r>
            <a:endParaRPr lang="en-US" sz="3200" dirty="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junit-5-architecture"/>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941" t="2258" r="209" b="2383"/>
          <a:stretch/>
        </p:blipFill>
        <p:spPr bwMode="auto">
          <a:xfrm>
            <a:off x="1909923" y="1735418"/>
            <a:ext cx="5324155" cy="48971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1161154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10053</TotalTime>
  <Words>178</Words>
  <Application>Microsoft Office PowerPoint</Application>
  <PresentationFormat>Apresentação na tela (4:3)</PresentationFormat>
  <Paragraphs>79</Paragraphs>
  <Slides>8</Slides>
  <Notes>1</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Tema do Office</vt:lpstr>
      <vt:lpstr> Esfinge AOM RoleMapper Neo4j Persistence </vt:lpstr>
      <vt:lpstr>Esfinge AOM RoleMapper Neo4j</vt:lpstr>
      <vt:lpstr>Introdução</vt:lpstr>
      <vt:lpstr>SQL vs MongoDB vs Neo4j</vt:lpstr>
      <vt:lpstr>JUnit 5 - Setup</vt:lpstr>
      <vt:lpstr>JUnit 5 – Ciclo de Vida</vt:lpstr>
      <vt:lpstr>Resumo Mudanças JUnit 4 -&gt; JUnit 5</vt:lpstr>
      <vt:lpstr>Arquitetura do Framework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1T Nascimento</cp:lastModifiedBy>
  <cp:revision>167</cp:revision>
  <dcterms:created xsi:type="dcterms:W3CDTF">2016-05-27T13:26:47Z</dcterms:created>
  <dcterms:modified xsi:type="dcterms:W3CDTF">2016-08-01T17:43:39Z</dcterms:modified>
</cp:coreProperties>
</file>