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1" r:id="rId3"/>
    <p:sldId id="265" r:id="rId4"/>
    <p:sldId id="289" r:id="rId5"/>
    <p:sldId id="290" r:id="rId6"/>
    <p:sldId id="288" r:id="rId7"/>
    <p:sldId id="272" r:id="rId8"/>
    <p:sldId id="284" r:id="rId9"/>
    <p:sldId id="287" r:id="rId10"/>
    <p:sldId id="285" r:id="rId11"/>
    <p:sldId id="286" r:id="rId12"/>
    <p:sldId id="281" r:id="rId13"/>
    <p:sldId id="280" r:id="rId14"/>
    <p:sldId id="273" r:id="rId15"/>
    <p:sldId id="274" r:id="rId16"/>
    <p:sldId id="275" r:id="rId17"/>
    <p:sldId id="276" r:id="rId18"/>
    <p:sldId id="277" r:id="rId19"/>
    <p:sldId id="278" r:id="rId20"/>
    <p:sldId id="279" r:id="rId21"/>
    <p:sldId id="283" r:id="rId22"/>
    <p:sldId id="282"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16/07/2016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p14="http://schemas.microsoft.com/office/powerpoint/2010/main"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p14="http://schemas.microsoft.com/office/powerpoint/2010/main"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p14="http://schemas.microsoft.com/office/powerpoint/2010/main"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cimentolwt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nit-team/junit5" TargetMode="External"/><Relationship Id="rId2" Type="http://schemas.openxmlformats.org/officeDocument/2006/relationships/hyperlink" Target="http://blog.so-geht-software.de/2016/02/whats-new-in-junit-5/" TargetMode="Externa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zone.com/articles/junit-5-basics"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radar.oreilly.com/2014/12/unit-testing-java-8-lambda-expressions-and-streams.html"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blog.codeleak.pl/2013/07/3-ways-of-handling-exceptions-in-junit.html" TargetMode="External"/><Relationship Id="rId2" Type="http://schemas.openxmlformats.org/officeDocument/2006/relationships/hyperlink" Target="http://blog.codeleak.pl/2014/07/junit-testing-exception-with-java-8-and-lambda-expressions.html" TargetMode="External"/><Relationship Id="rId1" Type="http://schemas.openxmlformats.org/officeDocument/2006/relationships/slideLayout" Target="../slideLayouts/slideLayout12.xml"/><Relationship Id="rId5" Type="http://schemas.openxmlformats.org/officeDocument/2006/relationships/hyperlink" Target="http://blog.codeleak.pl/2014/04/yet-another-way-to-handle-exceptions-in.html" TargetMode="External"/><Relationship Id="rId4" Type="http://schemas.openxmlformats.org/officeDocument/2006/relationships/hyperlink" Target="http://blog.codeleak.pl/2014/03/junit-expectedexception-rule-beyond.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www.devmedia.com.br/como-usar-funcoes-lambda-em-java/32826" TargetMode="External"/><Relationship Id="rId7" Type="http://schemas.openxmlformats.org/officeDocument/2006/relationships/hyperlink" Target="http://blog.takipi.com/compilando-expressoes-lambda-scala-vs-java-8/" TargetMode="External"/><Relationship Id="rId2" Type="http://schemas.openxmlformats.org/officeDocument/2006/relationships/hyperlink" Target="http://pt.stackoverflow.com/questions/269/quais-as-vantagens-das-express%C3%B5es-lambda-presentes-no-java-8" TargetMode="External"/><Relationship Id="rId1" Type="http://schemas.openxmlformats.org/officeDocument/2006/relationships/slideLayout" Target="../slideLayouts/slideLayout12.xml"/><Relationship Id="rId6" Type="http://schemas.openxmlformats.org/officeDocument/2006/relationships/hyperlink" Target="https://rodrigouchoa.wordpress.com/2014/05/20/novidades-do-java-8-lambda-expressions/" TargetMode="External"/><Relationship Id="rId5" Type="http://schemas.openxmlformats.org/officeDocument/2006/relationships/hyperlink" Target="http://www.teclogica.com.br/blog/java-8-o-que-e-lambda/" TargetMode="External"/><Relationship Id="rId4" Type="http://schemas.openxmlformats.org/officeDocument/2006/relationships/hyperlink" Target="http://www.devmedia.com.br/novidades-do-java-8-do-lambda-ao-metaspace/2905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tackoverflow.com/questions/34576710/how-to-test-lambda-functions" TargetMode="External"/><Relationship Id="rId2" Type="http://schemas.openxmlformats.org/officeDocument/2006/relationships/hyperlink" Target="http://stackoverflow.com/questions/28688047/unit-test-code-with-java-8-lambdas" TargetMode="External"/><Relationship Id="rId1" Type="http://schemas.openxmlformats.org/officeDocument/2006/relationships/slideLayout" Target="../slideLayouts/slideLayout12.xml"/><Relationship Id="rId6" Type="http://schemas.openxmlformats.org/officeDocument/2006/relationships/hyperlink" Target="https://pub.scotch.io/@richardhyatt/unit-testing-aws-lambda-functions-in-nodejs" TargetMode="External"/><Relationship Id="rId5" Type="http://schemas.openxmlformats.org/officeDocument/2006/relationships/hyperlink" Target="http://www.coderanch.com/t/647426/Testing/approach-testing-lambda-expressions" TargetMode="External"/><Relationship Id="rId4" Type="http://schemas.openxmlformats.org/officeDocument/2006/relationships/hyperlink" Target="https://pythonconquerstheuniverse.wordpress.com/2011/08/29/lambda_tutori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junit.org/junit-lambda.html" TargetMode="External"/><Relationship Id="rId2" Type="http://schemas.openxmlformats.org/officeDocument/2006/relationships/hyperlink" Target="http://www.codeaffine.com/2016/02/18/junit-5-first-look/"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nfoq.com/news/2016/03/junit5-alpha" TargetMode="Externa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blog.codefx.org/libraries/junit-5-basics/" TargetMode="External"/><Relationship Id="rId2" Type="http://schemas.openxmlformats.org/officeDocument/2006/relationships/hyperlink" Target="http://blog.codefx.org/libraries/junit-5-setup/" TargetMode="Externa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hyperlink" Target="http://blog.codefx.org/design/architecture/junit-5-extension-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dirty="0" smtClean="0">
                <a:solidFill>
                  <a:srgbClr val="0070C0"/>
                </a:solidFill>
              </a:rPr>
              <a:t> </a:t>
            </a:r>
            <a:r>
              <a:rPr lang="en-US" b="1" dirty="0" err="1" smtClean="0">
                <a:solidFill>
                  <a:srgbClr val="0070C0"/>
                </a:solidFill>
              </a:rPr>
              <a:t>JUnit</a:t>
            </a:r>
            <a:r>
              <a:rPr lang="en-US" b="1" dirty="0" smtClean="0">
                <a:solidFill>
                  <a:srgbClr val="0070C0"/>
                </a:solidFill>
              </a:rPr>
              <a:t> Lambda -&gt; </a:t>
            </a:r>
            <a:r>
              <a:rPr lang="en-US" b="1" dirty="0" err="1" smtClean="0">
                <a:solidFill>
                  <a:srgbClr val="0070C0"/>
                </a:solidFill>
              </a:rPr>
              <a:t>JUnit</a:t>
            </a:r>
            <a:r>
              <a:rPr lang="en-US" b="1" dirty="0" smtClean="0">
                <a:solidFill>
                  <a:srgbClr val="0070C0"/>
                </a:solidFill>
              </a:rPr>
              <a:t> 5</a:t>
            </a:r>
            <a:br>
              <a:rPr lang="en-US" b="1" dirty="0" smtClean="0">
                <a:solidFill>
                  <a:srgbClr val="0070C0"/>
                </a:solidFill>
              </a:rPr>
            </a:br>
            <a:r>
              <a:rPr lang="en-US" b="1" dirty="0" smtClean="0">
                <a:solidFill>
                  <a:srgbClr val="0070C0"/>
                </a:solidFill>
              </a:rPr>
              <a:t>Java Unit Test </a:t>
            </a:r>
            <a:r>
              <a:rPr lang="en-US" b="1" dirty="0">
                <a:solidFill>
                  <a:srgbClr val="0070C0"/>
                </a:solidFill>
              </a:rPr>
              <a:t>Framework</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Nascimento</a:t>
            </a:r>
          </a:p>
          <a:p>
            <a:r>
              <a:rPr lang="pt-BR" sz="2000" dirty="0" smtClean="0">
                <a:solidFill>
                  <a:schemeClr val="tx1"/>
                </a:solidFill>
                <a:hlinkClick r:id="rId3"/>
              </a:rPr>
              <a:t>nascimentolwtn@gmail.com</a:t>
            </a:r>
            <a:endParaRPr lang="pt-BR" sz="2000" dirty="0" smtClean="0">
              <a:solidFill>
                <a:schemeClr val="tx1"/>
              </a:solidFill>
            </a:endParaRP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4"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p14="http://schemas.microsoft.com/office/powerpoint/2010/main" val="1800453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10</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http://blog.so-geht-software.de/2016/02/whats-new-in-junit-5</a:t>
            </a:r>
            <a:r>
              <a:rPr lang="pt-BR" sz="2800" dirty="0" smtClean="0">
                <a:hlinkClick r:id="rId2"/>
              </a:rPr>
              <a:t>/</a:t>
            </a:r>
            <a:endParaRPr lang="pt-BR" sz="2800" dirty="0" smtClean="0"/>
          </a:p>
          <a:p>
            <a:pPr lvl="1"/>
            <a:r>
              <a:rPr lang="pt-BR" sz="2400" b="1" dirty="0" err="1" smtClean="0"/>
              <a:t>Assertions</a:t>
            </a:r>
            <a:endParaRPr lang="pt-BR" sz="2400" b="1" dirty="0" smtClean="0"/>
          </a:p>
          <a:p>
            <a:pPr lvl="1"/>
            <a:r>
              <a:rPr lang="en-US" sz="2400" b="1" dirty="0"/>
              <a:t>Assumptions, tags and disabled tests</a:t>
            </a:r>
          </a:p>
          <a:p>
            <a:pPr lvl="1"/>
            <a:r>
              <a:rPr lang="pt-BR" sz="2400" b="1" dirty="0" err="1"/>
              <a:t>Extension</a:t>
            </a:r>
            <a:r>
              <a:rPr lang="pt-BR" sz="2400" b="1" dirty="0"/>
              <a:t> </a:t>
            </a:r>
            <a:r>
              <a:rPr lang="pt-BR" sz="2400" b="1" dirty="0" err="1"/>
              <a:t>model</a:t>
            </a:r>
            <a:endParaRPr lang="pt-BR" sz="2400" b="1" dirty="0"/>
          </a:p>
          <a:p>
            <a:pPr lvl="1"/>
            <a:r>
              <a:rPr lang="en-US" sz="2400" b="1" dirty="0"/>
              <a:t>Can I use </a:t>
            </a:r>
            <a:r>
              <a:rPr lang="en-US" sz="2400" b="1" dirty="0" err="1"/>
              <a:t>Hamcrest</a:t>
            </a:r>
            <a:r>
              <a:rPr lang="en-US" sz="2400" b="1" dirty="0"/>
              <a:t> Matchers or </a:t>
            </a:r>
            <a:r>
              <a:rPr lang="en-US" sz="2400" b="1" dirty="0" err="1"/>
              <a:t>AssertJ</a:t>
            </a:r>
            <a:r>
              <a:rPr lang="en-US" sz="2400" b="1" dirty="0"/>
              <a:t> with </a:t>
            </a:r>
            <a:r>
              <a:rPr lang="en-US" sz="2400" b="1" dirty="0" err="1"/>
              <a:t>JUnit</a:t>
            </a:r>
            <a:r>
              <a:rPr lang="en-US" sz="2400" b="1" dirty="0"/>
              <a:t> 5?</a:t>
            </a:r>
          </a:p>
          <a:p>
            <a:r>
              <a:rPr lang="en-US" sz="2400" b="1" dirty="0"/>
              <a:t>What’s next?</a:t>
            </a:r>
          </a:p>
          <a:p>
            <a:r>
              <a:rPr lang="en-US" sz="2400" dirty="0"/>
              <a:t>There is no roadmap on the project’s </a:t>
            </a:r>
            <a:r>
              <a:rPr lang="en-US" sz="2400" dirty="0" err="1">
                <a:hlinkClick r:id="rId3"/>
              </a:rPr>
              <a:t>GitHub</a:t>
            </a:r>
            <a:r>
              <a:rPr lang="en-US" sz="2400" dirty="0">
                <a:hlinkClick r:id="rId3"/>
              </a:rPr>
              <a:t> page</a:t>
            </a:r>
            <a:r>
              <a:rPr lang="en-US" sz="2400" dirty="0"/>
              <a:t>. </a:t>
            </a:r>
            <a:r>
              <a:rPr lang="en-US" sz="2400" dirty="0" err="1"/>
              <a:t>JUnit</a:t>
            </a:r>
            <a:r>
              <a:rPr lang="en-US" sz="2400" dirty="0"/>
              <a:t> 5 is alpha now, feel free to test it and give your feedback. The team has built integration modules for </a:t>
            </a:r>
            <a:r>
              <a:rPr lang="en-US" sz="2400" dirty="0" err="1"/>
              <a:t>Gradle</a:t>
            </a:r>
            <a:r>
              <a:rPr lang="en-US" sz="2400" dirty="0"/>
              <a:t> and Maven Surefire. If you would like to run </a:t>
            </a:r>
            <a:r>
              <a:rPr lang="en-US" sz="2400" dirty="0" err="1"/>
              <a:t>JUnit</a:t>
            </a:r>
            <a:r>
              <a:rPr lang="en-US" sz="2400" dirty="0"/>
              <a:t> 5 tests in your IDE you can use the </a:t>
            </a:r>
            <a:r>
              <a:rPr lang="en-US" sz="2400" dirty="0" err="1"/>
              <a:t>JUnit</a:t>
            </a:r>
            <a:r>
              <a:rPr lang="en-US" sz="2400" dirty="0"/>
              <a:t> 4 Runner.</a:t>
            </a:r>
          </a:p>
          <a:p>
            <a:endParaRPr lang="pt-BR" b="1" dirty="0"/>
          </a:p>
          <a:p>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11</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https://</a:t>
            </a:r>
            <a:r>
              <a:rPr lang="pt-BR" sz="2800" dirty="0" smtClean="0">
                <a:hlinkClick r:id="rId2"/>
              </a:rPr>
              <a:t>dzone.com/articles/junit-5-basics</a:t>
            </a:r>
            <a:endParaRPr lang="pt-BR" sz="2800" dirty="0" smtClean="0"/>
          </a:p>
          <a:p>
            <a:r>
              <a:rPr lang="pt-BR" b="1" dirty="0"/>
              <a:t>Test </a:t>
            </a:r>
            <a:r>
              <a:rPr lang="pt-BR" b="1" dirty="0" err="1" smtClean="0"/>
              <a:t>Lifecycle</a:t>
            </a:r>
            <a:endParaRPr lang="pt-BR" b="1" dirty="0" smtClean="0"/>
          </a:p>
          <a:p>
            <a:pPr lvl="1"/>
            <a:r>
              <a:rPr lang="pt-BR" b="1" dirty="0"/>
              <a:t>@Test</a:t>
            </a:r>
          </a:p>
          <a:p>
            <a:pPr lvl="1"/>
            <a:r>
              <a:rPr lang="pt-BR" b="1" dirty="0" err="1"/>
              <a:t>Before</a:t>
            </a:r>
            <a:r>
              <a:rPr lang="pt-BR" b="1" dirty="0"/>
              <a:t> </a:t>
            </a:r>
            <a:r>
              <a:rPr lang="pt-BR" b="1" dirty="0" err="1"/>
              <a:t>and</a:t>
            </a:r>
            <a:r>
              <a:rPr lang="pt-BR" b="1" dirty="0"/>
              <a:t> </a:t>
            </a:r>
            <a:r>
              <a:rPr lang="pt-BR" b="1" dirty="0" err="1"/>
              <a:t>After</a:t>
            </a:r>
            <a:endParaRPr lang="pt-BR" b="1" dirty="0"/>
          </a:p>
          <a:p>
            <a:pPr lvl="1"/>
            <a:r>
              <a:rPr lang="pt-BR" dirty="0"/>
              <a:t>@</a:t>
            </a:r>
            <a:r>
              <a:rPr lang="pt-BR" dirty="0" err="1" smtClean="0"/>
              <a:t>Disabled</a:t>
            </a:r>
            <a:endParaRPr lang="pt-BR" dirty="0" smtClean="0"/>
          </a:p>
          <a:p>
            <a:pPr lvl="1"/>
            <a:r>
              <a:rPr lang="pt-BR" b="1" dirty="0" err="1"/>
              <a:t>Assertions</a:t>
            </a:r>
            <a:endParaRPr lang="pt-BR" b="1" dirty="0"/>
          </a:p>
          <a:p>
            <a:pPr lvl="1"/>
            <a:r>
              <a:rPr lang="pt-BR" b="1" dirty="0" err="1"/>
              <a:t>Extended</a:t>
            </a:r>
            <a:endParaRPr lang="pt-BR" b="1" dirty="0"/>
          </a:p>
          <a:p>
            <a:pPr lvl="1"/>
            <a:r>
              <a:rPr lang="pt-BR" b="1" dirty="0" err="1"/>
              <a:t>Assumptions</a:t>
            </a:r>
            <a:endParaRPr lang="pt-BR" b="1" dirty="0"/>
          </a:p>
          <a:p>
            <a:pPr lvl="1"/>
            <a:r>
              <a:rPr lang="pt-BR" dirty="0"/>
              <a:t>'@</a:t>
            </a:r>
            <a:r>
              <a:rPr lang="pt-BR" dirty="0" err="1" smtClean="0"/>
              <a:t>Nested</a:t>
            </a:r>
            <a:r>
              <a:rPr lang="pt-BR" dirty="0" smtClean="0"/>
              <a:t>‘</a:t>
            </a:r>
          </a:p>
          <a:p>
            <a:pPr lvl="1"/>
            <a:r>
              <a:rPr lang="pt-BR" dirty="0"/>
              <a:t>@</a:t>
            </a:r>
            <a:r>
              <a:rPr lang="pt-BR" dirty="0" err="1"/>
              <a:t>DisplayName</a:t>
            </a:r>
            <a:endParaRPr lang="pt-BR" b="1"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868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12</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http://radar.oreilly.com/2014/12/unit-testing-java-8-lambda-expressions-and-streams.html</a:t>
            </a:r>
            <a:endParaRPr lang="pt-BR" sz="2800" dirty="0" smtClean="0"/>
          </a:p>
          <a:p>
            <a:r>
              <a:rPr lang="en-US" sz="2800" b="1" dirty="0" smtClean="0"/>
              <a:t>Unit Testing Java 8 Lambda Expressions and Streams</a:t>
            </a:r>
          </a:p>
          <a:p>
            <a:r>
              <a:rPr lang="en-US" sz="2800" b="1" dirty="0" smtClean="0"/>
              <a:t>Two approaches to testing </a:t>
            </a:r>
            <a:r>
              <a:rPr lang="en-US" sz="2800" b="1" dirty="0" err="1" smtClean="0"/>
              <a:t>lambdafied</a:t>
            </a:r>
            <a:r>
              <a:rPr lang="en-US" sz="2800" b="1" dirty="0" smtClean="0"/>
              <a:t> code.</a:t>
            </a:r>
          </a:p>
          <a:p>
            <a:pPr lvl="1"/>
            <a:r>
              <a:rPr lang="en-US" sz="2400" dirty="0" smtClean="0"/>
              <a:t>Lambda expressions pose a slightly different challenge when unit testing code. Because they don’t have a name, it’s impossible to directly call them in your test code. You could choose to copy the body of the lambda expression into your test and then test that copy, but this approach has the unfortunate side effect of not actually testing the behavior of your implementation. If you change the implementation code, your test will still pass even though the implementation is performing a different task.</a:t>
            </a:r>
          </a:p>
          <a:p>
            <a:pPr lvl="1">
              <a:buNone/>
            </a:pP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13</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http://blog.codeleak.pl/2014/07/junit-testing-exception-with-java-8-and-lambda-expressions.html</a:t>
            </a:r>
            <a:endParaRPr lang="pt-BR" sz="2800" dirty="0" smtClean="0"/>
          </a:p>
          <a:p>
            <a:r>
              <a:rPr lang="en-US" sz="2800" b="1" dirty="0" err="1" smtClean="0"/>
              <a:t>JUnit</a:t>
            </a:r>
            <a:r>
              <a:rPr lang="en-US" sz="2800" b="1" dirty="0" smtClean="0"/>
              <a:t>: testing exception with Java 8 and Lambda Expressions</a:t>
            </a:r>
          </a:p>
          <a:p>
            <a:pPr lvl="1"/>
            <a:r>
              <a:rPr lang="en-US" sz="2400" dirty="0" smtClean="0"/>
              <a:t>In </a:t>
            </a:r>
            <a:r>
              <a:rPr lang="en-US" sz="2400" dirty="0" err="1" smtClean="0"/>
              <a:t>JUnit</a:t>
            </a:r>
            <a:r>
              <a:rPr lang="en-US" sz="2400" dirty="0" smtClean="0"/>
              <a:t> there are many ways of testing exceptions in test code, including </a:t>
            </a:r>
            <a:r>
              <a:rPr lang="en-US" sz="2400" dirty="0" smtClean="0">
                <a:hlinkClick r:id="rId3"/>
              </a:rPr>
              <a:t>try-catch idiom</a:t>
            </a:r>
            <a:r>
              <a:rPr lang="en-US" sz="2400" dirty="0" smtClean="0"/>
              <a:t>, </a:t>
            </a:r>
            <a:r>
              <a:rPr lang="en-US" sz="2400" dirty="0" err="1" smtClean="0">
                <a:hlinkClick r:id="rId4"/>
              </a:rPr>
              <a:t>JUnit</a:t>
            </a:r>
            <a:r>
              <a:rPr lang="en-US" sz="2400" dirty="0" smtClean="0">
                <a:hlinkClick r:id="rId4"/>
              </a:rPr>
              <a:t> @Rule</a:t>
            </a:r>
            <a:r>
              <a:rPr lang="en-US" sz="2400" dirty="0" smtClean="0"/>
              <a:t>, with </a:t>
            </a:r>
            <a:r>
              <a:rPr lang="en-US" sz="2400" dirty="0" smtClean="0">
                <a:hlinkClick r:id="rId5"/>
              </a:rPr>
              <a:t>catch-exception</a:t>
            </a:r>
            <a:r>
              <a:rPr lang="en-US" sz="2400" dirty="0" smtClean="0"/>
              <a:t> library. As of Java 8 we have another way of dealing with exceptions: with lambda expressions. In this short blog post I will demonstrate a simple example how one can utilize the power of Java 8 and lambda expressions to test exceptions in </a:t>
            </a:r>
            <a:r>
              <a:rPr lang="en-US" sz="2400" dirty="0" err="1" smtClean="0"/>
              <a:t>JUnit</a:t>
            </a:r>
            <a:r>
              <a:rPr lang="en-US" sz="2400" dirty="0" smtClean="0"/>
              <a:t>. </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14</a:t>
            </a:fld>
            <a:endParaRPr lang="en-US" dirty="0"/>
          </a:p>
        </p:txBody>
      </p:sp>
      <p:sp>
        <p:nvSpPr>
          <p:cNvPr id="4" name="Title 3"/>
          <p:cNvSpPr>
            <a:spLocks noGrp="1"/>
          </p:cNvSpPr>
          <p:nvPr>
            <p:ph type="title"/>
          </p:nvPr>
        </p:nvSpPr>
        <p:spPr>
          <a:xfrm>
            <a:off x="457200" y="228600"/>
            <a:ext cx="8229600" cy="1400200"/>
          </a:xfrm>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Apresentação do </a:t>
            </a:r>
            <a:r>
              <a:rPr lang="en-US" dirty="0">
                <a:solidFill>
                  <a:srgbClr val="0070C0"/>
                </a:solidFill>
                <a:effectLst>
                  <a:outerShdw blurRad="38100" dist="38100" dir="2700000" algn="tl">
                    <a:srgbClr val="000000">
                      <a:alpha val="43137"/>
                    </a:srgbClr>
                  </a:outerShdw>
                </a:effectLst>
              </a:rPr>
              <a:t>MATLAB </a:t>
            </a:r>
            <a:r>
              <a:rPr lang="en-US" dirty="0" err="1">
                <a:solidFill>
                  <a:srgbClr val="0070C0"/>
                </a:solidFill>
                <a:effectLst>
                  <a:outerShdw blurRad="38100" dist="38100" dir="2700000" algn="tl">
                    <a:srgbClr val="000000">
                      <a:alpha val="43137"/>
                    </a:srgbClr>
                  </a:outerShdw>
                </a:effectLst>
              </a:rPr>
              <a:t>xUnit</a:t>
            </a:r>
            <a:r>
              <a:rPr lang="en-US" dirty="0">
                <a:solidFill>
                  <a:srgbClr val="0070C0"/>
                </a:solidFill>
                <a:effectLst>
                  <a:outerShdw blurRad="38100" dist="38100" dir="2700000" algn="tl">
                    <a:srgbClr val="000000">
                      <a:alpha val="43137"/>
                    </a:srgbClr>
                  </a:outerShdw>
                </a:effectLst>
              </a:rPr>
              <a:t> Test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https://d1sui4xqepm0ps.cloudfront.net/categories/exampl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0000" y="2612231"/>
            <a:ext cx="40640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4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15</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68760"/>
            <a:ext cx="82296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a:t>
            </a:r>
            <a:endParaRPr lang="pt-BR"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942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16</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(Código Teste)</a:t>
            </a:r>
            <a:endParaRPr lang="pt-BR" dirty="0">
              <a:solidFill>
                <a:srgbClr val="0070C0"/>
              </a:solidFill>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45" y="1124744"/>
            <a:ext cx="82105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71" y="2276872"/>
            <a:ext cx="82105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461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up)">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17</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(Resultados)</a:t>
            </a:r>
            <a:endParaRPr lang="pt-BR" dirty="0">
              <a:solidFill>
                <a:srgbClr val="0070C0"/>
              </a:solidFill>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099370"/>
            <a:ext cx="6976070" cy="561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292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18</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Exemplo – Função (Código Correção)</a:t>
            </a:r>
            <a:endParaRPr lang="pt-BR" dirty="0">
              <a:solidFill>
                <a:srgbClr val="0070C0"/>
              </a:solidFill>
              <a:effectLst>
                <a:outerShdw blurRad="38100" dist="38100" dir="2700000" algn="tl">
                  <a:srgbClr val="000000">
                    <a:alpha val="43137"/>
                  </a:srgbClr>
                </a:outerShdw>
              </a:effectLst>
            </a:endParaRPr>
          </a:p>
        </p:txBody>
      </p:sp>
      <p:grpSp>
        <p:nvGrpSpPr>
          <p:cNvPr id="4" name="Grupo 3"/>
          <p:cNvGrpSpPr/>
          <p:nvPr/>
        </p:nvGrpSpPr>
        <p:grpSpPr>
          <a:xfrm>
            <a:off x="307975" y="1124744"/>
            <a:ext cx="8220075" cy="4857750"/>
            <a:chOff x="307975" y="1124744"/>
            <a:chExt cx="8220075" cy="485775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75" y="1124744"/>
              <a:ext cx="82200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lipse 1"/>
            <p:cNvSpPr/>
            <p:nvPr/>
          </p:nvSpPr>
          <p:spPr>
            <a:xfrm>
              <a:off x="707731" y="3014055"/>
              <a:ext cx="2880320" cy="63096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731" y="4221088"/>
            <a:ext cx="80867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63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19</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sz="3600" dirty="0" smtClean="0">
                <a:solidFill>
                  <a:srgbClr val="0070C0"/>
                </a:solidFill>
                <a:effectLst>
                  <a:outerShdw blurRad="38100" dist="38100" dir="2700000" algn="tl">
                    <a:srgbClr val="000000">
                      <a:alpha val="43137"/>
                    </a:srgbClr>
                  </a:outerShdw>
                </a:effectLst>
              </a:rPr>
              <a:t>Exemplo – Função (Resultados Correção)</a:t>
            </a:r>
            <a:endParaRPr lang="pt-BR" sz="3600" dirty="0">
              <a:solidFill>
                <a:srgbClr val="0070C0"/>
              </a:solidFill>
              <a:effectLst>
                <a:outerShdw blurRad="38100" dist="38100" dir="2700000" algn="tl">
                  <a:srgbClr val="000000">
                    <a:alpha val="43137"/>
                  </a:srgbClr>
                </a:outerShdw>
              </a:effectLst>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52735"/>
            <a:ext cx="6840760" cy="564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737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 - </a:t>
            </a:r>
            <a:r>
              <a:rPr lang="en-US" dirty="0" err="1" smtClean="0">
                <a:solidFill>
                  <a:srgbClr val="0070C0"/>
                </a:solidFill>
                <a:effectLst>
                  <a:outerShdw blurRad="38100" dist="38100" dir="2700000" algn="tl">
                    <a:srgbClr val="000000">
                      <a:alpha val="43137"/>
                    </a:srgbClr>
                  </a:outerShdw>
                </a:effectLst>
              </a:rPr>
              <a:t>Roteiro</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fontScale="92500"/>
          </a:bodyPr>
          <a:lstStyle/>
          <a:p>
            <a:r>
              <a:rPr lang="pt-BR" dirty="0" smtClean="0"/>
              <a:t>Parte 1:</a:t>
            </a:r>
          </a:p>
          <a:p>
            <a:pPr lvl="1"/>
            <a:r>
              <a:rPr lang="pt-BR" dirty="0" smtClean="0"/>
              <a:t>Introdução</a:t>
            </a:r>
          </a:p>
          <a:p>
            <a:pPr lvl="1"/>
            <a:r>
              <a:rPr lang="pt-BR" dirty="0" smtClean="0"/>
              <a:t>Setup</a:t>
            </a:r>
          </a:p>
          <a:p>
            <a:pPr lvl="1"/>
            <a:r>
              <a:rPr lang="pt-BR" dirty="0" smtClean="0"/>
              <a:t>Ciclo de Vida</a:t>
            </a:r>
          </a:p>
          <a:p>
            <a:pPr lvl="1"/>
            <a:r>
              <a:rPr lang="pt-BR" dirty="0" smtClean="0"/>
              <a:t>Exemplos</a:t>
            </a:r>
          </a:p>
          <a:p>
            <a:r>
              <a:rPr lang="pt-BR" dirty="0"/>
              <a:t>Parte </a:t>
            </a:r>
            <a:r>
              <a:rPr lang="pt-BR" dirty="0" smtClean="0"/>
              <a:t>2:</a:t>
            </a:r>
            <a:endParaRPr lang="pt-BR" dirty="0" smtClean="0"/>
          </a:p>
          <a:p>
            <a:pPr lvl="1"/>
            <a:r>
              <a:rPr lang="pt-BR" dirty="0" smtClean="0"/>
              <a:t>Arquitetura </a:t>
            </a:r>
            <a:r>
              <a:rPr lang="pt-BR" dirty="0" smtClean="0"/>
              <a:t>do </a:t>
            </a:r>
            <a:r>
              <a:rPr lang="pt-BR" dirty="0" smtClean="0"/>
              <a:t>Framework</a:t>
            </a:r>
          </a:p>
          <a:p>
            <a:pPr lvl="1"/>
            <a:r>
              <a:rPr lang="pt-BR" dirty="0" smtClean="0"/>
              <a:t>Pontos de Extensão (@</a:t>
            </a:r>
            <a:r>
              <a:rPr lang="pt-BR" dirty="0" err="1" smtClean="0"/>
              <a:t>IntegrationTest</a:t>
            </a:r>
            <a:r>
              <a:rPr lang="pt-BR" dirty="0" smtClean="0"/>
              <a:t>, @Benchmark)</a:t>
            </a:r>
          </a:p>
          <a:p>
            <a:pPr lvl="1"/>
            <a:r>
              <a:rPr lang="pt-BR" dirty="0" smtClean="0"/>
              <a:t>Condições / Injeções</a:t>
            </a:r>
          </a:p>
          <a:p>
            <a:pPr lvl="1"/>
            <a:r>
              <a:rPr lang="pt-BR" dirty="0" smtClean="0"/>
              <a:t>Testes Dinâmicos</a:t>
            </a:r>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99240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20</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Considerações</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Framework ?</a:t>
            </a:r>
          </a:p>
          <a:p>
            <a:pPr lvl="1"/>
            <a:r>
              <a:rPr lang="pt-BR" dirty="0" err="1" smtClean="0"/>
              <a:t>runtests</a:t>
            </a:r>
            <a:r>
              <a:rPr lang="pt-BR" dirty="0" smtClean="0"/>
              <a:t>(‘</a:t>
            </a:r>
            <a:r>
              <a:rPr lang="pt-BR" dirty="0" err="1" smtClean="0"/>
              <a:t>test_suite</a:t>
            </a:r>
            <a:r>
              <a:rPr lang="pt-BR" dirty="0" smtClean="0"/>
              <a:t>’)</a:t>
            </a:r>
          </a:p>
          <a:p>
            <a:pPr lvl="1"/>
            <a:r>
              <a:rPr lang="pt-BR" dirty="0" smtClean="0"/>
              <a:t>Assertivas / Instrumentação</a:t>
            </a:r>
          </a:p>
          <a:p>
            <a:pPr lvl="1"/>
            <a:r>
              <a:rPr lang="pt-BR" dirty="0" smtClean="0"/>
              <a:t>Resultados tabelados</a:t>
            </a:r>
          </a:p>
          <a:p>
            <a:pPr lvl="1"/>
            <a:r>
              <a:rPr lang="pt-BR" dirty="0" smtClean="0"/>
              <a:t>Desempenho</a:t>
            </a:r>
          </a:p>
          <a:p>
            <a:pPr lvl="1"/>
            <a:r>
              <a:rPr lang="pt-BR" dirty="0" smtClean="0"/>
              <a:t>Extensões</a:t>
            </a:r>
          </a:p>
          <a:p>
            <a:pPr lvl="2"/>
            <a:r>
              <a:rPr lang="pt-BR" dirty="0" err="1" smtClean="0"/>
              <a:t>TestRunner</a:t>
            </a:r>
            <a:endParaRPr lang="pt-BR" dirty="0" smtClean="0"/>
          </a:p>
          <a:p>
            <a:pPr lvl="2"/>
            <a:r>
              <a:rPr lang="pt-BR" dirty="0" err="1" smtClean="0"/>
              <a:t>Constraints</a:t>
            </a:r>
            <a:endParaRPr lang="pt-BR" dirty="0" smtClean="0"/>
          </a:p>
          <a:p>
            <a:pPr lvl="2"/>
            <a:r>
              <a:rPr lang="pt-BR" dirty="0" err="1" smtClean="0"/>
              <a:t>Tolerance</a:t>
            </a:r>
            <a:endParaRPr lang="pt-BR" dirty="0" smtClean="0"/>
          </a:p>
          <a:p>
            <a:pPr lvl="2"/>
            <a:r>
              <a:rPr lang="pt-BR" dirty="0" err="1" smtClean="0"/>
              <a:t>Fixtures</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43044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21</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http://blog.caelum.com.br/o-minimo-que-voce-deve-saber-de-java-8/</a:t>
            </a:r>
          </a:p>
          <a:p>
            <a:r>
              <a:rPr lang="pt-BR" sz="2800" dirty="0" smtClean="0">
                <a:hlinkClick r:id="rId2"/>
              </a:rPr>
              <a:t>http://pt.stackoverflow.com/questions/269/quais-as-vantagens-das-express%C3%B5es-</a:t>
            </a:r>
            <a:r>
              <a:rPr lang="pt-BR" sz="2800" dirty="0" err="1" smtClean="0">
                <a:hlinkClick r:id="rId2"/>
              </a:rPr>
              <a:t>lambda-presentes-no-java</a:t>
            </a:r>
            <a:r>
              <a:rPr lang="pt-BR" sz="2800" dirty="0" smtClean="0">
                <a:hlinkClick r:id="rId2"/>
              </a:rPr>
              <a:t>-8</a:t>
            </a:r>
            <a:endParaRPr lang="pt-BR" sz="2800" dirty="0" smtClean="0"/>
          </a:p>
          <a:p>
            <a:r>
              <a:rPr lang="pt-BR" sz="2400" dirty="0" smtClean="0">
                <a:hlinkClick r:id="rId3"/>
              </a:rPr>
              <a:t>http://www.devmedia.com.br/como-usar-funcoes-lambda-em-java/32826</a:t>
            </a:r>
            <a:endParaRPr lang="pt-BR" sz="2400" dirty="0" smtClean="0"/>
          </a:p>
          <a:p>
            <a:r>
              <a:rPr lang="pt-BR" sz="2400" dirty="0" smtClean="0">
                <a:hlinkClick r:id="rId4"/>
              </a:rPr>
              <a:t>http://www.devmedia.com.br/novidades-do-java-8-do-lambda-ao-metaspace/29056</a:t>
            </a:r>
            <a:endParaRPr lang="pt-BR" sz="2400" dirty="0" smtClean="0"/>
          </a:p>
          <a:p>
            <a:r>
              <a:rPr lang="pt-BR" sz="2400" dirty="0" smtClean="0">
                <a:hlinkClick r:id="rId5"/>
              </a:rPr>
              <a:t>http://www.teclogica.com.br/blog/java-8-o-que-e-lambda/</a:t>
            </a:r>
            <a:endParaRPr lang="pt-BR" sz="2400" dirty="0" smtClean="0"/>
          </a:p>
          <a:p>
            <a:r>
              <a:rPr lang="pt-BR" sz="2400" dirty="0" smtClean="0">
                <a:hlinkClick r:id="rId6"/>
              </a:rPr>
              <a:t>https://rodrigouchoa.wordpress.com/2014/05/20/novidades-do-java-8-lambda-expressions/</a:t>
            </a:r>
            <a:endParaRPr lang="pt-BR" sz="2400" dirty="0" smtClean="0"/>
          </a:p>
          <a:p>
            <a:r>
              <a:rPr lang="pt-BR" sz="2400" dirty="0" smtClean="0">
                <a:hlinkClick r:id="rId7"/>
              </a:rPr>
              <a:t>http://blog.takipi.com/compilando-expressoes-lambda-scala-vs-java-8/</a:t>
            </a:r>
            <a:endParaRPr lang="pt-BR" sz="2400" dirty="0" smtClean="0"/>
          </a:p>
          <a:p>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fontScale="90000"/>
          </a:bodyPr>
          <a:lstStyle/>
          <a:p>
            <a:r>
              <a:rPr lang="en-US" dirty="0" smtClean="0">
                <a:solidFill>
                  <a:srgbClr val="0070C0"/>
                </a:solidFill>
                <a:effectLst>
                  <a:outerShdw blurRad="38100" dist="38100" dir="2700000" algn="tl">
                    <a:srgbClr val="000000">
                      <a:alpha val="43137"/>
                    </a:srgbClr>
                  </a:outerShdw>
                </a:effectLst>
              </a:rPr>
              <a:t>Java 8 Lambda Expressions Revision</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22</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400" dirty="0" smtClean="0">
                <a:hlinkClick r:id="rId2"/>
              </a:rPr>
              <a:t>http://stackoverflow.com/questions/28688047/unit-test-code-with-java-8-lambdas</a:t>
            </a:r>
            <a:endParaRPr lang="pt-BR" sz="2400" dirty="0" smtClean="0"/>
          </a:p>
          <a:p>
            <a:r>
              <a:rPr lang="pt-BR" sz="2400" dirty="0" smtClean="0">
                <a:hlinkClick r:id="rId3"/>
              </a:rPr>
              <a:t>http://stackoverflow.com/questions/34576710/how-to-test-lambda-functions</a:t>
            </a:r>
            <a:endParaRPr lang="pt-BR" sz="2400" dirty="0" smtClean="0"/>
          </a:p>
          <a:p>
            <a:r>
              <a:rPr lang="pt-BR" sz="2400" dirty="0" smtClean="0">
                <a:hlinkClick r:id="rId4"/>
              </a:rPr>
              <a:t>https://pythonconquerstheuniverse.wordpress.com/2011/08/29/lambda_tutorial/</a:t>
            </a:r>
            <a:endParaRPr lang="pt-BR" sz="2400" dirty="0" smtClean="0"/>
          </a:p>
          <a:p>
            <a:r>
              <a:rPr lang="pt-BR" sz="2400" dirty="0" smtClean="0">
                <a:hlinkClick r:id="rId5"/>
              </a:rPr>
              <a:t>http://www.coderanch.com/t/647426/Testing/approach-testing-lambda-expressions</a:t>
            </a:r>
            <a:endParaRPr lang="pt-BR" sz="2400" dirty="0" smtClean="0"/>
          </a:p>
          <a:p>
            <a:endParaRPr lang="pt-BR" sz="2400" dirty="0" smtClean="0"/>
          </a:p>
          <a:p>
            <a:r>
              <a:rPr lang="pt-BR" sz="2400" dirty="0" err="1" smtClean="0"/>
              <a:t>Node</a:t>
            </a:r>
            <a:r>
              <a:rPr lang="pt-BR" sz="2400" dirty="0" smtClean="0"/>
              <a:t>.</a:t>
            </a:r>
            <a:r>
              <a:rPr lang="pt-BR" sz="2400" dirty="0" err="1" smtClean="0"/>
              <a:t>js</a:t>
            </a:r>
            <a:r>
              <a:rPr lang="pt-BR" sz="2400" dirty="0" smtClean="0"/>
              <a:t> </a:t>
            </a:r>
            <a:r>
              <a:rPr lang="pt-BR" sz="2400" dirty="0" smtClean="0">
                <a:hlinkClick r:id="rId6"/>
              </a:rPr>
              <a:t>https://pub.scotch.io/@richardhyatt/unit-testing-aws-lambda-functions-in-nodejs</a:t>
            </a:r>
            <a:endParaRPr lang="pt-BR" sz="2400" dirty="0" smtClean="0"/>
          </a:p>
          <a:p>
            <a:r>
              <a:rPr lang="pt-BR" sz="2400" dirty="0" err="1" smtClean="0"/>
              <a:t>Python</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Introdução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0"/>
            <a:ext cx="8229600" cy="5454352"/>
          </a:xfrm>
        </p:spPr>
        <p:txBody>
          <a:bodyPr>
            <a:normAutofit lnSpcReduction="10000"/>
          </a:bodyPr>
          <a:lstStyle/>
          <a:p>
            <a:r>
              <a:rPr lang="pt-BR" dirty="0" err="1" smtClean="0"/>
              <a:t>JUnit</a:t>
            </a:r>
            <a:r>
              <a:rPr lang="pt-BR" dirty="0" smtClean="0"/>
              <a:t> Lambda</a:t>
            </a:r>
          </a:p>
          <a:p>
            <a:pPr lvl="1"/>
            <a:r>
              <a:rPr lang="pt-BR" dirty="0" smtClean="0"/>
              <a:t>Out/</a:t>
            </a:r>
            <a:r>
              <a:rPr lang="pt-BR" dirty="0" err="1" smtClean="0"/>
              <a:t>Nov</a:t>
            </a:r>
            <a:r>
              <a:rPr lang="pt-BR" dirty="0" smtClean="0"/>
              <a:t> 2015: Java 8 para</a:t>
            </a:r>
            <a:r>
              <a:rPr lang="pt-BR" dirty="0" smtClean="0"/>
              <a:t> testar código Java </a:t>
            </a:r>
            <a:r>
              <a:rPr lang="pt-BR" dirty="0" smtClean="0"/>
              <a:t>8</a:t>
            </a:r>
          </a:p>
          <a:p>
            <a:r>
              <a:rPr lang="pt-BR" dirty="0" err="1" smtClean="0"/>
              <a:t>JUnit</a:t>
            </a:r>
            <a:r>
              <a:rPr lang="pt-BR" dirty="0" smtClean="0"/>
              <a:t> 5</a:t>
            </a:r>
          </a:p>
          <a:p>
            <a:pPr lvl="1"/>
            <a:r>
              <a:rPr lang="pt-BR" dirty="0" err="1" smtClean="0"/>
              <a:t>Fev</a:t>
            </a:r>
            <a:r>
              <a:rPr lang="pt-BR" dirty="0" smtClean="0"/>
              <a:t> 2016: Alpha Release (5.0.0-ALPHA)</a:t>
            </a:r>
          </a:p>
          <a:p>
            <a:pPr lvl="1"/>
            <a:r>
              <a:rPr lang="pt-BR" dirty="0" err="1" smtClean="0"/>
              <a:t>Jul</a:t>
            </a:r>
            <a:r>
              <a:rPr lang="pt-BR" dirty="0" smtClean="0"/>
              <a:t> 2016: </a:t>
            </a:r>
            <a:r>
              <a:rPr lang="pt-BR" dirty="0" err="1" smtClean="0"/>
              <a:t>Milestone</a:t>
            </a:r>
            <a:r>
              <a:rPr lang="pt-BR" dirty="0" smtClean="0"/>
              <a:t> 1 (5.0.0-M1)</a:t>
            </a:r>
          </a:p>
          <a:p>
            <a:pPr lvl="1"/>
            <a:endParaRPr lang="pt-BR" dirty="0" smtClean="0"/>
          </a:p>
          <a:p>
            <a:pPr lvl="1"/>
            <a:endParaRPr lang="pt-BR" dirty="0"/>
          </a:p>
          <a:p>
            <a:pPr lvl="1"/>
            <a:endParaRPr lang="pt-BR" dirty="0" smtClean="0"/>
          </a:p>
          <a:p>
            <a:pPr lvl="1"/>
            <a:endParaRPr lang="pt-BR" dirty="0"/>
          </a:p>
          <a:p>
            <a:pPr lvl="1"/>
            <a:endParaRPr lang="pt-BR" dirty="0" smtClean="0"/>
          </a:p>
          <a:p>
            <a:pPr lvl="1"/>
            <a:r>
              <a:rPr lang="pt-BR" dirty="0" smtClean="0"/>
              <a:t>Previsão de GA final de 2016</a:t>
            </a:r>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789040"/>
            <a:ext cx="5334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8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4" name="Title 3"/>
          <p:cNvSpPr>
            <a:spLocks noGrp="1"/>
          </p:cNvSpPr>
          <p:nvPr>
            <p:ph type="title"/>
          </p:nvPr>
        </p:nvSpPr>
        <p:spPr/>
        <p:txBody>
          <a:bodyPr>
            <a:normAutofit/>
          </a:bodyPr>
          <a:lstStyle/>
          <a:p>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5 - Setup</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0"/>
            <a:ext cx="8229600" cy="5454352"/>
          </a:xfrm>
        </p:spPr>
        <p:txBody>
          <a:bodyPr>
            <a:normAutofit/>
          </a:bodyPr>
          <a:lstStyle/>
          <a:p>
            <a:pPr fontAlgn="base"/>
            <a:r>
              <a:rPr lang="pt-BR" dirty="0" smtClean="0"/>
              <a:t>Código de Testes</a:t>
            </a:r>
          </a:p>
          <a:p>
            <a:endParaRPr lang="pt-BR" dirty="0" smtClean="0"/>
          </a:p>
          <a:p>
            <a:endParaRPr lang="pt-BR" dirty="0" smtClean="0"/>
          </a:p>
          <a:p>
            <a:r>
              <a:rPr lang="pt-BR" dirty="0" err="1" smtClean="0"/>
              <a:t>Runner</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490038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93501"/>
            <a:ext cx="4900384" cy="23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075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4" name="Title 3"/>
          <p:cNvSpPr>
            <a:spLocks noGrp="1"/>
          </p:cNvSpPr>
          <p:nvPr>
            <p:ph type="title"/>
          </p:nvPr>
        </p:nvSpPr>
        <p:spPr/>
        <p:txBody>
          <a:bodyPr>
            <a:normAutofit/>
          </a:bodyPr>
          <a:lstStyle/>
          <a:p>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5 – Ciclo de Vida</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24744"/>
            <a:ext cx="8229600" cy="5454352"/>
          </a:xfrm>
        </p:spPr>
        <p:txBody>
          <a:bodyPr>
            <a:normAutofit/>
          </a:bodyPr>
          <a:lstStyle/>
          <a:p>
            <a:r>
              <a:rPr lang="pt-BR" dirty="0"/>
              <a:t>@</a:t>
            </a:r>
            <a:r>
              <a:rPr lang="pt-BR" dirty="0" err="1" smtClean="0"/>
              <a:t>org.junit.jupiter.api.Test</a:t>
            </a:r>
            <a:r>
              <a:rPr lang="pt-BR" dirty="0" smtClean="0"/>
              <a:t>;</a:t>
            </a:r>
          </a:p>
          <a:p>
            <a:r>
              <a:rPr lang="pt-BR" dirty="0" smtClean="0"/>
              <a:t>@</a:t>
            </a:r>
            <a:r>
              <a:rPr lang="pt-BR" dirty="0" err="1" smtClean="0"/>
              <a:t>AfterAll</a:t>
            </a:r>
            <a:r>
              <a:rPr lang="pt-BR" dirty="0" smtClean="0"/>
              <a:t>; @</a:t>
            </a:r>
            <a:r>
              <a:rPr lang="pt-BR" dirty="0" err="1" smtClean="0"/>
              <a:t>AfterEach</a:t>
            </a:r>
            <a:r>
              <a:rPr lang="pt-BR" dirty="0" smtClean="0"/>
              <a:t>;</a:t>
            </a:r>
          </a:p>
          <a:p>
            <a:r>
              <a:rPr lang="pt-BR" dirty="0" smtClean="0"/>
              <a:t>@</a:t>
            </a:r>
            <a:r>
              <a:rPr lang="pt-BR" dirty="0" err="1" smtClean="0"/>
              <a:t>BeforeAll</a:t>
            </a:r>
            <a:r>
              <a:rPr lang="pt-BR" dirty="0" smtClean="0"/>
              <a:t>; @</a:t>
            </a:r>
            <a:r>
              <a:rPr lang="pt-BR" dirty="0" err="1" smtClean="0"/>
              <a:t>BeforeEach</a:t>
            </a:r>
            <a:r>
              <a:rPr lang="pt-BR" dirty="0"/>
              <a:t>;</a:t>
            </a:r>
          </a:p>
          <a:p>
            <a:r>
              <a:rPr lang="pt-BR" dirty="0" smtClean="0"/>
              <a:t>@</a:t>
            </a:r>
            <a:r>
              <a:rPr lang="pt-BR" dirty="0" err="1" smtClean="0"/>
              <a:t>Disabled</a:t>
            </a:r>
            <a:r>
              <a:rPr lang="pt-BR" dirty="0"/>
              <a:t>;</a:t>
            </a:r>
          </a:p>
          <a:p>
            <a:r>
              <a:rPr lang="pt-BR" dirty="0" smtClean="0"/>
              <a:t>Visibilidade default</a:t>
            </a:r>
          </a:p>
          <a:p>
            <a:r>
              <a:rPr lang="pt-BR" dirty="0" err="1" smtClean="0"/>
              <a:t>assumeTrue</a:t>
            </a:r>
            <a:r>
              <a:rPr lang="pt-BR" dirty="0" smtClean="0"/>
              <a:t>; </a:t>
            </a:r>
            <a:r>
              <a:rPr lang="pt-BR" dirty="0" err="1" smtClean="0"/>
              <a:t>assumeFalse</a:t>
            </a:r>
            <a:r>
              <a:rPr lang="pt-BR" dirty="0" smtClean="0"/>
              <a:t>; </a:t>
            </a:r>
            <a:r>
              <a:rPr lang="pt-BR" dirty="0" err="1" smtClean="0"/>
              <a:t>assertAll</a:t>
            </a:r>
            <a:endParaRPr lang="pt-BR" dirty="0" smtClean="0"/>
          </a:p>
          <a:p>
            <a:r>
              <a:rPr lang="pt-BR" dirty="0" smtClean="0"/>
              <a:t>@</a:t>
            </a:r>
            <a:r>
              <a:rPr lang="pt-BR" dirty="0" err="1" smtClean="0"/>
              <a:t>DisplayName</a:t>
            </a:r>
            <a:r>
              <a:rPr lang="pt-BR" dirty="0" smtClean="0"/>
              <a:t>; @</a:t>
            </a:r>
            <a:r>
              <a:rPr lang="pt-BR" dirty="0" err="1" smtClean="0"/>
              <a:t>Nested</a:t>
            </a:r>
            <a:endParaRPr lang="pt-BR" smtClean="0"/>
          </a:p>
          <a:p>
            <a:endParaRPr lang="pt-BR" dirty="0" smtClean="0"/>
          </a:p>
          <a:p>
            <a:endParaRPr lang="pt-BR" dirty="0" smtClean="0"/>
          </a:p>
          <a:p>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29444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4" name="Title 3"/>
          <p:cNvSpPr>
            <a:spLocks noGrp="1"/>
          </p:cNvSpPr>
          <p:nvPr>
            <p:ph type="title"/>
          </p:nvPr>
        </p:nvSpPr>
        <p:spPr/>
        <p:txBody>
          <a:bodyPr>
            <a:normAutofit/>
          </a:bodyPr>
          <a:lstStyle/>
          <a:p>
            <a:r>
              <a:rPr lang="pt-BR" dirty="0">
                <a:solidFill>
                  <a:srgbClr val="0070C0"/>
                </a:solidFill>
                <a:effectLst>
                  <a:outerShdw blurRad="38100" dist="38100" dir="2700000" algn="tl">
                    <a:srgbClr val="000000">
                      <a:alpha val="43137"/>
                    </a:srgbClr>
                  </a:outerShdw>
                </a:effectLst>
              </a:rPr>
              <a:t>Arquitetura do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052736"/>
            <a:ext cx="8229600" cy="4906963"/>
          </a:xfrm>
        </p:spPr>
        <p:txBody>
          <a:bodyPr>
            <a:normAutofit/>
          </a:bodyPr>
          <a:lstStyle/>
          <a:p>
            <a:r>
              <a:rPr lang="en-US" b="1" dirty="0" err="1" smtClean="0"/>
              <a:t>JUnit</a:t>
            </a:r>
            <a:r>
              <a:rPr lang="en-US" b="1" dirty="0" smtClean="0"/>
              <a:t> </a:t>
            </a:r>
            <a:r>
              <a:rPr lang="en-US" b="1" dirty="0"/>
              <a:t>5 </a:t>
            </a:r>
            <a:r>
              <a:rPr lang="en-US" b="1" dirty="0" smtClean="0"/>
              <a:t>= </a:t>
            </a:r>
            <a:r>
              <a:rPr lang="en-US" sz="2400" b="1" i="1" dirty="0" err="1" smtClean="0"/>
              <a:t>JUnit</a:t>
            </a:r>
            <a:r>
              <a:rPr lang="en-US" sz="2400" b="1" i="1" dirty="0" smtClean="0"/>
              <a:t> </a:t>
            </a:r>
            <a:r>
              <a:rPr lang="en-US" sz="2400" b="1" i="1" dirty="0"/>
              <a:t>Platform</a:t>
            </a:r>
            <a:r>
              <a:rPr lang="en-US" sz="2400" b="1" dirty="0"/>
              <a:t> + </a:t>
            </a:r>
            <a:r>
              <a:rPr lang="en-US" sz="2400" b="1" i="1" dirty="0" err="1"/>
              <a:t>JUnit</a:t>
            </a:r>
            <a:r>
              <a:rPr lang="en-US" sz="2400" b="1" i="1" dirty="0"/>
              <a:t> Jupiter</a:t>
            </a:r>
            <a:r>
              <a:rPr lang="en-US" sz="2400" b="1" dirty="0"/>
              <a:t> + </a:t>
            </a:r>
            <a:r>
              <a:rPr lang="en-US" sz="2400" b="1" i="1" dirty="0" err="1"/>
              <a:t>JUnit</a:t>
            </a:r>
            <a:r>
              <a:rPr lang="en-US" sz="2400" b="1" i="1" dirty="0"/>
              <a:t> </a:t>
            </a:r>
            <a:r>
              <a:rPr lang="en-US" sz="2400" b="1" i="1" dirty="0" smtClean="0"/>
              <a:t> Vintage</a:t>
            </a:r>
            <a:endParaRPr lang="en-US" sz="3200" dirty="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junit-5-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l="1941" t="2258" r="209" b="2383"/>
          <a:stretch/>
        </p:blipFill>
        <p:spPr bwMode="auto">
          <a:xfrm>
            <a:off x="1909923" y="1735418"/>
            <a:ext cx="5324155" cy="489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611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7</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t>Testar a funcionalidade e desempenho do código MATLAB</a:t>
            </a:r>
          </a:p>
          <a:p>
            <a:r>
              <a:rPr lang="pt-BR" sz="2800" dirty="0" smtClean="0">
                <a:hlinkClick r:id="rId2"/>
              </a:rPr>
              <a:t>http://www.codeaffine.com/2016/02/18/junit-5-first-look/</a:t>
            </a:r>
            <a:endParaRPr lang="pt-BR" sz="2800" dirty="0" smtClean="0"/>
          </a:p>
          <a:p>
            <a:r>
              <a:rPr lang="en-US" sz="2800" b="1" dirty="0" err="1" smtClean="0"/>
              <a:t>JUnit</a:t>
            </a:r>
            <a:r>
              <a:rPr lang="en-US" sz="2800" b="1" dirty="0" smtClean="0"/>
              <a:t> 5 – A First Look at the Next Generation of </a:t>
            </a:r>
            <a:r>
              <a:rPr lang="en-US" sz="2800" b="1" dirty="0" err="1" smtClean="0"/>
              <a:t>Junit</a:t>
            </a:r>
            <a:endParaRPr lang="en-US" sz="2800" b="1" dirty="0" smtClean="0"/>
          </a:p>
          <a:p>
            <a:pPr lvl="1"/>
            <a:r>
              <a:rPr lang="en-US" sz="2400" dirty="0" smtClean="0"/>
              <a:t>In the beginning of February, the </a:t>
            </a:r>
            <a:r>
              <a:rPr lang="en-US" sz="2400" dirty="0" err="1" smtClean="0">
                <a:hlinkClick r:id="rId3"/>
              </a:rPr>
              <a:t>JUnit</a:t>
            </a:r>
            <a:r>
              <a:rPr lang="en-US" sz="2400" dirty="0" smtClean="0">
                <a:hlinkClick r:id="rId3"/>
              </a:rPr>
              <a:t> 5 (aka </a:t>
            </a:r>
            <a:r>
              <a:rPr lang="en-US" sz="2400" dirty="0" err="1" smtClean="0">
                <a:hlinkClick r:id="rId3"/>
              </a:rPr>
              <a:t>JUnit</a:t>
            </a:r>
            <a:r>
              <a:rPr lang="en-US" sz="2400" dirty="0" smtClean="0">
                <a:hlinkClick r:id="rId3"/>
              </a:rPr>
              <a:t> Lambda) team</a:t>
            </a:r>
            <a:r>
              <a:rPr lang="en-US" sz="2400" dirty="0" smtClean="0"/>
              <a:t> has published an alpha release. Since </a:t>
            </a:r>
            <a:r>
              <a:rPr lang="en-US" sz="2400" dirty="0" err="1" smtClean="0"/>
              <a:t>JUnit</a:t>
            </a:r>
            <a:r>
              <a:rPr lang="en-US" sz="2400" dirty="0" smtClean="0"/>
              <a:t> 4 is among the most used items in my toolbox I thought it might be worth to have a look at the next major release.</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8</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https</a:t>
            </a:r>
            <a:r>
              <a:rPr lang="pt-BR" sz="2800" dirty="0">
                <a:hlinkClick r:id="rId2"/>
              </a:rPr>
              <a:t>://</a:t>
            </a:r>
            <a:r>
              <a:rPr lang="pt-BR" sz="2800" dirty="0" smtClean="0">
                <a:hlinkClick r:id="rId2"/>
              </a:rPr>
              <a:t>www.infoq.com/news/2016/03/junit5-alpha</a:t>
            </a:r>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788749"/>
            <a:ext cx="70485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9" y="2668509"/>
            <a:ext cx="78581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3667658"/>
            <a:ext cx="5359595" cy="285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66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9</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http://blog.codefx.org/libraries/junit-5-setup</a:t>
            </a:r>
            <a:r>
              <a:rPr lang="pt-BR" sz="2800" dirty="0" smtClean="0">
                <a:hlinkClick r:id="rId2"/>
              </a:rPr>
              <a:t>/</a:t>
            </a:r>
            <a:endParaRPr lang="pt-BR" sz="2800" dirty="0" smtClean="0"/>
          </a:p>
          <a:p>
            <a:pPr lvl="1"/>
            <a:r>
              <a:rPr lang="en-US" sz="2000" b="1" dirty="0"/>
              <a:t>Setup</a:t>
            </a:r>
          </a:p>
          <a:p>
            <a:pPr lvl="1"/>
            <a:r>
              <a:rPr lang="en-US" sz="2000" b="1" dirty="0"/>
              <a:t>Basics</a:t>
            </a:r>
          </a:p>
          <a:p>
            <a:pPr lvl="1"/>
            <a:r>
              <a:rPr lang="en-US" sz="2000" b="1" dirty="0"/>
              <a:t>Architecture</a:t>
            </a:r>
          </a:p>
          <a:p>
            <a:pPr lvl="1"/>
            <a:r>
              <a:rPr lang="en-US" sz="2000" b="1" dirty="0"/>
              <a:t>Extension Model</a:t>
            </a:r>
          </a:p>
          <a:p>
            <a:pPr lvl="1"/>
            <a:r>
              <a:rPr lang="en-US" sz="2000" b="1" dirty="0"/>
              <a:t>Conditions</a:t>
            </a:r>
          </a:p>
          <a:p>
            <a:pPr lvl="1"/>
            <a:r>
              <a:rPr lang="en-US" sz="2000" b="1" dirty="0"/>
              <a:t>Injection</a:t>
            </a:r>
          </a:p>
          <a:p>
            <a:pPr lvl="1"/>
            <a:r>
              <a:rPr lang="en-US" sz="2000" b="1" dirty="0"/>
              <a:t>Dynamic Tests</a:t>
            </a:r>
            <a:endParaRPr lang="pt-BR" b="1" dirty="0"/>
          </a:p>
          <a:p>
            <a:r>
              <a:rPr lang="pt-BR" sz="2800">
                <a:hlinkClick r:id="rId3"/>
              </a:rPr>
              <a:t>http://blog.codefx.org/design/architecture/junit-5-architecture</a:t>
            </a:r>
            <a:r>
              <a:rPr lang="pt-BR" sz="2800" smtClean="0">
                <a:hlinkClick r:id="rId3"/>
              </a:rPr>
              <a:t>/</a:t>
            </a:r>
          </a:p>
          <a:p>
            <a:r>
              <a:rPr lang="pt-BR" sz="2800" smtClean="0">
                <a:hlinkClick r:id="rId3"/>
              </a:rPr>
              <a:t>http</a:t>
            </a:r>
            <a:r>
              <a:rPr lang="pt-BR" sz="2800" dirty="0">
                <a:hlinkClick r:id="rId3"/>
              </a:rPr>
              <a:t>://blog.codefx.org/libraries/junit-5-basics</a:t>
            </a:r>
            <a:r>
              <a:rPr lang="pt-BR" sz="2800" dirty="0" smtClean="0">
                <a:hlinkClick r:id="rId3"/>
              </a:rPr>
              <a:t>/</a:t>
            </a:r>
            <a:endParaRPr lang="pt-BR" sz="2800" dirty="0" smtClean="0"/>
          </a:p>
          <a:p>
            <a:r>
              <a:rPr lang="pt-BR" sz="2800" dirty="0">
                <a:hlinkClick r:id="rId4"/>
              </a:rPr>
              <a:t>http://blog.codefx.org/design/architecture/junit-5-extension-model</a:t>
            </a:r>
            <a:r>
              <a:rPr lang="pt-BR" sz="2800" dirty="0" smtClean="0">
                <a:hlinkClick r:id="rId4"/>
              </a:rPr>
              <a:t>/</a:t>
            </a:r>
            <a:endParaRPr lang="pt-BR" sz="2800" dirty="0" smtClean="0"/>
          </a:p>
          <a:p>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557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9915</TotalTime>
  <Words>604</Words>
  <Application>Microsoft Office PowerPoint</Application>
  <PresentationFormat>Apresentação na tela (4:3)</PresentationFormat>
  <Paragraphs>155</Paragraphs>
  <Slides>22</Slides>
  <Notes>1</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  JUnit Lambda -&gt; JUnit 5 Java Unit Test Framework </vt:lpstr>
      <vt:lpstr>JUnit 5 Test Framework - Roteiro</vt:lpstr>
      <vt:lpstr>Introdução</vt:lpstr>
      <vt:lpstr>JUnit 5 - Setup</vt:lpstr>
      <vt:lpstr>JUnit 5 – Ciclo de Vida</vt:lpstr>
      <vt:lpstr>Arquitetura do Framework</vt:lpstr>
      <vt:lpstr>JUnit 5 Test Framework</vt:lpstr>
      <vt:lpstr>JUnit 5 Test Framework</vt:lpstr>
      <vt:lpstr>JUnit 5 Test Framework</vt:lpstr>
      <vt:lpstr>JUnit 5 Test Framework</vt:lpstr>
      <vt:lpstr>JUnit 5 Test Framework</vt:lpstr>
      <vt:lpstr>JUnit 5 Test Framework</vt:lpstr>
      <vt:lpstr>JUnit 5 Test Framework</vt:lpstr>
      <vt:lpstr>Apresentação do MATLAB xUnit Test Framework</vt:lpstr>
      <vt:lpstr>Exemplo - Função</vt:lpstr>
      <vt:lpstr>Exemplo – Função (Código Teste)</vt:lpstr>
      <vt:lpstr>Exemplo – Função (Resultados)</vt:lpstr>
      <vt:lpstr>Exemplo – Função (Código Correção)</vt:lpstr>
      <vt:lpstr>Exemplo – Função (Resultados Correção)</vt:lpstr>
      <vt:lpstr>Considerações</vt:lpstr>
      <vt:lpstr>Java 8 Lambda Expressions Revision</vt:lpstr>
      <vt:lpstr>JUnit 5 Test Framework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cp:lastModifiedBy>
  <cp:revision>148</cp:revision>
  <dcterms:created xsi:type="dcterms:W3CDTF">2016-05-27T13:26:47Z</dcterms:created>
  <dcterms:modified xsi:type="dcterms:W3CDTF">2016-07-17T03:43:11Z</dcterms:modified>
</cp:coreProperties>
</file>