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1" r:id="rId3"/>
    <p:sldId id="265" r:id="rId4"/>
    <p:sldId id="292" r:id="rId5"/>
    <p:sldId id="290" r:id="rId6"/>
    <p:sldId id="293" r:id="rId7"/>
    <p:sldId id="294" r:id="rId8"/>
    <p:sldId id="295" r:id="rId9"/>
    <p:sldId id="289" r:id="rId10"/>
    <p:sldId id="291" r:id="rId11"/>
    <p:sldId id="288" r:id="rId12"/>
    <p:sldId id="298" r:id="rId13"/>
    <p:sldId id="299" r:id="rId14"/>
    <p:sldId id="296" r:id="rId15"/>
    <p:sldId id="297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20" y="-46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R:\Temp\benchmarkStats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pt-BR"/>
              <a:t>Benchmarking neo4j FOAF Query Possibilities by Rene Pickhardt</a:t>
            </a:r>
          </a:p>
        </c:rich>
      </c:tx>
      <c:layout>
        <c:manualLayout>
          <c:xMode val="edge"/>
          <c:yMode val="edge"/>
          <c:x val="0.20917666858585413"/>
          <c:y val="3.0609848915105414E-2"/>
        </c:manualLayout>
      </c:layout>
      <c:overlay val="0"/>
    </c:title>
    <c:autoTitleDeleted val="0"/>
    <c:plotArea>
      <c:layout>
        <c:manualLayout>
          <c:xMode val="edge"/>
          <c:yMode val="edge"/>
          <c:x val="6.4750431817175255E-2"/>
          <c:y val="0.20516447452329628"/>
          <c:w val="0.69281190486735456"/>
          <c:h val="0.69790455526440343"/>
        </c:manualLayout>
      </c:layout>
      <c:lineChart>
        <c:grouping val="standard"/>
        <c:varyColors val="0"/>
        <c:ser>
          <c:idx val="0"/>
          <c:order val="0"/>
          <c:tx>
            <c:strRef>
              <c:f>neo4j1.7!$B$21</c:f>
              <c:strCache>
                <c:ptCount val="1"/>
                <c:pt idx="0">
                  <c:v>Core Java API</c:v>
                </c:pt>
              </c:strCache>
            </c:strRef>
          </c:tx>
          <c:spPr>
            <a:ln w="28800">
              <a:solidFill>
                <a:srgbClr val="004586"/>
              </a:solidFill>
            </a:ln>
          </c:spPr>
          <c:marker>
            <c:symbol val="square"/>
            <c:size val="7"/>
          </c:marker>
          <c:cat>
            <c:numRef>
              <c:f>neo4j1.7!$A$22:$A$57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20</c:v>
                </c:pt>
                <c:pt idx="11">
                  <c:v>30</c:v>
                </c:pt>
                <c:pt idx="12">
                  <c:v>40</c:v>
                </c:pt>
                <c:pt idx="13">
                  <c:v>50</c:v>
                </c:pt>
                <c:pt idx="14">
                  <c:v>60</c:v>
                </c:pt>
                <c:pt idx="15">
                  <c:v>70</c:v>
                </c:pt>
                <c:pt idx="16">
                  <c:v>80</c:v>
                </c:pt>
                <c:pt idx="17">
                  <c:v>90</c:v>
                </c:pt>
                <c:pt idx="18">
                  <c:v>100</c:v>
                </c:pt>
                <c:pt idx="19">
                  <c:v>200</c:v>
                </c:pt>
                <c:pt idx="20">
                  <c:v>300</c:v>
                </c:pt>
                <c:pt idx="21">
                  <c:v>400</c:v>
                </c:pt>
                <c:pt idx="22">
                  <c:v>500</c:v>
                </c:pt>
                <c:pt idx="23">
                  <c:v>600</c:v>
                </c:pt>
                <c:pt idx="24">
                  <c:v>700</c:v>
                </c:pt>
                <c:pt idx="25">
                  <c:v>800</c:v>
                </c:pt>
                <c:pt idx="26">
                  <c:v>900</c:v>
                </c:pt>
                <c:pt idx="27">
                  <c:v>1000</c:v>
                </c:pt>
                <c:pt idx="28">
                  <c:v>2000</c:v>
                </c:pt>
                <c:pt idx="29">
                  <c:v>3000</c:v>
                </c:pt>
                <c:pt idx="30">
                  <c:v>4000</c:v>
                </c:pt>
                <c:pt idx="31">
                  <c:v>5000</c:v>
                </c:pt>
                <c:pt idx="32">
                  <c:v>6000</c:v>
                </c:pt>
                <c:pt idx="33">
                  <c:v>7000</c:v>
                </c:pt>
                <c:pt idx="34">
                  <c:v>8000</c:v>
                </c:pt>
                <c:pt idx="35">
                  <c:v>9000</c:v>
                </c:pt>
              </c:numCache>
            </c:numRef>
          </c:cat>
          <c:val>
            <c:numRef>
              <c:f>neo4j1.7!$B$22:$B$57</c:f>
              <c:numCache>
                <c:formatCode>General</c:formatCode>
                <c:ptCount val="36"/>
                <c:pt idx="0">
                  <c:v>2</c:v>
                </c:pt>
                <c:pt idx="1">
                  <c:v>12</c:v>
                </c:pt>
                <c:pt idx="2">
                  <c:v>15</c:v>
                </c:pt>
                <c:pt idx="3">
                  <c:v>12</c:v>
                </c:pt>
                <c:pt idx="4">
                  <c:v>7</c:v>
                </c:pt>
                <c:pt idx="5">
                  <c:v>5</c:v>
                </c:pt>
                <c:pt idx="6">
                  <c:v>6</c:v>
                </c:pt>
                <c:pt idx="7">
                  <c:v>4</c:v>
                </c:pt>
                <c:pt idx="8">
                  <c:v>4</c:v>
                </c:pt>
                <c:pt idx="9">
                  <c:v>35</c:v>
                </c:pt>
                <c:pt idx="10">
                  <c:v>8</c:v>
                </c:pt>
                <c:pt idx="11">
                  <c:v>12</c:v>
                </c:pt>
                <c:pt idx="12">
                  <c:v>12</c:v>
                </c:pt>
                <c:pt idx="13">
                  <c:v>18</c:v>
                </c:pt>
                <c:pt idx="14">
                  <c:v>19</c:v>
                </c:pt>
                <c:pt idx="15">
                  <c:v>25</c:v>
                </c:pt>
                <c:pt idx="16">
                  <c:v>34</c:v>
                </c:pt>
                <c:pt idx="17">
                  <c:v>39</c:v>
                </c:pt>
                <c:pt idx="18">
                  <c:v>40</c:v>
                </c:pt>
                <c:pt idx="19">
                  <c:v>196</c:v>
                </c:pt>
                <c:pt idx="20">
                  <c:v>377</c:v>
                </c:pt>
                <c:pt idx="21">
                  <c:v>684</c:v>
                </c:pt>
                <c:pt idx="22">
                  <c:v>834</c:v>
                </c:pt>
                <c:pt idx="23">
                  <c:v>909</c:v>
                </c:pt>
                <c:pt idx="24">
                  <c:v>953</c:v>
                </c:pt>
                <c:pt idx="25">
                  <c:v>1139</c:v>
                </c:pt>
                <c:pt idx="26">
                  <c:v>1273</c:v>
                </c:pt>
                <c:pt idx="27">
                  <c:v>1626</c:v>
                </c:pt>
                <c:pt idx="28">
                  <c:v>6042</c:v>
                </c:pt>
                <c:pt idx="29">
                  <c:v>10834</c:v>
                </c:pt>
                <c:pt idx="30">
                  <c:v>35744</c:v>
                </c:pt>
                <c:pt idx="31">
                  <c:v>57680</c:v>
                </c:pt>
                <c:pt idx="32">
                  <c:v>65567</c:v>
                </c:pt>
                <c:pt idx="33">
                  <c:v>68229</c:v>
                </c:pt>
                <c:pt idx="34">
                  <c:v>75022</c:v>
                </c:pt>
                <c:pt idx="35">
                  <c:v>89569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neo4j1.7!$C$21</c:f>
              <c:strCache>
                <c:ptCount val="1"/>
                <c:pt idx="0">
                  <c:v>TraverserFrameWork</c:v>
                </c:pt>
              </c:strCache>
            </c:strRef>
          </c:tx>
          <c:spPr>
            <a:ln w="28800">
              <a:solidFill>
                <a:srgbClr val="FF420E"/>
              </a:solidFill>
            </a:ln>
          </c:spPr>
          <c:marker>
            <c:symbol val="diamond"/>
            <c:size val="7"/>
          </c:marker>
          <c:cat>
            <c:numRef>
              <c:f>neo4j1.7!$A$22:$A$57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20</c:v>
                </c:pt>
                <c:pt idx="11">
                  <c:v>30</c:v>
                </c:pt>
                <c:pt idx="12">
                  <c:v>40</c:v>
                </c:pt>
                <c:pt idx="13">
                  <c:v>50</c:v>
                </c:pt>
                <c:pt idx="14">
                  <c:v>60</c:v>
                </c:pt>
                <c:pt idx="15">
                  <c:v>70</c:v>
                </c:pt>
                <c:pt idx="16">
                  <c:v>80</c:v>
                </c:pt>
                <c:pt idx="17">
                  <c:v>90</c:v>
                </c:pt>
                <c:pt idx="18">
                  <c:v>100</c:v>
                </c:pt>
                <c:pt idx="19">
                  <c:v>200</c:v>
                </c:pt>
                <c:pt idx="20">
                  <c:v>300</c:v>
                </c:pt>
                <c:pt idx="21">
                  <c:v>400</c:v>
                </c:pt>
                <c:pt idx="22">
                  <c:v>500</c:v>
                </c:pt>
                <c:pt idx="23">
                  <c:v>600</c:v>
                </c:pt>
                <c:pt idx="24">
                  <c:v>700</c:v>
                </c:pt>
                <c:pt idx="25">
                  <c:v>800</c:v>
                </c:pt>
                <c:pt idx="26">
                  <c:v>900</c:v>
                </c:pt>
                <c:pt idx="27">
                  <c:v>1000</c:v>
                </c:pt>
                <c:pt idx="28">
                  <c:v>2000</c:v>
                </c:pt>
                <c:pt idx="29">
                  <c:v>3000</c:v>
                </c:pt>
                <c:pt idx="30">
                  <c:v>4000</c:v>
                </c:pt>
                <c:pt idx="31">
                  <c:v>5000</c:v>
                </c:pt>
                <c:pt idx="32">
                  <c:v>6000</c:v>
                </c:pt>
                <c:pt idx="33">
                  <c:v>7000</c:v>
                </c:pt>
                <c:pt idx="34">
                  <c:v>8000</c:v>
                </c:pt>
                <c:pt idx="35">
                  <c:v>9000</c:v>
                </c:pt>
              </c:numCache>
            </c:numRef>
          </c:cat>
          <c:val>
            <c:numRef>
              <c:f>neo4j1.7!$C$22:$C$57</c:f>
              <c:numCache>
                <c:formatCode>General</c:formatCode>
                <c:ptCount val="36"/>
                <c:pt idx="0">
                  <c:v>6</c:v>
                </c:pt>
                <c:pt idx="1">
                  <c:v>14</c:v>
                </c:pt>
                <c:pt idx="2">
                  <c:v>24</c:v>
                </c:pt>
                <c:pt idx="3">
                  <c:v>18</c:v>
                </c:pt>
                <c:pt idx="4">
                  <c:v>12</c:v>
                </c:pt>
                <c:pt idx="5">
                  <c:v>13</c:v>
                </c:pt>
                <c:pt idx="6">
                  <c:v>11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7</c:v>
                </c:pt>
                <c:pt idx="11">
                  <c:v>12</c:v>
                </c:pt>
                <c:pt idx="12">
                  <c:v>16</c:v>
                </c:pt>
                <c:pt idx="13">
                  <c:v>21</c:v>
                </c:pt>
                <c:pt idx="14">
                  <c:v>64</c:v>
                </c:pt>
                <c:pt idx="15">
                  <c:v>31</c:v>
                </c:pt>
                <c:pt idx="16">
                  <c:v>43</c:v>
                </c:pt>
                <c:pt idx="17">
                  <c:v>48</c:v>
                </c:pt>
                <c:pt idx="18">
                  <c:v>41</c:v>
                </c:pt>
                <c:pt idx="19">
                  <c:v>301</c:v>
                </c:pt>
                <c:pt idx="20">
                  <c:v>484</c:v>
                </c:pt>
                <c:pt idx="21">
                  <c:v>869</c:v>
                </c:pt>
                <c:pt idx="22">
                  <c:v>1061</c:v>
                </c:pt>
                <c:pt idx="23">
                  <c:v>1125</c:v>
                </c:pt>
                <c:pt idx="24">
                  <c:v>1187</c:v>
                </c:pt>
                <c:pt idx="25">
                  <c:v>1430</c:v>
                </c:pt>
                <c:pt idx="26">
                  <c:v>1528</c:v>
                </c:pt>
                <c:pt idx="27">
                  <c:v>1997</c:v>
                </c:pt>
                <c:pt idx="28">
                  <c:v>7624</c:v>
                </c:pt>
                <c:pt idx="29">
                  <c:v>13871</c:v>
                </c:pt>
                <c:pt idx="30">
                  <c:v>46068</c:v>
                </c:pt>
                <c:pt idx="31">
                  <c:v>72365</c:v>
                </c:pt>
                <c:pt idx="32">
                  <c:v>81582</c:v>
                </c:pt>
                <c:pt idx="33">
                  <c:v>85217</c:v>
                </c:pt>
                <c:pt idx="34">
                  <c:v>92727</c:v>
                </c:pt>
                <c:pt idx="35">
                  <c:v>111557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neo4j1.7!$D$21</c:f>
              <c:strCache>
                <c:ptCount val="1"/>
                <c:pt idx="0">
                  <c:v>Cypher 1.7</c:v>
                </c:pt>
              </c:strCache>
            </c:strRef>
          </c:tx>
          <c:spPr>
            <a:ln w="28800">
              <a:solidFill>
                <a:srgbClr val="FFD320"/>
              </a:solidFill>
            </a:ln>
          </c:spPr>
          <c:marker>
            <c:symbol val="triangle"/>
            <c:size val="7"/>
          </c:marker>
          <c:cat>
            <c:numRef>
              <c:f>neo4j1.7!$A$22:$A$57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20</c:v>
                </c:pt>
                <c:pt idx="11">
                  <c:v>30</c:v>
                </c:pt>
                <c:pt idx="12">
                  <c:v>40</c:v>
                </c:pt>
                <c:pt idx="13">
                  <c:v>50</c:v>
                </c:pt>
                <c:pt idx="14">
                  <c:v>60</c:v>
                </c:pt>
                <c:pt idx="15">
                  <c:v>70</c:v>
                </c:pt>
                <c:pt idx="16">
                  <c:v>80</c:v>
                </c:pt>
                <c:pt idx="17">
                  <c:v>90</c:v>
                </c:pt>
                <c:pt idx="18">
                  <c:v>100</c:v>
                </c:pt>
                <c:pt idx="19">
                  <c:v>200</c:v>
                </c:pt>
                <c:pt idx="20">
                  <c:v>300</c:v>
                </c:pt>
                <c:pt idx="21">
                  <c:v>400</c:v>
                </c:pt>
                <c:pt idx="22">
                  <c:v>500</c:v>
                </c:pt>
                <c:pt idx="23">
                  <c:v>600</c:v>
                </c:pt>
                <c:pt idx="24">
                  <c:v>700</c:v>
                </c:pt>
                <c:pt idx="25">
                  <c:v>800</c:v>
                </c:pt>
                <c:pt idx="26">
                  <c:v>900</c:v>
                </c:pt>
                <c:pt idx="27">
                  <c:v>1000</c:v>
                </c:pt>
                <c:pt idx="28">
                  <c:v>2000</c:v>
                </c:pt>
                <c:pt idx="29">
                  <c:v>3000</c:v>
                </c:pt>
                <c:pt idx="30">
                  <c:v>4000</c:v>
                </c:pt>
                <c:pt idx="31">
                  <c:v>5000</c:v>
                </c:pt>
                <c:pt idx="32">
                  <c:v>6000</c:v>
                </c:pt>
                <c:pt idx="33">
                  <c:v>7000</c:v>
                </c:pt>
                <c:pt idx="34">
                  <c:v>8000</c:v>
                </c:pt>
                <c:pt idx="35">
                  <c:v>9000</c:v>
                </c:pt>
              </c:numCache>
            </c:numRef>
          </c:cat>
          <c:val>
            <c:numRef>
              <c:f>neo4j1.7!$D$22:$D$57</c:f>
              <c:numCache>
                <c:formatCode>General</c:formatCode>
                <c:ptCount val="36"/>
                <c:pt idx="0">
                  <c:v>138</c:v>
                </c:pt>
                <c:pt idx="1">
                  <c:v>239</c:v>
                </c:pt>
                <c:pt idx="2">
                  <c:v>289</c:v>
                </c:pt>
                <c:pt idx="3">
                  <c:v>230</c:v>
                </c:pt>
                <c:pt idx="4">
                  <c:v>266</c:v>
                </c:pt>
                <c:pt idx="5">
                  <c:v>249</c:v>
                </c:pt>
                <c:pt idx="6">
                  <c:v>177</c:v>
                </c:pt>
                <c:pt idx="7">
                  <c:v>199</c:v>
                </c:pt>
                <c:pt idx="8">
                  <c:v>150</c:v>
                </c:pt>
                <c:pt idx="9">
                  <c:v>177</c:v>
                </c:pt>
                <c:pt idx="10">
                  <c:v>291</c:v>
                </c:pt>
                <c:pt idx="11">
                  <c:v>442</c:v>
                </c:pt>
                <c:pt idx="12">
                  <c:v>506</c:v>
                </c:pt>
                <c:pt idx="13">
                  <c:v>636</c:v>
                </c:pt>
                <c:pt idx="14">
                  <c:v>580</c:v>
                </c:pt>
                <c:pt idx="15">
                  <c:v>736</c:v>
                </c:pt>
                <c:pt idx="16">
                  <c:v>764</c:v>
                </c:pt>
                <c:pt idx="17">
                  <c:v>950</c:v>
                </c:pt>
                <c:pt idx="18">
                  <c:v>868</c:v>
                </c:pt>
                <c:pt idx="19">
                  <c:v>3358</c:v>
                </c:pt>
                <c:pt idx="20">
                  <c:v>5688</c:v>
                </c:pt>
                <c:pt idx="21">
                  <c:v>8587</c:v>
                </c:pt>
                <c:pt idx="22">
                  <c:v>10240</c:v>
                </c:pt>
                <c:pt idx="23">
                  <c:v>10827</c:v>
                </c:pt>
                <c:pt idx="24">
                  <c:v>11321</c:v>
                </c:pt>
                <c:pt idx="25">
                  <c:v>13444</c:v>
                </c:pt>
                <c:pt idx="26">
                  <c:v>14722</c:v>
                </c:pt>
                <c:pt idx="27">
                  <c:v>18049</c:v>
                </c:pt>
                <c:pt idx="28">
                  <c:v>67085</c:v>
                </c:pt>
                <c:pt idx="29">
                  <c:v>122954</c:v>
                </c:pt>
                <c:pt idx="30">
                  <c:v>364578</c:v>
                </c:pt>
                <c:pt idx="31">
                  <c:v>544914</c:v>
                </c:pt>
                <c:pt idx="32">
                  <c:v>604473</c:v>
                </c:pt>
                <c:pt idx="33">
                  <c:v>654432</c:v>
                </c:pt>
                <c:pt idx="34">
                  <c:v>703348</c:v>
                </c:pt>
                <c:pt idx="35">
                  <c:v>836452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neo4j1.7!$E$21</c:f>
              <c:strCache>
                <c:ptCount val="1"/>
                <c:pt idx="0">
                  <c:v>Cypher 1.8</c:v>
                </c:pt>
              </c:strCache>
            </c:strRef>
          </c:tx>
          <c:spPr>
            <a:ln w="28800">
              <a:solidFill>
                <a:srgbClr val="579D1C"/>
              </a:solidFill>
            </a:ln>
          </c:spPr>
          <c:marker>
            <c:symbol val="x"/>
            <c:size val="7"/>
          </c:marker>
          <c:cat>
            <c:numRef>
              <c:f>neo4j1.7!$A$22:$A$57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20</c:v>
                </c:pt>
                <c:pt idx="11">
                  <c:v>30</c:v>
                </c:pt>
                <c:pt idx="12">
                  <c:v>40</c:v>
                </c:pt>
                <c:pt idx="13">
                  <c:v>50</c:v>
                </c:pt>
                <c:pt idx="14">
                  <c:v>60</c:v>
                </c:pt>
                <c:pt idx="15">
                  <c:v>70</c:v>
                </c:pt>
                <c:pt idx="16">
                  <c:v>80</c:v>
                </c:pt>
                <c:pt idx="17">
                  <c:v>90</c:v>
                </c:pt>
                <c:pt idx="18">
                  <c:v>100</c:v>
                </c:pt>
                <c:pt idx="19">
                  <c:v>200</c:v>
                </c:pt>
                <c:pt idx="20">
                  <c:v>300</c:v>
                </c:pt>
                <c:pt idx="21">
                  <c:v>400</c:v>
                </c:pt>
                <c:pt idx="22">
                  <c:v>500</c:v>
                </c:pt>
                <c:pt idx="23">
                  <c:v>600</c:v>
                </c:pt>
                <c:pt idx="24">
                  <c:v>700</c:v>
                </c:pt>
                <c:pt idx="25">
                  <c:v>800</c:v>
                </c:pt>
                <c:pt idx="26">
                  <c:v>900</c:v>
                </c:pt>
                <c:pt idx="27">
                  <c:v>1000</c:v>
                </c:pt>
                <c:pt idx="28">
                  <c:v>2000</c:v>
                </c:pt>
                <c:pt idx="29">
                  <c:v>3000</c:v>
                </c:pt>
                <c:pt idx="30">
                  <c:v>4000</c:v>
                </c:pt>
                <c:pt idx="31">
                  <c:v>5000</c:v>
                </c:pt>
                <c:pt idx="32">
                  <c:v>6000</c:v>
                </c:pt>
                <c:pt idx="33">
                  <c:v>7000</c:v>
                </c:pt>
                <c:pt idx="34">
                  <c:v>8000</c:v>
                </c:pt>
                <c:pt idx="35">
                  <c:v>9000</c:v>
                </c:pt>
              </c:numCache>
            </c:numRef>
          </c:cat>
          <c:val>
            <c:numRef>
              <c:f>neo4j1.7!$E$22:$E$57</c:f>
              <c:numCache>
                <c:formatCode>General</c:formatCode>
                <c:ptCount val="36"/>
                <c:pt idx="0">
                  <c:v>389</c:v>
                </c:pt>
                <c:pt idx="1">
                  <c:v>367</c:v>
                </c:pt>
                <c:pt idx="2">
                  <c:v>516</c:v>
                </c:pt>
                <c:pt idx="3">
                  <c:v>514</c:v>
                </c:pt>
                <c:pt idx="4">
                  <c:v>632</c:v>
                </c:pt>
                <c:pt idx="5">
                  <c:v>591</c:v>
                </c:pt>
                <c:pt idx="6">
                  <c:v>683</c:v>
                </c:pt>
                <c:pt idx="7">
                  <c:v>790</c:v>
                </c:pt>
                <c:pt idx="8">
                  <c:v>858</c:v>
                </c:pt>
                <c:pt idx="9">
                  <c:v>966</c:v>
                </c:pt>
                <c:pt idx="10">
                  <c:v>1882</c:v>
                </c:pt>
                <c:pt idx="11">
                  <c:v>2631</c:v>
                </c:pt>
                <c:pt idx="12">
                  <c:v>3472</c:v>
                </c:pt>
                <c:pt idx="13">
                  <c:v>4213</c:v>
                </c:pt>
                <c:pt idx="14">
                  <c:v>4788</c:v>
                </c:pt>
                <c:pt idx="15">
                  <c:v>5569</c:v>
                </c:pt>
                <c:pt idx="16">
                  <c:v>6241</c:v>
                </c:pt>
                <c:pt idx="17">
                  <c:v>6898</c:v>
                </c:pt>
                <c:pt idx="18">
                  <c:v>7927</c:v>
                </c:pt>
                <c:pt idx="19">
                  <c:v>16825</c:v>
                </c:pt>
                <c:pt idx="20">
                  <c:v>25529</c:v>
                </c:pt>
                <c:pt idx="21">
                  <c:v>35837</c:v>
                </c:pt>
                <c:pt idx="22">
                  <c:v>43539</c:v>
                </c:pt>
                <c:pt idx="23">
                  <c:v>50941</c:v>
                </c:pt>
                <c:pt idx="24">
                  <c:v>58871</c:v>
                </c:pt>
                <c:pt idx="25">
                  <c:v>67709</c:v>
                </c:pt>
                <c:pt idx="26">
                  <c:v>75474</c:v>
                </c:pt>
                <c:pt idx="27">
                  <c:v>85754</c:v>
                </c:pt>
                <c:pt idx="28">
                  <c:v>194980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neo4j1.7!$F$21</c:f>
              <c:strCache>
                <c:ptCount val="1"/>
                <c:pt idx="0">
                  <c:v>Cypher 1.9</c:v>
                </c:pt>
              </c:strCache>
            </c:strRef>
          </c:tx>
          <c:spPr>
            <a:ln w="28800">
              <a:solidFill>
                <a:srgbClr val="7E0021"/>
              </a:solidFill>
            </a:ln>
          </c:spPr>
          <c:marker>
            <c:symbol val="star"/>
            <c:size val="7"/>
          </c:marker>
          <c:cat>
            <c:numRef>
              <c:f>neo4j1.7!$A$22:$A$57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20</c:v>
                </c:pt>
                <c:pt idx="11">
                  <c:v>30</c:v>
                </c:pt>
                <c:pt idx="12">
                  <c:v>40</c:v>
                </c:pt>
                <c:pt idx="13">
                  <c:v>50</c:v>
                </c:pt>
                <c:pt idx="14">
                  <c:v>60</c:v>
                </c:pt>
                <c:pt idx="15">
                  <c:v>70</c:v>
                </c:pt>
                <c:pt idx="16">
                  <c:v>80</c:v>
                </c:pt>
                <c:pt idx="17">
                  <c:v>90</c:v>
                </c:pt>
                <c:pt idx="18">
                  <c:v>100</c:v>
                </c:pt>
                <c:pt idx="19">
                  <c:v>200</c:v>
                </c:pt>
                <c:pt idx="20">
                  <c:v>300</c:v>
                </c:pt>
                <c:pt idx="21">
                  <c:v>400</c:v>
                </c:pt>
                <c:pt idx="22">
                  <c:v>500</c:v>
                </c:pt>
                <c:pt idx="23">
                  <c:v>600</c:v>
                </c:pt>
                <c:pt idx="24">
                  <c:v>700</c:v>
                </c:pt>
                <c:pt idx="25">
                  <c:v>800</c:v>
                </c:pt>
                <c:pt idx="26">
                  <c:v>900</c:v>
                </c:pt>
                <c:pt idx="27">
                  <c:v>1000</c:v>
                </c:pt>
                <c:pt idx="28">
                  <c:v>2000</c:v>
                </c:pt>
                <c:pt idx="29">
                  <c:v>3000</c:v>
                </c:pt>
                <c:pt idx="30">
                  <c:v>4000</c:v>
                </c:pt>
                <c:pt idx="31">
                  <c:v>5000</c:v>
                </c:pt>
                <c:pt idx="32">
                  <c:v>6000</c:v>
                </c:pt>
                <c:pt idx="33">
                  <c:v>7000</c:v>
                </c:pt>
                <c:pt idx="34">
                  <c:v>8000</c:v>
                </c:pt>
                <c:pt idx="35">
                  <c:v>9000</c:v>
                </c:pt>
              </c:numCache>
            </c:numRef>
          </c:cat>
          <c:val>
            <c:numRef>
              <c:f>neo4j1.7!$F$22:$F$57</c:f>
              <c:numCache>
                <c:formatCode>General</c:formatCode>
                <c:ptCount val="36"/>
                <c:pt idx="0">
                  <c:v>385</c:v>
                </c:pt>
                <c:pt idx="1">
                  <c:v>435</c:v>
                </c:pt>
                <c:pt idx="2">
                  <c:v>584</c:v>
                </c:pt>
                <c:pt idx="3">
                  <c:v>705</c:v>
                </c:pt>
                <c:pt idx="4">
                  <c:v>658</c:v>
                </c:pt>
                <c:pt idx="5">
                  <c:v>747</c:v>
                </c:pt>
                <c:pt idx="6">
                  <c:v>896</c:v>
                </c:pt>
                <c:pt idx="7">
                  <c:v>998</c:v>
                </c:pt>
                <c:pt idx="8">
                  <c:v>1072</c:v>
                </c:pt>
                <c:pt idx="9">
                  <c:v>1134</c:v>
                </c:pt>
                <c:pt idx="10">
                  <c:v>2239</c:v>
                </c:pt>
                <c:pt idx="11">
                  <c:v>3131</c:v>
                </c:pt>
                <c:pt idx="12">
                  <c:v>4267</c:v>
                </c:pt>
                <c:pt idx="13">
                  <c:v>4990</c:v>
                </c:pt>
                <c:pt idx="14">
                  <c:v>5850</c:v>
                </c:pt>
                <c:pt idx="15">
                  <c:v>6808</c:v>
                </c:pt>
                <c:pt idx="16">
                  <c:v>7807</c:v>
                </c:pt>
                <c:pt idx="17">
                  <c:v>8618</c:v>
                </c:pt>
                <c:pt idx="18">
                  <c:v>9556</c:v>
                </c:pt>
                <c:pt idx="19">
                  <c:v>20356</c:v>
                </c:pt>
                <c:pt idx="20">
                  <c:v>30490</c:v>
                </c:pt>
                <c:pt idx="21">
                  <c:v>42395</c:v>
                </c:pt>
                <c:pt idx="22">
                  <c:v>52398</c:v>
                </c:pt>
                <c:pt idx="23">
                  <c:v>61688</c:v>
                </c:pt>
                <c:pt idx="24">
                  <c:v>71160</c:v>
                </c:pt>
                <c:pt idx="25">
                  <c:v>81813</c:v>
                </c:pt>
                <c:pt idx="26">
                  <c:v>91141</c:v>
                </c:pt>
                <c:pt idx="27">
                  <c:v>102776</c:v>
                </c:pt>
                <c:pt idx="28">
                  <c:v>231955</c:v>
                </c:pt>
                <c:pt idx="29">
                  <c:v>376305</c:v>
                </c:pt>
                <c:pt idx="30">
                  <c:v>662319</c:v>
                </c:pt>
                <c:pt idx="31">
                  <c:v>902778</c:v>
                </c:pt>
                <c:pt idx="32">
                  <c:v>1050951</c:v>
                </c:pt>
                <c:pt idx="33">
                  <c:v>1186259</c:v>
                </c:pt>
                <c:pt idx="34">
                  <c:v>1331933</c:v>
                </c:pt>
                <c:pt idx="35">
                  <c:v>1528702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973568"/>
        <c:axId val="69190208"/>
      </c:lineChart>
      <c:valAx>
        <c:axId val="69190208"/>
        <c:scaling>
          <c:logBase val="10"/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pt-BR"/>
                  <a:t>Time</a:t>
                </a:r>
              </a:p>
            </c:rich>
          </c:tx>
          <c:layout>
            <c:manualLayout>
              <c:xMode val="edge"/>
              <c:yMode val="edge"/>
              <c:x val="1.997431241419018E-2"/>
              <c:y val="0.5866102840807637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pt-BR"/>
          </a:p>
        </c:txPr>
        <c:crossAx val="84973568"/>
        <c:crosses val="autoZero"/>
        <c:crossBetween val="between"/>
      </c:valAx>
      <c:catAx>
        <c:axId val="84973568"/>
        <c:scaling>
          <c:orientation val="minMax"/>
        </c:scaling>
        <c:delete val="0"/>
        <c:axPos val="b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pt-BR"/>
                  <a:t>number of Queries</a:t>
                </a:r>
              </a:p>
            </c:rich>
          </c:tx>
          <c:layout>
            <c:manualLayout>
              <c:xMode val="edge"/>
              <c:yMode val="edge"/>
              <c:x val="0.34943974489569957"/>
              <c:y val="0.923004674978563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pt-BR"/>
          </a:p>
        </c:txPr>
        <c:crossAx val="69190208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pt-BR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25566-8A38-405D-AF46-A7AC913A6215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B0A8-E44F-4953-80FF-1C36A090D81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51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EDDC-E720-7840-8317-9DE1A8197EC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29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89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92875"/>
            <a:ext cx="2133600" cy="365125"/>
          </a:xfrm>
        </p:spPr>
        <p:txBody>
          <a:bodyPr/>
          <a:lstStyle>
            <a:lvl1pPr>
              <a:defRPr>
                <a:latin typeface="Myriad Pro" pitchFamily="-65" charset="0"/>
              </a:defRPr>
            </a:lvl1pPr>
          </a:lstStyle>
          <a:p>
            <a:fld id="{338BD863-DCDC-5F43-A029-265BB7DA4A17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x-none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079039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67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77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4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6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7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56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3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082F-75F0-4080-8642-9DC0E9DA7233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67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scimentolwt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eo4j.com/graph-databases-book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lideshare.net/aliraza995/neo4j-graph-storage-27104408/21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slideshare.net/aliraza995/neo4j-graph-storage-27104408/21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dzone.com/articles/get-full-neo4j-power-using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ddisonlee.azurewebsites.net/neo4j-vs-mysql-vs-mongodb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01768"/>
            <a:ext cx="7772400" cy="2708868"/>
          </a:xfrm>
          <a:noFill/>
          <a:ln w="9525">
            <a:noFill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/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en-US" b="1" dirty="0" err="1" smtClean="0">
                <a:solidFill>
                  <a:srgbClr val="0070C0"/>
                </a:solidFill>
              </a:rPr>
              <a:t>Esfinge</a:t>
            </a:r>
            <a:r>
              <a:rPr lang="en-US" b="1" dirty="0" smtClean="0">
                <a:solidFill>
                  <a:srgbClr val="0070C0"/>
                </a:solidFill>
              </a:rPr>
              <a:t> AOM </a:t>
            </a:r>
            <a:r>
              <a:rPr lang="en-US" b="1" dirty="0" err="1" smtClean="0">
                <a:solidFill>
                  <a:srgbClr val="0070C0"/>
                </a:solidFill>
              </a:rPr>
              <a:t>RoleMapper</a:t>
            </a: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Neo4j Persistence</a:t>
            </a:r>
            <a:r>
              <a:rPr lang="pt-BR" b="1" dirty="0" smtClean="0">
                <a:solidFill>
                  <a:srgbClr val="0070C0"/>
                </a:solidFill>
              </a:rPr>
              <a:t/>
            </a:r>
            <a:br>
              <a:rPr lang="pt-BR" b="1" dirty="0" smtClean="0">
                <a:solidFill>
                  <a:srgbClr val="0070C0"/>
                </a:solidFill>
              </a:rPr>
            </a:b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7664" y="4797152"/>
            <a:ext cx="6880720" cy="1296144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Luiz Wagner Tavares Nascimento</a:t>
            </a:r>
          </a:p>
          <a:p>
            <a:r>
              <a:rPr lang="pt-BR" sz="2000" dirty="0" smtClean="0">
                <a:solidFill>
                  <a:schemeClr val="tx1"/>
                </a:solidFill>
                <a:hlinkClick r:id="rId3"/>
              </a:rPr>
              <a:t>nascimentolwtn@gmail.com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7" name="Subtítulo 4"/>
          <p:cNvSpPr txBox="1">
            <a:spLocks/>
          </p:cNvSpPr>
          <p:nvPr/>
        </p:nvSpPr>
        <p:spPr>
          <a:xfrm>
            <a:off x="939552" y="548680"/>
            <a:ext cx="795292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</a:pPr>
            <a:r>
              <a:rPr lang="pt-BR" sz="2400" b="1" dirty="0" smtClean="0">
                <a:solidFill>
                  <a:schemeClr val="tx1">
                    <a:tint val="75000"/>
                  </a:schemeClr>
                </a:solidFill>
              </a:rPr>
              <a:t>INPE CAP 385 Desenvolvimento de Frameworks</a:t>
            </a:r>
          </a:p>
          <a:p>
            <a:pPr lvl="0" algn="ctr">
              <a:spcBef>
                <a:spcPct val="20000"/>
              </a:spcBef>
            </a:pPr>
            <a:r>
              <a:rPr lang="pt-BR" sz="2200" b="1" dirty="0" smtClean="0">
                <a:solidFill>
                  <a:schemeClr val="tx1">
                    <a:tint val="75000"/>
                  </a:schemeClr>
                </a:solidFill>
              </a:rPr>
              <a:t>2º Período / 2016</a:t>
            </a:r>
          </a:p>
          <a:p>
            <a:pPr lvl="0" algn="ctr">
              <a:spcBef>
                <a:spcPct val="20000"/>
              </a:spcBef>
            </a:pPr>
            <a:endParaRPr lang="pt-BR" sz="2400" b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9" name="Imagem 8" descr="C:\Users\Nascimento\Documents\Plano de Capacitação\INPE\Inpe-logo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8226" y="548680"/>
            <a:ext cx="695462" cy="56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045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Resumo Mudanças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4 -&gt;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435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Uso das anotações do pacote </a:t>
            </a:r>
            <a:r>
              <a:rPr lang="en-US" sz="2800" i="1" dirty="0" err="1" smtClean="0"/>
              <a:t>org.junit.jupiter.api</a:t>
            </a:r>
            <a:r>
              <a:rPr lang="en-US" sz="2800" i="1" dirty="0" smtClean="0"/>
              <a:t> (</a:t>
            </a:r>
            <a:r>
              <a:rPr lang="en-US" sz="2800" dirty="0" smtClean="0"/>
              <a:t>Assertions, Assumptions)</a:t>
            </a:r>
          </a:p>
          <a:p>
            <a:r>
              <a:rPr lang="pt-BR" sz="2800" dirty="0" smtClean="0"/>
              <a:t>Migração com</a:t>
            </a:r>
            <a:r>
              <a:rPr lang="en-US" sz="2800" dirty="0" smtClean="0"/>
              <a:t> </a:t>
            </a:r>
            <a:r>
              <a:rPr lang="pt-BR" sz="2800" b="1" i="1" dirty="0" smtClean="0"/>
              <a:t>@</a:t>
            </a:r>
            <a:r>
              <a:rPr lang="en-US" sz="2800" b="1" i="1" dirty="0" err="1" smtClean="0"/>
              <a:t>RunWith</a:t>
            </a:r>
            <a:r>
              <a:rPr lang="en-US" sz="2800" b="1" i="1" dirty="0" smtClean="0"/>
              <a:t>(</a:t>
            </a:r>
            <a:r>
              <a:rPr lang="en-US" sz="2800" b="1" i="1" dirty="0" err="1" smtClean="0"/>
              <a:t>JUnitPlatform.class</a:t>
            </a:r>
            <a:r>
              <a:rPr lang="en-US" sz="2800" b="1" i="1" dirty="0" smtClean="0"/>
              <a:t>)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34847"/>
              </p:ext>
            </p:extLst>
          </p:nvPr>
        </p:nvGraphicFramePr>
        <p:xfrm>
          <a:off x="1716360" y="2780928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JUnit 4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JUnit 5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@BeforeClass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@BeforeAll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@Before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@BeforeEach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@After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@AfterEach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@AfterClass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@AfterAll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@Ignore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@Disabled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@Category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@Tag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@RunWith</a:t>
                      </a:r>
                      <a:endParaRPr lang="en-US" noProof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noProof="0" smtClean="0"/>
                        <a:t>@ExtendWith</a:t>
                      </a:r>
                      <a:endParaRPr lang="en-US" noProof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@Rule</a:t>
                      </a:r>
                      <a:endParaRPr lang="en-US" noProof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@</a:t>
                      </a:r>
                      <a:r>
                        <a:rPr lang="en-US" noProof="0" dirty="0" err="1" smtClean="0"/>
                        <a:t>ClassRule</a:t>
                      </a:r>
                      <a:endParaRPr lang="en-US" noProof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Obrigado!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06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FIM</a:t>
            </a:r>
          </a:p>
          <a:p>
            <a:pPr algn="ctr"/>
            <a:endParaRPr lang="pt-BR" dirty="0"/>
          </a:p>
          <a:p>
            <a:pPr algn="ctr"/>
            <a:r>
              <a:rPr lang="en-US" dirty="0" smtClean="0"/>
              <a:t>Slides extras – Benchmark Neo4J</a:t>
            </a:r>
            <a:endParaRPr lang="en-US" sz="3200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61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5575" y="228600"/>
            <a:ext cx="8832850" cy="838200"/>
          </a:xfrm>
        </p:spPr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Book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5435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>
                <a:hlinkClick r:id="rId2"/>
              </a:rPr>
              <a:t>https://neo4j.com/graph-databases-book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628775"/>
            <a:ext cx="6753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Neo4j 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9968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33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5575" y="228600"/>
            <a:ext cx="8832850" cy="8382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3.x - Data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5435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400" dirty="0" smtClean="0">
              <a:hlinkClick r:id="rId2"/>
            </a:endParaRPr>
          </a:p>
          <a:p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www.slideshare.net/aliraza995/neo4j-graph-storage-27104408/21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711" y="1340769"/>
            <a:ext cx="667058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 descr="Neo4j 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9968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2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5575" y="228600"/>
            <a:ext cx="8832850" cy="8382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RDMBS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Neo4J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5435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400" dirty="0" smtClean="0">
              <a:hlinkClick r:id="rId2"/>
            </a:endParaRPr>
          </a:p>
          <a:p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www.slideshare.net/aliraza995/neo4j-graph-storage-27104408/21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65303"/>
            <a:ext cx="8181032" cy="2191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s://images.manning.com/255/340/resize/book/b/c992795-70c1-4c6a-b287-7b8cbcaa86de/partn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076356"/>
            <a:ext cx="1510773" cy="189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95" y="1148364"/>
            <a:ext cx="66008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4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5575" y="228600"/>
            <a:ext cx="8832850" cy="8382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Neo4J - Java API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Cypher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Performance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5435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dzone.com/articles/get-full-neo4j-power-using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49338"/>
              </p:ext>
            </p:extLst>
          </p:nvPr>
        </p:nvGraphicFramePr>
        <p:xfrm>
          <a:off x="612775" y="1124744"/>
          <a:ext cx="8128101" cy="4586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302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Esfinge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AOM 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RoleMapper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Neo4J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Setup</a:t>
            </a:r>
          </a:p>
          <a:p>
            <a:r>
              <a:rPr lang="pt-BR" dirty="0" smtClean="0"/>
              <a:t>Ciclo de Vida</a:t>
            </a:r>
          </a:p>
          <a:p>
            <a:r>
              <a:rPr lang="pt-BR" dirty="0" smtClean="0"/>
              <a:t>Exemplos</a:t>
            </a:r>
          </a:p>
          <a:p>
            <a:r>
              <a:rPr lang="pt-BR" dirty="0" smtClean="0"/>
              <a:t>Resumo mudanças </a:t>
            </a:r>
            <a:r>
              <a:rPr lang="pt-BR" dirty="0" err="1" smtClean="0"/>
              <a:t>JUnit</a:t>
            </a:r>
            <a:r>
              <a:rPr lang="pt-BR" dirty="0" smtClean="0"/>
              <a:t> 4 p/ </a:t>
            </a:r>
            <a:r>
              <a:rPr lang="pt-BR" dirty="0" err="1" smtClean="0"/>
              <a:t>JUnit</a:t>
            </a:r>
            <a:r>
              <a:rPr lang="pt-BR" dirty="0" smtClean="0"/>
              <a:t> 5</a:t>
            </a:r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54352"/>
          </a:xfrm>
        </p:spPr>
        <p:txBody>
          <a:bodyPr>
            <a:normAutofit/>
          </a:bodyPr>
          <a:lstStyle/>
          <a:p>
            <a:r>
              <a:rPr lang="pt-BR" dirty="0" smtClean="0"/>
              <a:t>Neo4j – </a:t>
            </a:r>
            <a:r>
              <a:rPr lang="pt-BR" dirty="0" err="1" smtClean="0"/>
              <a:t>Graphs</a:t>
            </a:r>
            <a:endParaRPr lang="pt-BR" dirty="0" smtClean="0"/>
          </a:p>
          <a:p>
            <a:r>
              <a:rPr lang="pt-BR" dirty="0" smtClean="0"/>
              <a:t>Neo4j OGM</a:t>
            </a:r>
          </a:p>
          <a:p>
            <a:r>
              <a:rPr lang="pt-BR" dirty="0" smtClean="0"/>
              <a:t>Neo4j </a:t>
            </a:r>
            <a:r>
              <a:rPr lang="pt-BR" dirty="0" err="1" smtClean="0"/>
              <a:t>Doc</a:t>
            </a:r>
            <a:r>
              <a:rPr lang="pt-BR" dirty="0" smtClean="0"/>
              <a:t> </a:t>
            </a:r>
            <a:r>
              <a:rPr lang="pt-BR" dirty="0" err="1" smtClean="0"/>
              <a:t>Manage</a:t>
            </a:r>
            <a:endParaRPr lang="pt-BR" dirty="0" smtClean="0"/>
          </a:p>
          <a:p>
            <a:pPr lvl="1"/>
            <a:r>
              <a:rPr lang="en-US" dirty="0" smtClean="0"/>
              <a:t> It is intended for live one-way </a:t>
            </a:r>
            <a:r>
              <a:rPr lang="en-US" dirty="0" err="1" smtClean="0"/>
              <a:t>syncronization</a:t>
            </a:r>
            <a:r>
              <a:rPr lang="en-US" dirty="0" smtClean="0"/>
              <a:t> from </a:t>
            </a:r>
            <a:r>
              <a:rPr lang="en-US" dirty="0" err="1" smtClean="0"/>
              <a:t>MongoDB</a:t>
            </a:r>
            <a:r>
              <a:rPr lang="en-US" dirty="0" smtClean="0"/>
              <a:t> to Neo4j, where you have both databases running and take advantage of each databases' strength in your application (polyglot </a:t>
            </a:r>
            <a:r>
              <a:rPr lang="en-US" dirty="0" err="1" smtClean="0"/>
              <a:t>persistance</a:t>
            </a:r>
            <a:r>
              <a:rPr lang="en-US" dirty="0" smtClean="0"/>
              <a:t>).	</a:t>
            </a:r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8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Neo4j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54352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err="1" smtClean="0"/>
              <a:t>MySQL</a:t>
            </a:r>
            <a:r>
              <a:rPr lang="en-US" dirty="0" smtClean="0"/>
              <a:t> is best is you're looking for a tried and true system. One that's been around for a while, </a:t>
            </a:r>
            <a:r>
              <a:rPr lang="en-US" u="sng" dirty="0" smtClean="0">
                <a:solidFill>
                  <a:srgbClr val="FF0000"/>
                </a:solidFill>
              </a:rPr>
              <a:t>is trusted</a:t>
            </a:r>
            <a:r>
              <a:rPr lang="en-US" dirty="0" smtClean="0"/>
              <a:t>, and has an extremely large support network.</a:t>
            </a:r>
          </a:p>
          <a:p>
            <a:r>
              <a:rPr lang="en-US" b="1" dirty="0" err="1" smtClean="0"/>
              <a:t>MongoDB</a:t>
            </a:r>
            <a:r>
              <a:rPr lang="en-US" dirty="0" smtClean="0"/>
              <a:t> is gaining popularity in the tech community because </a:t>
            </a:r>
            <a:r>
              <a:rPr lang="en-US" u="sng" dirty="0" smtClean="0">
                <a:solidFill>
                  <a:srgbClr val="FF0000"/>
                </a:solidFill>
              </a:rPr>
              <a:t>it uses objects</a:t>
            </a:r>
            <a:r>
              <a:rPr lang="en-US" dirty="0" smtClean="0"/>
              <a:t>, a common construct across all programming languages. If you understand </a:t>
            </a:r>
            <a:r>
              <a:rPr lang="en-US" u="sng" dirty="0" smtClean="0">
                <a:solidFill>
                  <a:srgbClr val="FF0000"/>
                </a:solidFill>
              </a:rPr>
              <a:t>JSON</a:t>
            </a:r>
            <a:r>
              <a:rPr lang="en-US" dirty="0" smtClean="0"/>
              <a:t> style objects and dot notation, you can start using Mongo. It's also extremely convenient that related data is stored in a </a:t>
            </a:r>
            <a:r>
              <a:rPr lang="en-US" u="sng" dirty="0" smtClean="0">
                <a:solidFill>
                  <a:srgbClr val="FF0000"/>
                </a:solidFill>
              </a:rPr>
              <a:t>single document</a:t>
            </a:r>
            <a:r>
              <a:rPr lang="en-US" dirty="0" smtClean="0"/>
              <a:t>. I don't need join tables because everything is in one place.</a:t>
            </a:r>
          </a:p>
          <a:p>
            <a:r>
              <a:rPr lang="en-US" dirty="0" smtClean="0"/>
              <a:t>However, I find it </a:t>
            </a:r>
            <a:r>
              <a:rPr lang="en-US" u="sng" dirty="0" smtClean="0">
                <a:solidFill>
                  <a:srgbClr val="FF0000"/>
                </a:solidFill>
              </a:rPr>
              <a:t>difficult to create complex queries</a:t>
            </a:r>
            <a:r>
              <a:rPr lang="en-US" dirty="0" smtClean="0"/>
              <a:t>. If you're looking to chain queries (match this and this and this), you're going to need to do quite a bit of research and test different methods for performance. Often, the easiest solution is to duplicate data, but this just feels dirty.</a:t>
            </a:r>
          </a:p>
          <a:p>
            <a:r>
              <a:rPr lang="en-US" b="1" dirty="0" err="1" smtClean="0"/>
              <a:t>MongoDB</a:t>
            </a:r>
            <a:r>
              <a:rPr lang="en-US" dirty="0" smtClean="0"/>
              <a:t> is great if you want to jump onto a quickly rising ship. Mongo is sponsored and supported by a ton of great organizations and is rapidly becoming a default for many new projects (it's the M in the popular MEAN stack). Most use cases are pretty straightforward to accomplish and its schema is very flexible.</a:t>
            </a:r>
          </a:p>
          <a:p>
            <a:r>
              <a:rPr lang="en-US" b="1" dirty="0" smtClean="0"/>
              <a:t>Neo4j</a:t>
            </a:r>
            <a:r>
              <a:rPr lang="en-US" dirty="0" smtClean="0"/>
              <a:t>, though not technically a relational database, is phenomenal for any project where the </a:t>
            </a:r>
            <a:r>
              <a:rPr lang="en-US" u="sng" dirty="0" smtClean="0">
                <a:solidFill>
                  <a:srgbClr val="FF0000"/>
                </a:solidFill>
              </a:rPr>
              <a:t>relationships between data elements is just as important as the data itself</a:t>
            </a:r>
            <a:r>
              <a:rPr lang="en-US" dirty="0" smtClean="0"/>
              <a:t>. It automatically indexes popular nodes, so your queries will actually get faster more times they're run.</a:t>
            </a:r>
          </a:p>
          <a:p>
            <a:r>
              <a:rPr lang="en-US" dirty="0" smtClean="0"/>
              <a:t>If you choose to use Neo4j, be prepared for a lot of trial and error. Neo4j v1 was release in 2010 and v2 just came out a few months ago, so don't expect the feature rich experience of </a:t>
            </a:r>
            <a:r>
              <a:rPr lang="en-US" dirty="0" err="1" smtClean="0"/>
              <a:t>MySQL</a:t>
            </a:r>
            <a:r>
              <a:rPr lang="en-US" dirty="0" smtClean="0"/>
              <a:t>. The community is growing, but there just aren't nearly as many posts about how to resolve specific problems, so you'll need to be ready to tinker to accomplish your goals.</a:t>
            </a:r>
          </a:p>
          <a:p>
            <a:r>
              <a:rPr lang="en-US" dirty="0" smtClean="0"/>
              <a:t>Use </a:t>
            </a:r>
            <a:r>
              <a:rPr lang="en-US" b="1" dirty="0" smtClean="0"/>
              <a:t>Neo4j</a:t>
            </a:r>
            <a:r>
              <a:rPr lang="en-US" dirty="0" smtClean="0"/>
              <a:t> if you want to </a:t>
            </a:r>
            <a:r>
              <a:rPr lang="en-US" u="sng" dirty="0" smtClean="0">
                <a:solidFill>
                  <a:srgbClr val="FF0000"/>
                </a:solidFill>
              </a:rPr>
              <a:t>answer semantic type questions</a:t>
            </a:r>
            <a:r>
              <a:rPr lang="en-US" dirty="0" smtClean="0"/>
              <a:t>. </a:t>
            </a:r>
            <a:r>
              <a:rPr lang="en-US" dirty="0" err="1" smtClean="0"/>
              <a:t>Facebook</a:t>
            </a:r>
            <a:r>
              <a:rPr lang="en-US" dirty="0" smtClean="0"/>
              <a:t> uses a graph database to allow you write things like "</a:t>
            </a:r>
            <a:r>
              <a:rPr lang="en-US" u="sng" dirty="0" smtClean="0">
                <a:solidFill>
                  <a:srgbClr val="FF0000"/>
                </a:solidFill>
              </a:rPr>
              <a:t>Show me restaurants in Paris that my friends liked</a:t>
            </a:r>
            <a:r>
              <a:rPr lang="en-US" dirty="0" smtClean="0"/>
              <a:t>". This query would be tough in </a:t>
            </a:r>
            <a:r>
              <a:rPr lang="en-US" dirty="0" err="1" smtClean="0"/>
              <a:t>MySQL</a:t>
            </a:r>
            <a:r>
              <a:rPr lang="en-US" dirty="0" smtClean="0"/>
              <a:t> or Mongo, but is insanely easy in Neo4j. It's also really fun to be on the forefront of a new and growing technology.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http://addisonlee.azurewebsites.net/neo4j-vs-mysql-vs-mongodb/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8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7975" y="228600"/>
            <a:ext cx="8528050" cy="8382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AOM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RoleMapper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(Neo4J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–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TypeSquare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4352"/>
          </a:xfrm>
        </p:spPr>
        <p:txBody>
          <a:bodyPr>
            <a:normAutofit/>
          </a:bodyPr>
          <a:lstStyle/>
          <a:p>
            <a:r>
              <a:rPr lang="en-US" dirty="0"/>
              <a:t>MATCH (n:`</a:t>
            </a:r>
            <a:r>
              <a:rPr lang="en-US" dirty="0" err="1"/>
              <a:t>org.esfinge.aom.model.rolemapper.core.AdapterEntity</a:t>
            </a:r>
            <a:r>
              <a:rPr lang="en-US" dirty="0"/>
              <a:t>`) RETURN </a:t>
            </a:r>
            <a:r>
              <a:rPr lang="en-US" dirty="0" smtClean="0"/>
              <a:t>n</a:t>
            </a:r>
          </a:p>
          <a:p>
            <a:r>
              <a:rPr lang="en-US" dirty="0"/>
              <a:t>MATCH (n:`</a:t>
            </a:r>
            <a:r>
              <a:rPr lang="en-US" dirty="0" err="1"/>
              <a:t>org.esfinge.aom.model.rolemapper.core.AdapterEntity</a:t>
            </a:r>
            <a:r>
              <a:rPr lang="en-US" dirty="0"/>
              <a:t>`)-[r]-() RETURN </a:t>
            </a:r>
            <a:r>
              <a:rPr lang="en-US" dirty="0" smtClean="0"/>
              <a:t>r</a:t>
            </a:r>
          </a:p>
          <a:p>
            <a:r>
              <a:rPr lang="en-US" dirty="0"/>
              <a:t>MATCH (n:`</a:t>
            </a:r>
            <a:r>
              <a:rPr lang="en-US" dirty="0" err="1"/>
              <a:t>org.esfinge.aom.model.rolemapper.core.AdapterEntity</a:t>
            </a:r>
            <a:r>
              <a:rPr lang="en-US" dirty="0"/>
              <a:t>`)&lt;-[r*1..4]-&gt;() RETURN r</a:t>
            </a:r>
            <a:endParaRPr lang="en-US" dirty="0" smtClean="0"/>
          </a:p>
          <a:p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7975" y="228600"/>
            <a:ext cx="8528050" cy="8382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AOM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RoleMapper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(Neo4J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–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 descr="R:\graph ent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872" y="1844824"/>
            <a:ext cx="3992208" cy="365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77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7975" y="228600"/>
            <a:ext cx="8528050" cy="8382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AOM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RoleMapper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(Neo4J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–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EntityType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Picture 6" descr="R:\graph 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96" y="1192881"/>
            <a:ext cx="7522220" cy="510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82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7975" y="228600"/>
            <a:ext cx="8528050" cy="8382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AOM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RoleMapper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(Neo4J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–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TypeSquare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Picture 7" descr="R:\graph r1..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101" y="1196752"/>
            <a:ext cx="5671750" cy="51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61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5 - Setup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54352"/>
          </a:xfrm>
        </p:spPr>
        <p:txBody>
          <a:bodyPr>
            <a:normAutofit/>
          </a:bodyPr>
          <a:lstStyle/>
          <a:p>
            <a:pPr fontAlgn="base"/>
            <a:r>
              <a:rPr lang="pt-BR" dirty="0" smtClean="0"/>
              <a:t>Código de Testes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Runner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490038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93501"/>
            <a:ext cx="4900384" cy="23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0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10368</TotalTime>
  <Words>239</Words>
  <Application>Microsoft Office PowerPoint</Application>
  <PresentationFormat>Apresentação na tela (4:3)</PresentationFormat>
  <Paragraphs>126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 Esfinge AOM RoleMapper Neo4j Persistence </vt:lpstr>
      <vt:lpstr>Esfinge AOM RoleMapper Neo4J</vt:lpstr>
      <vt:lpstr>Introdução</vt:lpstr>
      <vt:lpstr>SQL vs MongoDB vs Neo4j</vt:lpstr>
      <vt:lpstr>AOM RoleMapper (Neo4J) – TypeSquare</vt:lpstr>
      <vt:lpstr>AOM RoleMapper (Neo4J) – Entity</vt:lpstr>
      <vt:lpstr>AOM RoleMapper (Neo4J) – EntityType</vt:lpstr>
      <vt:lpstr>AOM RoleMapper (Neo4J) – TypeSquare</vt:lpstr>
      <vt:lpstr>JUnit 5 - Setup</vt:lpstr>
      <vt:lpstr>Resumo Mudanças JUnit 4 -&gt; JUnit 5</vt:lpstr>
      <vt:lpstr>Obrigado!</vt:lpstr>
      <vt:lpstr>Free Book</vt:lpstr>
      <vt:lpstr>  3.x - Data Size</vt:lpstr>
      <vt:lpstr>RDMBS vs Neo4J</vt:lpstr>
      <vt:lpstr>Neo4J - Java API vs Cypher 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for Recommender Systems</dc:title>
  <dc:creator>Luiz Wagner T. Nascimento</dc:creator>
  <cp:lastModifiedBy>Luiz Wagner T. Nascimento</cp:lastModifiedBy>
  <cp:revision>176</cp:revision>
  <dcterms:created xsi:type="dcterms:W3CDTF">2016-05-27T13:26:47Z</dcterms:created>
  <dcterms:modified xsi:type="dcterms:W3CDTF">2016-08-19T05:09:30Z</dcterms:modified>
</cp:coreProperties>
</file>