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1" r:id="rId3"/>
    <p:sldId id="265" r:id="rId4"/>
    <p:sldId id="289" r:id="rId5"/>
    <p:sldId id="290" r:id="rId6"/>
    <p:sldId id="288" r:id="rId7"/>
    <p:sldId id="272" r:id="rId8"/>
    <p:sldId id="284" r:id="rId9"/>
    <p:sldId id="287" r:id="rId10"/>
    <p:sldId id="285" r:id="rId11"/>
    <p:sldId id="286" r:id="rId12"/>
    <p:sldId id="281" r:id="rId13"/>
    <p:sldId id="280" r:id="rId14"/>
    <p:sldId id="273" r:id="rId15"/>
    <p:sldId id="274" r:id="rId16"/>
    <p:sldId id="275" r:id="rId17"/>
    <p:sldId id="276" r:id="rId18"/>
    <p:sldId id="277" r:id="rId19"/>
    <p:sldId id="278" r:id="rId20"/>
    <p:sldId id="279" r:id="rId21"/>
    <p:sldId id="283" r:id="rId22"/>
    <p:sldId id="282"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16/07/2016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nit-team/junit5" TargetMode="External"/><Relationship Id="rId2" Type="http://schemas.openxmlformats.org/officeDocument/2006/relationships/hyperlink" Target="http://blog.so-geht-software.de/2016/02/whats-new-in-junit-5/"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zone.com/articles/junit-5-basics"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nfoq.com/news/2016/03/junit5-alpha" TargetMode="Externa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blog.codefx.org/libraries/junit-5-basics/" TargetMode="External"/><Relationship Id="rId2" Type="http://schemas.openxmlformats.org/officeDocument/2006/relationships/hyperlink" Target="http://blog.codefx.org/libraries/junit-5-setup/" TargetMode="Externa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blog.codefx.org/design/architecture/junit-5-extension-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Lambda -&gt; </a:t>
            </a:r>
            <a:r>
              <a:rPr lang="en-US" b="1" dirty="0" err="1" smtClean="0">
                <a:solidFill>
                  <a:srgbClr val="0070C0"/>
                </a:solidFill>
              </a:rPr>
              <a:t>JUnit</a:t>
            </a:r>
            <a:r>
              <a:rPr lang="en-US" b="1" dirty="0" smtClean="0">
                <a:solidFill>
                  <a:srgbClr val="0070C0"/>
                </a:solidFill>
              </a:rPr>
              <a:t> 5</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http://blog.so-geht-software.de/2016/02/whats-new-in-junit-5</a:t>
            </a:r>
            <a:r>
              <a:rPr lang="pt-BR" sz="2800" dirty="0" smtClean="0">
                <a:hlinkClick r:id="rId2"/>
              </a:rPr>
              <a:t>/</a:t>
            </a:r>
            <a:endParaRPr lang="pt-BR" sz="2800" dirty="0" smtClean="0"/>
          </a:p>
          <a:p>
            <a:pPr lvl="1"/>
            <a:r>
              <a:rPr lang="pt-BR" sz="2400" b="1" dirty="0" err="1" smtClean="0"/>
              <a:t>Assertions</a:t>
            </a:r>
            <a:endParaRPr lang="pt-BR" sz="2400" b="1" dirty="0" smtClean="0"/>
          </a:p>
          <a:p>
            <a:pPr lvl="1"/>
            <a:r>
              <a:rPr lang="en-US" sz="2400" b="1" dirty="0"/>
              <a:t>Assumptions, tags and disabled tests</a:t>
            </a:r>
          </a:p>
          <a:p>
            <a:pPr lvl="1"/>
            <a:r>
              <a:rPr lang="pt-BR" sz="2400" b="1" dirty="0" err="1"/>
              <a:t>Extension</a:t>
            </a:r>
            <a:r>
              <a:rPr lang="pt-BR" sz="2400" b="1" dirty="0"/>
              <a:t> </a:t>
            </a:r>
            <a:r>
              <a:rPr lang="pt-BR" sz="2400" b="1" dirty="0" err="1"/>
              <a:t>model</a:t>
            </a:r>
            <a:endParaRPr lang="pt-BR" sz="2400" b="1" dirty="0"/>
          </a:p>
          <a:p>
            <a:pPr lvl="1"/>
            <a:r>
              <a:rPr lang="en-US" sz="2400" b="1" dirty="0"/>
              <a:t>Can I use </a:t>
            </a:r>
            <a:r>
              <a:rPr lang="en-US" sz="2400" b="1" dirty="0" err="1"/>
              <a:t>Hamcrest</a:t>
            </a:r>
            <a:r>
              <a:rPr lang="en-US" sz="2400" b="1" dirty="0"/>
              <a:t> Matchers or </a:t>
            </a:r>
            <a:r>
              <a:rPr lang="en-US" sz="2400" b="1" dirty="0" err="1"/>
              <a:t>AssertJ</a:t>
            </a:r>
            <a:r>
              <a:rPr lang="en-US" sz="2400" b="1" dirty="0"/>
              <a:t> with </a:t>
            </a:r>
            <a:r>
              <a:rPr lang="en-US" sz="2400" b="1" dirty="0" err="1"/>
              <a:t>JUnit</a:t>
            </a:r>
            <a:r>
              <a:rPr lang="en-US" sz="2400" b="1" dirty="0"/>
              <a:t> 5?</a:t>
            </a:r>
          </a:p>
          <a:p>
            <a:r>
              <a:rPr lang="en-US" sz="2400" b="1" dirty="0"/>
              <a:t>What’s next?</a:t>
            </a:r>
          </a:p>
          <a:p>
            <a:r>
              <a:rPr lang="en-US" sz="2400" dirty="0"/>
              <a:t>There is no roadmap on the project’s </a:t>
            </a:r>
            <a:r>
              <a:rPr lang="en-US" sz="2400" dirty="0" err="1">
                <a:hlinkClick r:id="rId3"/>
              </a:rPr>
              <a:t>GitHub</a:t>
            </a:r>
            <a:r>
              <a:rPr lang="en-US" sz="2400" dirty="0">
                <a:hlinkClick r:id="rId3"/>
              </a:rPr>
              <a:t> page</a:t>
            </a:r>
            <a:r>
              <a:rPr lang="en-US" sz="2400" dirty="0"/>
              <a:t>. </a:t>
            </a:r>
            <a:r>
              <a:rPr lang="en-US" sz="2400" dirty="0" err="1"/>
              <a:t>JUnit</a:t>
            </a:r>
            <a:r>
              <a:rPr lang="en-US" sz="2400" dirty="0"/>
              <a:t> 5 is alpha now, feel free to test it and give your feedback. The team has built integration modules for </a:t>
            </a:r>
            <a:r>
              <a:rPr lang="en-US" sz="2400" dirty="0" err="1"/>
              <a:t>Gradle</a:t>
            </a:r>
            <a:r>
              <a:rPr lang="en-US" sz="2400" dirty="0"/>
              <a:t> and Maven Surefire. If you would like to run </a:t>
            </a:r>
            <a:r>
              <a:rPr lang="en-US" sz="2400" dirty="0" err="1"/>
              <a:t>JUnit</a:t>
            </a:r>
            <a:r>
              <a:rPr lang="en-US" sz="2400" dirty="0"/>
              <a:t> 5 tests in your IDE you can use the </a:t>
            </a:r>
            <a:r>
              <a:rPr lang="en-US" sz="2400" dirty="0" err="1"/>
              <a:t>JUnit</a:t>
            </a:r>
            <a:r>
              <a:rPr lang="en-US" sz="2400" dirty="0"/>
              <a:t> 4 Runner.</a:t>
            </a:r>
          </a:p>
          <a:p>
            <a:endParaRPr lang="pt-BR" b="1" dirty="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https://</a:t>
            </a:r>
            <a:r>
              <a:rPr lang="pt-BR" sz="2800" dirty="0" smtClean="0">
                <a:hlinkClick r:id="rId2"/>
              </a:rPr>
              <a:t>dzone.com/articles/junit-5-basics</a:t>
            </a:r>
            <a:endParaRPr lang="pt-BR" sz="2800" dirty="0" smtClean="0"/>
          </a:p>
          <a:p>
            <a:r>
              <a:rPr lang="pt-BR" b="1" dirty="0"/>
              <a:t>Test </a:t>
            </a:r>
            <a:r>
              <a:rPr lang="pt-BR" b="1" dirty="0" err="1" smtClean="0"/>
              <a:t>Lifecycle</a:t>
            </a:r>
            <a:endParaRPr lang="pt-BR" b="1" dirty="0" smtClean="0"/>
          </a:p>
          <a:p>
            <a:pPr lvl="1"/>
            <a:r>
              <a:rPr lang="pt-BR" b="1" dirty="0"/>
              <a:t>@Test</a:t>
            </a:r>
          </a:p>
          <a:p>
            <a:pPr lvl="1"/>
            <a:r>
              <a:rPr lang="pt-BR" b="1" dirty="0" err="1"/>
              <a:t>Before</a:t>
            </a:r>
            <a:r>
              <a:rPr lang="pt-BR" b="1" dirty="0"/>
              <a:t> </a:t>
            </a:r>
            <a:r>
              <a:rPr lang="pt-BR" b="1" dirty="0" err="1"/>
              <a:t>and</a:t>
            </a:r>
            <a:r>
              <a:rPr lang="pt-BR" b="1" dirty="0"/>
              <a:t> </a:t>
            </a:r>
            <a:r>
              <a:rPr lang="pt-BR" b="1" dirty="0" err="1"/>
              <a:t>After</a:t>
            </a:r>
            <a:endParaRPr lang="pt-BR" b="1" dirty="0"/>
          </a:p>
          <a:p>
            <a:pPr lvl="1"/>
            <a:r>
              <a:rPr lang="pt-BR" dirty="0"/>
              <a:t>@</a:t>
            </a:r>
            <a:r>
              <a:rPr lang="pt-BR" dirty="0" err="1" smtClean="0"/>
              <a:t>Disabled</a:t>
            </a:r>
            <a:endParaRPr lang="pt-BR" dirty="0" smtClean="0"/>
          </a:p>
          <a:p>
            <a:pPr lvl="1"/>
            <a:r>
              <a:rPr lang="pt-BR" b="1" dirty="0" err="1"/>
              <a:t>Assertions</a:t>
            </a:r>
            <a:endParaRPr lang="pt-BR" b="1" dirty="0"/>
          </a:p>
          <a:p>
            <a:pPr lvl="1"/>
            <a:r>
              <a:rPr lang="pt-BR" b="1" dirty="0" err="1"/>
              <a:t>Extended</a:t>
            </a:r>
            <a:endParaRPr lang="pt-BR" b="1" dirty="0"/>
          </a:p>
          <a:p>
            <a:pPr lvl="1"/>
            <a:r>
              <a:rPr lang="pt-BR" b="1" dirty="0" err="1"/>
              <a:t>Assumptions</a:t>
            </a:r>
            <a:endParaRPr lang="pt-BR" b="1" dirty="0"/>
          </a:p>
          <a:p>
            <a:pPr lvl="1"/>
            <a:r>
              <a:rPr lang="pt-BR" dirty="0"/>
              <a:t>'@</a:t>
            </a:r>
            <a:r>
              <a:rPr lang="pt-BR" dirty="0" err="1" smtClean="0"/>
              <a:t>Nested</a:t>
            </a:r>
            <a:r>
              <a:rPr lang="pt-BR" dirty="0" smtClean="0"/>
              <a:t>‘</a:t>
            </a:r>
          </a:p>
          <a:p>
            <a:pPr lvl="1"/>
            <a:r>
              <a:rPr lang="pt-BR" dirty="0"/>
              <a:t>@</a:t>
            </a:r>
            <a:r>
              <a:rPr lang="pt-BR" dirty="0" err="1"/>
              <a:t>DisplayName</a:t>
            </a:r>
            <a:endParaRPr lang="pt-BR" b="1"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868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16</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17</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18</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19</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 - </a:t>
            </a:r>
            <a:r>
              <a:rPr lang="en-US" dirty="0" err="1" smtClean="0">
                <a:solidFill>
                  <a:srgbClr val="0070C0"/>
                </a:solidFill>
                <a:effectLst>
                  <a:outerShdw blurRad="38100" dist="38100" dir="2700000" algn="tl">
                    <a:srgbClr val="000000">
                      <a:alpha val="43137"/>
                    </a:srgbClr>
                  </a:outerShdw>
                </a:effectLst>
              </a:rPr>
              <a:t>Roteiro</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fontScale="92500"/>
          </a:bodyPr>
          <a:lstStyle/>
          <a:p>
            <a:r>
              <a:rPr lang="pt-BR" dirty="0" smtClean="0"/>
              <a:t>Parte 1:</a:t>
            </a:r>
          </a:p>
          <a:p>
            <a:pPr lvl="1"/>
            <a:r>
              <a:rPr lang="pt-BR" dirty="0" smtClean="0"/>
              <a:t>Introdução</a:t>
            </a:r>
          </a:p>
          <a:p>
            <a:pPr lvl="1"/>
            <a:r>
              <a:rPr lang="pt-BR" dirty="0" smtClean="0"/>
              <a:t>Setup</a:t>
            </a:r>
          </a:p>
          <a:p>
            <a:pPr lvl="1"/>
            <a:r>
              <a:rPr lang="pt-BR" dirty="0" smtClean="0"/>
              <a:t>Ciclo de Vida</a:t>
            </a:r>
          </a:p>
          <a:p>
            <a:pPr lvl="1"/>
            <a:r>
              <a:rPr lang="pt-BR" dirty="0" smtClean="0"/>
              <a:t>Exemplos</a:t>
            </a:r>
          </a:p>
          <a:p>
            <a:r>
              <a:rPr lang="pt-BR" dirty="0"/>
              <a:t>Parte </a:t>
            </a:r>
            <a:r>
              <a:rPr lang="pt-BR" dirty="0" smtClean="0"/>
              <a:t>2:</a:t>
            </a:r>
            <a:endParaRPr lang="pt-BR" dirty="0" smtClean="0"/>
          </a:p>
          <a:p>
            <a:pPr lvl="1"/>
            <a:r>
              <a:rPr lang="pt-BR" dirty="0" smtClean="0"/>
              <a:t>Arquitetura </a:t>
            </a:r>
            <a:r>
              <a:rPr lang="pt-BR" dirty="0" smtClean="0"/>
              <a:t>do </a:t>
            </a:r>
            <a:r>
              <a:rPr lang="pt-BR" dirty="0" smtClean="0"/>
              <a:t>Framework</a:t>
            </a:r>
          </a:p>
          <a:p>
            <a:pPr lvl="1"/>
            <a:r>
              <a:rPr lang="pt-BR" dirty="0" smtClean="0"/>
              <a:t>Pontos de Extensão (@</a:t>
            </a:r>
            <a:r>
              <a:rPr lang="pt-BR" dirty="0" err="1" smtClean="0"/>
              <a:t>IntegrationTest</a:t>
            </a:r>
            <a:r>
              <a:rPr lang="pt-BR" dirty="0" smtClean="0"/>
              <a:t>, @Benchmark)</a:t>
            </a:r>
          </a:p>
          <a:p>
            <a:pPr lvl="1"/>
            <a:r>
              <a:rPr lang="pt-BR" dirty="0" smtClean="0"/>
              <a:t>Condições / Injeções</a:t>
            </a:r>
          </a:p>
          <a:p>
            <a:pPr lvl="1"/>
            <a:r>
              <a:rPr lang="pt-BR" dirty="0" smtClean="0"/>
              <a:t>Testes Dinâmicos</a:t>
            </a:r>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20</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21</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22</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lnSpcReduction="10000"/>
          </a:bodyPr>
          <a:lstStyle/>
          <a:p>
            <a:r>
              <a:rPr lang="pt-BR" dirty="0" err="1" smtClean="0"/>
              <a:t>JUnit</a:t>
            </a:r>
            <a:r>
              <a:rPr lang="pt-BR" dirty="0" smtClean="0"/>
              <a:t> Lambda</a:t>
            </a:r>
          </a:p>
          <a:p>
            <a:pPr lvl="1"/>
            <a:r>
              <a:rPr lang="pt-BR" dirty="0" smtClean="0"/>
              <a:t>Out/</a:t>
            </a:r>
            <a:r>
              <a:rPr lang="pt-BR" dirty="0" err="1" smtClean="0"/>
              <a:t>Nov</a:t>
            </a:r>
            <a:r>
              <a:rPr lang="pt-BR" dirty="0" smtClean="0"/>
              <a:t> 2015: Java 8 para</a:t>
            </a:r>
            <a:r>
              <a:rPr lang="pt-BR" dirty="0" smtClean="0"/>
              <a:t> testar código Java </a:t>
            </a:r>
            <a:r>
              <a:rPr lang="pt-BR" dirty="0" smtClean="0"/>
              <a:t>8</a:t>
            </a:r>
          </a:p>
          <a:p>
            <a:r>
              <a:rPr lang="pt-BR" dirty="0" err="1" smtClean="0"/>
              <a:t>JUnit</a:t>
            </a:r>
            <a:r>
              <a:rPr lang="pt-BR" dirty="0" smtClean="0"/>
              <a:t> 5</a:t>
            </a:r>
          </a:p>
          <a:p>
            <a:pPr lvl="1"/>
            <a:r>
              <a:rPr lang="pt-BR" dirty="0" err="1" smtClean="0"/>
              <a:t>Fev</a:t>
            </a:r>
            <a:r>
              <a:rPr lang="pt-BR" dirty="0" smtClean="0"/>
              <a:t> 2016: Alpha Release (5.0.0-ALPHA)</a:t>
            </a:r>
          </a:p>
          <a:p>
            <a:pPr lvl="1"/>
            <a:r>
              <a:rPr lang="pt-BR" dirty="0" err="1" smtClean="0"/>
              <a:t>Jul</a:t>
            </a:r>
            <a:r>
              <a:rPr lang="pt-BR" dirty="0" smtClean="0"/>
              <a:t> 2016: </a:t>
            </a:r>
            <a:r>
              <a:rPr lang="pt-BR" dirty="0" err="1" smtClean="0"/>
              <a:t>Milestone</a:t>
            </a:r>
            <a:r>
              <a:rPr lang="pt-BR" dirty="0" smtClean="0"/>
              <a:t> 1 (5.0.0-M1)</a:t>
            </a:r>
          </a:p>
          <a:p>
            <a:pPr lvl="1"/>
            <a:endParaRPr lang="pt-BR" dirty="0" smtClean="0"/>
          </a:p>
          <a:p>
            <a:pPr lvl="1"/>
            <a:endParaRPr lang="pt-BR" dirty="0"/>
          </a:p>
          <a:p>
            <a:pPr lvl="1"/>
            <a:endParaRPr lang="pt-BR" dirty="0" smtClean="0"/>
          </a:p>
          <a:p>
            <a:pPr lvl="1"/>
            <a:endParaRPr lang="pt-BR" dirty="0"/>
          </a:p>
          <a:p>
            <a:pPr lvl="1"/>
            <a:endParaRPr lang="pt-BR" dirty="0" smtClean="0"/>
          </a:p>
          <a:p>
            <a:pPr lvl="1"/>
            <a:r>
              <a:rPr lang="pt-BR" dirty="0" smtClean="0"/>
              <a:t>Previsão de GA final de 2016</a:t>
            </a:r>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89040"/>
            <a:ext cx="5334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Setup</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a:bodyPr>
          <a:lstStyle/>
          <a:p>
            <a:pPr fontAlgn="base"/>
            <a:r>
              <a:rPr lang="pt-BR" dirty="0" smtClean="0"/>
              <a:t>Código de Testes</a:t>
            </a:r>
          </a:p>
          <a:p>
            <a:endParaRPr lang="pt-BR" dirty="0" smtClean="0"/>
          </a:p>
          <a:p>
            <a:endParaRPr lang="pt-BR" dirty="0" smtClean="0"/>
          </a:p>
          <a:p>
            <a:r>
              <a:rPr lang="pt-BR" dirty="0" err="1" smtClean="0"/>
              <a:t>Runner</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49003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93501"/>
            <a:ext cx="4900384" cy="23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07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Ciclo de Vida</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24744"/>
            <a:ext cx="8229600" cy="5454352"/>
          </a:xfrm>
        </p:spPr>
        <p:txBody>
          <a:bodyPr>
            <a:normAutofit/>
          </a:bodyPr>
          <a:lstStyle/>
          <a:p>
            <a:r>
              <a:rPr lang="pt-BR" dirty="0"/>
              <a:t>@</a:t>
            </a:r>
            <a:r>
              <a:rPr lang="pt-BR" dirty="0" err="1" smtClean="0"/>
              <a:t>org.junit.jupiter.api.Test</a:t>
            </a:r>
            <a:r>
              <a:rPr lang="pt-BR" dirty="0" smtClean="0"/>
              <a:t>;</a:t>
            </a:r>
          </a:p>
          <a:p>
            <a:r>
              <a:rPr lang="pt-BR" dirty="0" smtClean="0"/>
              <a:t>@</a:t>
            </a:r>
            <a:r>
              <a:rPr lang="pt-BR" dirty="0" err="1" smtClean="0"/>
              <a:t>AfterAll</a:t>
            </a:r>
            <a:r>
              <a:rPr lang="pt-BR" dirty="0" smtClean="0"/>
              <a:t>; @</a:t>
            </a:r>
            <a:r>
              <a:rPr lang="pt-BR" dirty="0" err="1" smtClean="0"/>
              <a:t>AfterEach</a:t>
            </a:r>
            <a:r>
              <a:rPr lang="pt-BR" dirty="0" smtClean="0"/>
              <a:t>;</a:t>
            </a:r>
          </a:p>
          <a:p>
            <a:r>
              <a:rPr lang="pt-BR" dirty="0" smtClean="0"/>
              <a:t>@</a:t>
            </a:r>
            <a:r>
              <a:rPr lang="pt-BR" dirty="0" err="1" smtClean="0"/>
              <a:t>BeforeAll</a:t>
            </a:r>
            <a:r>
              <a:rPr lang="pt-BR" dirty="0" smtClean="0"/>
              <a:t>; @</a:t>
            </a:r>
            <a:r>
              <a:rPr lang="pt-BR" dirty="0" err="1" smtClean="0"/>
              <a:t>BeforeEach</a:t>
            </a:r>
            <a:r>
              <a:rPr lang="pt-BR" dirty="0"/>
              <a:t>;</a:t>
            </a:r>
          </a:p>
          <a:p>
            <a:r>
              <a:rPr lang="pt-BR" dirty="0" smtClean="0"/>
              <a:t>@</a:t>
            </a:r>
            <a:r>
              <a:rPr lang="pt-BR" dirty="0" err="1" smtClean="0"/>
              <a:t>Disabled</a:t>
            </a:r>
            <a:r>
              <a:rPr lang="pt-BR" dirty="0"/>
              <a:t>;</a:t>
            </a:r>
          </a:p>
          <a:p>
            <a:endParaRPr lang="pt-BR" dirty="0" smtClean="0"/>
          </a:p>
          <a:p>
            <a:r>
              <a:rPr lang="pt-BR" dirty="0" smtClean="0"/>
              <a:t>Visibilidade default</a:t>
            </a:r>
          </a:p>
          <a:p>
            <a:r>
              <a:rPr lang="pt-BR" dirty="0" err="1" smtClean="0"/>
              <a:t>assumeTrue</a:t>
            </a:r>
            <a:r>
              <a:rPr lang="pt-BR" dirty="0" smtClean="0"/>
              <a:t>; </a:t>
            </a:r>
            <a:r>
              <a:rPr lang="pt-BR" dirty="0" err="1" smtClean="0"/>
              <a:t>assumeFalse</a:t>
            </a:r>
            <a:r>
              <a:rPr lang="pt-BR" dirty="0" smtClean="0"/>
              <a:t>; </a:t>
            </a:r>
            <a:r>
              <a:rPr lang="pt-BR" dirty="0" err="1" smtClean="0"/>
              <a:t>assertAll</a:t>
            </a:r>
            <a:r>
              <a:rPr lang="pt-BR" dirty="0" smtClean="0"/>
              <a:t>;</a:t>
            </a:r>
          </a:p>
          <a:p>
            <a:r>
              <a:rPr lang="pt-BR" dirty="0" smtClean="0"/>
              <a:t>@</a:t>
            </a:r>
            <a:r>
              <a:rPr lang="pt-BR" dirty="0" err="1" smtClean="0"/>
              <a:t>Nested</a:t>
            </a:r>
            <a:r>
              <a:rPr lang="pt-BR" dirty="0" smtClean="0"/>
              <a:t>; </a:t>
            </a:r>
            <a:r>
              <a:rPr lang="pt-BR" dirty="0"/>
              <a:t>@</a:t>
            </a:r>
            <a:r>
              <a:rPr lang="pt-BR" dirty="0" err="1" smtClean="0"/>
              <a:t>DisplayName</a:t>
            </a:r>
            <a:r>
              <a:rPr lang="pt-BR" dirty="0"/>
              <a:t>;</a:t>
            </a:r>
            <a:endParaRPr lang="pt-BR" dirty="0" smtClean="0"/>
          </a:p>
          <a:p>
            <a:r>
              <a:rPr lang="pt-BR" dirty="0" smtClean="0"/>
              <a:t>@</a:t>
            </a:r>
            <a:r>
              <a:rPr lang="pt-BR" dirty="0" err="1" smtClean="0"/>
              <a:t>Tag</a:t>
            </a:r>
            <a:endParaRPr lang="pt-BR" dirty="0" smtClean="0"/>
          </a:p>
          <a:p>
            <a:endParaRPr lang="pt-BR" dirty="0" smtClean="0"/>
          </a:p>
          <a:p>
            <a:endParaRPr lang="pt-BR" dirty="0" smtClean="0"/>
          </a:p>
          <a:p>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944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4" name="Title 3"/>
          <p:cNvSpPr>
            <a:spLocks noGrp="1"/>
          </p:cNvSpPr>
          <p:nvPr>
            <p:ph type="title"/>
          </p:nvPr>
        </p:nvSpPr>
        <p:spPr/>
        <p:txBody>
          <a:bodyPr>
            <a:normAutofit/>
          </a:bodyPr>
          <a:lstStyle/>
          <a:p>
            <a:r>
              <a:rPr lang="pt-BR" dirty="0">
                <a:solidFill>
                  <a:srgbClr val="0070C0"/>
                </a:solidFill>
                <a:effectLst>
                  <a:outerShdw blurRad="38100" dist="38100" dir="2700000" algn="tl">
                    <a:srgbClr val="000000">
                      <a:alpha val="43137"/>
                    </a:srgbClr>
                  </a:outerShdw>
                </a:effectLst>
              </a:rPr>
              <a:t>Arquitetura do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052736"/>
            <a:ext cx="8229600" cy="4906963"/>
          </a:xfrm>
        </p:spPr>
        <p:txBody>
          <a:bodyPr>
            <a:normAutofit/>
          </a:bodyPr>
          <a:lstStyle/>
          <a:p>
            <a:r>
              <a:rPr lang="en-US" b="1" dirty="0" err="1" smtClean="0"/>
              <a:t>JUnit</a:t>
            </a:r>
            <a:r>
              <a:rPr lang="en-US" b="1" dirty="0" smtClean="0"/>
              <a:t> </a:t>
            </a:r>
            <a:r>
              <a:rPr lang="en-US" b="1" dirty="0"/>
              <a:t>5 </a:t>
            </a:r>
            <a:r>
              <a:rPr lang="en-US" b="1" dirty="0" smtClean="0"/>
              <a:t>= </a:t>
            </a:r>
            <a:r>
              <a:rPr lang="en-US" sz="2400" b="1" i="1" dirty="0" err="1" smtClean="0"/>
              <a:t>JUnit</a:t>
            </a:r>
            <a:r>
              <a:rPr lang="en-US" sz="2400" b="1" i="1" dirty="0" smtClean="0"/>
              <a:t> </a:t>
            </a:r>
            <a:r>
              <a:rPr lang="en-US" sz="2400" b="1" i="1" dirty="0"/>
              <a:t>Platform</a:t>
            </a:r>
            <a:r>
              <a:rPr lang="en-US" sz="2400" b="1" dirty="0"/>
              <a:t> + </a:t>
            </a:r>
            <a:r>
              <a:rPr lang="en-US" sz="2400" b="1" i="1" dirty="0" err="1"/>
              <a:t>JUnit</a:t>
            </a:r>
            <a:r>
              <a:rPr lang="en-US" sz="2400" b="1" i="1" dirty="0"/>
              <a:t> Jupiter</a:t>
            </a:r>
            <a:r>
              <a:rPr lang="en-US" sz="2400" b="1" dirty="0"/>
              <a:t> + </a:t>
            </a:r>
            <a:r>
              <a:rPr lang="en-US" sz="2400" b="1" i="1" dirty="0" err="1"/>
              <a:t>JUnit</a:t>
            </a:r>
            <a:r>
              <a:rPr lang="en-US" sz="2400" b="1" i="1" dirty="0"/>
              <a:t> </a:t>
            </a:r>
            <a:r>
              <a:rPr lang="en-US" sz="2400" b="1" i="1" dirty="0" smtClean="0"/>
              <a:t> Vintage</a:t>
            </a:r>
            <a:endParaRPr lang="en-US" sz="3200"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junit-5-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941" t="2258" r="209" b="2383"/>
          <a:stretch/>
        </p:blipFill>
        <p:spPr bwMode="auto">
          <a:xfrm>
            <a:off x="1909923" y="1735418"/>
            <a:ext cx="5324155" cy="489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11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https</a:t>
            </a:r>
            <a:r>
              <a:rPr lang="pt-BR" sz="2800" dirty="0">
                <a:hlinkClick r:id="rId2"/>
              </a:rPr>
              <a:t>://</a:t>
            </a:r>
            <a:r>
              <a:rPr lang="pt-BR" sz="2800" dirty="0" smtClean="0">
                <a:hlinkClick r:id="rId2"/>
              </a:rPr>
              <a:t>www.infoq.com/news/2016/03/junit5-alpha</a:t>
            </a:r>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88749"/>
            <a:ext cx="70485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9" y="2668509"/>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667658"/>
            <a:ext cx="5359595" cy="285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6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http://blog.codefx.org/libraries/junit-5-setup</a:t>
            </a:r>
            <a:r>
              <a:rPr lang="pt-BR" sz="2800" dirty="0" smtClean="0">
                <a:hlinkClick r:id="rId2"/>
              </a:rPr>
              <a:t>/</a:t>
            </a:r>
            <a:endParaRPr lang="pt-BR" sz="2800" dirty="0" smtClean="0"/>
          </a:p>
          <a:p>
            <a:pPr lvl="1"/>
            <a:r>
              <a:rPr lang="en-US" sz="2000" b="1" dirty="0"/>
              <a:t>Setup</a:t>
            </a:r>
          </a:p>
          <a:p>
            <a:pPr lvl="1"/>
            <a:r>
              <a:rPr lang="en-US" sz="2000" b="1" dirty="0"/>
              <a:t>Basics</a:t>
            </a:r>
          </a:p>
          <a:p>
            <a:pPr lvl="1"/>
            <a:r>
              <a:rPr lang="en-US" sz="2000" b="1" dirty="0"/>
              <a:t>Architecture</a:t>
            </a:r>
          </a:p>
          <a:p>
            <a:pPr lvl="1"/>
            <a:r>
              <a:rPr lang="en-US" sz="2000" b="1" dirty="0"/>
              <a:t>Extension Model</a:t>
            </a:r>
          </a:p>
          <a:p>
            <a:pPr lvl="1"/>
            <a:r>
              <a:rPr lang="en-US" sz="2000" b="1" dirty="0"/>
              <a:t>Conditions</a:t>
            </a:r>
          </a:p>
          <a:p>
            <a:pPr lvl="1"/>
            <a:r>
              <a:rPr lang="en-US" sz="2000" b="1" dirty="0"/>
              <a:t>Injection</a:t>
            </a:r>
          </a:p>
          <a:p>
            <a:pPr lvl="1"/>
            <a:r>
              <a:rPr lang="en-US" sz="2000" b="1" dirty="0"/>
              <a:t>Dynamic Tests</a:t>
            </a:r>
            <a:endParaRPr lang="pt-BR" b="1" dirty="0"/>
          </a:p>
          <a:p>
            <a:r>
              <a:rPr lang="pt-BR" sz="2800">
                <a:hlinkClick r:id="rId3"/>
              </a:rPr>
              <a:t>http://blog.codefx.org/design/architecture/junit-5-architecture</a:t>
            </a:r>
            <a:r>
              <a:rPr lang="pt-BR" sz="2800" smtClean="0">
                <a:hlinkClick r:id="rId3"/>
              </a:rPr>
              <a:t>/</a:t>
            </a:r>
          </a:p>
          <a:p>
            <a:r>
              <a:rPr lang="pt-BR" sz="2800" smtClean="0">
                <a:hlinkClick r:id="rId3"/>
              </a:rPr>
              <a:t>http</a:t>
            </a:r>
            <a:r>
              <a:rPr lang="pt-BR" sz="2800" dirty="0">
                <a:hlinkClick r:id="rId3"/>
              </a:rPr>
              <a:t>://blog.codefx.org/libraries/junit-5-basics</a:t>
            </a:r>
            <a:r>
              <a:rPr lang="pt-BR" sz="2800" dirty="0" smtClean="0">
                <a:hlinkClick r:id="rId3"/>
              </a:rPr>
              <a:t>/</a:t>
            </a:r>
            <a:endParaRPr lang="pt-BR" sz="2800" dirty="0" smtClean="0"/>
          </a:p>
          <a:p>
            <a:r>
              <a:rPr lang="pt-BR" sz="2800" dirty="0">
                <a:hlinkClick r:id="rId4"/>
              </a:rPr>
              <a:t>http://blog.codefx.org/design/architecture/junit-5-extension-model</a:t>
            </a:r>
            <a:r>
              <a:rPr lang="pt-BR" sz="2800" dirty="0" smtClean="0">
                <a:hlinkClick r:id="rId4"/>
              </a:rPr>
              <a:t>/</a:t>
            </a:r>
            <a:endParaRPr lang="pt-BR" sz="2800" dirty="0" smtClean="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55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9937</TotalTime>
  <Words>608</Words>
  <Application>Microsoft Office PowerPoint</Application>
  <PresentationFormat>Apresentação na tela (4:3)</PresentationFormat>
  <Paragraphs>157</Paragraphs>
  <Slides>22</Slides>
  <Notes>1</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  JUnit Lambda -&gt; JUnit 5 Java Unit Test Framework </vt:lpstr>
      <vt:lpstr>JUnit 5 Test Framework - Roteiro</vt:lpstr>
      <vt:lpstr>Introdução</vt:lpstr>
      <vt:lpstr>JUnit 5 - Setup</vt:lpstr>
      <vt:lpstr>JUnit 5 – Ciclo de Vida</vt:lpstr>
      <vt:lpstr>Arquitetura do Framework</vt:lpstr>
      <vt:lpstr>JUnit 5 Test Framework</vt:lpstr>
      <vt:lpstr>JUnit 5 Test Framework</vt:lpstr>
      <vt:lpstr>JUnit 5 Test Framework</vt:lpstr>
      <vt:lpstr>JUnit 5 Test Framework</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lpstr>Java 8 Lambda Expressions Revision</vt:lpstr>
      <vt:lpstr>JUnit 5 Test Framework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cp:lastModifiedBy>
  <cp:revision>155</cp:revision>
  <dcterms:created xsi:type="dcterms:W3CDTF">2016-05-27T13:26:47Z</dcterms:created>
  <dcterms:modified xsi:type="dcterms:W3CDTF">2016-07-17T04:05:18Z</dcterms:modified>
</cp:coreProperties>
</file>