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71" r:id="rId3"/>
    <p:sldId id="265" r:id="rId4"/>
    <p:sldId id="288" r:id="rId5"/>
    <p:sldId id="272" r:id="rId6"/>
    <p:sldId id="284" r:id="rId7"/>
    <p:sldId id="287" r:id="rId8"/>
    <p:sldId id="285" r:id="rId9"/>
    <p:sldId id="286" r:id="rId10"/>
    <p:sldId id="281" r:id="rId11"/>
    <p:sldId id="280" r:id="rId12"/>
    <p:sldId id="273" r:id="rId13"/>
    <p:sldId id="274" r:id="rId14"/>
    <p:sldId id="275" r:id="rId15"/>
    <p:sldId id="276" r:id="rId16"/>
    <p:sldId id="277" r:id="rId17"/>
    <p:sldId id="278" r:id="rId18"/>
    <p:sldId id="279" r:id="rId19"/>
    <p:sldId id="283" r:id="rId20"/>
    <p:sldId id="282" r:id="rId2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39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B25566-8A38-405D-AF46-A7AC913A6215}" type="datetimeFigureOut">
              <a:rPr lang="pt-BR" smtClean="0"/>
              <a:pPr/>
              <a:t>16/07/2016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03B0A8-E44F-4953-80FF-1C36A090D810}" type="slidenum">
              <a:rPr lang="pt-BR" smtClean="0"/>
              <a:pPr/>
              <a:t>‹nº›</a:t>
            </a:fld>
            <a:endParaRPr lang="pt-BR"/>
          </a:p>
        </p:txBody>
      </p:sp>
    </p:spTree>
    <p:extLst>
      <p:ext uri="{BB962C8B-B14F-4D97-AF65-F5344CB8AC3E}">
        <p14:creationId xmlns:p14="http://schemas.microsoft.com/office/powerpoint/2010/main" val="931511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22EDDC-E720-7840-8317-9DE1A8197EC5}"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232200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4288294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768894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a:xfrm>
            <a:off x="3124200" y="6477000"/>
            <a:ext cx="2895600" cy="381000"/>
          </a:xfrm>
        </p:spPr>
        <p:txBody>
          <a:bodyPr/>
          <a:lstStyle>
            <a:lvl1pPr>
              <a:defRPr/>
            </a:lvl1pPr>
          </a:lstStyle>
          <a:p>
            <a:r>
              <a:rPr lang="en-US"/>
              <a:t>Proprietary and Confidential</a:t>
            </a:r>
          </a:p>
        </p:txBody>
      </p:sp>
      <p:sp>
        <p:nvSpPr>
          <p:cNvPr id="7" name="Slide Number Placeholder 5"/>
          <p:cNvSpPr>
            <a:spLocks noGrp="1"/>
          </p:cNvSpPr>
          <p:nvPr>
            <p:ph type="sldNum" sz="quarter" idx="11"/>
          </p:nvPr>
        </p:nvSpPr>
        <p:spPr>
          <a:xfrm>
            <a:off x="6934200" y="6492875"/>
            <a:ext cx="2133600" cy="365125"/>
          </a:xfrm>
        </p:spPr>
        <p:txBody>
          <a:bodyPr/>
          <a:lstStyle>
            <a:lvl1pPr>
              <a:defRPr>
                <a:latin typeface="Myriad Pro" pitchFamily="-65" charset="0"/>
              </a:defRPr>
            </a:lvl1pPr>
          </a:lstStyle>
          <a:p>
            <a:fld id="{338BD863-DCDC-5F43-A029-265BB7DA4A17}" type="slidenum">
              <a:rPr lang="en-US"/>
              <a:pPr/>
              <a:t>‹nº›</a:t>
            </a:fld>
            <a:endParaRPr lang="en-US"/>
          </a:p>
        </p:txBody>
      </p:sp>
      <p:sp>
        <p:nvSpPr>
          <p:cNvPr id="8" name="Title 1"/>
          <p:cNvSpPr>
            <a:spLocks noGrp="1"/>
          </p:cNvSpPr>
          <p:nvPr>
            <p:ph type="title"/>
          </p:nvPr>
        </p:nvSpPr>
        <p:spPr>
          <a:xfrm>
            <a:off x="457200" y="228600"/>
            <a:ext cx="8229600" cy="838200"/>
          </a:xfrm>
        </p:spPr>
        <p:txBody>
          <a:bodyPr/>
          <a:lstStyle/>
          <a:p>
            <a:r>
              <a:rPr lang="x-none"/>
              <a:t>Click to edit Master title style</a:t>
            </a:r>
          </a:p>
        </p:txBody>
      </p:sp>
      <p:sp>
        <p:nvSpPr>
          <p:cNvPr id="9" name="Content Placeholder 2"/>
          <p:cNvSpPr>
            <a:spLocks noGrp="1"/>
          </p:cNvSpPr>
          <p:nvPr>
            <p:ph idx="1"/>
          </p:nvPr>
        </p:nvSpPr>
        <p:spPr>
          <a:xfrm>
            <a:off x="457200" y="1143000"/>
            <a:ext cx="8229600" cy="4906963"/>
          </a:xfrm>
        </p:spPr>
        <p:txBody>
          <a:body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p>
        </p:txBody>
      </p:sp>
    </p:spTree>
    <p:extLst>
      <p:ext uri="{BB962C8B-B14F-4D97-AF65-F5344CB8AC3E}">
        <p14:creationId xmlns:p14="http://schemas.microsoft.com/office/powerpoint/2010/main" val="3790790394"/>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703672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381391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57277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29534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227756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356257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64956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3587138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18090-BDC8-4992-A844-7B08503A1DAC}" type="slidenum">
              <a:rPr lang="pt-BR" smtClean="0"/>
              <a:pPr/>
              <a:t>‹nº›</a:t>
            </a:fld>
            <a:endParaRPr lang="pt-BR"/>
          </a:p>
        </p:txBody>
      </p:sp>
    </p:spTree>
    <p:extLst>
      <p:ext uri="{BB962C8B-B14F-4D97-AF65-F5344CB8AC3E}">
        <p14:creationId xmlns:p14="http://schemas.microsoft.com/office/powerpoint/2010/main" val="1458671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ascimentolwtn@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hyperlink" Target="http://radar.oreilly.com/2014/12/unit-testing-java-8-lambda-expressions-and-streams.html"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blog.codeleak.pl/2013/07/3-ways-of-handling-exceptions-in-junit.html" TargetMode="External"/><Relationship Id="rId2" Type="http://schemas.openxmlformats.org/officeDocument/2006/relationships/hyperlink" Target="http://blog.codeleak.pl/2014/07/junit-testing-exception-with-java-8-and-lambda-expressions.html" TargetMode="External"/><Relationship Id="rId1" Type="http://schemas.openxmlformats.org/officeDocument/2006/relationships/slideLayout" Target="../slideLayouts/slideLayout12.xml"/><Relationship Id="rId5" Type="http://schemas.openxmlformats.org/officeDocument/2006/relationships/hyperlink" Target="http://blog.codeleak.pl/2014/04/yet-another-way-to-handle-exceptions-in.html" TargetMode="External"/><Relationship Id="rId4" Type="http://schemas.openxmlformats.org/officeDocument/2006/relationships/hyperlink" Target="http://blog.codeleak.pl/2014/03/junit-expectedexception-rule-beyond.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www.devmedia.com.br/como-usar-funcoes-lambda-em-java/32826" TargetMode="External"/><Relationship Id="rId7" Type="http://schemas.openxmlformats.org/officeDocument/2006/relationships/hyperlink" Target="http://blog.takipi.com/compilando-expressoes-lambda-scala-vs-java-8/" TargetMode="External"/><Relationship Id="rId2" Type="http://schemas.openxmlformats.org/officeDocument/2006/relationships/hyperlink" Target="http://pt.stackoverflow.com/questions/269/quais-as-vantagens-das-express%C3%B5es-lambda-presentes-no-java-8" TargetMode="External"/><Relationship Id="rId1" Type="http://schemas.openxmlformats.org/officeDocument/2006/relationships/slideLayout" Target="../slideLayouts/slideLayout12.xml"/><Relationship Id="rId6" Type="http://schemas.openxmlformats.org/officeDocument/2006/relationships/hyperlink" Target="https://rodrigouchoa.wordpress.com/2014/05/20/novidades-do-java-8-lambda-expressions/" TargetMode="External"/><Relationship Id="rId5" Type="http://schemas.openxmlformats.org/officeDocument/2006/relationships/hyperlink" Target="http://www.teclogica.com.br/blog/java-8-o-que-e-lambda/" TargetMode="External"/><Relationship Id="rId4" Type="http://schemas.openxmlformats.org/officeDocument/2006/relationships/hyperlink" Target="http://www.devmedia.com.br/novidades-do-java-8-do-lambda-ao-metaspace/2905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tackoverflow.com/questions/34576710/how-to-test-lambda-functions" TargetMode="External"/><Relationship Id="rId2" Type="http://schemas.openxmlformats.org/officeDocument/2006/relationships/hyperlink" Target="http://stackoverflow.com/questions/28688047/unit-test-code-with-java-8-lambdas" TargetMode="External"/><Relationship Id="rId1" Type="http://schemas.openxmlformats.org/officeDocument/2006/relationships/slideLayout" Target="../slideLayouts/slideLayout12.xml"/><Relationship Id="rId6" Type="http://schemas.openxmlformats.org/officeDocument/2006/relationships/hyperlink" Target="https://pub.scotch.io/@richardhyatt/unit-testing-aws-lambda-functions-in-nodejs" TargetMode="External"/><Relationship Id="rId5" Type="http://schemas.openxmlformats.org/officeDocument/2006/relationships/hyperlink" Target="http://www.coderanch.com/t/647426/Testing/approach-testing-lambda-expressions" TargetMode="External"/><Relationship Id="rId4" Type="http://schemas.openxmlformats.org/officeDocument/2006/relationships/hyperlink" Target="https://pythonconquerstheuniverse.wordpress.com/2011/08/29/lambda_tutoria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junit.org/junit-lambda.html" TargetMode="External"/><Relationship Id="rId2" Type="http://schemas.openxmlformats.org/officeDocument/2006/relationships/hyperlink" Target="http://www.codeaffine.com/2016/02/18/junit-5-first-look/"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infoq.com/news/2016/03/junit5-alpha" TargetMode="Externa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blog.codefx.org/libraries/junit-5-basics/" TargetMode="External"/><Relationship Id="rId2" Type="http://schemas.openxmlformats.org/officeDocument/2006/relationships/hyperlink" Target="http://blog.codefx.org/libraries/junit-5-setup/" TargetMode="Externa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hyperlink" Target="http://blog.codefx.org/design/architecture/junit-5-extension-mode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unit-team/junit5" TargetMode="External"/><Relationship Id="rId2" Type="http://schemas.openxmlformats.org/officeDocument/2006/relationships/hyperlink" Target="http://blog.so-geht-software.de/2016/02/whats-new-in-junit-5/" TargetMode="Externa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zone.com/articles/junit-5-basics"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01768"/>
            <a:ext cx="7772400" cy="2708868"/>
          </a:xfrm>
          <a:noFill/>
          <a:ln w="9525">
            <a:noFill/>
            <a:miter lim="800000"/>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normAutofit fontScale="90000"/>
          </a:bodyPr>
          <a:lstStyle/>
          <a:p>
            <a:r>
              <a:rPr lang="pt-BR" dirty="0" smtClean="0">
                <a:solidFill>
                  <a:srgbClr val="0070C0"/>
                </a:solidFill>
              </a:rPr>
              <a:t/>
            </a:r>
            <a:br>
              <a:rPr lang="pt-BR" dirty="0" smtClean="0">
                <a:solidFill>
                  <a:srgbClr val="0070C0"/>
                </a:solidFill>
              </a:rPr>
            </a:br>
            <a:r>
              <a:rPr lang="en-US" dirty="0" smtClean="0">
                <a:solidFill>
                  <a:srgbClr val="0070C0"/>
                </a:solidFill>
              </a:rPr>
              <a:t> </a:t>
            </a:r>
            <a:r>
              <a:rPr lang="en-US" b="1" dirty="0" err="1" smtClean="0">
                <a:solidFill>
                  <a:srgbClr val="0070C0"/>
                </a:solidFill>
              </a:rPr>
              <a:t>JUnit</a:t>
            </a:r>
            <a:r>
              <a:rPr lang="en-US" b="1" dirty="0" smtClean="0">
                <a:solidFill>
                  <a:srgbClr val="0070C0"/>
                </a:solidFill>
              </a:rPr>
              <a:t> Lambda -&gt; </a:t>
            </a:r>
            <a:r>
              <a:rPr lang="en-US" b="1" dirty="0" err="1" smtClean="0">
                <a:solidFill>
                  <a:srgbClr val="0070C0"/>
                </a:solidFill>
              </a:rPr>
              <a:t>JUnit</a:t>
            </a:r>
            <a:r>
              <a:rPr lang="en-US" b="1" dirty="0" smtClean="0">
                <a:solidFill>
                  <a:srgbClr val="0070C0"/>
                </a:solidFill>
              </a:rPr>
              <a:t> 5</a:t>
            </a:r>
            <a:br>
              <a:rPr lang="en-US" b="1" dirty="0" smtClean="0">
                <a:solidFill>
                  <a:srgbClr val="0070C0"/>
                </a:solidFill>
              </a:rPr>
            </a:br>
            <a:r>
              <a:rPr lang="en-US" b="1" dirty="0" smtClean="0">
                <a:solidFill>
                  <a:srgbClr val="0070C0"/>
                </a:solidFill>
              </a:rPr>
              <a:t>Java Unit Test </a:t>
            </a:r>
            <a:r>
              <a:rPr lang="en-US" b="1" dirty="0">
                <a:solidFill>
                  <a:srgbClr val="0070C0"/>
                </a:solidFill>
              </a:rPr>
              <a:t>Framework</a:t>
            </a:r>
            <a:r>
              <a:rPr lang="pt-BR" b="1" dirty="0" smtClean="0">
                <a:solidFill>
                  <a:srgbClr val="0070C0"/>
                </a:solidFill>
              </a:rPr>
              <a:t/>
            </a:r>
            <a:br>
              <a:rPr lang="pt-BR" b="1" dirty="0" smtClean="0">
                <a:solidFill>
                  <a:srgbClr val="0070C0"/>
                </a:solidFill>
              </a:rPr>
            </a:br>
            <a:endParaRPr lang="pt-BR" dirty="0">
              <a:solidFill>
                <a:srgbClr val="0070C0"/>
              </a:solidFill>
            </a:endParaRPr>
          </a:p>
        </p:txBody>
      </p:sp>
      <p:sp>
        <p:nvSpPr>
          <p:cNvPr id="3" name="Slide Number Placeholder 2"/>
          <p:cNvSpPr>
            <a:spLocks noGrp="1"/>
          </p:cNvSpPr>
          <p:nvPr>
            <p:ph type="sldNum" sz="quarter" idx="12"/>
          </p:nvPr>
        </p:nvSpPr>
        <p:spPr/>
        <p:txBody>
          <a:bodyPr/>
          <a:lstStyle/>
          <a:p>
            <a:fld id="{338BD863-DCDC-5F43-A029-265BB7DA4A17}" type="slidenum">
              <a:rPr lang="en-US" smtClean="0"/>
              <a:pPr/>
              <a:t>1</a:t>
            </a:fld>
            <a:endParaRPr lang="en-US" dirty="0"/>
          </a:p>
        </p:txBody>
      </p:sp>
      <p:sp>
        <p:nvSpPr>
          <p:cNvPr id="5" name="Subtítulo 4"/>
          <p:cNvSpPr>
            <a:spLocks noGrp="1"/>
          </p:cNvSpPr>
          <p:nvPr>
            <p:ph type="subTitle" idx="1"/>
          </p:nvPr>
        </p:nvSpPr>
        <p:spPr>
          <a:xfrm>
            <a:off x="1147664" y="4797152"/>
            <a:ext cx="6880720" cy="1296144"/>
          </a:xfrm>
        </p:spPr>
        <p:txBody>
          <a:bodyPr>
            <a:noAutofit/>
          </a:bodyPr>
          <a:lstStyle/>
          <a:p>
            <a:r>
              <a:rPr lang="pt-BR" sz="2800" dirty="0" smtClean="0">
                <a:solidFill>
                  <a:schemeClr val="tx1"/>
                </a:solidFill>
              </a:rPr>
              <a:t>Luiz Wagner Tavares Nascimento</a:t>
            </a:r>
          </a:p>
          <a:p>
            <a:r>
              <a:rPr lang="pt-BR" sz="2000" dirty="0" smtClean="0">
                <a:solidFill>
                  <a:schemeClr val="tx1"/>
                </a:solidFill>
                <a:hlinkClick r:id="rId3"/>
              </a:rPr>
              <a:t>nascimentolwtn@gmail.com</a:t>
            </a:r>
            <a:endParaRPr lang="pt-BR" sz="2000" dirty="0" smtClean="0">
              <a:solidFill>
                <a:schemeClr val="tx1"/>
              </a:solidFill>
            </a:endParaRPr>
          </a:p>
        </p:txBody>
      </p:sp>
      <p:sp>
        <p:nvSpPr>
          <p:cNvPr id="7" name="Subtítulo 4"/>
          <p:cNvSpPr txBox="1">
            <a:spLocks/>
          </p:cNvSpPr>
          <p:nvPr/>
        </p:nvSpPr>
        <p:spPr>
          <a:xfrm>
            <a:off x="939552" y="548680"/>
            <a:ext cx="7952928" cy="720080"/>
          </a:xfrm>
          <a:prstGeom prst="rect">
            <a:avLst/>
          </a:prstGeom>
        </p:spPr>
        <p:txBody>
          <a:bodyPr vert="horz" lIns="91440" tIns="45720" rIns="91440" bIns="45720" rtlCol="0">
            <a:normAutofit fontScale="92500" lnSpcReduction="20000"/>
          </a:bodyPr>
          <a:lstStyle/>
          <a:p>
            <a:pPr lvl="0" algn="ctr">
              <a:spcBef>
                <a:spcPct val="20000"/>
              </a:spcBef>
            </a:pPr>
            <a:r>
              <a:rPr lang="pt-BR" sz="2400" b="1" dirty="0" smtClean="0">
                <a:solidFill>
                  <a:schemeClr val="tx1">
                    <a:tint val="75000"/>
                  </a:schemeClr>
                </a:solidFill>
              </a:rPr>
              <a:t>INPE CAP 385 Desenvolvimento de Frameworks</a:t>
            </a:r>
          </a:p>
          <a:p>
            <a:pPr lvl="0" algn="ctr">
              <a:spcBef>
                <a:spcPct val="20000"/>
              </a:spcBef>
            </a:pPr>
            <a:r>
              <a:rPr lang="pt-BR" sz="2200" b="1" dirty="0" smtClean="0">
                <a:solidFill>
                  <a:schemeClr val="tx1">
                    <a:tint val="75000"/>
                  </a:schemeClr>
                </a:solidFill>
              </a:rPr>
              <a:t>2º Período / 2016</a:t>
            </a:r>
          </a:p>
          <a:p>
            <a:pPr lvl="0" algn="ctr">
              <a:spcBef>
                <a:spcPct val="20000"/>
              </a:spcBef>
            </a:pPr>
            <a:endParaRPr lang="pt-BR" sz="2400" b="1" dirty="0" smtClean="0">
              <a:solidFill>
                <a:schemeClr val="tx1">
                  <a:tint val="75000"/>
                </a:schemeClr>
              </a:solidFill>
            </a:endParaRPr>
          </a:p>
        </p:txBody>
      </p:sp>
      <p:pic>
        <p:nvPicPr>
          <p:cNvPr id="9" name="Imagem 8" descr="C:\Users\Nascimento\Documents\Plano de Capacitação\INPE\Inpe-logo.jpg"/>
          <p:cNvPicPr/>
          <p:nvPr/>
        </p:nvPicPr>
        <p:blipFill>
          <a:blip r:embed="rId4" cstate="print"/>
          <a:srcRect/>
          <a:stretch>
            <a:fillRect/>
          </a:stretch>
        </p:blipFill>
        <p:spPr bwMode="auto">
          <a:xfrm>
            <a:off x="1068226" y="548680"/>
            <a:ext cx="695462" cy="560457"/>
          </a:xfrm>
          <a:prstGeom prst="rect">
            <a:avLst/>
          </a:prstGeom>
          <a:noFill/>
          <a:ln w="9525">
            <a:noFill/>
            <a:miter lim="800000"/>
            <a:headEnd/>
            <a:tailEnd/>
          </a:ln>
        </p:spPr>
      </p:pic>
    </p:spTree>
    <p:extLst>
      <p:ext uri="{BB962C8B-B14F-4D97-AF65-F5344CB8AC3E}">
        <p14:creationId xmlns:p14="http://schemas.microsoft.com/office/powerpoint/2010/main" val="1800453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10</a:t>
            </a:fld>
            <a:endParaRPr lang="en-US" dirty="0"/>
          </a:p>
        </p:txBody>
      </p:sp>
      <p:sp>
        <p:nvSpPr>
          <p:cNvPr id="2" name="Espaço Reservado para Conteúdo 1"/>
          <p:cNvSpPr>
            <a:spLocks noGrp="1"/>
          </p:cNvSpPr>
          <p:nvPr>
            <p:ph idx="1"/>
          </p:nvPr>
        </p:nvSpPr>
        <p:spPr>
          <a:xfrm>
            <a:off x="457200" y="1196752"/>
            <a:ext cx="8229600" cy="5328592"/>
          </a:xfrm>
        </p:spPr>
        <p:txBody>
          <a:bodyPr>
            <a:noAutofit/>
          </a:bodyPr>
          <a:lstStyle/>
          <a:p>
            <a:r>
              <a:rPr lang="pt-BR" sz="2800" dirty="0" smtClean="0">
                <a:hlinkClick r:id="rId2"/>
              </a:rPr>
              <a:t>http://radar.oreilly.com/2014/12/unit-testing-java-8-lambda-expressions-and-streams.html</a:t>
            </a:r>
            <a:endParaRPr lang="pt-BR" sz="2800" dirty="0" smtClean="0"/>
          </a:p>
          <a:p>
            <a:r>
              <a:rPr lang="en-US" sz="2800" b="1" dirty="0" smtClean="0"/>
              <a:t>Unit Testing Java 8 Lambda Expressions and Streams</a:t>
            </a:r>
          </a:p>
          <a:p>
            <a:r>
              <a:rPr lang="en-US" sz="2800" b="1" dirty="0" smtClean="0"/>
              <a:t>Two approaches to testing </a:t>
            </a:r>
            <a:r>
              <a:rPr lang="en-US" sz="2800" b="1" dirty="0" err="1" smtClean="0"/>
              <a:t>lambdafied</a:t>
            </a:r>
            <a:r>
              <a:rPr lang="en-US" sz="2800" b="1" dirty="0" smtClean="0"/>
              <a:t> code.</a:t>
            </a:r>
          </a:p>
          <a:p>
            <a:pPr lvl="1"/>
            <a:r>
              <a:rPr lang="en-US" sz="2400" dirty="0" smtClean="0"/>
              <a:t>Lambda expressions pose a slightly different challenge when unit testing code. Because they don’t have a name, it’s impossible to directly call them in your test code. You could choose to copy the body of the lambda expression into your test and then test that copy, but this approach has the unfortunate side effect of not actually testing the behavior of your implementation. If you change the implementation code, your test will still pass even though the implementation is performing a different task.</a:t>
            </a:r>
          </a:p>
          <a:p>
            <a:pPr lvl="1">
              <a:buNone/>
            </a:pP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11</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smtClean="0">
                <a:hlinkClick r:id="rId2"/>
              </a:rPr>
              <a:t>http://blog.codeleak.pl/2014/07/junit-testing-exception-with-java-8-and-lambda-expressions.html</a:t>
            </a:r>
            <a:endParaRPr lang="pt-BR" sz="2800" dirty="0" smtClean="0"/>
          </a:p>
          <a:p>
            <a:r>
              <a:rPr lang="en-US" sz="2800" b="1" dirty="0" err="1" smtClean="0"/>
              <a:t>JUnit</a:t>
            </a:r>
            <a:r>
              <a:rPr lang="en-US" sz="2800" b="1" dirty="0" smtClean="0"/>
              <a:t>: testing exception with Java 8 and Lambda Expressions</a:t>
            </a:r>
          </a:p>
          <a:p>
            <a:pPr lvl="1"/>
            <a:r>
              <a:rPr lang="en-US" sz="2400" dirty="0" smtClean="0"/>
              <a:t>In </a:t>
            </a:r>
            <a:r>
              <a:rPr lang="en-US" sz="2400" dirty="0" err="1" smtClean="0"/>
              <a:t>JUnit</a:t>
            </a:r>
            <a:r>
              <a:rPr lang="en-US" sz="2400" dirty="0" smtClean="0"/>
              <a:t> there are many ways of testing exceptions in test code, including </a:t>
            </a:r>
            <a:r>
              <a:rPr lang="en-US" sz="2400" dirty="0" smtClean="0">
                <a:hlinkClick r:id="rId3"/>
              </a:rPr>
              <a:t>try-catch idiom</a:t>
            </a:r>
            <a:r>
              <a:rPr lang="en-US" sz="2400" dirty="0" smtClean="0"/>
              <a:t>, </a:t>
            </a:r>
            <a:r>
              <a:rPr lang="en-US" sz="2400" dirty="0" err="1" smtClean="0">
                <a:hlinkClick r:id="rId4"/>
              </a:rPr>
              <a:t>JUnit</a:t>
            </a:r>
            <a:r>
              <a:rPr lang="en-US" sz="2400" dirty="0" smtClean="0">
                <a:hlinkClick r:id="rId4"/>
              </a:rPr>
              <a:t> @Rule</a:t>
            </a:r>
            <a:r>
              <a:rPr lang="en-US" sz="2400" dirty="0" smtClean="0"/>
              <a:t>, with </a:t>
            </a:r>
            <a:r>
              <a:rPr lang="en-US" sz="2400" dirty="0" smtClean="0">
                <a:hlinkClick r:id="rId5"/>
              </a:rPr>
              <a:t>catch-exception</a:t>
            </a:r>
            <a:r>
              <a:rPr lang="en-US" sz="2400" dirty="0" smtClean="0"/>
              <a:t> library. As of Java 8 we have another way of dealing with exceptions: with lambda expressions. In this short blog post I will demonstrate a simple example how one can utilize the power of Java 8 and lambda expressions to test exceptions in </a:t>
            </a:r>
            <a:r>
              <a:rPr lang="en-US" sz="2400" dirty="0" err="1" smtClean="0"/>
              <a:t>JUnit</a:t>
            </a:r>
            <a:r>
              <a:rPr lang="en-US" sz="2400" dirty="0" smtClean="0"/>
              <a:t>. </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12</a:t>
            </a:fld>
            <a:endParaRPr lang="en-US" dirty="0"/>
          </a:p>
        </p:txBody>
      </p:sp>
      <p:sp>
        <p:nvSpPr>
          <p:cNvPr id="4" name="Title 3"/>
          <p:cNvSpPr>
            <a:spLocks noGrp="1"/>
          </p:cNvSpPr>
          <p:nvPr>
            <p:ph type="title"/>
          </p:nvPr>
        </p:nvSpPr>
        <p:spPr>
          <a:xfrm>
            <a:off x="457200" y="228600"/>
            <a:ext cx="8229600" cy="1400200"/>
          </a:xfrm>
        </p:spPr>
        <p:txBody>
          <a:bodyPr>
            <a:normAutofit fontScale="90000"/>
          </a:bodyPr>
          <a:lstStyle/>
          <a:p>
            <a:r>
              <a:rPr lang="pt-BR" dirty="0" smtClean="0">
                <a:solidFill>
                  <a:srgbClr val="0070C0"/>
                </a:solidFill>
                <a:effectLst>
                  <a:outerShdw blurRad="38100" dist="38100" dir="2700000" algn="tl">
                    <a:srgbClr val="000000">
                      <a:alpha val="43137"/>
                    </a:srgbClr>
                  </a:outerShdw>
                </a:effectLst>
              </a:rPr>
              <a:t>Apresentação do </a:t>
            </a:r>
            <a:r>
              <a:rPr lang="en-US" dirty="0">
                <a:solidFill>
                  <a:srgbClr val="0070C0"/>
                </a:solidFill>
                <a:effectLst>
                  <a:outerShdw blurRad="38100" dist="38100" dir="2700000" algn="tl">
                    <a:srgbClr val="000000">
                      <a:alpha val="43137"/>
                    </a:srgbClr>
                  </a:outerShdw>
                </a:effectLst>
              </a:rPr>
              <a:t>MATLAB </a:t>
            </a:r>
            <a:r>
              <a:rPr lang="en-US" dirty="0" err="1">
                <a:solidFill>
                  <a:srgbClr val="0070C0"/>
                </a:solidFill>
                <a:effectLst>
                  <a:outerShdw blurRad="38100" dist="38100" dir="2700000" algn="tl">
                    <a:srgbClr val="000000">
                      <a:alpha val="43137"/>
                    </a:srgbClr>
                  </a:outerShdw>
                </a:effectLst>
              </a:rPr>
              <a:t>xUnit</a:t>
            </a:r>
            <a:r>
              <a:rPr lang="en-US" dirty="0">
                <a:solidFill>
                  <a:srgbClr val="0070C0"/>
                </a:solidFill>
                <a:effectLst>
                  <a:outerShdw blurRad="38100" dist="38100" dir="2700000" algn="tl">
                    <a:srgbClr val="000000">
                      <a:alpha val="43137"/>
                    </a:srgbClr>
                  </a:outerShdw>
                </a:effectLst>
              </a:rPr>
              <a:t> Test </a:t>
            </a:r>
            <a:r>
              <a:rPr lang="pt-BR" dirty="0" smtClean="0">
                <a:solidFill>
                  <a:srgbClr val="0070C0"/>
                </a:solidFill>
                <a:effectLst>
                  <a:outerShdw blurRad="38100" dist="38100" dir="2700000" algn="tl">
                    <a:srgbClr val="000000">
                      <a:alpha val="43137"/>
                    </a:srgbClr>
                  </a:outerShdw>
                </a:effectLst>
              </a:rPr>
              <a:t>Framework</a:t>
            </a:r>
            <a:endParaRPr lang="pt-BR" dirty="0">
              <a:solidFill>
                <a:srgbClr val="0070C0"/>
              </a:solidFill>
              <a:effectLst>
                <a:outerShdw blurRad="38100" dist="38100" dir="2700000" algn="tl">
                  <a:srgbClr val="000000">
                    <a:alpha val="43137"/>
                  </a:srgbClr>
                </a:outerShdw>
              </a:effectLst>
            </a:endParaRPr>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0" name="Picture 2" descr="https://d1sui4xqepm0ps.cloudfront.net/categories/exampl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40000" y="2612231"/>
            <a:ext cx="4064000" cy="196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145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13</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268760"/>
            <a:ext cx="8229600"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a:t>
            </a:r>
            <a:endParaRPr lang="pt-BR"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59421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14</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 (Código Teste)</a:t>
            </a:r>
            <a:endParaRPr lang="pt-BR" dirty="0">
              <a:solidFill>
                <a:srgbClr val="0070C0"/>
              </a:solidFill>
              <a:effectLst>
                <a:outerShdw blurRad="38100" dist="38100" dir="2700000" algn="tl">
                  <a:srgbClr val="000000">
                    <a:alpha val="43137"/>
                  </a:srgbClr>
                </a:outerShdw>
              </a:effectLst>
            </a:endParaRPr>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645" y="1124744"/>
            <a:ext cx="821055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071" y="2276872"/>
            <a:ext cx="821055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2461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up)">
                                      <p:cBhvr>
                                        <p:cTn id="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15</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 (Resultados)</a:t>
            </a:r>
            <a:endParaRPr lang="pt-BR" dirty="0">
              <a:solidFill>
                <a:srgbClr val="0070C0"/>
              </a:solidFill>
              <a:effectLst>
                <a:outerShdw blurRad="38100" dist="38100" dir="2700000" algn="tl">
                  <a:srgbClr val="000000">
                    <a:alpha val="43137"/>
                  </a:srgbClr>
                </a:outerShdw>
              </a:effectLst>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099370"/>
            <a:ext cx="6976070" cy="5613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292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16</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fontScale="90000"/>
          </a:bodyPr>
          <a:lstStyle/>
          <a:p>
            <a:r>
              <a:rPr lang="pt-BR" dirty="0" smtClean="0">
                <a:solidFill>
                  <a:srgbClr val="0070C0"/>
                </a:solidFill>
                <a:effectLst>
                  <a:outerShdw blurRad="38100" dist="38100" dir="2700000" algn="tl">
                    <a:srgbClr val="000000">
                      <a:alpha val="43137"/>
                    </a:srgbClr>
                  </a:outerShdw>
                </a:effectLst>
              </a:rPr>
              <a:t>Exemplo – Função (Código Correção)</a:t>
            </a:r>
            <a:endParaRPr lang="pt-BR" dirty="0">
              <a:solidFill>
                <a:srgbClr val="0070C0"/>
              </a:solidFill>
              <a:effectLst>
                <a:outerShdw blurRad="38100" dist="38100" dir="2700000" algn="tl">
                  <a:srgbClr val="000000">
                    <a:alpha val="43137"/>
                  </a:srgbClr>
                </a:outerShdw>
              </a:effectLst>
            </a:endParaRPr>
          </a:p>
        </p:txBody>
      </p:sp>
      <p:grpSp>
        <p:nvGrpSpPr>
          <p:cNvPr id="4" name="Grupo 3"/>
          <p:cNvGrpSpPr/>
          <p:nvPr/>
        </p:nvGrpSpPr>
        <p:grpSpPr>
          <a:xfrm>
            <a:off x="307975" y="1124744"/>
            <a:ext cx="8220075" cy="4857750"/>
            <a:chOff x="307975" y="1124744"/>
            <a:chExt cx="8220075" cy="485775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975" y="1124744"/>
              <a:ext cx="8220075"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lipse 1"/>
            <p:cNvSpPr/>
            <p:nvPr/>
          </p:nvSpPr>
          <p:spPr>
            <a:xfrm>
              <a:off x="707731" y="3014055"/>
              <a:ext cx="2880320" cy="63096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7731" y="4221088"/>
            <a:ext cx="808672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63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17</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sz="3600" dirty="0" smtClean="0">
                <a:solidFill>
                  <a:srgbClr val="0070C0"/>
                </a:solidFill>
                <a:effectLst>
                  <a:outerShdw blurRad="38100" dist="38100" dir="2700000" algn="tl">
                    <a:srgbClr val="000000">
                      <a:alpha val="43137"/>
                    </a:srgbClr>
                  </a:outerShdw>
                </a:effectLst>
              </a:rPr>
              <a:t>Exemplo – Função (Resultados Correção)</a:t>
            </a:r>
            <a:endParaRPr lang="pt-BR" sz="3600" dirty="0">
              <a:solidFill>
                <a:srgbClr val="0070C0"/>
              </a:solidFill>
              <a:effectLst>
                <a:outerShdw blurRad="38100" dist="38100" dir="2700000" algn="tl">
                  <a:srgbClr val="000000">
                    <a:alpha val="43137"/>
                  </a:srgbClr>
                </a:outerShdw>
              </a:effectLst>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1052735"/>
            <a:ext cx="6840760" cy="5647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737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18</a:t>
            </a:fld>
            <a:endParaRPr lang="en-US" dirty="0"/>
          </a:p>
        </p:txBody>
      </p:sp>
      <p:sp>
        <p:nvSpPr>
          <p:cNvPr id="4"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Considerações</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a:bodyPr>
          <a:lstStyle/>
          <a:p>
            <a:r>
              <a:rPr lang="pt-BR" dirty="0" smtClean="0"/>
              <a:t>Framework ?</a:t>
            </a:r>
          </a:p>
          <a:p>
            <a:pPr lvl="1"/>
            <a:r>
              <a:rPr lang="pt-BR" dirty="0" err="1" smtClean="0"/>
              <a:t>runtests</a:t>
            </a:r>
            <a:r>
              <a:rPr lang="pt-BR" dirty="0" smtClean="0"/>
              <a:t>(‘</a:t>
            </a:r>
            <a:r>
              <a:rPr lang="pt-BR" dirty="0" err="1" smtClean="0"/>
              <a:t>test_suite</a:t>
            </a:r>
            <a:r>
              <a:rPr lang="pt-BR" dirty="0" smtClean="0"/>
              <a:t>’)</a:t>
            </a:r>
          </a:p>
          <a:p>
            <a:pPr lvl="1"/>
            <a:r>
              <a:rPr lang="pt-BR" dirty="0" smtClean="0"/>
              <a:t>Assertivas / Instrumentação</a:t>
            </a:r>
          </a:p>
          <a:p>
            <a:pPr lvl="1"/>
            <a:r>
              <a:rPr lang="pt-BR" dirty="0" smtClean="0"/>
              <a:t>Resultados tabelados</a:t>
            </a:r>
          </a:p>
          <a:p>
            <a:pPr lvl="1"/>
            <a:r>
              <a:rPr lang="pt-BR" dirty="0" smtClean="0"/>
              <a:t>Desempenho</a:t>
            </a:r>
          </a:p>
          <a:p>
            <a:pPr lvl="1"/>
            <a:r>
              <a:rPr lang="pt-BR" dirty="0" smtClean="0"/>
              <a:t>Extensões</a:t>
            </a:r>
          </a:p>
          <a:p>
            <a:pPr lvl="2"/>
            <a:r>
              <a:rPr lang="pt-BR" dirty="0" err="1" smtClean="0"/>
              <a:t>TestRunner</a:t>
            </a:r>
            <a:endParaRPr lang="pt-BR" dirty="0" smtClean="0"/>
          </a:p>
          <a:p>
            <a:pPr lvl="2"/>
            <a:r>
              <a:rPr lang="pt-BR" dirty="0" err="1" smtClean="0"/>
              <a:t>Constraints</a:t>
            </a:r>
            <a:endParaRPr lang="pt-BR" dirty="0" smtClean="0"/>
          </a:p>
          <a:p>
            <a:pPr lvl="2"/>
            <a:r>
              <a:rPr lang="pt-BR" dirty="0" err="1" smtClean="0"/>
              <a:t>Tolerance</a:t>
            </a:r>
            <a:endParaRPr lang="pt-BR" dirty="0" smtClean="0"/>
          </a:p>
          <a:p>
            <a:pPr lvl="2"/>
            <a:r>
              <a:rPr lang="pt-BR" dirty="0" err="1" smtClean="0"/>
              <a:t>Fixtures</a:t>
            </a:r>
            <a:endParaRPr lang="pt-BR" dirty="0" smtClean="0"/>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243044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19</a:t>
            </a:fld>
            <a:endParaRPr lang="en-US" dirty="0"/>
          </a:p>
        </p:txBody>
      </p:sp>
      <p:sp>
        <p:nvSpPr>
          <p:cNvPr id="2" name="Espaço Reservado para Conteúdo 1"/>
          <p:cNvSpPr>
            <a:spLocks noGrp="1"/>
          </p:cNvSpPr>
          <p:nvPr>
            <p:ph idx="1"/>
          </p:nvPr>
        </p:nvSpPr>
        <p:spPr>
          <a:xfrm>
            <a:off x="457200" y="1196752"/>
            <a:ext cx="8229600" cy="5328592"/>
          </a:xfrm>
        </p:spPr>
        <p:txBody>
          <a:bodyPr>
            <a:noAutofit/>
          </a:bodyPr>
          <a:lstStyle/>
          <a:p>
            <a:r>
              <a:rPr lang="pt-BR" sz="2800" dirty="0" smtClean="0">
                <a:hlinkClick r:id="rId2"/>
              </a:rPr>
              <a:t>http://blog.caelum.com.br/o-minimo-que-voce-deve-saber-de-java-8/</a:t>
            </a:r>
          </a:p>
          <a:p>
            <a:r>
              <a:rPr lang="pt-BR" sz="2800" dirty="0" smtClean="0">
                <a:hlinkClick r:id="rId2"/>
              </a:rPr>
              <a:t>http://pt.stackoverflow.com/questions/269/quais-as-vantagens-das-express%C3%B5es-</a:t>
            </a:r>
            <a:r>
              <a:rPr lang="pt-BR" sz="2800" dirty="0" err="1" smtClean="0">
                <a:hlinkClick r:id="rId2"/>
              </a:rPr>
              <a:t>lambda-presentes-no-java</a:t>
            </a:r>
            <a:r>
              <a:rPr lang="pt-BR" sz="2800" dirty="0" smtClean="0">
                <a:hlinkClick r:id="rId2"/>
              </a:rPr>
              <a:t>-8</a:t>
            </a:r>
            <a:endParaRPr lang="pt-BR" sz="2800" dirty="0" smtClean="0"/>
          </a:p>
          <a:p>
            <a:r>
              <a:rPr lang="pt-BR" sz="2400" dirty="0" smtClean="0">
                <a:hlinkClick r:id="rId3"/>
              </a:rPr>
              <a:t>http://www.devmedia.com.br/como-usar-funcoes-lambda-em-java/32826</a:t>
            </a:r>
            <a:endParaRPr lang="pt-BR" sz="2400" dirty="0" smtClean="0"/>
          </a:p>
          <a:p>
            <a:r>
              <a:rPr lang="pt-BR" sz="2400" dirty="0" smtClean="0">
                <a:hlinkClick r:id="rId4"/>
              </a:rPr>
              <a:t>http://www.devmedia.com.br/novidades-do-java-8-do-lambda-ao-metaspace/29056</a:t>
            </a:r>
            <a:endParaRPr lang="pt-BR" sz="2400" dirty="0" smtClean="0"/>
          </a:p>
          <a:p>
            <a:r>
              <a:rPr lang="pt-BR" sz="2400" dirty="0" smtClean="0">
                <a:hlinkClick r:id="rId5"/>
              </a:rPr>
              <a:t>http://www.teclogica.com.br/blog/java-8-o-que-e-lambda/</a:t>
            </a:r>
            <a:endParaRPr lang="pt-BR" sz="2400" dirty="0" smtClean="0"/>
          </a:p>
          <a:p>
            <a:r>
              <a:rPr lang="pt-BR" sz="2400" dirty="0" smtClean="0">
                <a:hlinkClick r:id="rId6"/>
              </a:rPr>
              <a:t>https://rodrigouchoa.wordpress.com/2014/05/20/novidades-do-java-8-lambda-expressions/</a:t>
            </a:r>
            <a:endParaRPr lang="pt-BR" sz="2400" dirty="0" smtClean="0"/>
          </a:p>
          <a:p>
            <a:r>
              <a:rPr lang="pt-BR" sz="2400" dirty="0" smtClean="0">
                <a:hlinkClick r:id="rId7"/>
              </a:rPr>
              <a:t>http://blog.takipi.com/compilando-expressoes-lambda-scala-vs-java-8/</a:t>
            </a:r>
            <a:endParaRPr lang="pt-BR" sz="2400" dirty="0" smtClean="0"/>
          </a:p>
          <a:p>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fontScale="90000"/>
          </a:bodyPr>
          <a:lstStyle/>
          <a:p>
            <a:r>
              <a:rPr lang="en-US" dirty="0" smtClean="0">
                <a:solidFill>
                  <a:srgbClr val="0070C0"/>
                </a:solidFill>
                <a:effectLst>
                  <a:outerShdw blurRad="38100" dist="38100" dir="2700000" algn="tl">
                    <a:srgbClr val="000000">
                      <a:alpha val="43137"/>
                    </a:srgbClr>
                  </a:outerShdw>
                </a:effectLst>
              </a:rPr>
              <a:t>Java 8 Lambda Expressions Revision</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2</a:t>
            </a:fld>
            <a:endParaRPr lang="en-US" dirty="0"/>
          </a:p>
        </p:txBody>
      </p:sp>
      <p:sp>
        <p:nvSpPr>
          <p:cNvPr id="4"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a:bodyPr>
          <a:lstStyle/>
          <a:p>
            <a:r>
              <a:rPr lang="pt-BR" dirty="0" smtClean="0"/>
              <a:t>Introdução</a:t>
            </a:r>
          </a:p>
          <a:p>
            <a:r>
              <a:rPr lang="pt-BR" dirty="0" smtClean="0"/>
              <a:t>Arquitetura do Framework</a:t>
            </a:r>
            <a:endParaRPr lang="pt-BR" dirty="0" smtClean="0"/>
          </a:p>
          <a:p>
            <a:r>
              <a:rPr lang="pt-BR" dirty="0" err="1" smtClean="0"/>
              <a:t>Junit</a:t>
            </a:r>
            <a:r>
              <a:rPr lang="pt-BR" dirty="0" smtClean="0"/>
              <a:t> 4 </a:t>
            </a:r>
            <a:r>
              <a:rPr lang="pt-BR" dirty="0" err="1" smtClean="0"/>
              <a:t>vs</a:t>
            </a:r>
            <a:r>
              <a:rPr lang="pt-BR" dirty="0" smtClean="0"/>
              <a:t> </a:t>
            </a:r>
            <a:r>
              <a:rPr lang="pt-BR" dirty="0" err="1" smtClean="0"/>
              <a:t>Junit</a:t>
            </a:r>
            <a:r>
              <a:rPr lang="pt-BR" dirty="0" smtClean="0"/>
              <a:t> 5</a:t>
            </a:r>
          </a:p>
          <a:p>
            <a:r>
              <a:rPr lang="pt-BR" dirty="0" smtClean="0"/>
              <a:t>Exemplos</a:t>
            </a:r>
          </a:p>
          <a:p>
            <a:r>
              <a:rPr lang="pt-BR" dirty="0" smtClean="0"/>
              <a:t>Considerações</a:t>
            </a:r>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899240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20</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400" dirty="0" smtClean="0">
                <a:hlinkClick r:id="rId2"/>
              </a:rPr>
              <a:t>http://stackoverflow.com/questions/28688047/unit-test-code-with-java-8-lambdas</a:t>
            </a:r>
            <a:endParaRPr lang="pt-BR" sz="2400" dirty="0" smtClean="0"/>
          </a:p>
          <a:p>
            <a:r>
              <a:rPr lang="pt-BR" sz="2400" dirty="0" smtClean="0">
                <a:hlinkClick r:id="rId3"/>
              </a:rPr>
              <a:t>http://stackoverflow.com/questions/34576710/how-to-test-lambda-functions</a:t>
            </a:r>
            <a:endParaRPr lang="pt-BR" sz="2400" dirty="0" smtClean="0"/>
          </a:p>
          <a:p>
            <a:r>
              <a:rPr lang="pt-BR" sz="2400" dirty="0" smtClean="0">
                <a:hlinkClick r:id="rId4"/>
              </a:rPr>
              <a:t>https://pythonconquerstheuniverse.wordpress.com/2011/08/29/lambda_tutorial/</a:t>
            </a:r>
            <a:endParaRPr lang="pt-BR" sz="2400" dirty="0" smtClean="0"/>
          </a:p>
          <a:p>
            <a:r>
              <a:rPr lang="pt-BR" sz="2400" dirty="0" smtClean="0">
                <a:hlinkClick r:id="rId5"/>
              </a:rPr>
              <a:t>http://www.coderanch.com/t/647426/Testing/approach-testing-lambda-expressions</a:t>
            </a:r>
            <a:endParaRPr lang="pt-BR" sz="2400" dirty="0" smtClean="0"/>
          </a:p>
          <a:p>
            <a:endParaRPr lang="pt-BR" sz="2400" dirty="0" smtClean="0"/>
          </a:p>
          <a:p>
            <a:r>
              <a:rPr lang="pt-BR" sz="2400" dirty="0" err="1" smtClean="0"/>
              <a:t>Node</a:t>
            </a:r>
            <a:r>
              <a:rPr lang="pt-BR" sz="2400" dirty="0" smtClean="0"/>
              <a:t>.</a:t>
            </a:r>
            <a:r>
              <a:rPr lang="pt-BR" sz="2400" dirty="0" err="1" smtClean="0"/>
              <a:t>js</a:t>
            </a:r>
            <a:r>
              <a:rPr lang="pt-BR" sz="2400" dirty="0" smtClean="0"/>
              <a:t> </a:t>
            </a:r>
            <a:r>
              <a:rPr lang="pt-BR" sz="2400" dirty="0" smtClean="0">
                <a:hlinkClick r:id="rId6"/>
              </a:rPr>
              <a:t>https://pub.scotch.io/@richardhyatt/unit-testing-aws-lambda-functions-in-nodejs</a:t>
            </a:r>
            <a:endParaRPr lang="pt-BR" sz="2400" dirty="0" smtClean="0"/>
          </a:p>
          <a:p>
            <a:r>
              <a:rPr lang="pt-BR" sz="2400" dirty="0" err="1" smtClean="0"/>
              <a:t>Python</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3</a:t>
            </a:fld>
            <a:endParaRPr lang="en-US" dirty="0"/>
          </a:p>
        </p:txBody>
      </p:sp>
      <p:sp>
        <p:nvSpPr>
          <p:cNvPr id="4"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Introdução</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a:bodyPr>
          <a:lstStyle/>
          <a:p>
            <a:r>
              <a:rPr lang="en-US" dirty="0" err="1"/>
              <a:t>JUnit</a:t>
            </a:r>
            <a:r>
              <a:rPr lang="en-US" dirty="0"/>
              <a:t> 5 is composed of several different modules from three different </a:t>
            </a:r>
            <a:r>
              <a:rPr lang="en-US" dirty="0" smtClean="0"/>
              <a:t>sub-projects:</a:t>
            </a:r>
            <a:endParaRPr lang="en-US" dirty="0"/>
          </a:p>
          <a:p>
            <a:pPr lvl="1"/>
            <a:r>
              <a:rPr lang="en-US" b="1" dirty="0" err="1"/>
              <a:t>JUnit</a:t>
            </a:r>
            <a:r>
              <a:rPr lang="en-US" b="1" dirty="0"/>
              <a:t> 5 = </a:t>
            </a:r>
            <a:r>
              <a:rPr lang="en-US" b="1" i="1" dirty="0" err="1"/>
              <a:t>JUnit</a:t>
            </a:r>
            <a:r>
              <a:rPr lang="en-US" b="1" i="1" dirty="0"/>
              <a:t> Platform</a:t>
            </a:r>
            <a:r>
              <a:rPr lang="en-US" b="1" dirty="0"/>
              <a:t> + </a:t>
            </a:r>
            <a:r>
              <a:rPr lang="en-US" b="1" i="1" dirty="0" err="1"/>
              <a:t>JUnit</a:t>
            </a:r>
            <a:r>
              <a:rPr lang="en-US" b="1" i="1" dirty="0"/>
              <a:t> Jupiter</a:t>
            </a:r>
            <a:r>
              <a:rPr lang="en-US" b="1" dirty="0"/>
              <a:t> + </a:t>
            </a:r>
            <a:r>
              <a:rPr lang="en-US" b="1" i="1" dirty="0" err="1"/>
              <a:t>JUnit</a:t>
            </a:r>
            <a:r>
              <a:rPr lang="en-US" b="1" i="1" dirty="0"/>
              <a:t> Vintage</a:t>
            </a:r>
            <a:endParaRPr lang="en-US" dirty="0"/>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8279" y="3356992"/>
            <a:ext cx="4363244" cy="223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898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4</a:t>
            </a:fld>
            <a:endParaRPr lang="en-US" dirty="0"/>
          </a:p>
        </p:txBody>
      </p:sp>
      <p:sp>
        <p:nvSpPr>
          <p:cNvPr id="4" name="Title 3"/>
          <p:cNvSpPr>
            <a:spLocks noGrp="1"/>
          </p:cNvSpPr>
          <p:nvPr>
            <p:ph type="title"/>
          </p:nvPr>
        </p:nvSpPr>
        <p:spPr/>
        <p:txBody>
          <a:bodyPr>
            <a:normAutofit/>
          </a:bodyPr>
          <a:lstStyle/>
          <a:p>
            <a:r>
              <a:rPr lang="pt-BR" dirty="0">
                <a:solidFill>
                  <a:srgbClr val="0070C0"/>
                </a:solidFill>
                <a:effectLst>
                  <a:outerShdw blurRad="38100" dist="38100" dir="2700000" algn="tl">
                    <a:srgbClr val="000000">
                      <a:alpha val="43137"/>
                    </a:srgbClr>
                  </a:outerShdw>
                </a:effectLst>
              </a:rPr>
              <a:t>Arquitetura do </a:t>
            </a:r>
            <a:r>
              <a:rPr lang="pt-BR" dirty="0" smtClean="0">
                <a:solidFill>
                  <a:srgbClr val="0070C0"/>
                </a:solidFill>
                <a:effectLst>
                  <a:outerShdw blurRad="38100" dist="38100" dir="2700000" algn="tl">
                    <a:srgbClr val="000000">
                      <a:alpha val="43137"/>
                    </a:srgbClr>
                  </a:outerShdw>
                </a:effectLst>
              </a:rPr>
              <a:t>Framework</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a:xfrm>
            <a:off x="457200" y="1052736"/>
            <a:ext cx="8229600" cy="4906963"/>
          </a:xfrm>
        </p:spPr>
        <p:txBody>
          <a:bodyPr>
            <a:normAutofit/>
          </a:bodyPr>
          <a:lstStyle/>
          <a:p>
            <a:r>
              <a:rPr lang="en-US" b="1" dirty="0" err="1" smtClean="0"/>
              <a:t>JUnit</a:t>
            </a:r>
            <a:r>
              <a:rPr lang="en-US" b="1" dirty="0" smtClean="0"/>
              <a:t> </a:t>
            </a:r>
            <a:r>
              <a:rPr lang="en-US" b="1" dirty="0"/>
              <a:t>5 </a:t>
            </a:r>
            <a:r>
              <a:rPr lang="en-US" b="1" dirty="0" smtClean="0"/>
              <a:t>= </a:t>
            </a:r>
            <a:r>
              <a:rPr lang="en-US" sz="2400" b="1" i="1" dirty="0" err="1" smtClean="0"/>
              <a:t>JUnit</a:t>
            </a:r>
            <a:r>
              <a:rPr lang="en-US" sz="2400" b="1" i="1" dirty="0" smtClean="0"/>
              <a:t> </a:t>
            </a:r>
            <a:r>
              <a:rPr lang="en-US" sz="2400" b="1" i="1" dirty="0"/>
              <a:t>Platform</a:t>
            </a:r>
            <a:r>
              <a:rPr lang="en-US" sz="2400" b="1" dirty="0"/>
              <a:t> + </a:t>
            </a:r>
            <a:r>
              <a:rPr lang="en-US" sz="2400" b="1" i="1" dirty="0" err="1"/>
              <a:t>JUnit</a:t>
            </a:r>
            <a:r>
              <a:rPr lang="en-US" sz="2400" b="1" i="1" dirty="0"/>
              <a:t> Jupiter</a:t>
            </a:r>
            <a:r>
              <a:rPr lang="en-US" sz="2400" b="1" dirty="0"/>
              <a:t> + </a:t>
            </a:r>
            <a:r>
              <a:rPr lang="en-US" sz="2400" b="1" i="1" dirty="0" err="1"/>
              <a:t>JUnit</a:t>
            </a:r>
            <a:r>
              <a:rPr lang="en-US" sz="2400" b="1" i="1" dirty="0"/>
              <a:t> </a:t>
            </a:r>
            <a:r>
              <a:rPr lang="en-US" sz="2400" b="1" i="1" dirty="0" smtClean="0"/>
              <a:t> Vintage</a:t>
            </a:r>
            <a:endParaRPr lang="en-US" sz="3200" dirty="0"/>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0" name="Picture 2" descr="junit-5-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l="1941" t="2258" r="209" b="2383"/>
          <a:stretch/>
        </p:blipFill>
        <p:spPr bwMode="auto">
          <a:xfrm>
            <a:off x="1909923" y="1735418"/>
            <a:ext cx="5324155" cy="489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61154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5</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smtClean="0"/>
              <a:t>Testar a funcionalidade e desempenho do código MATLAB</a:t>
            </a:r>
          </a:p>
          <a:p>
            <a:r>
              <a:rPr lang="pt-BR" sz="2800" dirty="0" smtClean="0">
                <a:hlinkClick r:id="rId2"/>
              </a:rPr>
              <a:t>http://www.codeaffine.com/2016/02/18/junit-5-first-look/</a:t>
            </a:r>
            <a:endParaRPr lang="pt-BR" sz="2800" dirty="0" smtClean="0"/>
          </a:p>
          <a:p>
            <a:r>
              <a:rPr lang="en-US" sz="2800" b="1" dirty="0" err="1" smtClean="0"/>
              <a:t>JUnit</a:t>
            </a:r>
            <a:r>
              <a:rPr lang="en-US" sz="2800" b="1" dirty="0" smtClean="0"/>
              <a:t> 5 – A First Look at the Next Generation of </a:t>
            </a:r>
            <a:r>
              <a:rPr lang="en-US" sz="2800" b="1" dirty="0" err="1" smtClean="0"/>
              <a:t>Junit</a:t>
            </a:r>
            <a:endParaRPr lang="en-US" sz="2800" b="1" dirty="0" smtClean="0"/>
          </a:p>
          <a:p>
            <a:pPr lvl="1"/>
            <a:r>
              <a:rPr lang="en-US" sz="2400" dirty="0" smtClean="0"/>
              <a:t>In the beginning of February, the </a:t>
            </a:r>
            <a:r>
              <a:rPr lang="en-US" sz="2400" dirty="0" err="1" smtClean="0">
                <a:hlinkClick r:id="rId3"/>
              </a:rPr>
              <a:t>JUnit</a:t>
            </a:r>
            <a:r>
              <a:rPr lang="en-US" sz="2400" dirty="0" smtClean="0">
                <a:hlinkClick r:id="rId3"/>
              </a:rPr>
              <a:t> 5 (aka </a:t>
            </a:r>
            <a:r>
              <a:rPr lang="en-US" sz="2400" dirty="0" err="1" smtClean="0">
                <a:hlinkClick r:id="rId3"/>
              </a:rPr>
              <a:t>JUnit</a:t>
            </a:r>
            <a:r>
              <a:rPr lang="en-US" sz="2400" dirty="0" smtClean="0">
                <a:hlinkClick r:id="rId3"/>
              </a:rPr>
              <a:t> Lambda) team</a:t>
            </a:r>
            <a:r>
              <a:rPr lang="en-US" sz="2400" dirty="0" smtClean="0"/>
              <a:t> has published an alpha release. Since </a:t>
            </a:r>
            <a:r>
              <a:rPr lang="en-US" sz="2400" dirty="0" err="1" smtClean="0"/>
              <a:t>JUnit</a:t>
            </a:r>
            <a:r>
              <a:rPr lang="en-US" sz="2400" dirty="0" smtClean="0"/>
              <a:t> 4 is among the most used items in my toolbox I thought it might be worth to have a look at the next major release.</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6</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smtClean="0">
                <a:hlinkClick r:id="rId2"/>
              </a:rPr>
              <a:t>https</a:t>
            </a:r>
            <a:r>
              <a:rPr lang="pt-BR" sz="2800" dirty="0">
                <a:hlinkClick r:id="rId2"/>
              </a:rPr>
              <a:t>://</a:t>
            </a:r>
            <a:r>
              <a:rPr lang="pt-BR" sz="2800" dirty="0" smtClean="0">
                <a:hlinkClick r:id="rId2"/>
              </a:rPr>
              <a:t>www.infoq.com/news/2016/03/junit5-alpha</a:t>
            </a:r>
            <a:endParaRPr lang="pt-BR" sz="2800"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788749"/>
            <a:ext cx="704850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9" y="2668509"/>
            <a:ext cx="7858125"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3667658"/>
            <a:ext cx="5359595" cy="2857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660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7</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a:hlinkClick r:id="rId2"/>
              </a:rPr>
              <a:t>http://blog.codefx.org/libraries/junit-5-setup</a:t>
            </a:r>
            <a:r>
              <a:rPr lang="pt-BR" sz="2800" dirty="0" smtClean="0">
                <a:hlinkClick r:id="rId2"/>
              </a:rPr>
              <a:t>/</a:t>
            </a:r>
            <a:endParaRPr lang="pt-BR" sz="2800" dirty="0" smtClean="0"/>
          </a:p>
          <a:p>
            <a:pPr lvl="1"/>
            <a:r>
              <a:rPr lang="en-US" sz="2000" b="1" dirty="0"/>
              <a:t>Setup</a:t>
            </a:r>
          </a:p>
          <a:p>
            <a:pPr lvl="1"/>
            <a:r>
              <a:rPr lang="en-US" sz="2000" b="1" dirty="0"/>
              <a:t>Basics</a:t>
            </a:r>
          </a:p>
          <a:p>
            <a:pPr lvl="1"/>
            <a:r>
              <a:rPr lang="en-US" sz="2000" b="1" dirty="0"/>
              <a:t>Architecture</a:t>
            </a:r>
          </a:p>
          <a:p>
            <a:pPr lvl="1"/>
            <a:r>
              <a:rPr lang="en-US" sz="2000" b="1" dirty="0"/>
              <a:t>Extension Model</a:t>
            </a:r>
          </a:p>
          <a:p>
            <a:pPr lvl="1"/>
            <a:r>
              <a:rPr lang="en-US" sz="2000" b="1" dirty="0"/>
              <a:t>Conditions</a:t>
            </a:r>
          </a:p>
          <a:p>
            <a:pPr lvl="1"/>
            <a:r>
              <a:rPr lang="en-US" sz="2000" b="1" dirty="0"/>
              <a:t>Injection</a:t>
            </a:r>
          </a:p>
          <a:p>
            <a:pPr lvl="1"/>
            <a:r>
              <a:rPr lang="en-US" sz="2000" b="1" dirty="0"/>
              <a:t>Dynamic Tests</a:t>
            </a:r>
            <a:endParaRPr lang="pt-BR" b="1" dirty="0"/>
          </a:p>
          <a:p>
            <a:r>
              <a:rPr lang="pt-BR" sz="2800">
                <a:hlinkClick r:id="rId3"/>
              </a:rPr>
              <a:t>http://blog.codefx.org/design/architecture/junit-5-architecture</a:t>
            </a:r>
            <a:r>
              <a:rPr lang="pt-BR" sz="2800" smtClean="0">
                <a:hlinkClick r:id="rId3"/>
              </a:rPr>
              <a:t>/</a:t>
            </a:r>
          </a:p>
          <a:p>
            <a:r>
              <a:rPr lang="pt-BR" sz="2800" smtClean="0">
                <a:hlinkClick r:id="rId3"/>
              </a:rPr>
              <a:t>http</a:t>
            </a:r>
            <a:r>
              <a:rPr lang="pt-BR" sz="2800" dirty="0">
                <a:hlinkClick r:id="rId3"/>
              </a:rPr>
              <a:t>://blog.codefx.org/libraries/junit-5-basics</a:t>
            </a:r>
            <a:r>
              <a:rPr lang="pt-BR" sz="2800" dirty="0" smtClean="0">
                <a:hlinkClick r:id="rId3"/>
              </a:rPr>
              <a:t>/</a:t>
            </a:r>
            <a:endParaRPr lang="pt-BR" sz="2800" dirty="0" smtClean="0"/>
          </a:p>
          <a:p>
            <a:r>
              <a:rPr lang="pt-BR" sz="2800" dirty="0">
                <a:hlinkClick r:id="rId4"/>
              </a:rPr>
              <a:t>http://blog.codefx.org/design/architecture/junit-5-extension-model</a:t>
            </a:r>
            <a:r>
              <a:rPr lang="pt-BR" sz="2800" dirty="0" smtClean="0">
                <a:hlinkClick r:id="rId4"/>
              </a:rPr>
              <a:t>/</a:t>
            </a:r>
            <a:endParaRPr lang="pt-BR" sz="2800" dirty="0" smtClean="0"/>
          </a:p>
          <a:p>
            <a:endParaRPr lang="pt-BR" sz="2800"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2120" y="3573016"/>
            <a:ext cx="2876104" cy="277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5557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8</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a:hlinkClick r:id="rId2"/>
              </a:rPr>
              <a:t>http://blog.so-geht-software.de/2016/02/whats-new-in-junit-5</a:t>
            </a:r>
            <a:r>
              <a:rPr lang="pt-BR" sz="2800" dirty="0" smtClean="0">
                <a:hlinkClick r:id="rId2"/>
              </a:rPr>
              <a:t>/</a:t>
            </a:r>
            <a:endParaRPr lang="pt-BR" sz="2800" dirty="0" smtClean="0"/>
          </a:p>
          <a:p>
            <a:pPr lvl="1"/>
            <a:r>
              <a:rPr lang="pt-BR" sz="2400" b="1" dirty="0" err="1" smtClean="0"/>
              <a:t>Assertions</a:t>
            </a:r>
            <a:endParaRPr lang="pt-BR" sz="2400" b="1" dirty="0" smtClean="0"/>
          </a:p>
          <a:p>
            <a:pPr lvl="1"/>
            <a:r>
              <a:rPr lang="en-US" sz="2400" b="1" dirty="0"/>
              <a:t>Assumptions, tags and disabled tests</a:t>
            </a:r>
          </a:p>
          <a:p>
            <a:pPr lvl="1"/>
            <a:r>
              <a:rPr lang="pt-BR" sz="2400" b="1" dirty="0" err="1"/>
              <a:t>Extension</a:t>
            </a:r>
            <a:r>
              <a:rPr lang="pt-BR" sz="2400" b="1" dirty="0"/>
              <a:t> </a:t>
            </a:r>
            <a:r>
              <a:rPr lang="pt-BR" sz="2400" b="1" dirty="0" err="1"/>
              <a:t>model</a:t>
            </a:r>
            <a:endParaRPr lang="pt-BR" sz="2400" b="1" dirty="0"/>
          </a:p>
          <a:p>
            <a:pPr lvl="1"/>
            <a:r>
              <a:rPr lang="en-US" sz="2400" b="1" dirty="0"/>
              <a:t>Can I use </a:t>
            </a:r>
            <a:r>
              <a:rPr lang="en-US" sz="2400" b="1" dirty="0" err="1"/>
              <a:t>Hamcrest</a:t>
            </a:r>
            <a:r>
              <a:rPr lang="en-US" sz="2400" b="1" dirty="0"/>
              <a:t> Matchers or </a:t>
            </a:r>
            <a:r>
              <a:rPr lang="en-US" sz="2400" b="1" dirty="0" err="1"/>
              <a:t>AssertJ</a:t>
            </a:r>
            <a:r>
              <a:rPr lang="en-US" sz="2400" b="1" dirty="0"/>
              <a:t> with </a:t>
            </a:r>
            <a:r>
              <a:rPr lang="en-US" sz="2400" b="1" dirty="0" err="1"/>
              <a:t>JUnit</a:t>
            </a:r>
            <a:r>
              <a:rPr lang="en-US" sz="2400" b="1" dirty="0"/>
              <a:t> 5?</a:t>
            </a:r>
          </a:p>
          <a:p>
            <a:r>
              <a:rPr lang="en-US" sz="2400" b="1" dirty="0"/>
              <a:t>What’s next?</a:t>
            </a:r>
          </a:p>
          <a:p>
            <a:r>
              <a:rPr lang="en-US" sz="2400" dirty="0"/>
              <a:t>There is no roadmap on the project’s </a:t>
            </a:r>
            <a:r>
              <a:rPr lang="en-US" sz="2400" dirty="0" err="1">
                <a:hlinkClick r:id="rId3"/>
              </a:rPr>
              <a:t>GitHub</a:t>
            </a:r>
            <a:r>
              <a:rPr lang="en-US" sz="2400" dirty="0">
                <a:hlinkClick r:id="rId3"/>
              </a:rPr>
              <a:t> page</a:t>
            </a:r>
            <a:r>
              <a:rPr lang="en-US" sz="2400" dirty="0"/>
              <a:t>. </a:t>
            </a:r>
            <a:r>
              <a:rPr lang="en-US" sz="2400" dirty="0" err="1"/>
              <a:t>JUnit</a:t>
            </a:r>
            <a:r>
              <a:rPr lang="en-US" sz="2400" dirty="0"/>
              <a:t> 5 is alpha now, feel free to test it and give your feedback. The team has built integration modules for </a:t>
            </a:r>
            <a:r>
              <a:rPr lang="en-US" sz="2400" dirty="0" err="1"/>
              <a:t>Gradle</a:t>
            </a:r>
            <a:r>
              <a:rPr lang="en-US" sz="2400" dirty="0"/>
              <a:t> and Maven Surefire. If you would like to run </a:t>
            </a:r>
            <a:r>
              <a:rPr lang="en-US" sz="2400" dirty="0" err="1"/>
              <a:t>JUnit</a:t>
            </a:r>
            <a:r>
              <a:rPr lang="en-US" sz="2400" dirty="0"/>
              <a:t> 5 tests in your IDE you can use the </a:t>
            </a:r>
            <a:r>
              <a:rPr lang="en-US" sz="2400" dirty="0" err="1"/>
              <a:t>JUnit</a:t>
            </a:r>
            <a:r>
              <a:rPr lang="en-US" sz="2400" dirty="0"/>
              <a:t> 4 Runner.</a:t>
            </a:r>
          </a:p>
          <a:p>
            <a:endParaRPr lang="pt-BR" b="1" dirty="0"/>
          </a:p>
          <a:p>
            <a:endParaRPr lang="pt-BR" sz="2800"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3573016"/>
            <a:ext cx="2876104" cy="277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9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9</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a:hlinkClick r:id="rId2"/>
              </a:rPr>
              <a:t>https://</a:t>
            </a:r>
            <a:r>
              <a:rPr lang="pt-BR" sz="2800" dirty="0" smtClean="0">
                <a:hlinkClick r:id="rId2"/>
              </a:rPr>
              <a:t>dzone.com/articles/junit-5-basics</a:t>
            </a:r>
            <a:endParaRPr lang="pt-BR" sz="2800" dirty="0" smtClean="0"/>
          </a:p>
          <a:p>
            <a:r>
              <a:rPr lang="pt-BR" b="1" dirty="0"/>
              <a:t>Test </a:t>
            </a:r>
            <a:r>
              <a:rPr lang="pt-BR" b="1" dirty="0" err="1" smtClean="0"/>
              <a:t>Lifecycle</a:t>
            </a:r>
            <a:endParaRPr lang="pt-BR" b="1" dirty="0" smtClean="0"/>
          </a:p>
          <a:p>
            <a:pPr lvl="1"/>
            <a:r>
              <a:rPr lang="pt-BR" b="1" dirty="0"/>
              <a:t>@Test</a:t>
            </a:r>
          </a:p>
          <a:p>
            <a:pPr lvl="1"/>
            <a:r>
              <a:rPr lang="pt-BR" b="1" dirty="0" err="1"/>
              <a:t>Before</a:t>
            </a:r>
            <a:r>
              <a:rPr lang="pt-BR" b="1" dirty="0"/>
              <a:t> </a:t>
            </a:r>
            <a:r>
              <a:rPr lang="pt-BR" b="1" dirty="0" err="1"/>
              <a:t>and</a:t>
            </a:r>
            <a:r>
              <a:rPr lang="pt-BR" b="1" dirty="0"/>
              <a:t> </a:t>
            </a:r>
            <a:r>
              <a:rPr lang="pt-BR" b="1" dirty="0" err="1"/>
              <a:t>After</a:t>
            </a:r>
            <a:endParaRPr lang="pt-BR" b="1" dirty="0"/>
          </a:p>
          <a:p>
            <a:pPr lvl="1"/>
            <a:r>
              <a:rPr lang="pt-BR" dirty="0"/>
              <a:t>@</a:t>
            </a:r>
            <a:r>
              <a:rPr lang="pt-BR" dirty="0" err="1" smtClean="0"/>
              <a:t>Disabled</a:t>
            </a:r>
            <a:endParaRPr lang="pt-BR" dirty="0" smtClean="0"/>
          </a:p>
          <a:p>
            <a:pPr lvl="1"/>
            <a:r>
              <a:rPr lang="pt-BR" b="1" dirty="0" err="1"/>
              <a:t>Assertions</a:t>
            </a:r>
            <a:endParaRPr lang="pt-BR" b="1" dirty="0"/>
          </a:p>
          <a:p>
            <a:pPr lvl="1"/>
            <a:r>
              <a:rPr lang="pt-BR" b="1" dirty="0" err="1"/>
              <a:t>Extended</a:t>
            </a:r>
            <a:endParaRPr lang="pt-BR" b="1" dirty="0"/>
          </a:p>
          <a:p>
            <a:pPr lvl="1"/>
            <a:r>
              <a:rPr lang="pt-BR" b="1" dirty="0" err="1"/>
              <a:t>Assumptions</a:t>
            </a:r>
            <a:endParaRPr lang="pt-BR" b="1" dirty="0"/>
          </a:p>
          <a:p>
            <a:pPr lvl="1"/>
            <a:r>
              <a:rPr lang="pt-BR" dirty="0"/>
              <a:t>'@</a:t>
            </a:r>
            <a:r>
              <a:rPr lang="pt-BR" dirty="0" err="1" smtClean="0"/>
              <a:t>Nested</a:t>
            </a:r>
            <a:r>
              <a:rPr lang="pt-BR" dirty="0" smtClean="0"/>
              <a:t>‘</a:t>
            </a:r>
          </a:p>
          <a:p>
            <a:pPr lvl="1"/>
            <a:r>
              <a:rPr lang="pt-BR" dirty="0"/>
              <a:t>@</a:t>
            </a:r>
            <a:r>
              <a:rPr lang="pt-BR" dirty="0" err="1"/>
              <a:t>DisplayName</a:t>
            </a:r>
            <a:endParaRPr lang="pt-BR" b="1"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573016"/>
            <a:ext cx="2876104" cy="277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9868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9555</TotalTime>
  <Words>518</Words>
  <Application>Microsoft Office PowerPoint</Application>
  <PresentationFormat>Apresentação na tela (4:3)</PresentationFormat>
  <Paragraphs>123</Paragraphs>
  <Slides>20</Slides>
  <Notes>1</Notes>
  <HiddenSlides>0</HiddenSlides>
  <MMClips>0</MMClips>
  <ScaleCrop>false</ScaleCrop>
  <HeadingPairs>
    <vt:vector size="4" baseType="variant">
      <vt:variant>
        <vt:lpstr>Tema</vt:lpstr>
      </vt:variant>
      <vt:variant>
        <vt:i4>1</vt:i4>
      </vt:variant>
      <vt:variant>
        <vt:lpstr>Títulos de slides</vt:lpstr>
      </vt:variant>
      <vt:variant>
        <vt:i4>20</vt:i4>
      </vt:variant>
    </vt:vector>
  </HeadingPairs>
  <TitlesOfParts>
    <vt:vector size="21" baseType="lpstr">
      <vt:lpstr>Tema do Office</vt:lpstr>
      <vt:lpstr>  JUnit Lambda -&gt; JUnit 5 Java Unit Test Framework </vt:lpstr>
      <vt:lpstr>JUnit 5 Test Framework</vt:lpstr>
      <vt:lpstr>Introdução</vt:lpstr>
      <vt:lpstr>Arquitetura do Framework</vt:lpstr>
      <vt:lpstr>JUnit 5 Test Framework</vt:lpstr>
      <vt:lpstr>JUnit 5 Test Framework</vt:lpstr>
      <vt:lpstr>JUnit 5 Test Framework</vt:lpstr>
      <vt:lpstr>JUnit 5 Test Framework</vt:lpstr>
      <vt:lpstr>JUnit 5 Test Framework</vt:lpstr>
      <vt:lpstr>JUnit 5 Test Framework</vt:lpstr>
      <vt:lpstr>JUnit 5 Test Framework</vt:lpstr>
      <vt:lpstr>Apresentação do MATLAB xUnit Test Framework</vt:lpstr>
      <vt:lpstr>Exemplo - Função</vt:lpstr>
      <vt:lpstr>Exemplo – Função (Código Teste)</vt:lpstr>
      <vt:lpstr>Exemplo – Função (Resultados)</vt:lpstr>
      <vt:lpstr>Exemplo – Função (Código Correção)</vt:lpstr>
      <vt:lpstr>Exemplo – Função (Resultados Correção)</vt:lpstr>
      <vt:lpstr>Considerações</vt:lpstr>
      <vt:lpstr>Java 8 Lambda Expressions Revision</vt:lpstr>
      <vt:lpstr>JUnit 5 Test Framework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for Recommender Systems</dc:title>
  <dc:creator>Luiz Wagner T. Nascimento</dc:creator>
  <cp:lastModifiedBy>Luiz Wagner T. Nascimento</cp:lastModifiedBy>
  <cp:revision>132</cp:revision>
  <dcterms:created xsi:type="dcterms:W3CDTF">2016-05-27T13:26:47Z</dcterms:created>
  <dcterms:modified xsi:type="dcterms:W3CDTF">2016-07-16T20:36:22Z</dcterms:modified>
</cp:coreProperties>
</file>