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71" r:id="rId3"/>
    <p:sldId id="265" r:id="rId4"/>
    <p:sldId id="272" r:id="rId5"/>
    <p:sldId id="267" r:id="rId6"/>
    <p:sldId id="270"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11/07/2016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303B0A8-E44F-4953-80FF-1C36A090D810}" type="slidenum">
              <a:rPr lang="pt-BR" smtClean="0"/>
              <a:pPr/>
              <a:t>6</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11/07/2016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11/07/2016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smtClean="0">
                <a:solidFill>
                  <a:srgbClr val="0070C0"/>
                </a:solidFill>
              </a:rPr>
              <a:t>MATLAB</a:t>
            </a:r>
            <a:br>
              <a:rPr lang="en-US" b="1" dirty="0" smtClean="0">
                <a:solidFill>
                  <a:srgbClr val="0070C0"/>
                </a:solidFill>
              </a:rPr>
            </a:br>
            <a:r>
              <a:rPr lang="en-US" b="1" dirty="0" err="1" smtClean="0">
                <a:solidFill>
                  <a:srgbClr val="0070C0"/>
                </a:solidFill>
              </a:rPr>
              <a:t>xUnit</a:t>
            </a:r>
            <a:r>
              <a:rPr lang="en-US" b="1" dirty="0" smtClean="0">
                <a:solidFill>
                  <a:srgbClr val="0070C0"/>
                </a:solidFill>
              </a:rPr>
              <a:t> </a:t>
            </a:r>
            <a:r>
              <a:rPr lang="en-US" b="1" dirty="0">
                <a:solidFill>
                  <a:srgbClr val="0070C0"/>
                </a:solidFill>
              </a:rPr>
              <a:t>Test 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Nascimento</a:t>
            </a: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3"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val="1800453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smtClean="0">
                <a:solidFill>
                  <a:srgbClr val="0070C0"/>
                </a:solidFill>
                <a:effectLst>
                  <a:outerShdw blurRad="38100" dist="38100" dir="2700000" algn="tl">
                    <a:srgbClr val="000000">
                      <a:alpha val="43137"/>
                    </a:srgbClr>
                  </a:outerShdw>
                </a:effectLst>
              </a:rPr>
              <a:t>MATLAB </a:t>
            </a:r>
            <a:r>
              <a:rPr lang="en-US" dirty="0" err="1" smtClean="0">
                <a:solidFill>
                  <a:srgbClr val="0070C0"/>
                </a:solidFill>
                <a:effectLst>
                  <a:outerShdw blurRad="38100" dist="38100" dir="2700000" algn="tl">
                    <a:srgbClr val="000000">
                      <a:alpha val="43137"/>
                    </a:srgbClr>
                  </a:outerShdw>
                </a:effectLst>
              </a:rPr>
              <a:t>xUnit</a:t>
            </a:r>
            <a:r>
              <a:rPr lang="en-US" dirty="0" smtClean="0">
                <a:solidFill>
                  <a:srgbClr val="0070C0"/>
                </a:solidFill>
                <a:effectLst>
                  <a:outerShdw blurRad="38100" dist="38100" dir="2700000" algn="tl">
                    <a:srgbClr val="000000">
                      <a:alpha val="43137"/>
                    </a:srgbClr>
                  </a:outerShdw>
                </a:effectLst>
              </a:rPr>
              <a:t> </a:t>
            </a:r>
            <a:r>
              <a:rPr lang="en-US" dirty="0">
                <a:solidFill>
                  <a:srgbClr val="0070C0"/>
                </a:solidFill>
                <a:effectLst>
                  <a:outerShdw blurRad="38100" dist="38100" dir="2700000" algn="tl">
                    <a:srgbClr val="000000">
                      <a:alpha val="43137"/>
                    </a:srgbClr>
                  </a:outerShdw>
                </a:effectLst>
              </a:rPr>
              <a:t>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smtClean="0"/>
              <a:t>Apresentação do Framework</a:t>
            </a:r>
          </a:p>
          <a:p>
            <a:r>
              <a:rPr lang="pt-BR" dirty="0" smtClean="0"/>
              <a:t>Exemplo</a:t>
            </a:r>
          </a:p>
          <a:p>
            <a:r>
              <a:rPr lang="pt-BR" dirty="0" smtClean="0"/>
              <a:t>Considerações</a:t>
            </a:r>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89924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smtClean="0">
                <a:solidFill>
                  <a:srgbClr val="0070C0"/>
                </a:solidFill>
                <a:effectLst>
                  <a:outerShdw blurRad="38100" dist="38100" dir="2700000" algn="tl">
                    <a:srgbClr val="000000">
                      <a:alpha val="43137"/>
                    </a:srgbClr>
                  </a:outerShdw>
                </a:effectLst>
              </a:rPr>
              <a:t>Introdução</a:t>
            </a:r>
            <a:endParaRPr lang="pt-BR">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MATLAB (</a:t>
            </a:r>
            <a:r>
              <a:rPr lang="en-US" dirty="0" smtClean="0"/>
              <a:t>MATrix LABoratory</a:t>
            </a:r>
            <a:r>
              <a:rPr lang="pt-BR" dirty="0" smtClean="0"/>
              <a:t>) </a:t>
            </a:r>
          </a:p>
          <a:p>
            <a:pPr lvl="1"/>
            <a:r>
              <a:rPr lang="pt-BR" dirty="0" smtClean="0"/>
              <a:t>Linguagem de programação computacional, usando como base o cálculo de matrizes e suas aplicações</a:t>
            </a:r>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http://www.brainsciencetools.com/sites/brainsciencetools/files/matl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268" y="3323371"/>
            <a:ext cx="2307296" cy="29148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athworks.com/images/nextgen/supporting/discovery/matlab-vs-r-fit-models-data-with-curve-fit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36" y="3323685"/>
            <a:ext cx="3874764" cy="291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Framework para Teste Unitário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fontScale="77500" lnSpcReduction="20000"/>
          </a:bodyPr>
          <a:lstStyle/>
          <a:p>
            <a:r>
              <a:rPr lang="pt-BR" dirty="0"/>
              <a:t>MATLAB </a:t>
            </a:r>
            <a:r>
              <a:rPr lang="pt-BR" dirty="0" err="1"/>
              <a:t>xUnit</a:t>
            </a:r>
            <a:r>
              <a:rPr lang="pt-BR" dirty="0"/>
              <a:t> Test Framework</a:t>
            </a:r>
            <a:endParaRPr lang="pt-BR" dirty="0" smtClean="0"/>
          </a:p>
          <a:p>
            <a:pPr lvl="1"/>
            <a:r>
              <a:rPr lang="en-US" dirty="0"/>
              <a:t>Test the functionality and performance of your MATLAB® code</a:t>
            </a:r>
          </a:p>
          <a:p>
            <a:pPr lvl="2"/>
            <a:r>
              <a:rPr lang="en-US" dirty="0"/>
              <a:t>Testing your code is an integral part of developing quality software. To guide software development and monitor for regressions in code functionality, you can write unit tests for your programs. To measure the time it takes for your code (or your tests) to run, you can write performance tests.</a:t>
            </a:r>
          </a:p>
          <a:p>
            <a:pPr lvl="1"/>
            <a:endParaRPr lang="en-US" dirty="0"/>
          </a:p>
          <a:p>
            <a:pPr lvl="1"/>
            <a:r>
              <a:rPr lang="en-US" dirty="0" smtClean="0"/>
              <a:t>Function-Based </a:t>
            </a:r>
            <a:r>
              <a:rPr lang="en-US" dirty="0"/>
              <a:t>Unit Tests</a:t>
            </a:r>
          </a:p>
          <a:p>
            <a:pPr lvl="2"/>
            <a:r>
              <a:rPr lang="en-US" dirty="0"/>
              <a:t>Write tests using qualifications; customize test runner; select and run tests</a:t>
            </a:r>
          </a:p>
          <a:p>
            <a:pPr lvl="1"/>
            <a:r>
              <a:rPr lang="en-US" dirty="0" smtClean="0"/>
              <a:t>Class-Based </a:t>
            </a:r>
            <a:r>
              <a:rPr lang="en-US" dirty="0"/>
              <a:t>Unit Tests</a:t>
            </a:r>
          </a:p>
          <a:p>
            <a:pPr lvl="2"/>
            <a:r>
              <a:rPr lang="en-US" dirty="0"/>
              <a:t>Write class-based tests; parameterize tests; apply fixtures; select and run tests</a:t>
            </a:r>
          </a:p>
          <a:p>
            <a:pPr lvl="1"/>
            <a:r>
              <a:rPr lang="en-US" dirty="0"/>
              <a:t>Extend Unit Testing Framework</a:t>
            </a:r>
          </a:p>
          <a:p>
            <a:pPr lvl="2"/>
            <a:r>
              <a:rPr lang="en-US" dirty="0"/>
              <a:t>Customize testing environment; author constraints, fixtures, diagnostics, and plugins</a:t>
            </a:r>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197946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4"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Content-Based – Solution / Withdraws</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1"/>
            <a:ext cx="8229600" cy="2358008"/>
          </a:xfrm>
        </p:spPr>
        <p:style>
          <a:lnRef idx="1">
            <a:schemeClr val="accent3"/>
          </a:lnRef>
          <a:fillRef idx="2">
            <a:schemeClr val="accent3"/>
          </a:fillRef>
          <a:effectRef idx="1">
            <a:schemeClr val="accent3"/>
          </a:effectRef>
          <a:fontRef idx="minor">
            <a:schemeClr val="dk1"/>
          </a:fontRef>
        </p:style>
        <p:txBody>
          <a:bodyPr>
            <a:normAutofit/>
          </a:bodyPr>
          <a:lstStyle/>
          <a:p>
            <a:r>
              <a:rPr lang="en-US" sz="2800" dirty="0" smtClean="0"/>
              <a:t>Several models to find item metadata similarity</a:t>
            </a:r>
          </a:p>
          <a:p>
            <a:pPr lvl="1"/>
            <a:r>
              <a:rPr lang="en-US" sz="2400" dirty="0" smtClean="0"/>
              <a:t>Vector Space Model, Term Frequency Inverse Document Frequency (TF/IDF)</a:t>
            </a:r>
          </a:p>
          <a:p>
            <a:pPr lvl="1"/>
            <a:r>
              <a:rPr lang="en-US" sz="2400" dirty="0" smtClean="0"/>
              <a:t>Probabilistic models (Naïve </a:t>
            </a:r>
            <a:r>
              <a:rPr lang="en-US" sz="2400" dirty="0" err="1" smtClean="0"/>
              <a:t>Bayes</a:t>
            </a:r>
            <a:r>
              <a:rPr lang="en-US" sz="2400" dirty="0" smtClean="0"/>
              <a:t> Classifier, Decision Trees or Neural Networks)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2" name="Espaço Reservado para Conteúdo 1"/>
          <p:cNvSpPr txBox="1">
            <a:spLocks/>
          </p:cNvSpPr>
          <p:nvPr/>
        </p:nvSpPr>
        <p:spPr>
          <a:xfrm>
            <a:off x="467544" y="3861048"/>
            <a:ext cx="8229600" cy="2358008"/>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lnSpcReduction="10000"/>
          </a:bodyPr>
          <a:lstStyle/>
          <a:p>
            <a:pPr marL="342900" lvl="0" indent="-342900">
              <a:spcBef>
                <a:spcPct val="20000"/>
              </a:spcBef>
              <a:buFont typeface="Arial" pitchFamily="34" charset="0"/>
              <a:buChar char="•"/>
            </a:pPr>
            <a:r>
              <a:rPr lang="en-US" sz="2800" dirty="0" smtClean="0"/>
              <a:t>Strategy depends on items' metadata and how much their characteristics are refined (or hard to extract content)</a:t>
            </a:r>
          </a:p>
          <a:p>
            <a:pPr marL="342900" lvl="0" indent="-342900">
              <a:spcBef>
                <a:spcPct val="20000"/>
              </a:spcBef>
              <a:buFont typeface="Arial" pitchFamily="34" charset="0"/>
              <a:buChar char="•"/>
            </a:pPr>
            <a:r>
              <a:rPr lang="en-US" sz="2800" dirty="0" smtClean="0"/>
              <a:t>Algorithm can become over specialized</a:t>
            </a:r>
          </a:p>
          <a:p>
            <a:pPr marL="342900" lvl="0" indent="-342900">
              <a:spcBef>
                <a:spcPct val="20000"/>
              </a:spcBef>
              <a:buFont typeface="Arial" pitchFamily="34" charset="0"/>
              <a:buChar char="•"/>
            </a:pPr>
            <a:r>
              <a:rPr lang="en-US" sz="2800" dirty="0" smtClean="0"/>
              <a:t>Difficult to exploit quality judgment from users</a:t>
            </a:r>
          </a:p>
        </p:txBody>
      </p:sp>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scimento\Documents\workspace-GitRepos\CAP392-02-PloP\artigos\03 - Pattern Language\entrega final\LIBRA recommender-systems-3-638.jpg"/>
          <p:cNvPicPr>
            <a:picLocks noChangeAspect="1" noChangeArrowheads="1"/>
          </p:cNvPicPr>
          <p:nvPr/>
        </p:nvPicPr>
        <p:blipFill>
          <a:blip r:embed="rId3" cstate="print"/>
          <a:srcRect/>
          <a:stretch>
            <a:fillRect/>
          </a:stretch>
        </p:blipFill>
        <p:spPr bwMode="auto">
          <a:xfrm>
            <a:off x="5580112" y="1268760"/>
            <a:ext cx="2822451" cy="2119050"/>
          </a:xfrm>
          <a:prstGeom prst="rect">
            <a:avLst/>
          </a:prstGeom>
          <a:noFill/>
        </p:spPr>
      </p:pic>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solidFill>
                  <a:srgbClr val="0070C0"/>
                </a:solidFill>
                <a:effectLst>
                  <a:outerShdw blurRad="38100" dist="38100" dir="2700000" algn="tl">
                    <a:srgbClr val="000000">
                      <a:alpha val="43137"/>
                    </a:srgbClr>
                  </a:outerShdw>
                </a:effectLst>
              </a:rPr>
              <a:t>Content-Based – Examples</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a:xfrm>
            <a:off x="457200" y="1143001"/>
            <a:ext cx="5122912" cy="1421904"/>
          </a:xfrm>
          <a:ln/>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err="1" smtClean="0"/>
              <a:t>Citeseer</a:t>
            </a:r>
            <a:r>
              <a:rPr lang="en-US" sz="2400" dirty="0" smtClean="0"/>
              <a:t>, LIBRA </a:t>
            </a:r>
            <a:r>
              <a:rPr lang="en-US" sz="1050" dirty="0" smtClean="0"/>
              <a:t>(Learning Intelligent Book Recommending Agent)</a:t>
            </a:r>
          </a:p>
          <a:p>
            <a:r>
              <a:rPr lang="en-US" sz="2400" dirty="0" err="1" smtClean="0"/>
              <a:t>RottenTomatoes</a:t>
            </a:r>
            <a:r>
              <a:rPr lang="en-US" sz="2400" dirty="0" smtClean="0"/>
              <a:t>, See this Next, Jinni</a:t>
            </a:r>
          </a:p>
          <a:p>
            <a:r>
              <a:rPr lang="en-US" sz="2400" dirty="0" smtClean="0"/>
              <a:t>Steam, </a:t>
            </a:r>
            <a:r>
              <a:rPr lang="en-US" sz="2400" dirty="0" err="1" smtClean="0"/>
              <a:t>boardgamesfor.me</a:t>
            </a:r>
            <a:endParaRPr lang="en-US" sz="2000"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7" name="Picture 3" descr="G:\HD-Games\GitRepos\DesignPatterns\CAP392-02-PloP\artigos\03 - Pattern Language\entrega final\CiteSe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2708920"/>
            <a:ext cx="27146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HD-Games\GitRepos\DesignPatterns\CAP392-02-PloP\artigos\03 - Pattern Language\entrega final\seethisnex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501008"/>
            <a:ext cx="2664296" cy="507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Nascimento\Documents\workspace-GitRepos\CAP392-02-PloP\artigos\03 - Pattern Language\entrega final\recommendedforme.png"/>
          <p:cNvPicPr>
            <a:picLocks noChangeAspect="1" noChangeArrowheads="1"/>
          </p:cNvPicPr>
          <p:nvPr/>
        </p:nvPicPr>
        <p:blipFill>
          <a:blip r:embed="rId6" cstate="print"/>
          <a:srcRect/>
          <a:stretch>
            <a:fillRect/>
          </a:stretch>
        </p:blipFill>
        <p:spPr bwMode="auto">
          <a:xfrm>
            <a:off x="827584" y="4365104"/>
            <a:ext cx="3933933" cy="2088232"/>
          </a:xfrm>
          <a:prstGeom prst="rect">
            <a:avLst/>
          </a:prstGeom>
          <a:noFill/>
        </p:spPr>
      </p:pic>
      <p:pic>
        <p:nvPicPr>
          <p:cNvPr id="8" name="Picture 3" descr="C:\Users\Nascimento\Documents\workspace-GitRepos\CAP392-02-PloP\artigos\03 - Pattern Language\entrega final\steam_logo.png"/>
          <p:cNvPicPr>
            <a:picLocks noChangeAspect="1" noChangeArrowheads="1"/>
          </p:cNvPicPr>
          <p:nvPr/>
        </p:nvPicPr>
        <p:blipFill>
          <a:blip r:embed="rId7" cstate="print"/>
          <a:srcRect/>
          <a:stretch>
            <a:fillRect/>
          </a:stretch>
        </p:blipFill>
        <p:spPr bwMode="auto">
          <a:xfrm>
            <a:off x="4067944" y="4273804"/>
            <a:ext cx="864096" cy="864096"/>
          </a:xfrm>
          <a:prstGeom prst="rect">
            <a:avLst/>
          </a:prstGeom>
          <a:noFill/>
        </p:spPr>
      </p:pic>
      <p:pic>
        <p:nvPicPr>
          <p:cNvPr id="9" name="Picture 4" descr="C:\Users\Nascimento\Documents\workspace-GitRepos\CAP392-02-PloP\artigos\03 - Pattern Language\entrega final\boardgamesfor.me.png"/>
          <p:cNvPicPr>
            <a:picLocks noChangeAspect="1" noChangeArrowheads="1"/>
          </p:cNvPicPr>
          <p:nvPr/>
        </p:nvPicPr>
        <p:blipFill>
          <a:blip r:embed="rId8" cstate="print"/>
          <a:srcRect/>
          <a:stretch>
            <a:fillRect/>
          </a:stretch>
        </p:blipFill>
        <p:spPr bwMode="auto">
          <a:xfrm>
            <a:off x="5796136" y="4931973"/>
            <a:ext cx="2160240" cy="517558"/>
          </a:xfrm>
          <a:prstGeom prst="rect">
            <a:avLst/>
          </a:prstGeom>
          <a:noFill/>
        </p:spPr>
      </p:pic>
      <p:pic>
        <p:nvPicPr>
          <p:cNvPr id="1031" name="Picture 7" descr="C:\Users\Nascimento\Documents\workspace-GitRepos\CAP392-02-PloP\artigos\03 - Pattern Language\entrega final\Imagens Geral\300px-Rt-logo.svg.png"/>
          <p:cNvPicPr>
            <a:picLocks noChangeAspect="1" noChangeArrowheads="1"/>
          </p:cNvPicPr>
          <p:nvPr/>
        </p:nvPicPr>
        <p:blipFill>
          <a:blip r:embed="rId9" cstate="print"/>
          <a:srcRect/>
          <a:stretch>
            <a:fillRect/>
          </a:stretch>
        </p:blipFill>
        <p:spPr bwMode="auto">
          <a:xfrm>
            <a:off x="755576" y="3356992"/>
            <a:ext cx="2592288" cy="829532"/>
          </a:xfrm>
          <a:prstGeom prst="rect">
            <a:avLst/>
          </a:prstGeom>
          <a:noFill/>
        </p:spPr>
      </p:pic>
      <p:pic>
        <p:nvPicPr>
          <p:cNvPr id="1033" name="Picture 9" descr="C:\Users\Nascimento\Documents\workspace-GitRepos\CAP392-02-PloP\artigos\03 - Pattern Language\entrega final\Imagens Geral\jinniLogo-300x121.jpg"/>
          <p:cNvPicPr>
            <a:picLocks noChangeAspect="1" noChangeArrowheads="1"/>
          </p:cNvPicPr>
          <p:nvPr/>
        </p:nvPicPr>
        <p:blipFill>
          <a:blip r:embed="rId10" cstate="print"/>
          <a:srcRect/>
          <a:stretch>
            <a:fillRect/>
          </a:stretch>
        </p:blipFill>
        <p:spPr bwMode="auto">
          <a:xfrm>
            <a:off x="6444208" y="3573016"/>
            <a:ext cx="1979712" cy="798484"/>
          </a:xfrm>
          <a:prstGeom prst="rect">
            <a:avLst/>
          </a:prstGeom>
          <a:noFill/>
        </p:spPr>
      </p:pic>
    </p:spTree>
    <p:extLst>
      <p:ext uri="{BB962C8B-B14F-4D97-AF65-F5344CB8AC3E}">
        <p14:creationId xmlns:p14="http://schemas.microsoft.com/office/powerpoint/2010/main" val="294289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6156</TotalTime>
  <Words>269</Words>
  <Application>Microsoft Office PowerPoint</Application>
  <PresentationFormat>Apresentação na tela (4:3)</PresentationFormat>
  <Paragraphs>43</Paragraphs>
  <Slides>6</Slides>
  <Notes>2</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  MATLAB xUnit Test Framework </vt:lpstr>
      <vt:lpstr>MATLAB xUnit Test Framework</vt:lpstr>
      <vt:lpstr>Introdução</vt:lpstr>
      <vt:lpstr>Framework para Teste Unitário</vt:lpstr>
      <vt:lpstr>Content-Based – Solution / Withdraws</vt:lpstr>
      <vt:lpstr>Content-Based – 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Luiz Wagner T. Nascimento</cp:lastModifiedBy>
  <cp:revision>90</cp:revision>
  <dcterms:created xsi:type="dcterms:W3CDTF">2016-05-27T13:26:47Z</dcterms:created>
  <dcterms:modified xsi:type="dcterms:W3CDTF">2016-07-11T23:34:22Z</dcterms:modified>
</cp:coreProperties>
</file>