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1" r:id="rId3"/>
    <p:sldId id="288" r:id="rId4"/>
    <p:sldId id="290" r:id="rId5"/>
    <p:sldId id="292" r:id="rId6"/>
    <p:sldId id="29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0" y="-4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25566-8A38-405D-AF46-A7AC913A6215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B0A8-E44F-4953-80FF-1C36A090D8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EDDC-E720-7840-8317-9DE1A8197EC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9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92875"/>
            <a:ext cx="2133600" cy="365125"/>
          </a:xfrm>
        </p:spPr>
        <p:txBody>
          <a:bodyPr/>
          <a:lstStyle>
            <a:lvl1pPr>
              <a:defRPr>
                <a:latin typeface="Myriad Pro" pitchFamily="-65" charset="0"/>
              </a:defRPr>
            </a:lvl1pPr>
          </a:lstStyle>
          <a:p>
            <a:fld id="{338BD863-DCDC-5F43-A029-265BB7DA4A17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x-none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7903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scimentolwt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01768"/>
            <a:ext cx="7772400" cy="2708868"/>
          </a:xfrm>
          <a:noFill/>
          <a:ln w="9525">
            <a:noFill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Lambda -&gt;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5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Java Unit Test Framework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Parte 2 – </a:t>
            </a:r>
            <a:r>
              <a:rPr lang="en-US" b="1" dirty="0" err="1" smtClean="0">
                <a:solidFill>
                  <a:srgbClr val="0070C0"/>
                </a:solidFill>
              </a:rPr>
              <a:t>Arquitetura</a:t>
            </a:r>
            <a:r>
              <a:rPr lang="en-US" b="1" dirty="0" smtClean="0">
                <a:solidFill>
                  <a:srgbClr val="0070C0"/>
                </a:solidFill>
              </a:rPr>
              <a:t> e </a:t>
            </a:r>
            <a:r>
              <a:rPr lang="en-US" b="1" dirty="0" err="1" smtClean="0">
                <a:solidFill>
                  <a:srgbClr val="0070C0"/>
                </a:solidFill>
              </a:rPr>
              <a:t>Pontos</a:t>
            </a:r>
            <a:r>
              <a:rPr lang="en-US" b="1" dirty="0" smtClean="0">
                <a:solidFill>
                  <a:srgbClr val="0070C0"/>
                </a:solidFill>
              </a:rPr>
              <a:t> de </a:t>
            </a:r>
            <a:r>
              <a:rPr lang="en-US" b="1" dirty="0" err="1" smtClean="0">
                <a:solidFill>
                  <a:srgbClr val="0070C0"/>
                </a:solidFill>
              </a:rPr>
              <a:t>Extensão</a:t>
            </a:r>
            <a:r>
              <a:rPr lang="pt-BR" b="1" dirty="0" smtClean="0">
                <a:solidFill>
                  <a:srgbClr val="0070C0"/>
                </a:solidFill>
              </a:rPr>
              <a:t/>
            </a:r>
            <a:br>
              <a:rPr lang="pt-BR" b="1" dirty="0" smtClean="0">
                <a:solidFill>
                  <a:srgbClr val="0070C0"/>
                </a:solidFill>
              </a:rPr>
            </a:b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7664" y="4797152"/>
            <a:ext cx="6880720" cy="129614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Luiz Wagner Tavares Nascimento</a:t>
            </a:r>
          </a:p>
          <a:p>
            <a:r>
              <a:rPr lang="pt-BR" sz="2000" dirty="0" smtClean="0">
                <a:solidFill>
                  <a:schemeClr val="tx1"/>
                </a:solidFill>
                <a:hlinkClick r:id="rId3"/>
              </a:rPr>
              <a:t>nascimentolwtn@gmail.com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939552" y="548680"/>
            <a:ext cx="795292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solidFill>
                  <a:schemeClr val="tx1">
                    <a:tint val="75000"/>
                  </a:schemeClr>
                </a:solidFill>
              </a:rPr>
              <a:t>INPE CAP 385 Desenvolvimento de Frameworks</a:t>
            </a:r>
          </a:p>
          <a:p>
            <a:pPr lvl="0" algn="ctr">
              <a:spcBef>
                <a:spcPct val="20000"/>
              </a:spcBef>
            </a:pPr>
            <a:r>
              <a:rPr lang="pt-BR" sz="2200" b="1" dirty="0" smtClean="0">
                <a:solidFill>
                  <a:schemeClr val="tx1">
                    <a:tint val="75000"/>
                  </a:schemeClr>
                </a:solidFill>
              </a:rPr>
              <a:t>2º Período / 2016</a:t>
            </a:r>
          </a:p>
          <a:p>
            <a:pPr lvl="0" algn="ctr">
              <a:spcBef>
                <a:spcPct val="20000"/>
              </a:spcBef>
            </a:pPr>
            <a:endParaRPr lang="pt-BR" sz="24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Imagem 8" descr="C:\Users\Nascimento\Documents\Plano de Capacitação\INPE\Inpe-log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8226" y="548680"/>
            <a:ext cx="695462" cy="5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Test Framework -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Parte 1:</a:t>
            </a:r>
          </a:p>
          <a:p>
            <a:pPr lvl="1"/>
            <a:r>
              <a:rPr lang="pt-BR" dirty="0" smtClean="0"/>
              <a:t>Introdução</a:t>
            </a:r>
          </a:p>
          <a:p>
            <a:pPr lvl="1"/>
            <a:r>
              <a:rPr lang="pt-BR" dirty="0" smtClean="0"/>
              <a:t>Setup</a:t>
            </a:r>
          </a:p>
          <a:p>
            <a:pPr lvl="1"/>
            <a:r>
              <a:rPr lang="pt-BR" dirty="0" smtClean="0"/>
              <a:t>Ciclo de Vida</a:t>
            </a:r>
          </a:p>
          <a:p>
            <a:pPr lvl="1"/>
            <a:r>
              <a:rPr lang="pt-BR" dirty="0" smtClean="0"/>
              <a:t>Exemplos</a:t>
            </a:r>
          </a:p>
          <a:p>
            <a:r>
              <a:rPr lang="pt-BR" dirty="0"/>
              <a:t>Parte </a:t>
            </a:r>
            <a:r>
              <a:rPr lang="pt-BR" dirty="0" smtClean="0"/>
              <a:t>2:</a:t>
            </a:r>
          </a:p>
          <a:p>
            <a:pPr lvl="1"/>
            <a:r>
              <a:rPr lang="pt-BR" dirty="0" smtClean="0"/>
              <a:t>Arquitetura do Framework</a:t>
            </a:r>
          </a:p>
          <a:p>
            <a:pPr lvl="1"/>
            <a:r>
              <a:rPr lang="pt-BR" dirty="0" smtClean="0"/>
              <a:t>Pontos de Extensão </a:t>
            </a:r>
            <a:r>
              <a:rPr lang="pt-BR" dirty="0" smtClean="0"/>
              <a:t>(@</a:t>
            </a:r>
            <a:r>
              <a:rPr lang="pt-BR" dirty="0" err="1" smtClean="0"/>
              <a:t>DisableOnOs</a:t>
            </a:r>
            <a:r>
              <a:rPr lang="pt-BR" dirty="0"/>
              <a:t>)</a:t>
            </a:r>
            <a:endParaRPr lang="pt-BR" dirty="0" smtClean="0"/>
          </a:p>
          <a:p>
            <a:pPr lvl="1"/>
            <a:r>
              <a:rPr lang="pt-BR" dirty="0" smtClean="0"/>
              <a:t>Testes Dinâmicos</a:t>
            </a:r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do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069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JUnit</a:t>
            </a:r>
            <a:r>
              <a:rPr lang="en-US" b="1" dirty="0" smtClean="0"/>
              <a:t> </a:t>
            </a:r>
            <a:r>
              <a:rPr lang="en-US" b="1" dirty="0"/>
              <a:t>5 </a:t>
            </a:r>
            <a:r>
              <a:rPr lang="en-US" b="1" dirty="0" smtClean="0"/>
              <a:t>= </a:t>
            </a:r>
            <a:r>
              <a:rPr lang="en-US" sz="2400" b="1" i="1" dirty="0" err="1" smtClean="0"/>
              <a:t>JUnit</a:t>
            </a:r>
            <a:r>
              <a:rPr lang="en-US" sz="2400" b="1" i="1" dirty="0" smtClean="0"/>
              <a:t> </a:t>
            </a:r>
            <a:r>
              <a:rPr lang="en-US" sz="2400" b="1" i="1" dirty="0"/>
              <a:t>Platform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Jupiter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</a:t>
            </a:r>
            <a:r>
              <a:rPr lang="en-US" sz="2400" b="1" i="1" dirty="0" smtClean="0"/>
              <a:t> Vintage</a:t>
            </a:r>
            <a:endParaRPr lang="en-US" sz="3200" dirty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junit-5-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t="2258" r="209" b="2383"/>
          <a:stretch/>
        </p:blipFill>
        <p:spPr bwMode="auto">
          <a:xfrm>
            <a:off x="1909923" y="1735418"/>
            <a:ext cx="5324155" cy="489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Pontos de Extensão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 fontScale="85000" lnSpcReduction="20000"/>
          </a:bodyPr>
          <a:lstStyle/>
          <a:p>
            <a:r>
              <a:rPr lang="pt-BR" sz="2800" dirty="0" smtClean="0"/>
              <a:t>“</a:t>
            </a:r>
            <a:r>
              <a:rPr lang="en-US" sz="2800" b="1" dirty="0"/>
              <a:t>Prefer extension points over </a:t>
            </a:r>
            <a:r>
              <a:rPr lang="en-US" sz="2800" b="1" dirty="0" smtClean="0"/>
              <a:t>features” </a:t>
            </a:r>
            <a:r>
              <a:rPr lang="pt-BR" sz="2400" b="1" dirty="0" smtClean="0"/>
              <a:t>(Kevin </a:t>
            </a:r>
            <a:r>
              <a:rPr lang="pt-BR" sz="2400" b="1" dirty="0" err="1" smtClean="0"/>
              <a:t>Cooney</a:t>
            </a:r>
            <a:r>
              <a:rPr lang="pt-BR" sz="2400" b="1" dirty="0" smtClean="0"/>
              <a:t> – </a:t>
            </a:r>
            <a:r>
              <a:rPr lang="pt-BR" sz="2400" b="1" dirty="0" err="1" smtClean="0"/>
              <a:t>JUnit</a:t>
            </a:r>
            <a:r>
              <a:rPr lang="pt-BR" sz="2400" b="1" dirty="0" smtClean="0"/>
              <a:t> Team)</a:t>
            </a:r>
            <a:endParaRPr lang="pt-BR" sz="2400" dirty="0" smtClean="0"/>
          </a:p>
          <a:p>
            <a:r>
              <a:rPr lang="pt-BR" sz="2800" dirty="0" err="1" smtClean="0"/>
              <a:t>JUnit</a:t>
            </a:r>
            <a:r>
              <a:rPr lang="pt-BR" sz="2800" dirty="0" smtClean="0"/>
              <a:t> 4: </a:t>
            </a:r>
            <a:r>
              <a:rPr lang="pt-BR" sz="2800" i="1" dirty="0" err="1" smtClean="0"/>
              <a:t>Runner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Rule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ClassRule</a:t>
            </a:r>
            <a:endParaRPr lang="pt-BR" sz="2800" i="1" dirty="0" smtClean="0"/>
          </a:p>
          <a:p>
            <a:r>
              <a:rPr lang="pt-BR" sz="2800" dirty="0"/>
              <a:t>@</a:t>
            </a:r>
            <a:r>
              <a:rPr lang="pt-BR" sz="2800" dirty="0" err="1"/>
              <a:t>ExtendWith</a:t>
            </a:r>
            <a:r>
              <a:rPr lang="pt-BR" sz="2800" dirty="0" smtClean="0"/>
              <a:t>({Extension1.class</a:t>
            </a:r>
            <a:r>
              <a:rPr lang="pt-BR" sz="2800" dirty="0"/>
              <a:t>, </a:t>
            </a:r>
            <a:r>
              <a:rPr lang="pt-BR" sz="2800" dirty="0" smtClean="0"/>
              <a:t>Extension2.class </a:t>
            </a:r>
            <a:r>
              <a:rPr lang="pt-BR" sz="2800" dirty="0"/>
              <a:t>})</a:t>
            </a:r>
          </a:p>
          <a:p>
            <a:pPr lvl="1" fontAlgn="base"/>
            <a:r>
              <a:rPr lang="en-US" i="1" dirty="0" err="1" smtClean="0"/>
              <a:t>JUnitPlatform</a:t>
            </a:r>
            <a:r>
              <a:rPr lang="en-US" i="1" dirty="0" smtClean="0"/>
              <a:t> extends Runner</a:t>
            </a:r>
          </a:p>
          <a:p>
            <a:pPr lvl="1" fontAlgn="base"/>
            <a:r>
              <a:rPr lang="en-US" dirty="0" smtClean="0"/>
              <a:t>Test </a:t>
            </a:r>
            <a:r>
              <a:rPr lang="en-US" dirty="0"/>
              <a:t>Instance Post Processor</a:t>
            </a:r>
          </a:p>
          <a:p>
            <a:pPr lvl="1" fontAlgn="base"/>
            <a:r>
              <a:rPr lang="en-US" dirty="0"/>
              <a:t>Test and Container Execution Condition</a:t>
            </a:r>
          </a:p>
          <a:p>
            <a:pPr lvl="1" fontAlgn="base"/>
            <a:r>
              <a:rPr lang="en-US" dirty="0" smtClean="0"/>
              <a:t>Parameter </a:t>
            </a:r>
            <a:r>
              <a:rPr lang="en-US" dirty="0"/>
              <a:t>Resolution</a:t>
            </a:r>
          </a:p>
          <a:p>
            <a:pPr lvl="1" fontAlgn="base"/>
            <a:r>
              <a:rPr lang="en-US" dirty="0"/>
              <a:t>Before Test Execution</a:t>
            </a:r>
          </a:p>
          <a:p>
            <a:pPr lvl="1" fontAlgn="base"/>
            <a:r>
              <a:rPr lang="en-US" dirty="0"/>
              <a:t>After Test Execution</a:t>
            </a:r>
          </a:p>
          <a:p>
            <a:pPr lvl="1" fontAlgn="base"/>
            <a:r>
              <a:rPr lang="en-US" dirty="0"/>
              <a:t>Exception Handling</a:t>
            </a:r>
          </a:p>
          <a:p>
            <a:pPr lvl="1" fontAlgn="base"/>
            <a:r>
              <a:rPr lang="en-US" dirty="0" err="1"/>
              <a:t>BeforeAll</a:t>
            </a:r>
            <a:r>
              <a:rPr lang="en-US" dirty="0"/>
              <a:t> Callback</a:t>
            </a:r>
          </a:p>
          <a:p>
            <a:pPr lvl="1" fontAlgn="base"/>
            <a:r>
              <a:rPr lang="en-US" dirty="0" err="1"/>
              <a:t>BeforeEach</a:t>
            </a:r>
            <a:r>
              <a:rPr lang="en-US" dirty="0"/>
              <a:t> Callback</a:t>
            </a:r>
          </a:p>
          <a:p>
            <a:pPr lvl="1" fontAlgn="base"/>
            <a:r>
              <a:rPr lang="en-US" dirty="0" err="1" smtClean="0"/>
              <a:t>AfterEach</a:t>
            </a:r>
            <a:r>
              <a:rPr lang="en-US" dirty="0" smtClean="0"/>
              <a:t> </a:t>
            </a:r>
            <a:r>
              <a:rPr lang="en-US" dirty="0"/>
              <a:t>Callback</a:t>
            </a:r>
          </a:p>
          <a:p>
            <a:pPr lvl="1" fontAlgn="base"/>
            <a:r>
              <a:rPr lang="en-US" dirty="0" err="1"/>
              <a:t>AfterAll</a:t>
            </a:r>
            <a:r>
              <a:rPr lang="en-US" dirty="0"/>
              <a:t> </a:t>
            </a:r>
            <a:r>
              <a:rPr lang="en-US" dirty="0" smtClean="0"/>
              <a:t>Callback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Condições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Meta-</a:t>
            </a:r>
            <a:r>
              <a:rPr lang="pt-BR" sz="2800" dirty="0" err="1" smtClean="0"/>
              <a:t>annotation</a:t>
            </a:r>
            <a:endParaRPr lang="pt-BR" sz="2800" dirty="0"/>
          </a:p>
          <a:p>
            <a:pPr lvl="1"/>
            <a:r>
              <a:rPr lang="pt-BR" sz="2000" i="1" dirty="0" smtClean="0"/>
              <a:t>@</a:t>
            </a:r>
            <a:r>
              <a:rPr lang="pt-BR" sz="2000" i="1" dirty="0" err="1" smtClean="0"/>
              <a:t>DisabledOnOs</a:t>
            </a:r>
            <a:endParaRPr lang="pt-BR" sz="2000" i="1" dirty="0" smtClean="0"/>
          </a:p>
          <a:p>
            <a:pPr lvl="1"/>
            <a:r>
              <a:rPr lang="pt-BR" sz="2000" i="1" dirty="0" smtClean="0"/>
              <a:t>@Benchmark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36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Testes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Dinâmicos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JUnit</a:t>
            </a:r>
            <a:r>
              <a:rPr lang="pt-BR" sz="2800" dirty="0" smtClean="0"/>
              <a:t> 4: </a:t>
            </a:r>
            <a:r>
              <a:rPr lang="pt-BR" sz="2800" i="1" dirty="0" err="1" smtClean="0"/>
              <a:t>Runner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Rule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ClassRule</a:t>
            </a:r>
            <a:endParaRPr lang="pt-BR" sz="2800" i="1" dirty="0" smtClean="0"/>
          </a:p>
          <a:p>
            <a:r>
              <a:rPr lang="pt-BR" sz="2800" dirty="0"/>
              <a:t>@</a:t>
            </a:r>
            <a:r>
              <a:rPr lang="pt-BR" sz="2800" dirty="0" err="1"/>
              <a:t>ExtendWith</a:t>
            </a:r>
            <a:r>
              <a:rPr lang="pt-BR" sz="2800" dirty="0" smtClean="0"/>
              <a:t>({Extension1.class</a:t>
            </a:r>
            <a:r>
              <a:rPr lang="pt-BR" sz="2800" dirty="0"/>
              <a:t>, </a:t>
            </a:r>
            <a:r>
              <a:rPr lang="pt-BR" sz="2800" dirty="0" smtClean="0"/>
              <a:t>Extension2.class </a:t>
            </a:r>
            <a:r>
              <a:rPr lang="pt-BR" sz="2800" dirty="0"/>
              <a:t>})</a:t>
            </a:r>
          </a:p>
          <a:p>
            <a:r>
              <a:rPr lang="pt-BR" sz="2800" dirty="0" smtClean="0"/>
              <a:t>Meta-</a:t>
            </a:r>
            <a:r>
              <a:rPr lang="pt-BR" sz="2800" dirty="0" err="1" smtClean="0"/>
              <a:t>annotation</a:t>
            </a:r>
            <a:endParaRPr lang="pt-BR" sz="2800" dirty="0" smtClean="0"/>
          </a:p>
          <a:p>
            <a:pPr lvl="1"/>
            <a:r>
              <a:rPr lang="pt-BR" sz="2400" dirty="0" smtClean="0"/>
              <a:t>@</a:t>
            </a:r>
            <a:r>
              <a:rPr lang="pt-BR" sz="2400" dirty="0" err="1" smtClean="0"/>
              <a:t>IntegrationTest</a:t>
            </a:r>
            <a:endParaRPr lang="pt-BR" sz="2400" dirty="0" smtClean="0"/>
          </a:p>
          <a:p>
            <a:pPr lvl="1"/>
            <a:r>
              <a:rPr lang="pt-BR" sz="2400" dirty="0" smtClean="0"/>
              <a:t>@Benchmark</a:t>
            </a:r>
            <a:endParaRPr lang="pt-BR" sz="2400" dirty="0"/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70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11330</TotalTime>
  <Words>162</Words>
  <Application>Microsoft Office PowerPoint</Application>
  <PresentationFormat>Apresentação na tela (4:3)</PresentationFormat>
  <Paragraphs>56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  JUnit Lambda -&gt; JUnit 5 Java Unit Test Framework Parte 2 – Arquitetura e Pontos de Extensão </vt:lpstr>
      <vt:lpstr>JUnit 5 Test Framework - Roteiro</vt:lpstr>
      <vt:lpstr>Arquitetura do Framework</vt:lpstr>
      <vt:lpstr>JUnit 5 – Pontos de Extensão</vt:lpstr>
      <vt:lpstr>JUnit 5 – Condições</vt:lpstr>
      <vt:lpstr>JUnit 5 – Testes Dinâmicos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Luiz Wagner T. Nascimento</cp:lastModifiedBy>
  <cp:revision>179</cp:revision>
  <dcterms:created xsi:type="dcterms:W3CDTF">2016-05-27T13:26:47Z</dcterms:created>
  <dcterms:modified xsi:type="dcterms:W3CDTF">2016-07-23T01:29:42Z</dcterms:modified>
</cp:coreProperties>
</file>