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71" r:id="rId3"/>
    <p:sldId id="265" r:id="rId4"/>
    <p:sldId id="272" r:id="rId5"/>
    <p:sldId id="283" r:id="rId6"/>
    <p:sldId id="281" r:id="rId7"/>
    <p:sldId id="280" r:id="rId8"/>
    <p:sldId id="282" r:id="rId9"/>
    <p:sldId id="273" r:id="rId10"/>
    <p:sldId id="274" r:id="rId11"/>
    <p:sldId id="275" r:id="rId12"/>
    <p:sldId id="276" r:id="rId13"/>
    <p:sldId id="277" r:id="rId14"/>
    <p:sldId id="278" r:id="rId15"/>
    <p:sldId id="279"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2" y="-54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B25566-8A38-405D-AF46-A7AC913A6215}" type="datetimeFigureOut">
              <a:rPr lang="pt-BR" smtClean="0"/>
              <a:pPr/>
              <a:t>13/07/2016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3B0A8-E44F-4953-80FF-1C36A090D810}" type="slidenum">
              <a:rPr lang="pt-BR" smtClean="0"/>
              <a:pPr/>
              <a:t>‹nº›</a:t>
            </a:fld>
            <a:endParaRPr lang="pt-BR"/>
          </a:p>
        </p:txBody>
      </p:sp>
    </p:spTree>
    <p:extLst>
      <p:ext uri="{BB962C8B-B14F-4D97-AF65-F5344CB8AC3E}">
        <p14:creationId xmlns:p14="http://schemas.microsoft.com/office/powerpoint/2010/main" xmlns="" val="93151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22EDDC-E720-7840-8317-9DE1A8197EC5}"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23220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428829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768894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a:xfrm>
            <a:off x="3124200" y="6477000"/>
            <a:ext cx="2895600" cy="381000"/>
          </a:xfrm>
        </p:spPr>
        <p:txBody>
          <a:bodyPr/>
          <a:lstStyle>
            <a:lvl1pPr>
              <a:defRPr/>
            </a:lvl1pPr>
          </a:lstStyle>
          <a:p>
            <a:r>
              <a:rPr lang="en-US"/>
              <a:t>Proprietary and Confidential</a:t>
            </a:r>
          </a:p>
        </p:txBody>
      </p:sp>
      <p:sp>
        <p:nvSpPr>
          <p:cNvPr id="7" name="Slide Number Placeholder 5"/>
          <p:cNvSpPr>
            <a:spLocks noGrp="1"/>
          </p:cNvSpPr>
          <p:nvPr>
            <p:ph type="sldNum" sz="quarter" idx="11"/>
          </p:nvPr>
        </p:nvSpPr>
        <p:spPr>
          <a:xfrm>
            <a:off x="6934200" y="6492875"/>
            <a:ext cx="2133600" cy="365125"/>
          </a:xfrm>
        </p:spPr>
        <p:txBody>
          <a:bodyPr/>
          <a:lstStyle>
            <a:lvl1pPr>
              <a:defRPr>
                <a:latin typeface="Myriad Pro" pitchFamily="-65" charset="0"/>
              </a:defRPr>
            </a:lvl1pPr>
          </a:lstStyle>
          <a:p>
            <a:fld id="{338BD863-DCDC-5F43-A029-265BB7DA4A17}" type="slidenum">
              <a:rPr lang="en-US"/>
              <a:pPr/>
              <a:t>‹nº›</a:t>
            </a:fld>
            <a:endParaRPr lang="en-US"/>
          </a:p>
        </p:txBody>
      </p:sp>
      <p:sp>
        <p:nvSpPr>
          <p:cNvPr id="8" name="Title 1"/>
          <p:cNvSpPr>
            <a:spLocks noGrp="1"/>
          </p:cNvSpPr>
          <p:nvPr>
            <p:ph type="title"/>
          </p:nvPr>
        </p:nvSpPr>
        <p:spPr>
          <a:xfrm>
            <a:off x="457200" y="228600"/>
            <a:ext cx="8229600" cy="838200"/>
          </a:xfrm>
        </p:spPr>
        <p:txBody>
          <a:bodyPr/>
          <a:lstStyle/>
          <a:p>
            <a:r>
              <a:rPr lang="x-none"/>
              <a:t>Click to edit Master title style</a:t>
            </a:r>
          </a:p>
        </p:txBody>
      </p:sp>
      <p:sp>
        <p:nvSpPr>
          <p:cNvPr id="9" name="Content Placeholder 2"/>
          <p:cNvSpPr>
            <a:spLocks noGrp="1"/>
          </p:cNvSpPr>
          <p:nvPr>
            <p:ph idx="1"/>
          </p:nvPr>
        </p:nvSpPr>
        <p:spPr>
          <a:xfrm>
            <a:off x="457200" y="1143000"/>
            <a:ext cx="8229600" cy="4906963"/>
          </a:xfrm>
        </p:spPr>
        <p:txBody>
          <a:bodyPr/>
          <a:lstStyle/>
          <a:p>
            <a:pPr lvl="0"/>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p:txBody>
      </p:sp>
    </p:spTree>
    <p:extLst>
      <p:ext uri="{BB962C8B-B14F-4D97-AF65-F5344CB8AC3E}">
        <p14:creationId xmlns:p14="http://schemas.microsoft.com/office/powerpoint/2010/main" xmlns="" val="379079039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703672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381391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5727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29534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227756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356257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64956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97BE082F-75F0-4080-8642-9DC0E9DA7233}" type="datetimeFigureOut">
              <a:rPr lang="pt-BR" smtClean="0"/>
              <a:pPr/>
              <a:t>13/07/2016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3587138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E082F-75F0-4080-8642-9DC0E9DA7233}" type="datetimeFigureOut">
              <a:rPr lang="pt-BR" smtClean="0"/>
              <a:pPr/>
              <a:t>13/07/2016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18090-BDC8-4992-A844-7B08503A1DAC}" type="slidenum">
              <a:rPr lang="pt-BR" smtClean="0"/>
              <a:pPr/>
              <a:t>‹nº›</a:t>
            </a:fld>
            <a:endParaRPr lang="pt-BR"/>
          </a:p>
        </p:txBody>
      </p:sp>
    </p:spTree>
    <p:extLst>
      <p:ext uri="{BB962C8B-B14F-4D97-AF65-F5344CB8AC3E}">
        <p14:creationId xmlns:p14="http://schemas.microsoft.com/office/powerpoint/2010/main" xmlns="" val="1458671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ascimentolwt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youtube.com/watch?v=Ai6M5G90Ml" TargetMode="Externa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junit.org/junit-lambda.html" TargetMode="External"/><Relationship Id="rId2" Type="http://schemas.openxmlformats.org/officeDocument/2006/relationships/hyperlink" Target="http://www.codeaffine.com/2016/02/18/junit-5-first-look/"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devmedia.com.br/como-usar-funcoes-lambda-em-java/32826" TargetMode="External"/><Relationship Id="rId7" Type="http://schemas.openxmlformats.org/officeDocument/2006/relationships/hyperlink" Target="http://blog.takipi.com/compilando-expressoes-lambda-scala-vs-java-8/" TargetMode="External"/><Relationship Id="rId2" Type="http://schemas.openxmlformats.org/officeDocument/2006/relationships/hyperlink" Target="http://pt.stackoverflow.com/questions/269/quais-as-vantagens-das-express%C3%B5es-lambda-presentes-no-java-8" TargetMode="External"/><Relationship Id="rId1" Type="http://schemas.openxmlformats.org/officeDocument/2006/relationships/slideLayout" Target="../slideLayouts/slideLayout12.xml"/><Relationship Id="rId6" Type="http://schemas.openxmlformats.org/officeDocument/2006/relationships/hyperlink" Target="https://rodrigouchoa.wordpress.com/2014/05/20/novidades-do-java-8-lambda-expressions/" TargetMode="External"/><Relationship Id="rId5" Type="http://schemas.openxmlformats.org/officeDocument/2006/relationships/hyperlink" Target="http://www.teclogica.com.br/blog/java-8-o-que-e-lambda/" TargetMode="External"/><Relationship Id="rId4" Type="http://schemas.openxmlformats.org/officeDocument/2006/relationships/hyperlink" Target="http://www.devmedia.com.br/novidades-do-java-8-do-lambda-ao-metaspace/29056"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radar.oreilly.com/2014/12/unit-testing-java-8-lambda-expressions-and-streams.html"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blog.codeleak.pl/2013/07/3-ways-of-handling-exceptions-in-junit.html" TargetMode="External"/><Relationship Id="rId2" Type="http://schemas.openxmlformats.org/officeDocument/2006/relationships/hyperlink" Target="http://blog.codeleak.pl/2014/07/junit-testing-exception-with-java-8-and-lambda-expressions.html" TargetMode="External"/><Relationship Id="rId1" Type="http://schemas.openxmlformats.org/officeDocument/2006/relationships/slideLayout" Target="../slideLayouts/slideLayout12.xml"/><Relationship Id="rId5" Type="http://schemas.openxmlformats.org/officeDocument/2006/relationships/hyperlink" Target="http://blog.codeleak.pl/2014/04/yet-another-way-to-handle-exceptions-in.html" TargetMode="External"/><Relationship Id="rId4" Type="http://schemas.openxmlformats.org/officeDocument/2006/relationships/hyperlink" Target="http://blog.codeleak.pl/2014/03/junit-expectedexception-rule-beyond.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tackoverflow.com/questions/34576710/how-to-test-lambda-functions" TargetMode="External"/><Relationship Id="rId2" Type="http://schemas.openxmlformats.org/officeDocument/2006/relationships/hyperlink" Target="http://stackoverflow.com/questions/28688047/unit-test-code-with-java-8-lambdas" TargetMode="External"/><Relationship Id="rId1" Type="http://schemas.openxmlformats.org/officeDocument/2006/relationships/slideLayout" Target="../slideLayouts/slideLayout12.xml"/><Relationship Id="rId6" Type="http://schemas.openxmlformats.org/officeDocument/2006/relationships/hyperlink" Target="https://pub.scotch.io/@richardhyatt/unit-testing-aws-lambda-functions-in-nodejs" TargetMode="External"/><Relationship Id="rId5" Type="http://schemas.openxmlformats.org/officeDocument/2006/relationships/hyperlink" Target="http://www.coderanch.com/t/647426/Testing/approach-testing-lambda-expressions" TargetMode="External"/><Relationship Id="rId4" Type="http://schemas.openxmlformats.org/officeDocument/2006/relationships/hyperlink" Target="https://pythonconquerstheuniverse.wordpress.com/2011/08/29/lambda_tutoria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01768"/>
            <a:ext cx="7772400" cy="2708868"/>
          </a:xfrm>
          <a:noFill/>
          <a:ln w="9525">
            <a:noFill/>
            <a:miter lim="800000"/>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normAutofit fontScale="90000"/>
          </a:bodyPr>
          <a:lstStyle/>
          <a:p>
            <a:r>
              <a:rPr lang="pt-BR" dirty="0" smtClean="0">
                <a:solidFill>
                  <a:srgbClr val="0070C0"/>
                </a:solidFill>
              </a:rPr>
              <a:t/>
            </a:r>
            <a:br>
              <a:rPr lang="pt-BR" dirty="0" smtClean="0">
                <a:solidFill>
                  <a:srgbClr val="0070C0"/>
                </a:solidFill>
              </a:rPr>
            </a:br>
            <a:r>
              <a:rPr lang="en-US" dirty="0" smtClean="0">
                <a:solidFill>
                  <a:srgbClr val="0070C0"/>
                </a:solidFill>
              </a:rPr>
              <a:t> </a:t>
            </a:r>
            <a:r>
              <a:rPr lang="en-US" b="1" dirty="0" err="1" smtClean="0">
                <a:solidFill>
                  <a:srgbClr val="0070C0"/>
                </a:solidFill>
              </a:rPr>
              <a:t>JUnit</a:t>
            </a:r>
            <a:r>
              <a:rPr lang="en-US" b="1" dirty="0" smtClean="0">
                <a:solidFill>
                  <a:srgbClr val="0070C0"/>
                </a:solidFill>
              </a:rPr>
              <a:t> 5</a:t>
            </a:r>
            <a:r>
              <a:rPr lang="en-US" b="1" dirty="0" smtClean="0">
                <a:solidFill>
                  <a:srgbClr val="0070C0"/>
                </a:solidFill>
              </a:rPr>
              <a:t/>
            </a:r>
            <a:br>
              <a:rPr lang="en-US" b="1" dirty="0" smtClean="0">
                <a:solidFill>
                  <a:srgbClr val="0070C0"/>
                </a:solidFill>
              </a:rPr>
            </a:br>
            <a:r>
              <a:rPr lang="en-US" b="1" dirty="0" smtClean="0">
                <a:solidFill>
                  <a:srgbClr val="0070C0"/>
                </a:solidFill>
              </a:rPr>
              <a:t>Test </a:t>
            </a:r>
            <a:r>
              <a:rPr lang="en-US" b="1" dirty="0">
                <a:solidFill>
                  <a:srgbClr val="0070C0"/>
                </a:solidFill>
              </a:rPr>
              <a:t>Framework</a:t>
            </a:r>
            <a:r>
              <a:rPr lang="pt-BR" b="1" dirty="0" smtClean="0">
                <a:solidFill>
                  <a:srgbClr val="0070C0"/>
                </a:solidFill>
              </a:rPr>
              <a:t/>
            </a:r>
            <a:br>
              <a:rPr lang="pt-BR" b="1" dirty="0" smtClean="0">
                <a:solidFill>
                  <a:srgbClr val="0070C0"/>
                </a:solidFill>
              </a:rPr>
            </a:br>
            <a:endParaRPr lang="pt-BR" dirty="0">
              <a:solidFill>
                <a:srgbClr val="0070C0"/>
              </a:solidFill>
            </a:endParaRPr>
          </a:p>
        </p:txBody>
      </p:sp>
      <p:sp>
        <p:nvSpPr>
          <p:cNvPr id="3" name="Slide Number Placeholder 2"/>
          <p:cNvSpPr>
            <a:spLocks noGrp="1"/>
          </p:cNvSpPr>
          <p:nvPr>
            <p:ph type="sldNum" sz="quarter" idx="12"/>
          </p:nvPr>
        </p:nvSpPr>
        <p:spPr/>
        <p:txBody>
          <a:bodyPr/>
          <a:lstStyle/>
          <a:p>
            <a:fld id="{338BD863-DCDC-5F43-A029-265BB7DA4A17}" type="slidenum">
              <a:rPr lang="en-US" smtClean="0"/>
              <a:pPr/>
              <a:t>1</a:t>
            </a:fld>
            <a:endParaRPr lang="en-US" dirty="0"/>
          </a:p>
        </p:txBody>
      </p:sp>
      <p:sp>
        <p:nvSpPr>
          <p:cNvPr id="5" name="Subtítulo 4"/>
          <p:cNvSpPr>
            <a:spLocks noGrp="1"/>
          </p:cNvSpPr>
          <p:nvPr>
            <p:ph type="subTitle" idx="1"/>
          </p:nvPr>
        </p:nvSpPr>
        <p:spPr>
          <a:xfrm>
            <a:off x="1147664" y="4797152"/>
            <a:ext cx="6880720" cy="1296144"/>
          </a:xfrm>
        </p:spPr>
        <p:txBody>
          <a:bodyPr>
            <a:noAutofit/>
          </a:bodyPr>
          <a:lstStyle/>
          <a:p>
            <a:r>
              <a:rPr lang="pt-BR" sz="2800" dirty="0" smtClean="0">
                <a:solidFill>
                  <a:schemeClr val="tx1"/>
                </a:solidFill>
              </a:rPr>
              <a:t>Luiz Wagner Tavares </a:t>
            </a:r>
            <a:r>
              <a:rPr lang="pt-BR" sz="2800" dirty="0" smtClean="0">
                <a:solidFill>
                  <a:schemeClr val="tx1"/>
                </a:solidFill>
              </a:rPr>
              <a:t>Nascimento</a:t>
            </a:r>
          </a:p>
          <a:p>
            <a:r>
              <a:rPr lang="pt-BR" sz="2000" dirty="0" smtClean="0">
                <a:solidFill>
                  <a:schemeClr val="tx1"/>
                </a:solidFill>
                <a:hlinkClick r:id="rId3"/>
              </a:rPr>
              <a:t>nascimentolwtn@gmail.com</a:t>
            </a:r>
            <a:endParaRPr lang="pt-BR" sz="2000" dirty="0" smtClean="0">
              <a:solidFill>
                <a:schemeClr val="tx1"/>
              </a:solidFill>
            </a:endParaRPr>
          </a:p>
        </p:txBody>
      </p:sp>
      <p:sp>
        <p:nvSpPr>
          <p:cNvPr id="7" name="Subtítulo 4"/>
          <p:cNvSpPr txBox="1">
            <a:spLocks/>
          </p:cNvSpPr>
          <p:nvPr/>
        </p:nvSpPr>
        <p:spPr>
          <a:xfrm>
            <a:off x="939552" y="548680"/>
            <a:ext cx="7952928" cy="720080"/>
          </a:xfrm>
          <a:prstGeom prst="rect">
            <a:avLst/>
          </a:prstGeom>
        </p:spPr>
        <p:txBody>
          <a:bodyPr vert="horz" lIns="91440" tIns="45720" rIns="91440" bIns="45720" rtlCol="0">
            <a:normAutofit fontScale="92500" lnSpcReduction="20000"/>
          </a:bodyPr>
          <a:lstStyle/>
          <a:p>
            <a:pPr lvl="0" algn="ctr">
              <a:spcBef>
                <a:spcPct val="20000"/>
              </a:spcBef>
            </a:pPr>
            <a:r>
              <a:rPr lang="pt-BR" sz="2400" b="1" dirty="0" smtClean="0">
                <a:solidFill>
                  <a:schemeClr val="tx1">
                    <a:tint val="75000"/>
                  </a:schemeClr>
                </a:solidFill>
              </a:rPr>
              <a:t>INPE CAP 385 Desenvolvimento de Frameworks</a:t>
            </a:r>
          </a:p>
          <a:p>
            <a:pPr lvl="0" algn="ctr">
              <a:spcBef>
                <a:spcPct val="20000"/>
              </a:spcBef>
            </a:pPr>
            <a:r>
              <a:rPr lang="pt-BR" sz="2200" b="1" dirty="0" smtClean="0">
                <a:solidFill>
                  <a:schemeClr val="tx1">
                    <a:tint val="75000"/>
                  </a:schemeClr>
                </a:solidFill>
              </a:rPr>
              <a:t>2º Período / 2016</a:t>
            </a:r>
          </a:p>
          <a:p>
            <a:pPr lvl="0" algn="ctr">
              <a:spcBef>
                <a:spcPct val="20000"/>
              </a:spcBef>
            </a:pPr>
            <a:endParaRPr lang="pt-BR" sz="2400" b="1" dirty="0" smtClean="0">
              <a:solidFill>
                <a:schemeClr val="tx1">
                  <a:tint val="75000"/>
                </a:schemeClr>
              </a:solidFill>
            </a:endParaRPr>
          </a:p>
        </p:txBody>
      </p:sp>
      <p:pic>
        <p:nvPicPr>
          <p:cNvPr id="9" name="Imagem 8" descr="C:\Users\Nascimento\Documents\Plano de Capacitação\INPE\Inpe-logo.jpg"/>
          <p:cNvPicPr/>
          <p:nvPr/>
        </p:nvPicPr>
        <p:blipFill>
          <a:blip r:embed="rId4" cstate="print"/>
          <a:srcRect/>
          <a:stretch>
            <a:fillRect/>
          </a:stretch>
        </p:blipFill>
        <p:spPr bwMode="auto">
          <a:xfrm>
            <a:off x="1068226" y="548680"/>
            <a:ext cx="695462" cy="560457"/>
          </a:xfrm>
          <a:prstGeom prst="rect">
            <a:avLst/>
          </a:prstGeom>
          <a:noFill/>
          <a:ln w="9525">
            <a:noFill/>
            <a:miter lim="800000"/>
            <a:headEnd/>
            <a:tailEnd/>
          </a:ln>
        </p:spPr>
      </p:pic>
    </p:spTree>
    <p:extLst>
      <p:ext uri="{BB962C8B-B14F-4D97-AF65-F5344CB8AC3E}">
        <p14:creationId xmlns:p14="http://schemas.microsoft.com/office/powerpoint/2010/main" xmlns="" val="18004539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10</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7200" y="1268760"/>
            <a:ext cx="8229600" cy="5238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a:t>
            </a:r>
            <a:endParaRPr lang="pt-BR"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65942126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11</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(Código Teste)</a:t>
            </a:r>
            <a:endParaRPr lang="pt-BR" dirty="0">
              <a:solidFill>
                <a:srgbClr val="0070C0"/>
              </a:solidFill>
              <a:effectLst>
                <a:outerShdw blurRad="38100" dist="38100" dir="2700000" algn="tl">
                  <a:srgbClr val="000000">
                    <a:alpha val="43137"/>
                  </a:srgbClr>
                </a:outerShdw>
              </a:effectLst>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1645" y="1124744"/>
            <a:ext cx="8210550" cy="3990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7071" y="2276872"/>
            <a:ext cx="8210550" cy="4000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72461043"/>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up)">
                                      <p:cBhvr>
                                        <p:cTn id="7"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12</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Exemplo – Função (Resultados)</a:t>
            </a:r>
            <a:endParaRPr lang="pt-BR" dirty="0">
              <a:solidFill>
                <a:srgbClr val="0070C0"/>
              </a:solidFill>
              <a:effectLst>
                <a:outerShdw blurRad="38100" dist="38100" dir="2700000" algn="tl">
                  <a:srgbClr val="000000">
                    <a:alpha val="43137"/>
                  </a:srgbClr>
                </a:outerShdw>
              </a:effectLst>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2" y="1099370"/>
            <a:ext cx="6976070" cy="56133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9929276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13</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Exemplo – Função (Código Correção)</a:t>
            </a:r>
            <a:endParaRPr lang="pt-BR" dirty="0">
              <a:solidFill>
                <a:srgbClr val="0070C0"/>
              </a:solidFill>
              <a:effectLst>
                <a:outerShdw blurRad="38100" dist="38100" dir="2700000" algn="tl">
                  <a:srgbClr val="000000">
                    <a:alpha val="43137"/>
                  </a:srgbClr>
                </a:outerShdw>
              </a:effectLst>
            </a:endParaRPr>
          </a:p>
        </p:txBody>
      </p:sp>
      <p:grpSp>
        <p:nvGrpSpPr>
          <p:cNvPr id="4" name="Grupo 3"/>
          <p:cNvGrpSpPr/>
          <p:nvPr/>
        </p:nvGrpSpPr>
        <p:grpSpPr>
          <a:xfrm>
            <a:off x="307975" y="1124744"/>
            <a:ext cx="8220075" cy="4857750"/>
            <a:chOff x="307975" y="1124744"/>
            <a:chExt cx="8220075" cy="485775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7975" y="1124744"/>
              <a:ext cx="8220075" cy="485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Elipse 1"/>
            <p:cNvSpPr/>
            <p:nvPr/>
          </p:nvSpPr>
          <p:spPr>
            <a:xfrm>
              <a:off x="707731" y="3014055"/>
              <a:ext cx="2880320" cy="630969"/>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7731" y="4221088"/>
            <a:ext cx="8086725" cy="206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3763139"/>
      </p:ext>
    </p:extLst>
  </p:cSld>
  <p:clrMapOvr>
    <a:masterClrMapping/>
  </p:clrMapOvr>
  <mc:AlternateContent xmlns:mc="http://schemas.openxmlformats.org/markup-compatibility/2006">
    <mc:Choice xmlns:p14="http://schemas.microsoft.com/office/powerpoint/2010/main" xmlns="" Requires="p14">
      <p:transition p14:dur="1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14</a:t>
            </a:fld>
            <a:endParaRPr lang="en-US"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13" name="Title 3"/>
          <p:cNvSpPr>
            <a:spLocks noGrp="1"/>
          </p:cNvSpPr>
          <p:nvPr>
            <p:ph type="title"/>
          </p:nvPr>
        </p:nvSpPr>
        <p:spPr/>
        <p:txBody>
          <a:bodyPr>
            <a:normAutofit/>
          </a:bodyPr>
          <a:lstStyle/>
          <a:p>
            <a:r>
              <a:rPr lang="pt-BR" sz="3600" dirty="0" smtClean="0">
                <a:solidFill>
                  <a:srgbClr val="0070C0"/>
                </a:solidFill>
                <a:effectLst>
                  <a:outerShdw blurRad="38100" dist="38100" dir="2700000" algn="tl">
                    <a:srgbClr val="000000">
                      <a:alpha val="43137"/>
                    </a:srgbClr>
                  </a:outerShdw>
                </a:effectLst>
              </a:rPr>
              <a:t>Exemplo – Função (Resultados Correção)</a:t>
            </a:r>
            <a:endParaRPr lang="pt-BR" sz="3600" dirty="0">
              <a:solidFill>
                <a:srgbClr val="0070C0"/>
              </a:solidFill>
              <a:effectLst>
                <a:outerShdw blurRad="38100" dist="38100" dir="2700000" algn="tl">
                  <a:srgbClr val="000000">
                    <a:alpha val="43137"/>
                  </a:srgbClr>
                </a:outerShdw>
              </a:effectLst>
            </a:endParaRPr>
          </a:p>
        </p:txBody>
      </p:sp>
      <p:pic>
        <p:nvPicPr>
          <p:cNvPr id="819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31640" y="1052735"/>
            <a:ext cx="6840760" cy="56479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2273795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15</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Considerações</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Framework ?</a:t>
            </a:r>
          </a:p>
          <a:p>
            <a:pPr lvl="1"/>
            <a:r>
              <a:rPr lang="pt-BR" dirty="0" err="1" smtClean="0"/>
              <a:t>runtests</a:t>
            </a:r>
            <a:r>
              <a:rPr lang="pt-BR" dirty="0" smtClean="0"/>
              <a:t>(‘</a:t>
            </a:r>
            <a:r>
              <a:rPr lang="pt-BR" dirty="0" err="1" smtClean="0"/>
              <a:t>test_suite</a:t>
            </a:r>
            <a:r>
              <a:rPr lang="pt-BR" dirty="0" smtClean="0"/>
              <a:t>’)</a:t>
            </a:r>
          </a:p>
          <a:p>
            <a:pPr lvl="1"/>
            <a:r>
              <a:rPr lang="pt-BR" dirty="0" smtClean="0"/>
              <a:t>Assertivas / Instrumentação</a:t>
            </a:r>
          </a:p>
          <a:p>
            <a:pPr lvl="1"/>
            <a:r>
              <a:rPr lang="pt-BR" dirty="0" smtClean="0"/>
              <a:t>Resultados tabelados</a:t>
            </a:r>
          </a:p>
          <a:p>
            <a:pPr lvl="1"/>
            <a:r>
              <a:rPr lang="pt-BR" dirty="0" smtClean="0"/>
              <a:t>Desempenho</a:t>
            </a:r>
          </a:p>
          <a:p>
            <a:pPr lvl="1"/>
            <a:r>
              <a:rPr lang="pt-BR" dirty="0" smtClean="0"/>
              <a:t>Extensões</a:t>
            </a:r>
          </a:p>
          <a:p>
            <a:pPr lvl="2"/>
            <a:r>
              <a:rPr lang="pt-BR" dirty="0" err="1" smtClean="0"/>
              <a:t>TestRunner</a:t>
            </a:r>
            <a:endParaRPr lang="pt-BR" dirty="0" smtClean="0"/>
          </a:p>
          <a:p>
            <a:pPr lvl="2"/>
            <a:r>
              <a:rPr lang="pt-BR" dirty="0" err="1" smtClean="0"/>
              <a:t>Constraints</a:t>
            </a:r>
            <a:endParaRPr lang="pt-BR" dirty="0" smtClean="0"/>
          </a:p>
          <a:p>
            <a:pPr lvl="2"/>
            <a:r>
              <a:rPr lang="pt-BR" dirty="0" err="1" smtClean="0"/>
              <a:t>Tolerance</a:t>
            </a:r>
            <a:endParaRPr lang="pt-BR" dirty="0" smtClean="0"/>
          </a:p>
          <a:p>
            <a:pPr lvl="2"/>
            <a:r>
              <a:rPr lang="pt-BR" dirty="0" err="1" smtClean="0"/>
              <a:t>Fixtures</a:t>
            </a:r>
            <a:endParaRPr lang="pt-BR"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xmlns="" val="424304468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2</a:t>
            </a:fld>
            <a:endParaRPr lang="en-US" dirty="0"/>
          </a:p>
        </p:txBody>
      </p:sp>
      <p:sp>
        <p:nvSpPr>
          <p:cNvPr id="4"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Introdução</a:t>
            </a:r>
          </a:p>
          <a:p>
            <a:r>
              <a:rPr lang="pt-BR" dirty="0" err="1" smtClean="0"/>
              <a:t>Junit</a:t>
            </a:r>
            <a:r>
              <a:rPr lang="pt-BR" dirty="0" smtClean="0"/>
              <a:t> 4 </a:t>
            </a:r>
            <a:r>
              <a:rPr lang="pt-BR" dirty="0" err="1" smtClean="0"/>
              <a:t>vs</a:t>
            </a:r>
            <a:r>
              <a:rPr lang="pt-BR" dirty="0" smtClean="0"/>
              <a:t> </a:t>
            </a:r>
            <a:r>
              <a:rPr lang="pt-BR" dirty="0" err="1" smtClean="0"/>
              <a:t>Junit</a:t>
            </a:r>
            <a:r>
              <a:rPr lang="pt-BR" dirty="0" smtClean="0"/>
              <a:t> 5</a:t>
            </a:r>
            <a:endParaRPr lang="pt-BR" dirty="0" smtClean="0"/>
          </a:p>
          <a:p>
            <a:r>
              <a:rPr lang="pt-BR" dirty="0" smtClean="0"/>
              <a:t>Exemplos</a:t>
            </a:r>
            <a:endParaRPr lang="pt-BR" dirty="0" smtClean="0"/>
          </a:p>
          <a:p>
            <a:r>
              <a:rPr lang="pt-BR" dirty="0" smtClean="0"/>
              <a:t>Considerações</a:t>
            </a: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xmlns="" val="1899240751"/>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3</a:t>
            </a:fld>
            <a:endParaRPr lang="en-US" dirty="0"/>
          </a:p>
        </p:txBody>
      </p:sp>
      <p:sp>
        <p:nvSpPr>
          <p:cNvPr id="4" name="Title 3"/>
          <p:cNvSpPr>
            <a:spLocks noGrp="1"/>
          </p:cNvSpPr>
          <p:nvPr>
            <p:ph type="title"/>
          </p:nvPr>
        </p:nvSpPr>
        <p:spPr/>
        <p:txBody>
          <a:bodyPr>
            <a:normAutofit/>
          </a:bodyPr>
          <a:lstStyle/>
          <a:p>
            <a:r>
              <a:rPr lang="pt-BR" dirty="0" smtClean="0">
                <a:solidFill>
                  <a:srgbClr val="0070C0"/>
                </a:solidFill>
                <a:effectLst>
                  <a:outerShdw blurRad="38100" dist="38100" dir="2700000" algn="tl">
                    <a:srgbClr val="000000">
                      <a:alpha val="43137"/>
                    </a:srgbClr>
                  </a:outerShdw>
                </a:effectLst>
              </a:rPr>
              <a:t>Introdução</a:t>
            </a:r>
            <a:endParaRPr lang="pt-BR" dirty="0">
              <a:solidFill>
                <a:srgbClr val="0070C0"/>
              </a:solidFill>
              <a:effectLst>
                <a:outerShdw blurRad="38100" dist="38100" dir="2700000" algn="tl">
                  <a:srgbClr val="000000">
                    <a:alpha val="43137"/>
                  </a:srgbClr>
                </a:outerShdw>
              </a:effectLst>
            </a:endParaRPr>
          </a:p>
        </p:txBody>
      </p:sp>
      <p:sp>
        <p:nvSpPr>
          <p:cNvPr id="2" name="Espaço Reservado para Conteúdo 1"/>
          <p:cNvSpPr>
            <a:spLocks noGrp="1"/>
          </p:cNvSpPr>
          <p:nvPr>
            <p:ph idx="1"/>
          </p:nvPr>
        </p:nvSpPr>
        <p:spPr/>
        <p:txBody>
          <a:bodyPr>
            <a:normAutofit/>
          </a:bodyPr>
          <a:lstStyle/>
          <a:p>
            <a:r>
              <a:rPr lang="pt-BR" dirty="0" smtClean="0"/>
              <a:t>MATLAB (</a:t>
            </a:r>
            <a:r>
              <a:rPr lang="en-US" dirty="0" smtClean="0"/>
              <a:t>MATrix LABoratory</a:t>
            </a:r>
            <a:r>
              <a:rPr lang="pt-BR" dirty="0" smtClean="0"/>
              <a:t>) </a:t>
            </a:r>
          </a:p>
          <a:p>
            <a:pPr lvl="1"/>
            <a:r>
              <a:rPr lang="pt-BR" dirty="0" smtClean="0"/>
              <a:t>Linguagem para computação científica, usando como base o cálculo de matrizes e suas </a:t>
            </a:r>
            <a:r>
              <a:rPr lang="pt-BR" dirty="0" smtClean="0"/>
              <a:t>aplicações</a:t>
            </a:r>
          </a:p>
          <a:p>
            <a:pPr lvl="1"/>
            <a:r>
              <a:rPr lang="pt-BR" i="1" dirty="0" smtClean="0">
                <a:hlinkClick r:id="rId2"/>
              </a:rPr>
              <a:t>https://</a:t>
            </a:r>
            <a:r>
              <a:rPr lang="pt-BR" i="1" dirty="0" smtClean="0">
                <a:hlinkClick r:id="rId2"/>
              </a:rPr>
              <a:t>www.youtube.com/watch?v=Ai6M5G90Ml</a:t>
            </a:r>
            <a:endParaRPr lang="pt-BR" i="1" dirty="0" smtClean="0"/>
          </a:p>
          <a:p>
            <a:pPr lvl="1"/>
            <a:endParaRPr lang="pt-BR" dirty="0" smtClean="0"/>
          </a:p>
          <a:p>
            <a:endParaRPr lang="pt-BR" dirty="0" smtClean="0"/>
          </a:p>
          <a:p>
            <a:pPr lvl="1"/>
            <a:endParaRPr lang="pt-BR" dirty="0" smtClean="0"/>
          </a:p>
          <a:p>
            <a:pPr lvl="1"/>
            <a:endParaRPr lang="pt-BR" dirty="0" smtClean="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http://www.brainsciencetools.com/sites/brainsciencetools/files/matlab.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85268" y="3323371"/>
            <a:ext cx="2307296" cy="2914885"/>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www.mathworks.com/images/nextgen/supporting/discovery/matlab-vs-r-fit-models-data-with-curve-fitt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297636" y="3323685"/>
            <a:ext cx="3874764" cy="291457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289810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4</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t>Testar a funcionalidade e desempenho do código </a:t>
            </a:r>
            <a:r>
              <a:rPr lang="pt-BR" sz="2800" dirty="0" smtClean="0"/>
              <a:t>MATLAB</a:t>
            </a:r>
          </a:p>
          <a:p>
            <a:r>
              <a:rPr lang="pt-BR" sz="2800" dirty="0" smtClean="0">
                <a:hlinkClick r:id="rId2"/>
              </a:rPr>
              <a:t>http://www.codeaffine.com/2016/02/18/junit-5-first-look</a:t>
            </a:r>
            <a:r>
              <a:rPr lang="pt-BR" sz="2800" dirty="0" smtClean="0">
                <a:hlinkClick r:id="rId2"/>
              </a:rPr>
              <a:t>/</a:t>
            </a:r>
            <a:endParaRPr lang="pt-BR" sz="2800" dirty="0" smtClean="0"/>
          </a:p>
          <a:p>
            <a:r>
              <a:rPr lang="en-US" sz="2800" b="1" dirty="0" err="1" smtClean="0"/>
              <a:t>JUnit</a:t>
            </a:r>
            <a:r>
              <a:rPr lang="en-US" sz="2800" b="1" dirty="0" smtClean="0"/>
              <a:t> 5 – A First Look at the Next Generation of </a:t>
            </a:r>
            <a:r>
              <a:rPr lang="en-US" sz="2800" b="1" dirty="0" err="1" smtClean="0"/>
              <a:t>Junit</a:t>
            </a:r>
            <a:endParaRPr lang="en-US" sz="2800" b="1" dirty="0" smtClean="0"/>
          </a:p>
          <a:p>
            <a:pPr lvl="1"/>
            <a:r>
              <a:rPr lang="en-US" sz="2400" dirty="0" smtClean="0"/>
              <a:t>In </a:t>
            </a:r>
            <a:r>
              <a:rPr lang="en-US" sz="2400" dirty="0" smtClean="0"/>
              <a:t>the beginning of February, the </a:t>
            </a:r>
            <a:r>
              <a:rPr lang="en-US" sz="2400" dirty="0" err="1" smtClean="0">
                <a:hlinkClick r:id="rId3"/>
              </a:rPr>
              <a:t>JUnit</a:t>
            </a:r>
            <a:r>
              <a:rPr lang="en-US" sz="2400" dirty="0" smtClean="0">
                <a:hlinkClick r:id="rId3"/>
              </a:rPr>
              <a:t> 5 (aka </a:t>
            </a:r>
            <a:r>
              <a:rPr lang="en-US" sz="2400" dirty="0" err="1" smtClean="0">
                <a:hlinkClick r:id="rId3"/>
              </a:rPr>
              <a:t>JUnit</a:t>
            </a:r>
            <a:r>
              <a:rPr lang="en-US" sz="2400" dirty="0" smtClean="0">
                <a:hlinkClick r:id="rId3"/>
              </a:rPr>
              <a:t> Lambda) team</a:t>
            </a:r>
            <a:r>
              <a:rPr lang="en-US" sz="2400" dirty="0" smtClean="0"/>
              <a:t> has published an alpha release. Since </a:t>
            </a:r>
            <a:r>
              <a:rPr lang="en-US" sz="2400" dirty="0" err="1" smtClean="0"/>
              <a:t>JUnit</a:t>
            </a:r>
            <a:r>
              <a:rPr lang="en-US" sz="2400" dirty="0" smtClean="0"/>
              <a:t> 4 is among the most used items in my toolbox I thought it might be worth to have a look at the next major release</a:t>
            </a:r>
            <a:r>
              <a:rPr lang="en-US" sz="2400" dirty="0" smtClean="0"/>
              <a:t>.</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5</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http://blog.caelum.com.br/o-minimo-que-voce-deve-saber-de-java-8/</a:t>
            </a:r>
          </a:p>
          <a:p>
            <a:r>
              <a:rPr lang="pt-BR" sz="2800" dirty="0" smtClean="0">
                <a:hlinkClick r:id="rId2"/>
              </a:rPr>
              <a:t>http</a:t>
            </a:r>
            <a:r>
              <a:rPr lang="pt-BR" sz="2800" dirty="0" smtClean="0">
                <a:hlinkClick r:id="rId2"/>
              </a:rPr>
              <a:t>://</a:t>
            </a:r>
            <a:r>
              <a:rPr lang="pt-BR" sz="2800" dirty="0" smtClean="0">
                <a:hlinkClick r:id="rId2"/>
              </a:rPr>
              <a:t>pt.stackoverflow.com/questions/269/quais-as-vantagens-das-express%C3%B5es-</a:t>
            </a:r>
            <a:r>
              <a:rPr lang="pt-BR" sz="2800" dirty="0" err="1" smtClean="0">
                <a:hlinkClick r:id="rId2"/>
              </a:rPr>
              <a:t>lambda-presentes-no-java</a:t>
            </a:r>
            <a:r>
              <a:rPr lang="pt-BR" sz="2800" dirty="0" smtClean="0">
                <a:hlinkClick r:id="rId2"/>
              </a:rPr>
              <a:t>-8</a:t>
            </a:r>
            <a:endParaRPr lang="pt-BR" sz="2800" dirty="0" smtClean="0"/>
          </a:p>
          <a:p>
            <a:r>
              <a:rPr lang="pt-BR" sz="2400" dirty="0" smtClean="0">
                <a:hlinkClick r:id="rId3"/>
              </a:rPr>
              <a:t>http://</a:t>
            </a:r>
            <a:r>
              <a:rPr lang="pt-BR" sz="2400" dirty="0" smtClean="0">
                <a:hlinkClick r:id="rId3"/>
              </a:rPr>
              <a:t>www.devmedia.com.br/como-usar-funcoes-lambda-em-java/32826</a:t>
            </a:r>
            <a:endParaRPr lang="pt-BR" sz="2400" dirty="0" smtClean="0"/>
          </a:p>
          <a:p>
            <a:r>
              <a:rPr lang="pt-BR" sz="2400" dirty="0" smtClean="0">
                <a:hlinkClick r:id="rId4"/>
              </a:rPr>
              <a:t>http://</a:t>
            </a:r>
            <a:r>
              <a:rPr lang="pt-BR" sz="2400" dirty="0" smtClean="0">
                <a:hlinkClick r:id="rId4"/>
              </a:rPr>
              <a:t>www.devmedia.com.br/novidades-do-java-8-do-lambda-ao-metaspace/29056</a:t>
            </a:r>
            <a:endParaRPr lang="pt-BR" sz="2400" dirty="0" smtClean="0"/>
          </a:p>
          <a:p>
            <a:r>
              <a:rPr lang="pt-BR" sz="2400" dirty="0" smtClean="0">
                <a:hlinkClick r:id="rId5"/>
              </a:rPr>
              <a:t>http://www.teclogica.com.br/blog/java-8-o-que-e-lambda</a:t>
            </a:r>
            <a:r>
              <a:rPr lang="pt-BR" sz="2400" dirty="0" smtClean="0">
                <a:hlinkClick r:id="rId5"/>
              </a:rPr>
              <a:t>/</a:t>
            </a:r>
            <a:endParaRPr lang="pt-BR" sz="2400" dirty="0" smtClean="0"/>
          </a:p>
          <a:p>
            <a:r>
              <a:rPr lang="pt-BR" sz="2400" dirty="0" smtClean="0">
                <a:hlinkClick r:id="rId6"/>
              </a:rPr>
              <a:t>https://rodrigouchoa.wordpress.com/2014/05/20/novidades-do-java-8-lambda-expressions</a:t>
            </a:r>
            <a:r>
              <a:rPr lang="pt-BR" sz="2400" dirty="0" smtClean="0">
                <a:hlinkClick r:id="rId6"/>
              </a:rPr>
              <a:t>/</a:t>
            </a:r>
            <a:endParaRPr lang="pt-BR" sz="2400" dirty="0" smtClean="0"/>
          </a:p>
          <a:p>
            <a:r>
              <a:rPr lang="pt-BR" sz="2400" dirty="0" smtClean="0">
                <a:hlinkClick r:id="rId7"/>
              </a:rPr>
              <a:t>http://blog.takipi.com/compilando-expressoes-lambda-scala-vs-java-8</a:t>
            </a:r>
            <a:r>
              <a:rPr lang="pt-BR" sz="2400" dirty="0" smtClean="0">
                <a:hlinkClick r:id="rId7"/>
              </a:rPr>
              <a:t>/</a:t>
            </a:r>
            <a:endParaRPr lang="pt-BR" sz="2400" dirty="0" smtClean="0"/>
          </a:p>
          <a:p>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fontScale="90000"/>
          </a:bodyPr>
          <a:lstStyle/>
          <a:p>
            <a:r>
              <a:rPr lang="en-US" dirty="0" smtClean="0">
                <a:solidFill>
                  <a:srgbClr val="0070C0"/>
                </a:solidFill>
                <a:effectLst>
                  <a:outerShdw blurRad="38100" dist="38100" dir="2700000" algn="tl">
                    <a:srgbClr val="000000">
                      <a:alpha val="43137"/>
                    </a:srgbClr>
                  </a:outerShdw>
                </a:effectLst>
              </a:rPr>
              <a:t>Java 8 Lambda Expressions Revis</a:t>
            </a:r>
            <a:r>
              <a:rPr lang="en-US" dirty="0" smtClean="0">
                <a:solidFill>
                  <a:srgbClr val="0070C0"/>
                </a:solidFill>
                <a:effectLst>
                  <a:outerShdw blurRad="38100" dist="38100" dir="2700000" algn="tl">
                    <a:srgbClr val="000000">
                      <a:alpha val="43137"/>
                    </a:srgbClr>
                  </a:outerShdw>
                </a:effectLst>
              </a:rPr>
              <a:t>ion</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6</a:t>
            </a:fld>
            <a:endParaRPr lang="en-US" dirty="0"/>
          </a:p>
        </p:txBody>
      </p:sp>
      <p:sp>
        <p:nvSpPr>
          <p:cNvPr id="2" name="Espaço Reservado para Conteúdo 1"/>
          <p:cNvSpPr>
            <a:spLocks noGrp="1"/>
          </p:cNvSpPr>
          <p:nvPr>
            <p:ph idx="1"/>
          </p:nvPr>
        </p:nvSpPr>
        <p:spPr>
          <a:xfrm>
            <a:off x="457200" y="1196752"/>
            <a:ext cx="8229600" cy="5328592"/>
          </a:xfrm>
        </p:spPr>
        <p:txBody>
          <a:bodyPr>
            <a:noAutofit/>
          </a:bodyPr>
          <a:lstStyle/>
          <a:p>
            <a:r>
              <a:rPr lang="pt-BR" sz="2800" dirty="0" smtClean="0">
                <a:hlinkClick r:id="rId2"/>
              </a:rPr>
              <a:t>http://</a:t>
            </a:r>
            <a:r>
              <a:rPr lang="pt-BR" sz="2800" dirty="0" smtClean="0">
                <a:hlinkClick r:id="rId2"/>
              </a:rPr>
              <a:t>radar.oreilly.com/2014/12/unit-testing-java-8-lambda-expressions-and-streams.html</a:t>
            </a:r>
            <a:endParaRPr lang="pt-BR" sz="2800" dirty="0" smtClean="0"/>
          </a:p>
          <a:p>
            <a:r>
              <a:rPr lang="en-US" sz="2800" b="1" dirty="0" smtClean="0"/>
              <a:t>Unit </a:t>
            </a:r>
            <a:r>
              <a:rPr lang="en-US" sz="2800" b="1" dirty="0" smtClean="0"/>
              <a:t>Testing Java 8 Lambda Expressions and Streams</a:t>
            </a:r>
          </a:p>
          <a:p>
            <a:r>
              <a:rPr lang="en-US" sz="2800" b="1" dirty="0" smtClean="0"/>
              <a:t>Two approaches to testing </a:t>
            </a:r>
            <a:r>
              <a:rPr lang="en-US" sz="2800" b="1" dirty="0" err="1" smtClean="0"/>
              <a:t>lambdafied</a:t>
            </a:r>
            <a:r>
              <a:rPr lang="en-US" sz="2800" b="1" dirty="0" smtClean="0"/>
              <a:t> code.</a:t>
            </a:r>
          </a:p>
          <a:p>
            <a:pPr lvl="1"/>
            <a:r>
              <a:rPr lang="en-US" sz="2400" dirty="0" smtClean="0"/>
              <a:t>Lambda expressions pose a slightly different challenge when unit testing code. Because they don’t have a name, it’s impossible to directly call them in your test code. You could choose to copy the body of the lambda expression into your test and then test that copy, but this approach has the unfortunate side effect of not actually testing the behavior of your implementation. If you change the implementation code, your test will still pass even though the implementation is performing a different task</a:t>
            </a:r>
            <a:r>
              <a:rPr lang="en-US" sz="2400" dirty="0" smtClean="0"/>
              <a:t>.</a:t>
            </a:r>
          </a:p>
          <a:p>
            <a:pPr lvl="1">
              <a:buNone/>
            </a:pP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7</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800" dirty="0" smtClean="0">
                <a:hlinkClick r:id="rId2"/>
              </a:rPr>
              <a:t>http://</a:t>
            </a:r>
            <a:r>
              <a:rPr lang="pt-BR" sz="2800" dirty="0" smtClean="0">
                <a:hlinkClick r:id="rId2"/>
              </a:rPr>
              <a:t>blog.codeleak.pl/2014/07/junit-testing-exception-with-java-8-and-lambda-expressions.html</a:t>
            </a:r>
            <a:endParaRPr lang="pt-BR" sz="2800" dirty="0" smtClean="0"/>
          </a:p>
          <a:p>
            <a:r>
              <a:rPr lang="en-US" sz="2800" b="1" dirty="0" err="1" smtClean="0"/>
              <a:t>JUnit</a:t>
            </a:r>
            <a:r>
              <a:rPr lang="en-US" sz="2800" b="1" dirty="0" smtClean="0"/>
              <a:t>: testing exception with Java 8 and Lambda </a:t>
            </a:r>
            <a:r>
              <a:rPr lang="en-US" sz="2800" b="1" dirty="0" smtClean="0"/>
              <a:t>Expressions</a:t>
            </a:r>
          </a:p>
          <a:p>
            <a:pPr lvl="1"/>
            <a:r>
              <a:rPr lang="en-US" sz="2400" dirty="0" smtClean="0"/>
              <a:t>In </a:t>
            </a:r>
            <a:r>
              <a:rPr lang="en-US" sz="2400" dirty="0" err="1" smtClean="0"/>
              <a:t>JUnit</a:t>
            </a:r>
            <a:r>
              <a:rPr lang="en-US" sz="2400" dirty="0" smtClean="0"/>
              <a:t> there are many ways of testing exceptions in test code, including </a:t>
            </a:r>
            <a:r>
              <a:rPr lang="en-US" sz="2400" dirty="0" smtClean="0">
                <a:hlinkClick r:id="rId3"/>
              </a:rPr>
              <a:t>try-catch idiom</a:t>
            </a:r>
            <a:r>
              <a:rPr lang="en-US" sz="2400" dirty="0" smtClean="0"/>
              <a:t>, </a:t>
            </a:r>
            <a:r>
              <a:rPr lang="en-US" sz="2400" dirty="0" err="1" smtClean="0">
                <a:hlinkClick r:id="rId4"/>
              </a:rPr>
              <a:t>JUnit</a:t>
            </a:r>
            <a:r>
              <a:rPr lang="en-US" sz="2400" dirty="0" smtClean="0">
                <a:hlinkClick r:id="rId4"/>
              </a:rPr>
              <a:t> @Rule</a:t>
            </a:r>
            <a:r>
              <a:rPr lang="en-US" sz="2400" dirty="0" smtClean="0"/>
              <a:t>, with </a:t>
            </a:r>
            <a:r>
              <a:rPr lang="en-US" sz="2400" dirty="0" smtClean="0">
                <a:hlinkClick r:id="rId5"/>
              </a:rPr>
              <a:t>catch-exception</a:t>
            </a:r>
            <a:r>
              <a:rPr lang="en-US" sz="2400" dirty="0" smtClean="0"/>
              <a:t> library. As of Java 8 we have another way of dealing with exceptions: with lambda expressions. In this short blog post I will demonstrate a simple example how one can utilize the power of Java 8 and lambda expressions to test exceptions in </a:t>
            </a:r>
            <a:r>
              <a:rPr lang="en-US" sz="2400" dirty="0" err="1" smtClean="0"/>
              <a:t>JUnit</a:t>
            </a:r>
            <a:r>
              <a:rPr lang="en-US" sz="2400" dirty="0" smtClean="0"/>
              <a:t>. </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8</a:t>
            </a:fld>
            <a:endParaRPr lang="en-US" dirty="0"/>
          </a:p>
        </p:txBody>
      </p:sp>
      <p:sp>
        <p:nvSpPr>
          <p:cNvPr id="2" name="Espaço Reservado para Conteúdo 1"/>
          <p:cNvSpPr>
            <a:spLocks noGrp="1"/>
          </p:cNvSpPr>
          <p:nvPr>
            <p:ph idx="1"/>
          </p:nvPr>
        </p:nvSpPr>
        <p:spPr>
          <a:xfrm>
            <a:off x="457200" y="1196752"/>
            <a:ext cx="8229600" cy="4824536"/>
          </a:xfrm>
        </p:spPr>
        <p:txBody>
          <a:bodyPr>
            <a:noAutofit/>
          </a:bodyPr>
          <a:lstStyle/>
          <a:p>
            <a:r>
              <a:rPr lang="pt-BR" sz="2400" dirty="0" smtClean="0">
                <a:hlinkClick r:id="rId2"/>
              </a:rPr>
              <a:t>http://</a:t>
            </a:r>
            <a:r>
              <a:rPr lang="pt-BR" sz="2400" dirty="0" smtClean="0">
                <a:hlinkClick r:id="rId2"/>
              </a:rPr>
              <a:t>stackoverflow.com/questions/28688047/unit-test-code-with-java-8-lambdas</a:t>
            </a:r>
            <a:endParaRPr lang="pt-BR" sz="2400" dirty="0" smtClean="0"/>
          </a:p>
          <a:p>
            <a:r>
              <a:rPr lang="pt-BR" sz="2400" dirty="0" smtClean="0">
                <a:hlinkClick r:id="rId3"/>
              </a:rPr>
              <a:t>http://</a:t>
            </a:r>
            <a:r>
              <a:rPr lang="pt-BR" sz="2400" dirty="0" smtClean="0">
                <a:hlinkClick r:id="rId3"/>
              </a:rPr>
              <a:t>stackoverflow.com/questions/34576710/how-to-test-lambda-functions</a:t>
            </a:r>
            <a:endParaRPr lang="pt-BR" sz="2400" dirty="0" smtClean="0"/>
          </a:p>
          <a:p>
            <a:r>
              <a:rPr lang="pt-BR" sz="2400" dirty="0" smtClean="0">
                <a:hlinkClick r:id="rId4"/>
              </a:rPr>
              <a:t>https://pythonconquerstheuniverse.wordpress.com/2011/08/29/lambda_tutorial</a:t>
            </a:r>
            <a:r>
              <a:rPr lang="pt-BR" sz="2400" dirty="0" smtClean="0">
                <a:hlinkClick r:id="rId4"/>
              </a:rPr>
              <a:t>/</a:t>
            </a:r>
            <a:endParaRPr lang="pt-BR" sz="2400" dirty="0" smtClean="0"/>
          </a:p>
          <a:p>
            <a:r>
              <a:rPr lang="pt-BR" sz="2400" dirty="0" smtClean="0">
                <a:hlinkClick r:id="rId5"/>
              </a:rPr>
              <a:t>http://</a:t>
            </a:r>
            <a:r>
              <a:rPr lang="pt-BR" sz="2400" dirty="0" smtClean="0">
                <a:hlinkClick r:id="rId5"/>
              </a:rPr>
              <a:t>www.coderanch.com/t/647426/Testing/approach-testing-lambda-expressions</a:t>
            </a:r>
            <a:endParaRPr lang="pt-BR" sz="2400" dirty="0" smtClean="0"/>
          </a:p>
          <a:p>
            <a:endParaRPr lang="pt-BR" sz="2400" dirty="0" smtClean="0"/>
          </a:p>
          <a:p>
            <a:r>
              <a:rPr lang="pt-BR" sz="2400" dirty="0" err="1" smtClean="0"/>
              <a:t>Node</a:t>
            </a:r>
            <a:r>
              <a:rPr lang="pt-BR" sz="2400" dirty="0" smtClean="0"/>
              <a:t>.</a:t>
            </a:r>
            <a:r>
              <a:rPr lang="pt-BR" sz="2400" dirty="0" err="1" smtClean="0"/>
              <a:t>js</a:t>
            </a:r>
            <a:r>
              <a:rPr lang="pt-BR" sz="2400" dirty="0" smtClean="0"/>
              <a:t> </a:t>
            </a:r>
            <a:r>
              <a:rPr lang="pt-BR" sz="2400" dirty="0" smtClean="0">
                <a:hlinkClick r:id="rId6"/>
              </a:rPr>
              <a:t>https://pub.scotch.io/@</a:t>
            </a:r>
            <a:r>
              <a:rPr lang="pt-BR" sz="2400" dirty="0" smtClean="0">
                <a:hlinkClick r:id="rId6"/>
              </a:rPr>
              <a:t>richardhyatt/unit-testing-aws-lambda-functions-in-nodejs</a:t>
            </a:r>
            <a:endParaRPr lang="pt-BR" sz="2400" dirty="0" smtClean="0"/>
          </a:p>
          <a:p>
            <a:r>
              <a:rPr lang="pt-BR" sz="2400" dirty="0" err="1" smtClean="0"/>
              <a:t>Python</a:t>
            </a:r>
            <a:endParaRPr lang="pt-BR" sz="2400" dirty="0"/>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9" name="Title 3"/>
          <p:cNvSpPr>
            <a:spLocks noGrp="1"/>
          </p:cNvSpPr>
          <p:nvPr>
            <p:ph type="title"/>
          </p:nvPr>
        </p:nvSpPr>
        <p:spPr/>
        <p:txBody>
          <a:bodyPr>
            <a:normAutofit/>
          </a:bodyPr>
          <a:lstStyle/>
          <a:p>
            <a:r>
              <a:rPr lang="en-US" dirty="0" err="1" smtClean="0">
                <a:solidFill>
                  <a:srgbClr val="0070C0"/>
                </a:solidFill>
                <a:effectLst>
                  <a:outerShdw blurRad="38100" dist="38100" dir="2700000" algn="tl">
                    <a:srgbClr val="000000">
                      <a:alpha val="43137"/>
                    </a:srgbClr>
                  </a:outerShdw>
                </a:effectLst>
              </a:rPr>
              <a:t>JUnit</a:t>
            </a:r>
            <a:r>
              <a:rPr lang="en-US" dirty="0" smtClean="0">
                <a:solidFill>
                  <a:srgbClr val="0070C0"/>
                </a:solidFill>
                <a:effectLst>
                  <a:outerShdw blurRad="38100" dist="38100" dir="2700000" algn="tl">
                    <a:srgbClr val="000000">
                      <a:alpha val="43137"/>
                    </a:srgbClr>
                  </a:outerShdw>
                </a:effectLst>
              </a:rPr>
              <a:t> 5 Test </a:t>
            </a:r>
            <a:r>
              <a:rPr lang="en-US" dirty="0" smtClean="0">
                <a:solidFill>
                  <a:srgbClr val="0070C0"/>
                </a:solidFill>
                <a:effectLst>
                  <a:outerShdw blurRad="38100" dist="38100" dir="2700000" algn="tl">
                    <a:srgbClr val="000000">
                      <a:alpha val="43137"/>
                    </a:srgbClr>
                  </a:outerShdw>
                </a:effectLst>
              </a:rPr>
              <a:t>Framework</a:t>
            </a:r>
            <a:endParaRPr lang="en-US" dirty="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979461865"/>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38BD863-DCDC-5F43-A029-265BB7DA4A17}" type="slidenum">
              <a:rPr lang="en-US" smtClean="0"/>
              <a:pPr/>
              <a:t>9</a:t>
            </a:fld>
            <a:endParaRPr lang="en-US" dirty="0"/>
          </a:p>
        </p:txBody>
      </p:sp>
      <p:sp>
        <p:nvSpPr>
          <p:cNvPr id="4" name="Title 3"/>
          <p:cNvSpPr>
            <a:spLocks noGrp="1"/>
          </p:cNvSpPr>
          <p:nvPr>
            <p:ph type="title"/>
          </p:nvPr>
        </p:nvSpPr>
        <p:spPr>
          <a:xfrm>
            <a:off x="457200" y="228600"/>
            <a:ext cx="8229600" cy="1400200"/>
          </a:xfrm>
        </p:spPr>
        <p:txBody>
          <a:bodyPr>
            <a:normAutofit fontScale="90000"/>
          </a:bodyPr>
          <a:lstStyle/>
          <a:p>
            <a:r>
              <a:rPr lang="pt-BR" dirty="0" smtClean="0">
                <a:solidFill>
                  <a:srgbClr val="0070C0"/>
                </a:solidFill>
                <a:effectLst>
                  <a:outerShdw blurRad="38100" dist="38100" dir="2700000" algn="tl">
                    <a:srgbClr val="000000">
                      <a:alpha val="43137"/>
                    </a:srgbClr>
                  </a:outerShdw>
                </a:effectLst>
              </a:rPr>
              <a:t>Apresentação do </a:t>
            </a:r>
            <a:r>
              <a:rPr lang="en-US" dirty="0">
                <a:solidFill>
                  <a:srgbClr val="0070C0"/>
                </a:solidFill>
                <a:effectLst>
                  <a:outerShdw blurRad="38100" dist="38100" dir="2700000" algn="tl">
                    <a:srgbClr val="000000">
                      <a:alpha val="43137"/>
                    </a:srgbClr>
                  </a:outerShdw>
                </a:effectLst>
              </a:rPr>
              <a:t>MATLAB </a:t>
            </a:r>
            <a:r>
              <a:rPr lang="en-US" dirty="0" err="1">
                <a:solidFill>
                  <a:srgbClr val="0070C0"/>
                </a:solidFill>
                <a:effectLst>
                  <a:outerShdw blurRad="38100" dist="38100" dir="2700000" algn="tl">
                    <a:srgbClr val="000000">
                      <a:alpha val="43137"/>
                    </a:srgbClr>
                  </a:outerShdw>
                </a:effectLst>
              </a:rPr>
              <a:t>xUnit</a:t>
            </a:r>
            <a:r>
              <a:rPr lang="en-US" dirty="0">
                <a:solidFill>
                  <a:srgbClr val="0070C0"/>
                </a:solidFill>
                <a:effectLst>
                  <a:outerShdw blurRad="38100" dist="38100" dir="2700000" algn="tl">
                    <a:srgbClr val="000000">
                      <a:alpha val="43137"/>
                    </a:srgbClr>
                  </a:outerShdw>
                </a:effectLst>
              </a:rPr>
              <a:t> Test </a:t>
            </a:r>
            <a:r>
              <a:rPr lang="pt-BR" dirty="0" smtClean="0">
                <a:solidFill>
                  <a:srgbClr val="0070C0"/>
                </a:solidFill>
                <a:effectLst>
                  <a:outerShdw blurRad="38100" dist="38100" dir="2700000" algn="tl">
                    <a:srgbClr val="000000">
                      <a:alpha val="43137"/>
                    </a:srgbClr>
                  </a:outerShdw>
                </a:effectLst>
              </a:rPr>
              <a:t>Framework</a:t>
            </a:r>
            <a:endParaRPr lang="pt-BR" dirty="0">
              <a:solidFill>
                <a:srgbClr val="0070C0"/>
              </a:solidFill>
              <a:effectLst>
                <a:outerShdw blurRad="38100" dist="38100" dir="2700000" algn="tl">
                  <a:srgbClr val="000000">
                    <a:alpha val="43137"/>
                  </a:srgbClr>
                </a:outerShdw>
              </a:effectLst>
            </a:endParaRPr>
          </a:p>
        </p:txBody>
      </p:sp>
      <p:sp>
        <p:nvSpPr>
          <p:cNvPr id="5" name="AutoShape 2" descr="G:\HD-Games\GitRepos\DesignPatterns\CAP392-02-PloP\artigos\03 - Pattern Language\entrega final\family-guy-simpsons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4" descr="G:\HD-Games\GitRepos\DesignPatterns\CAP392-02-PloP\artigos\03 - Pattern Language\entrega final\family-guy-simpsons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0" name="Picture 2" descr="https://d1sui4xqepm0ps.cloudfront.net/categories/example"/>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40000" y="2612231"/>
            <a:ext cx="4064000" cy="1968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92145510"/>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6914</TotalTime>
  <Words>411</Words>
  <Application>Microsoft Office PowerPoint</Application>
  <PresentationFormat>Apresentação na tela (4:3)</PresentationFormat>
  <Paragraphs>81</Paragraphs>
  <Slides>15</Slides>
  <Notes>1</Notes>
  <HiddenSlides>0</HiddenSlides>
  <MMClips>0</MMClips>
  <ScaleCrop>false</ScaleCrop>
  <HeadingPairs>
    <vt:vector size="4" baseType="variant">
      <vt:variant>
        <vt:lpstr>Tema</vt:lpstr>
      </vt:variant>
      <vt:variant>
        <vt:i4>1</vt:i4>
      </vt:variant>
      <vt:variant>
        <vt:lpstr>Títulos de slides</vt:lpstr>
      </vt:variant>
      <vt:variant>
        <vt:i4>15</vt:i4>
      </vt:variant>
    </vt:vector>
  </HeadingPairs>
  <TitlesOfParts>
    <vt:vector size="16" baseType="lpstr">
      <vt:lpstr>Tema do Office</vt:lpstr>
      <vt:lpstr>  JUnit 5 Test Framework </vt:lpstr>
      <vt:lpstr>JUnit 5 Test Framework</vt:lpstr>
      <vt:lpstr>Introdução</vt:lpstr>
      <vt:lpstr>JUnit 5 Test Framework</vt:lpstr>
      <vt:lpstr>Java 8 Lambda Expressions Revision</vt:lpstr>
      <vt:lpstr>JUnit 5 Test Framework</vt:lpstr>
      <vt:lpstr>JUnit 5 Test Framework</vt:lpstr>
      <vt:lpstr>JUnit 5 Test Framework</vt:lpstr>
      <vt:lpstr>Apresentação do MATLAB xUnit Test Framework</vt:lpstr>
      <vt:lpstr>Exemplo - Função</vt:lpstr>
      <vt:lpstr>Exemplo – Função (Código Teste)</vt:lpstr>
      <vt:lpstr>Exemplo – Função (Resultados)</vt:lpstr>
      <vt:lpstr>Exemplo – Função (Código Correção)</vt:lpstr>
      <vt:lpstr>Exemplo – Função (Resultados Correção)</vt:lpstr>
      <vt:lpstr>Considerações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for Recommender Systems</dc:title>
  <dc:creator>Luiz Wagner T. Nascimento</dc:creator>
  <cp:lastModifiedBy>1T Nascimento</cp:lastModifiedBy>
  <cp:revision>118</cp:revision>
  <dcterms:created xsi:type="dcterms:W3CDTF">2016-05-27T13:26:47Z</dcterms:created>
  <dcterms:modified xsi:type="dcterms:W3CDTF">2016-07-13T18:07:41Z</dcterms:modified>
</cp:coreProperties>
</file>