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93" r:id="rId2"/>
    <p:sldId id="259" r:id="rId3"/>
    <p:sldId id="303" r:id="rId4"/>
    <p:sldId id="305" r:id="rId5"/>
    <p:sldId id="306" r:id="rId6"/>
    <p:sldId id="307" r:id="rId7"/>
    <p:sldId id="387" r:id="rId8"/>
    <p:sldId id="388" r:id="rId9"/>
    <p:sldId id="389" r:id="rId10"/>
    <p:sldId id="381" r:id="rId11"/>
    <p:sldId id="382" r:id="rId12"/>
    <p:sldId id="297" r:id="rId13"/>
  </p:sldIdLst>
  <p:sldSz cx="9144000" cy="6858000" type="screen4x3"/>
  <p:notesSz cx="6858000" cy="9144000"/>
  <p:embeddedFontLst>
    <p:embeddedFont>
      <p:font typeface="BIZ UDP明朝 Medium" panose="02020500000000000000" pitchFamily="18" charset="-128"/>
      <p:regular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GulimChe" panose="020B0609000101010101" pitchFamily="49" charset="-127"/>
      <p:regular r:id="rId23"/>
    </p:embeddedFont>
    <p:embeddedFont>
      <p:font typeface="Malgun Gothic" panose="020B0503020000020004" pitchFamily="34" charset="-127"/>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23987-D80F-440C-906D-36C23BCC7B17}" v="55" dt="2023-01-02T04:43:33.895"/>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2800" autoAdjust="0"/>
  </p:normalViewPr>
  <p:slideViewPr>
    <p:cSldViewPr>
      <p:cViewPr varScale="1">
        <p:scale>
          <a:sx n="110" d="100"/>
          <a:sy n="110" d="100"/>
        </p:scale>
        <p:origin x="1968"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22T11:35:17.205" v="4292" actId="207"/>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3-01-02T04:48:12.759" v="4262" actId="1076"/>
        <pc:sldMkLst>
          <pc:docMk/>
          <pc:sldMk cId="0" sldId="293"/>
        </pc:sldMkLst>
        <pc:spChg chg="mod">
          <ac:chgData name="尾嵜 成真" userId="dd95f81a979e9056" providerId="LiveId" clId="{73A23987-D80F-440C-906D-36C23BCC7B17}" dt="2023-01-02T04:48:12.759" v="4262" actId="1076"/>
          <ac:spMkLst>
            <pc:docMk/>
            <pc:sldMk cId="0" sldId="293"/>
            <ac:spMk id="7" creationId="{00000000-0000-0000-0000-000000000000}"/>
          </ac:spMkLst>
        </pc:spChg>
      </pc:sldChg>
      <pc:sldChg chg="addSp delSp modSp mod">
        <pc:chgData name="尾嵜 成真" userId="dd95f81a979e9056" providerId="LiveId" clId="{73A23987-D80F-440C-906D-36C23BCC7B17}" dt="2023-01-22T11:35:11.582" v="4290" actId="207"/>
        <pc:sldMkLst>
          <pc:docMk/>
          <pc:sldMk cId="4190097553" sldId="303"/>
        </pc:sldMkLst>
        <pc:spChg chg="mod">
          <ac:chgData name="尾嵜 成真" userId="dd95f81a979e9056" providerId="LiveId" clId="{73A23987-D80F-440C-906D-36C23BCC7B17}" dt="2023-01-22T11:35:11.582" v="4290" actId="207"/>
          <ac:spMkLst>
            <pc:docMk/>
            <pc:sldMk cId="4190097553" sldId="303"/>
            <ac:spMk id="11" creationId="{8F4012D2-E45B-57FF-3B8C-E8092847CB68}"/>
          </ac:spMkLst>
        </pc:spChg>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3-01-02T04:48:35.048" v="4280"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mod">
          <ac:chgData name="尾嵜 成真" userId="dd95f81a979e9056" providerId="LiveId" clId="{73A23987-D80F-440C-906D-36C23BCC7B17}" dt="2023-01-02T05:03:05.049" v="4286" actId="1076"/>
          <ac:picMkLst>
            <pc:docMk/>
            <pc:sldMk cId="4190097553" sldId="303"/>
            <ac:picMk id="3" creationId="{3A6AE5BE-2A84-82BD-7DA8-4F368E6E5B48}"/>
          </ac:picMkLst>
        </pc:pic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del mod">
          <ac:chgData name="尾嵜 成真" userId="dd95f81a979e9056" providerId="LiveId" clId="{73A23987-D80F-440C-906D-36C23BCC7B17}" dt="2023-01-02T05:02:58.593" v="4284" actId="478"/>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3-01-22T11:35:14.770" v="4291" actId="207"/>
        <pc:sldMkLst>
          <pc:docMk/>
          <pc:sldMk cId="1793902739" sldId="305"/>
        </pc:sldMkLst>
        <pc:spChg chg="mod">
          <ac:chgData name="尾嵜 成真" userId="dd95f81a979e9056" providerId="LiveId" clId="{73A23987-D80F-440C-906D-36C23BCC7B17}" dt="2023-01-02T05:09:46.293" v="4287"/>
          <ac:spMkLst>
            <pc:docMk/>
            <pc:sldMk cId="1793902739" sldId="305"/>
            <ac:spMk id="10" creationId="{4C8D8093-D708-E46A-39FD-79BFCCF8875B}"/>
          </ac:spMkLst>
        </pc:spChg>
        <pc:spChg chg="mod">
          <ac:chgData name="尾嵜 成真" userId="dd95f81a979e9056" providerId="LiveId" clId="{73A23987-D80F-440C-906D-36C23BCC7B17}" dt="2023-01-22T11:35:14.770" v="4291" actId="207"/>
          <ac:spMkLst>
            <pc:docMk/>
            <pc:sldMk cId="1793902739" sldId="305"/>
            <ac:spMk id="28" creationId="{B0F217A8-646C-15BA-6733-F4B0F1014565}"/>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3-01-22T11:35:17.205" v="4292" actId="207"/>
        <pc:sldMkLst>
          <pc:docMk/>
          <pc:sldMk cId="3198427016" sldId="306"/>
        </pc:sldMkLst>
        <pc:spChg chg="mod">
          <ac:chgData name="尾嵜 成真" userId="dd95f81a979e9056" providerId="LiveId" clId="{73A23987-D80F-440C-906D-36C23BCC7B17}" dt="2023-01-02T05:09:58.576" v="4288" actId="2711"/>
          <ac:spMkLst>
            <pc:docMk/>
            <pc:sldMk cId="3198427016" sldId="306"/>
            <ac:spMk id="10" creationId="{4C8D8093-D708-E46A-39FD-79BFCCF8875B}"/>
          </ac:spMkLst>
        </pc:spChg>
        <pc:spChg chg="mod">
          <ac:chgData name="尾嵜 成真" userId="dd95f81a979e9056" providerId="LiveId" clId="{73A23987-D80F-440C-906D-36C23BCC7B17}" dt="2023-01-22T11:35:17.205" v="4292" actId="207"/>
          <ac:spMkLst>
            <pc:docMk/>
            <pc:sldMk cId="3198427016" sldId="306"/>
            <ac:spMk id="28" creationId="{B0F217A8-646C-15BA-6733-F4B0F1014565}"/>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3-01-10T09:02:38.143" v="4289" actId="1076"/>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3-01-10T09:02:38.143" v="4289"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2023-01-22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2023-01-22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2023-01-22</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611560" y="4077072"/>
            <a:ext cx="8424936"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5</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踏み台サーバーの構築</a:t>
            </a:r>
            <a:b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b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（２層）</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lgn="l"/>
            <a:r>
              <a:rPr lang="ja-JP" altLang="en-US" i="0" dirty="0">
                <a:solidFill>
                  <a:schemeClr val="tx1"/>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SSM (Systems Manager)</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やオンプレミスのリソースを表示したり、インスタンスを制御するために使用できるリソース集中管理サービス</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です。具体的には「インスタンスのパッチ管理」「ソフトウェアのインストール状況確認」「複数サーバへ一括コマンド実行」等の機能を有しています。</a:t>
            </a:r>
            <a:r>
              <a:rPr lang="en-US" altLang="ja-JP" i="0" dirty="0">
                <a:solidFill>
                  <a:schemeClr val="tx1"/>
                </a:solidFill>
                <a:latin typeface="BIZ UDP明朝 Medium" panose="02020500000000000000" pitchFamily="18" charset="-128"/>
                <a:ea typeface="BIZ UDP明朝 Medium" panose="02020500000000000000" pitchFamily="18" charset="-128"/>
              </a:rPr>
              <a:t> SSM</a:t>
            </a:r>
            <a:r>
              <a:rPr lang="ja-JP" altLang="en-US" i="0" dirty="0">
                <a:solidFill>
                  <a:schemeClr val="tx1"/>
                </a:solidFill>
                <a:latin typeface="BIZ UDP明朝 Medium" panose="02020500000000000000" pitchFamily="18" charset="-128"/>
                <a:ea typeface="BIZ UDP明朝 Medium" panose="02020500000000000000" pitchFamily="18" charset="-128"/>
              </a:rPr>
              <a:t>を利用するには、サーバー内に</a:t>
            </a:r>
            <a:r>
              <a:rPr lang="en-US" altLang="ja-JP" b="1" i="0" dirty="0">
                <a:solidFill>
                  <a:srgbClr val="F6882E"/>
                </a:solidFill>
                <a:latin typeface="BIZ UDP明朝 Medium" panose="02020500000000000000" pitchFamily="18" charset="-128"/>
                <a:ea typeface="BIZ UDP明朝 Medium" panose="02020500000000000000" pitchFamily="18" charset="-128"/>
              </a:rPr>
              <a:t>SSM</a:t>
            </a:r>
            <a:r>
              <a:rPr lang="ja-JP" altLang="en-US" b="1" i="0" dirty="0">
                <a:solidFill>
                  <a:srgbClr val="F6882E"/>
                </a:solidFill>
                <a:latin typeface="BIZ UDP明朝 Medium" panose="02020500000000000000" pitchFamily="18" charset="-128"/>
                <a:ea typeface="BIZ UDP明朝 Medium" panose="02020500000000000000" pitchFamily="18" charset="-128"/>
              </a:rPr>
              <a:t>エージェント</a:t>
            </a:r>
            <a:r>
              <a:rPr lang="ja-JP" altLang="en-US" i="0" dirty="0">
                <a:solidFill>
                  <a:schemeClr val="tx1"/>
                </a:solidFill>
                <a:latin typeface="BIZ UDP明朝 Medium" panose="02020500000000000000" pitchFamily="18" charset="-128"/>
                <a:ea typeface="BIZ UDP明朝 Medium" panose="02020500000000000000" pitchFamily="18" charset="-128"/>
              </a:rPr>
              <a:t>のインストールと、</a:t>
            </a:r>
            <a:r>
              <a:rPr lang="en-US" altLang="ja-JP" b="1" i="0" dirty="0" err="1">
                <a:solidFill>
                  <a:srgbClr val="F6882E"/>
                </a:solidFill>
                <a:latin typeface="BIZ UDP明朝 Medium" panose="02020500000000000000" pitchFamily="18" charset="-128"/>
                <a:ea typeface="BIZ UDP明朝 Medium" panose="02020500000000000000" pitchFamily="18" charset="-128"/>
              </a:rPr>
              <a:t>IAMRole</a:t>
            </a:r>
            <a:r>
              <a:rPr lang="ja-JP" altLang="en-US" i="0" dirty="0">
                <a:solidFill>
                  <a:schemeClr val="tx1"/>
                </a:solidFill>
                <a:latin typeface="BIZ UDP明朝 Medium" panose="02020500000000000000" pitchFamily="18" charset="-128"/>
                <a:ea typeface="BIZ UDP明朝 Medium" panose="02020500000000000000" pitchFamily="18" charset="-128"/>
              </a:rPr>
              <a:t>を使ってサーバーに権限を与える必要があります。</a:t>
            </a:r>
            <a:endParaRPr lang="en-US" altLang="ja-JP" b="0" i="0" dirty="0">
              <a:solidFill>
                <a:srgbClr val="333333"/>
              </a:solidFill>
              <a:effectLst/>
              <a:latin typeface="BIZ UDP明朝 Medium" panose="02020500000000000000" pitchFamily="18" charset="-128"/>
              <a:ea typeface="BIZ UDP明朝 Medium" panose="02020500000000000000" pitchFamily="18" charset="-128"/>
            </a:endParaRPr>
          </a:p>
          <a:p>
            <a:pPr marL="0" indent="0" algn="l"/>
            <a:r>
              <a:rPr lang="ja-JP" altLang="en-US" i="0" dirty="0">
                <a:solidFill>
                  <a:srgbClr val="333333"/>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SSM</a:t>
            </a:r>
            <a:r>
              <a:rPr lang="ja-JP" altLang="en-US" i="0" dirty="0">
                <a:solidFill>
                  <a:schemeClr val="tx1"/>
                </a:solidFill>
                <a:latin typeface="BIZ UDP明朝 Medium" panose="02020500000000000000" pitchFamily="18" charset="-128"/>
                <a:ea typeface="BIZ UDP明朝 Medium" panose="02020500000000000000" pitchFamily="18" charset="-128"/>
              </a:rPr>
              <a:t>の機能の</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中でも</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SessionManager</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という機能は、キーペアや</a:t>
            </a:r>
            <a:r>
              <a:rPr lang="en-US" altLang="ja-JP" b="0" i="0" dirty="0">
                <a:solidFill>
                  <a:srgbClr val="333333"/>
                </a:solidFill>
                <a:effectLst/>
                <a:latin typeface="BIZ UDP明朝 Medium" panose="02020500000000000000" pitchFamily="18" charset="-128"/>
                <a:ea typeface="BIZ UDP明朝 Medium" panose="02020500000000000000" pitchFamily="18" charset="-128"/>
              </a:rPr>
              <a:t>SG</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の設定、踏み台サーバーなしで、</a:t>
            </a:r>
            <a:r>
              <a:rPr lang="en-US" altLang="ja-JP" b="0" i="0" dirty="0">
                <a:solidFill>
                  <a:srgbClr val="333333"/>
                </a:solidFill>
                <a:effectLst/>
                <a:latin typeface="BIZ UDP明朝 Medium" panose="02020500000000000000" pitchFamily="18" charset="-128"/>
                <a:ea typeface="BIZ UDP明朝 Medium" panose="02020500000000000000" pitchFamily="18" charset="-128"/>
              </a:rPr>
              <a:t>WEB</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ブラウザ上で</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ワンクリックで</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へ直接</a:t>
            </a:r>
            <a:r>
              <a:rPr lang="ja-JP" altLang="en-US"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ログイン</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することが可能です。</a:t>
            </a:r>
            <a:endParaRPr lang="en-US" altLang="ja-JP" b="0" i="0" dirty="0">
              <a:solidFill>
                <a:srgbClr val="333333"/>
              </a:solidFill>
              <a:effectLst/>
              <a:latin typeface="BIZ UDP明朝 Medium" panose="02020500000000000000" pitchFamily="18" charset="-128"/>
              <a:ea typeface="BIZ UDP明朝 Medium" panose="02020500000000000000" pitchFamily="18" charset="-128"/>
            </a:endParaRPr>
          </a:p>
          <a:p>
            <a:pPr marL="0" indent="0" algn="l"/>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06 SSM</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SSM</a:t>
            </a:r>
            <a:r>
              <a:rPr lang="ja-JP" altLang="en-US" sz="2400" dirty="0">
                <a:solidFill>
                  <a:schemeClr val="tx1"/>
                </a:solidFill>
                <a:latin typeface="BIZ UDP明朝 Medium" panose="02020500000000000000" pitchFamily="18" charset="-128"/>
                <a:ea typeface="BIZ UDP明朝 Medium" panose="02020500000000000000" pitchFamily="18" charset="-128"/>
              </a:rPr>
              <a:t>　</a:t>
            </a:r>
            <a:r>
              <a:rPr lang="en-US" altLang="ja-JP" sz="2400" dirty="0" err="1">
                <a:solidFill>
                  <a:schemeClr val="tx1"/>
                </a:solidFill>
                <a:latin typeface="BIZ UDP明朝 Medium" panose="02020500000000000000" pitchFamily="18" charset="-128"/>
                <a:ea typeface="BIZ UDP明朝 Medium" panose="02020500000000000000" pitchFamily="18" charset="-128"/>
              </a:rPr>
              <a:t>SessionManager</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3" name="図 2">
            <a:extLst>
              <a:ext uri="{FF2B5EF4-FFF2-40B4-BE49-F238E27FC236}">
                <a16:creationId xmlns:a16="http://schemas.microsoft.com/office/drawing/2014/main" id="{B4580B03-DD4B-D5CF-CD70-62C96BAA60FA}"/>
              </a:ext>
            </a:extLst>
          </p:cNvPr>
          <p:cNvPicPr>
            <a:picLocks noChangeAspect="1"/>
          </p:cNvPicPr>
          <p:nvPr/>
        </p:nvPicPr>
        <p:blipFill>
          <a:blip r:embed="rId2"/>
          <a:stretch>
            <a:fillRect/>
          </a:stretch>
        </p:blipFill>
        <p:spPr>
          <a:xfrm>
            <a:off x="4906925" y="3451071"/>
            <a:ext cx="4023582" cy="1594147"/>
          </a:xfrm>
          <a:prstGeom prst="rect">
            <a:avLst/>
          </a:prstGeom>
        </p:spPr>
      </p:pic>
      <p:pic>
        <p:nvPicPr>
          <p:cNvPr id="5" name="図 4">
            <a:extLst>
              <a:ext uri="{FF2B5EF4-FFF2-40B4-BE49-F238E27FC236}">
                <a16:creationId xmlns:a16="http://schemas.microsoft.com/office/drawing/2014/main" id="{FBC3049B-F66D-9170-7795-FCECF60BA95C}"/>
              </a:ext>
            </a:extLst>
          </p:cNvPr>
          <p:cNvPicPr>
            <a:picLocks noChangeAspect="1"/>
          </p:cNvPicPr>
          <p:nvPr/>
        </p:nvPicPr>
        <p:blipFill>
          <a:blip r:embed="rId3"/>
          <a:stretch>
            <a:fillRect/>
          </a:stretch>
        </p:blipFill>
        <p:spPr>
          <a:xfrm>
            <a:off x="1215265" y="5639888"/>
            <a:ext cx="7097115" cy="695422"/>
          </a:xfrm>
          <a:prstGeom prst="rect">
            <a:avLst/>
          </a:prstGeom>
        </p:spPr>
      </p:pic>
      <p:pic>
        <p:nvPicPr>
          <p:cNvPr id="7" name="図 6">
            <a:extLst>
              <a:ext uri="{FF2B5EF4-FFF2-40B4-BE49-F238E27FC236}">
                <a16:creationId xmlns:a16="http://schemas.microsoft.com/office/drawing/2014/main" id="{AF473374-2899-C2E5-3DAA-EDDA880E5267}"/>
              </a:ext>
            </a:extLst>
          </p:cNvPr>
          <p:cNvPicPr>
            <a:picLocks noChangeAspect="1"/>
          </p:cNvPicPr>
          <p:nvPr/>
        </p:nvPicPr>
        <p:blipFill>
          <a:blip r:embed="rId4"/>
          <a:stretch>
            <a:fillRect/>
          </a:stretch>
        </p:blipFill>
        <p:spPr>
          <a:xfrm>
            <a:off x="280735" y="3319541"/>
            <a:ext cx="4461525" cy="1757418"/>
          </a:xfrm>
          <a:prstGeom prst="rect">
            <a:avLst/>
          </a:prstGeom>
        </p:spPr>
      </p:pic>
      <p:sp>
        <p:nvSpPr>
          <p:cNvPr id="8" name="正方形/長方形 7">
            <a:extLst>
              <a:ext uri="{FF2B5EF4-FFF2-40B4-BE49-F238E27FC236}">
                <a16:creationId xmlns:a16="http://schemas.microsoft.com/office/drawing/2014/main" id="{CF9761B3-F1AF-3B32-AC05-2CD58A6FDD79}"/>
              </a:ext>
            </a:extLst>
          </p:cNvPr>
          <p:cNvSpPr/>
          <p:nvPr/>
        </p:nvSpPr>
        <p:spPr>
          <a:xfrm>
            <a:off x="263090" y="3319541"/>
            <a:ext cx="4479169" cy="1757418"/>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9" name="正方形/長方形 8">
            <a:extLst>
              <a:ext uri="{FF2B5EF4-FFF2-40B4-BE49-F238E27FC236}">
                <a16:creationId xmlns:a16="http://schemas.microsoft.com/office/drawing/2014/main" id="{618CC92E-A56B-107B-CAF5-434D0C9245D2}"/>
              </a:ext>
            </a:extLst>
          </p:cNvPr>
          <p:cNvSpPr/>
          <p:nvPr/>
        </p:nvSpPr>
        <p:spPr>
          <a:xfrm>
            <a:off x="4906923" y="3442133"/>
            <a:ext cx="4023581" cy="1603085"/>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11" name="正方形/長方形 10">
            <a:extLst>
              <a:ext uri="{FF2B5EF4-FFF2-40B4-BE49-F238E27FC236}">
                <a16:creationId xmlns:a16="http://schemas.microsoft.com/office/drawing/2014/main" id="{BEA5EE37-CC4C-D1F3-D38F-5224284FFD8B}"/>
              </a:ext>
            </a:extLst>
          </p:cNvPr>
          <p:cNvSpPr/>
          <p:nvPr/>
        </p:nvSpPr>
        <p:spPr>
          <a:xfrm>
            <a:off x="1220728" y="5698373"/>
            <a:ext cx="7091652" cy="631939"/>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24268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lgn="l"/>
            <a:r>
              <a:rPr lang="ja-JP" altLang="en-US" i="0" dirty="0">
                <a:solidFill>
                  <a:schemeClr val="tx1"/>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IAM</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ロール</a:t>
            </a:r>
            <a:r>
              <a:rPr lang="ja-JP" altLang="en-US"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リソース自体に</a:t>
            </a:r>
            <a:r>
              <a:rPr lang="ja-JP" altLang="en-US" i="0" u="heavy" dirty="0">
                <a:solidFill>
                  <a:srgbClr val="374151"/>
                </a:solidFill>
                <a:uFill>
                  <a:solidFill>
                    <a:srgbClr val="F6882E"/>
                  </a:solidFill>
                </a:uFill>
                <a:latin typeface="BIZ UDP明朝 Medium" panose="02020500000000000000" pitchFamily="18" charset="-128"/>
                <a:ea typeface="BIZ UDP明朝 Medium" panose="02020500000000000000" pitchFamily="18" charset="-128"/>
              </a:rPr>
              <a:t>他の</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リソースへの操作権限を付与する仕組み</a:t>
            </a:r>
            <a:r>
              <a:rPr lang="ja-JP" altLang="en-US" i="0" dirty="0">
                <a:solidFill>
                  <a:srgbClr val="374151"/>
                </a:solidFill>
                <a:effectLst/>
                <a:latin typeface="BIZ UDP明朝 Medium" panose="02020500000000000000" pitchFamily="18" charset="-128"/>
                <a:ea typeface="BIZ UDP明朝 Medium" panose="02020500000000000000" pitchFamily="18" charset="-128"/>
              </a:rPr>
              <a:t>です。</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ロールに、与えたい権限の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ポリシーをアタッチすることで、その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ロールは権限を持ちます。</a:t>
            </a:r>
            <a:endParaRPr lang="en-US" altLang="ja-JP" i="0" dirty="0">
              <a:solidFill>
                <a:srgbClr val="374151"/>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74151"/>
                </a:solidFill>
                <a:latin typeface="BIZ UDP明朝 Medium" panose="02020500000000000000" pitchFamily="18" charset="-128"/>
                <a:ea typeface="BIZ UDP明朝 Medium" panose="02020500000000000000" pitchFamily="18" charset="-128"/>
              </a:rPr>
              <a:t>　</a:t>
            </a:r>
            <a:r>
              <a:rPr lang="ja-JP" altLang="en-US" i="0" dirty="0">
                <a:solidFill>
                  <a:srgbClr val="374151"/>
                </a:solidFill>
                <a:effectLst/>
                <a:latin typeface="BIZ UDP明朝 Medium" panose="02020500000000000000" pitchFamily="18" charset="-128"/>
                <a:ea typeface="BIZ UDP明朝 Medium" panose="02020500000000000000" pitchFamily="18" charset="-128"/>
              </a:rPr>
              <a:t>例えば、</a:t>
            </a:r>
            <a:r>
              <a:rPr lang="en-US" altLang="ja-JP" i="0" dirty="0" err="1">
                <a:solidFill>
                  <a:srgbClr val="16191F"/>
                </a:solidFill>
                <a:effectLst/>
                <a:latin typeface="BIZ UDP明朝 Medium" panose="02020500000000000000" pitchFamily="18" charset="-128"/>
                <a:ea typeface="BIZ UDP明朝 Medium" panose="02020500000000000000" pitchFamily="18" charset="-128"/>
              </a:rPr>
              <a:t>SessionManager</a:t>
            </a:r>
            <a:r>
              <a:rPr lang="ja-JP" altLang="en-US" i="0" dirty="0">
                <a:solidFill>
                  <a:srgbClr val="16191F"/>
                </a:solidFill>
                <a:effectLst/>
                <a:latin typeface="BIZ UDP明朝 Medium" panose="02020500000000000000" pitchFamily="18" charset="-128"/>
                <a:ea typeface="BIZ UDP明朝 Medium" panose="02020500000000000000" pitchFamily="18" charset="-128"/>
              </a:rPr>
              <a:t>実行</a:t>
            </a:r>
            <a:r>
              <a:rPr lang="ja-JP" altLang="en-US" i="0" dirty="0">
                <a:solidFill>
                  <a:srgbClr val="374151"/>
                </a:solidFill>
                <a:effectLst/>
                <a:latin typeface="BIZ UDP明朝 Medium" panose="02020500000000000000" pitchFamily="18" charset="-128"/>
                <a:ea typeface="BIZ UDP明朝 Medium" panose="02020500000000000000" pitchFamily="18" charset="-128"/>
              </a:rPr>
              <a:t>権限を持つ</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ポリシー（</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AmazonSSMManagedInstanceCore</a:t>
            </a:r>
            <a:r>
              <a:rPr lang="ja-JP" altLang="en-US" i="0" dirty="0">
                <a:solidFill>
                  <a:srgbClr val="374151"/>
                </a:solidFill>
                <a:effectLst/>
                <a:latin typeface="BIZ UDP明朝 Medium" panose="02020500000000000000" pitchFamily="18" charset="-128"/>
                <a:ea typeface="BIZ UDP明朝 Medium" panose="02020500000000000000" pitchFamily="18" charset="-128"/>
              </a:rPr>
              <a:t>）を</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ロールに付与し、その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ロールを</a:t>
            </a:r>
            <a:r>
              <a:rPr lang="en-US" altLang="ja-JP" i="0" dirty="0">
                <a:solidFill>
                  <a:srgbClr val="374151"/>
                </a:solidFill>
                <a:effectLst/>
                <a:latin typeface="BIZ UDP明朝 Medium" panose="02020500000000000000" pitchFamily="18" charset="-128"/>
                <a:ea typeface="BIZ UDP明朝 Medium" panose="02020500000000000000" pitchFamily="18" charset="-128"/>
              </a:rPr>
              <a:t>EC2</a:t>
            </a:r>
            <a:r>
              <a:rPr lang="ja-JP" altLang="en-US" i="0" dirty="0">
                <a:solidFill>
                  <a:srgbClr val="374151"/>
                </a:solidFill>
                <a:effectLst/>
                <a:latin typeface="BIZ UDP明朝 Medium" panose="02020500000000000000" pitchFamily="18" charset="-128"/>
                <a:ea typeface="BIZ UDP明朝 Medium" panose="02020500000000000000" pitchFamily="18" charset="-128"/>
              </a:rPr>
              <a:t>へアタッチすることで、ＥＣ２はＳｅｓｓｉｏｎＭａｎａｇｅｒを利用して、ログインすることが可能になります</a:t>
            </a:r>
            <a:r>
              <a:rPr lang="ja-JP" altLang="en-US" i="0" dirty="0">
                <a:solidFill>
                  <a:srgbClr val="374151"/>
                </a:solidFill>
                <a:latin typeface="BIZ UDP明朝 Medium" panose="02020500000000000000" pitchFamily="18" charset="-128"/>
                <a:ea typeface="BIZ UDP明朝 Medium" panose="02020500000000000000" pitchFamily="18" charset="-128"/>
              </a:rPr>
              <a:t>。その際、</a:t>
            </a:r>
            <a:r>
              <a:rPr lang="en-US" altLang="ja-JP" i="0" dirty="0">
                <a:solidFill>
                  <a:srgbClr val="374151"/>
                </a:solidFill>
                <a:latin typeface="BIZ UDP明朝 Medium" panose="02020500000000000000" pitchFamily="18" charset="-128"/>
                <a:ea typeface="BIZ UDP明朝 Medium" panose="02020500000000000000" pitchFamily="18" charset="-128"/>
              </a:rPr>
              <a:t>IAM</a:t>
            </a:r>
            <a:r>
              <a:rPr lang="ja-JP" altLang="en-US" i="0" dirty="0">
                <a:solidFill>
                  <a:srgbClr val="374151"/>
                </a:solidFill>
                <a:latin typeface="BIZ UDP明朝 Medium" panose="02020500000000000000" pitchFamily="18" charset="-128"/>
                <a:ea typeface="BIZ UDP明朝 Medium" panose="02020500000000000000" pitchFamily="18" charset="-128"/>
              </a:rPr>
              <a:t>ロールは</a:t>
            </a:r>
            <a:r>
              <a:rPr lang="en-US" altLang="ja-JP" i="0" dirty="0">
                <a:solidFill>
                  <a:srgbClr val="374151"/>
                </a:solidFill>
                <a:latin typeface="BIZ UDP明朝 Medium" panose="02020500000000000000" pitchFamily="18" charset="-128"/>
                <a:ea typeface="BIZ UDP明朝 Medium" panose="02020500000000000000" pitchFamily="18" charset="-128"/>
              </a:rPr>
              <a:t>EC2</a:t>
            </a:r>
            <a:r>
              <a:rPr lang="ja-JP" altLang="en-US" i="0" dirty="0">
                <a:solidFill>
                  <a:srgbClr val="374151"/>
                </a:solidFill>
                <a:latin typeface="BIZ UDP明朝 Medium" panose="02020500000000000000" pitchFamily="18" charset="-128"/>
                <a:ea typeface="BIZ UDP明朝 Medium" panose="02020500000000000000" pitchFamily="18" charset="-128"/>
              </a:rPr>
              <a:t>に対して信頼関係を結ぶ必要があります。</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07 IAM</a:t>
            </a:r>
            <a:r>
              <a:rPr lang="ja-JP" altLang="en-US" sz="1600" dirty="0">
                <a:latin typeface="BIZ UDP明朝 Medium" panose="02020500000000000000" pitchFamily="18" charset="-128"/>
                <a:ea typeface="BIZ UDP明朝 Medium" panose="02020500000000000000" pitchFamily="18" charset="-128"/>
              </a:rPr>
              <a:t>ロール</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IAM</a:t>
            </a:r>
            <a:r>
              <a:rPr lang="ja-JP" altLang="en-US" sz="2400" dirty="0">
                <a:solidFill>
                  <a:schemeClr val="tx1"/>
                </a:solidFill>
                <a:latin typeface="BIZ UDP明朝 Medium" panose="02020500000000000000" pitchFamily="18" charset="-128"/>
                <a:ea typeface="BIZ UDP明朝 Medium" panose="02020500000000000000" pitchFamily="18" charset="-128"/>
              </a:rPr>
              <a:t>ロール</a:t>
            </a:r>
          </a:p>
        </p:txBody>
      </p:sp>
      <p:pic>
        <p:nvPicPr>
          <p:cNvPr id="5" name="図 4">
            <a:extLst>
              <a:ext uri="{FF2B5EF4-FFF2-40B4-BE49-F238E27FC236}">
                <a16:creationId xmlns:a16="http://schemas.microsoft.com/office/drawing/2014/main" id="{FD0BC4B5-B762-D6DE-E882-44E424717DA8}"/>
              </a:ext>
            </a:extLst>
          </p:cNvPr>
          <p:cNvPicPr>
            <a:picLocks noChangeAspect="1"/>
          </p:cNvPicPr>
          <p:nvPr/>
        </p:nvPicPr>
        <p:blipFill>
          <a:blip r:embed="rId2"/>
          <a:stretch>
            <a:fillRect/>
          </a:stretch>
        </p:blipFill>
        <p:spPr>
          <a:xfrm>
            <a:off x="899592" y="2958156"/>
            <a:ext cx="7003621" cy="1236366"/>
          </a:xfrm>
          <a:prstGeom prst="rect">
            <a:avLst/>
          </a:prstGeom>
        </p:spPr>
      </p:pic>
      <p:sp>
        <p:nvSpPr>
          <p:cNvPr id="12" name="正方形/長方形 11">
            <a:extLst>
              <a:ext uri="{FF2B5EF4-FFF2-40B4-BE49-F238E27FC236}">
                <a16:creationId xmlns:a16="http://schemas.microsoft.com/office/drawing/2014/main" id="{A5DF4167-C56B-FCB1-552F-AA435A8D5DD2}"/>
              </a:ext>
            </a:extLst>
          </p:cNvPr>
          <p:cNvSpPr/>
          <p:nvPr/>
        </p:nvSpPr>
        <p:spPr>
          <a:xfrm>
            <a:off x="871862" y="2964852"/>
            <a:ext cx="7031352" cy="1229669"/>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pic>
        <p:nvPicPr>
          <p:cNvPr id="3" name="図 2">
            <a:extLst>
              <a:ext uri="{FF2B5EF4-FFF2-40B4-BE49-F238E27FC236}">
                <a16:creationId xmlns:a16="http://schemas.microsoft.com/office/drawing/2014/main" id="{DDCB6700-39D8-C13F-27DA-A77BC6CE143E}"/>
              </a:ext>
            </a:extLst>
          </p:cNvPr>
          <p:cNvPicPr>
            <a:picLocks noChangeAspect="1"/>
          </p:cNvPicPr>
          <p:nvPr/>
        </p:nvPicPr>
        <p:blipFill>
          <a:blip r:embed="rId3"/>
          <a:stretch>
            <a:fillRect/>
          </a:stretch>
        </p:blipFill>
        <p:spPr>
          <a:xfrm>
            <a:off x="4860032" y="4364236"/>
            <a:ext cx="2727522" cy="2376686"/>
          </a:xfrm>
          <a:prstGeom prst="rect">
            <a:avLst/>
          </a:prstGeom>
        </p:spPr>
      </p:pic>
      <p:pic>
        <p:nvPicPr>
          <p:cNvPr id="6" name="図 5">
            <a:extLst>
              <a:ext uri="{FF2B5EF4-FFF2-40B4-BE49-F238E27FC236}">
                <a16:creationId xmlns:a16="http://schemas.microsoft.com/office/drawing/2014/main" id="{9DF9FB5B-C9E9-4883-C286-F8DE7C414731}"/>
              </a:ext>
            </a:extLst>
          </p:cNvPr>
          <p:cNvPicPr>
            <a:picLocks noChangeAspect="1"/>
          </p:cNvPicPr>
          <p:nvPr/>
        </p:nvPicPr>
        <p:blipFill>
          <a:blip r:embed="rId4"/>
          <a:stretch>
            <a:fillRect/>
          </a:stretch>
        </p:blipFill>
        <p:spPr>
          <a:xfrm>
            <a:off x="991932" y="4378084"/>
            <a:ext cx="3039131" cy="2408857"/>
          </a:xfrm>
          <a:prstGeom prst="rect">
            <a:avLst/>
          </a:prstGeom>
        </p:spPr>
      </p:pic>
      <p:sp>
        <p:nvSpPr>
          <p:cNvPr id="7" name="正方形/長方形 6">
            <a:extLst>
              <a:ext uri="{FF2B5EF4-FFF2-40B4-BE49-F238E27FC236}">
                <a16:creationId xmlns:a16="http://schemas.microsoft.com/office/drawing/2014/main" id="{8C4EB612-9095-B8CB-F6E7-589F605E3D0A}"/>
              </a:ext>
            </a:extLst>
          </p:cNvPr>
          <p:cNvSpPr/>
          <p:nvPr/>
        </p:nvSpPr>
        <p:spPr>
          <a:xfrm>
            <a:off x="991933" y="4324998"/>
            <a:ext cx="3039130" cy="2408857"/>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8" name="正方形/長方形 7">
            <a:extLst>
              <a:ext uri="{FF2B5EF4-FFF2-40B4-BE49-F238E27FC236}">
                <a16:creationId xmlns:a16="http://schemas.microsoft.com/office/drawing/2014/main" id="{BA11470B-4B8F-45D7-332B-2F73F2693438}"/>
              </a:ext>
            </a:extLst>
          </p:cNvPr>
          <p:cNvSpPr/>
          <p:nvPr/>
        </p:nvSpPr>
        <p:spPr>
          <a:xfrm>
            <a:off x="4860032" y="4333343"/>
            <a:ext cx="2727522" cy="2376686"/>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50609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52536" y="1362111"/>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899592" y="2709072"/>
            <a:ext cx="3744416" cy="864096"/>
            <a:chOff x="4238823" y="1217861"/>
            <a:chExt cx="3744416"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構成</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899592" y="3799502"/>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899592" y="4889932"/>
            <a:ext cx="864096"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grpSp>
        <p:nvGrpSpPr>
          <p:cNvPr id="5" name="그룹 4">
            <a:extLst>
              <a:ext uri="{FF2B5EF4-FFF2-40B4-BE49-F238E27FC236}">
                <a16:creationId xmlns:a16="http://schemas.microsoft.com/office/drawing/2014/main" id="{9A03F420-9491-4177-BECB-F1640F380D4C}"/>
              </a:ext>
            </a:extLst>
          </p:cNvPr>
          <p:cNvGrpSpPr/>
          <p:nvPr/>
        </p:nvGrpSpPr>
        <p:grpSpPr>
          <a:xfrm>
            <a:off x="899592" y="5980362"/>
            <a:ext cx="864096" cy="864096"/>
            <a:chOff x="4238823" y="4489151"/>
            <a:chExt cx="864096" cy="864096"/>
          </a:xfrm>
        </p:grpSpPr>
        <p:sp>
          <p:nvSpPr>
            <p:cNvPr id="24" name="직각 삼각형 23"/>
            <p:cNvSpPr/>
            <p:nvPr/>
          </p:nvSpPr>
          <p:spPr>
            <a:xfrm rot="16200000">
              <a:off x="4238823" y="448915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5" name="TextBox 13"/>
            <p:cNvSpPr txBox="1">
              <a:spLocks noChangeArrowheads="1"/>
            </p:cNvSpPr>
            <p:nvPr/>
          </p:nvSpPr>
          <p:spPr bwMode="auto">
            <a:xfrm>
              <a:off x="4589575" y="4838590"/>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04</a:t>
              </a:r>
              <a:endParaRPr lang="ko-KR" altLang="en-US" sz="2500" b="1" dirty="0">
                <a:solidFill>
                  <a:schemeClr val="bg1"/>
                </a:solidFill>
                <a:latin typeface="+mj-lt"/>
                <a:ea typeface="맑은 고딕" pitchFamily="50" charset="-127"/>
                <a:cs typeface="+mj-cs"/>
              </a:endParaRPr>
            </a:p>
          </p:txBody>
        </p:sp>
      </p:grpSp>
      <p:grpSp>
        <p:nvGrpSpPr>
          <p:cNvPr id="6" name="그룹 5">
            <a:extLst>
              <a:ext uri="{FF2B5EF4-FFF2-40B4-BE49-F238E27FC236}">
                <a16:creationId xmlns:a16="http://schemas.microsoft.com/office/drawing/2014/main" id="{D1DBE470-BFFD-4DB0-B7FA-93F737876573}"/>
              </a:ext>
            </a:extLst>
          </p:cNvPr>
          <p:cNvGrpSpPr/>
          <p:nvPr/>
        </p:nvGrpSpPr>
        <p:grpSpPr>
          <a:xfrm>
            <a:off x="5190714" y="2707414"/>
            <a:ext cx="864096" cy="864096"/>
            <a:chOff x="4238823" y="5579582"/>
            <a:chExt cx="864096" cy="864096"/>
          </a:xfrm>
        </p:grpSpPr>
        <p:sp>
          <p:nvSpPr>
            <p:cNvPr id="26" name="직각 삼각형 25"/>
            <p:cNvSpPr/>
            <p:nvPr/>
          </p:nvSpPr>
          <p:spPr>
            <a:xfrm rot="16200000">
              <a:off x="4238823" y="5579582"/>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51" name="TextBox 13"/>
            <p:cNvSpPr txBox="1">
              <a:spLocks noChangeArrowheads="1"/>
            </p:cNvSpPr>
            <p:nvPr/>
          </p:nvSpPr>
          <p:spPr bwMode="auto">
            <a:xfrm>
              <a:off x="4589575" y="588760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05</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1917555" y="4175318"/>
            <a:ext cx="3150969" cy="369332"/>
          </a:xfrm>
          <a:prstGeom prst="rect">
            <a:avLst/>
          </a:prstGeom>
          <a:noFill/>
          <a:ln w="9525">
            <a:noFill/>
            <a:miter lim="800000"/>
            <a:headEnd/>
            <a:tailEnd/>
          </a:ln>
        </p:spPr>
        <p:txBody>
          <a:bodyPr wrap="square">
            <a:spAutoFit/>
          </a:bodyPr>
          <a:lstStyle/>
          <a:p>
            <a:pPr>
              <a:defRPr/>
            </a:pP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NatGateway</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ElasticIP</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1917555" y="5279490"/>
            <a:ext cx="2726453" cy="369332"/>
          </a:xfrm>
          <a:prstGeom prst="rect">
            <a:avLst/>
          </a:prstGeom>
          <a:noFill/>
          <a:ln w="9525">
            <a:noFill/>
            <a:miter lim="800000"/>
            <a:headEnd/>
            <a:tailEnd/>
          </a:ln>
        </p:spPr>
        <p:txBody>
          <a:bodyPr wrap="square">
            <a:spAutoFit/>
          </a:bodyPr>
          <a:lstStyle/>
          <a:p>
            <a:pPr>
              <a:defRPr/>
            </a:pP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SecurityGroup</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0" name="Text Box 5">
            <a:extLst>
              <a:ext uri="{FF2B5EF4-FFF2-40B4-BE49-F238E27FC236}">
                <a16:creationId xmlns:a16="http://schemas.microsoft.com/office/drawing/2014/main" id="{A69571F4-BBF9-1D5E-AB90-6345D5ACAD32}"/>
              </a:ext>
            </a:extLst>
          </p:cNvPr>
          <p:cNvSpPr txBox="1">
            <a:spLocks noChangeArrowheads="1"/>
          </p:cNvSpPr>
          <p:nvPr/>
        </p:nvSpPr>
        <p:spPr bwMode="auto">
          <a:xfrm>
            <a:off x="1911471" y="6348123"/>
            <a:ext cx="2804546"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踏み台サーバー</a:t>
            </a:r>
            <a:endParaRPr lang="en-US" altLang="ko-KR" sz="1800"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2" name="Text Box 5">
            <a:extLst>
              <a:ext uri="{FF2B5EF4-FFF2-40B4-BE49-F238E27FC236}">
                <a16:creationId xmlns:a16="http://schemas.microsoft.com/office/drawing/2014/main" id="{447B83FD-7886-15F1-19BE-29E3263FE945}"/>
              </a:ext>
            </a:extLst>
          </p:cNvPr>
          <p:cNvSpPr txBox="1">
            <a:spLocks noChangeArrowheads="1"/>
          </p:cNvSpPr>
          <p:nvPr/>
        </p:nvSpPr>
        <p:spPr bwMode="auto">
          <a:xfrm>
            <a:off x="6202593" y="3071146"/>
            <a:ext cx="2699792"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Linux</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コマンド</a:t>
            </a:r>
            <a:endParaRPr lang="en-US" altLang="ko-KR" sz="1800" b="1" dirty="0">
              <a:solidFill>
                <a:schemeClr val="accent6">
                  <a:lumMod val="75000"/>
                </a:schemeClr>
              </a:solidFill>
              <a:latin typeface="ＭＳ Ｐ明朝" panose="02020600040205080304" pitchFamily="18" charset="-128"/>
              <a:ea typeface="ＭＳ Ｐ明朝" panose="02020600040205080304" pitchFamily="18" charset="-128"/>
            </a:endParaRPr>
          </a:p>
        </p:txBody>
      </p:sp>
      <p:sp>
        <p:nvSpPr>
          <p:cNvPr id="16" name="Text Box 5">
            <a:extLst>
              <a:ext uri="{FF2B5EF4-FFF2-40B4-BE49-F238E27FC236}">
                <a16:creationId xmlns:a16="http://schemas.microsoft.com/office/drawing/2014/main" id="{6494AC06-B42F-33DA-6522-B8FB9C5EDEED}"/>
              </a:ext>
            </a:extLst>
          </p:cNvPr>
          <p:cNvSpPr txBox="1">
            <a:spLocks noChangeArrowheads="1"/>
          </p:cNvSpPr>
          <p:nvPr/>
        </p:nvSpPr>
        <p:spPr bwMode="auto">
          <a:xfrm>
            <a:off x="6202592" y="4189598"/>
            <a:ext cx="2448272" cy="369332"/>
          </a:xfrm>
          <a:prstGeom prst="rect">
            <a:avLst/>
          </a:prstGeom>
          <a:noFill/>
          <a:ln w="9525">
            <a:noFill/>
            <a:miter lim="800000"/>
            <a:headEnd/>
            <a:tailEnd/>
          </a:ln>
        </p:spPr>
        <p:txBody>
          <a:bodyPr wrap="square">
            <a:spAutoFit/>
          </a:bodyPr>
          <a:lstStyle/>
          <a:p>
            <a:r>
              <a:rPr lang="en-US" altLang="ja-JP" sz="1800" b="1" dirty="0">
                <a:solidFill>
                  <a:schemeClr val="accent6">
                    <a:lumMod val="75000"/>
                  </a:schemeClr>
                </a:solidFill>
                <a:effectLst/>
                <a:latin typeface="BIZ UDP明朝 Medium" panose="02020500000000000000" pitchFamily="18" charset="-128"/>
                <a:ea typeface="BIZ UDP明朝 Medium" panose="02020500000000000000" pitchFamily="18" charset="-128"/>
              </a:rPr>
              <a:t>SSM</a:t>
            </a:r>
            <a:endParaRPr lang="ja-JP" altLang="en-US" sz="1800" b="1" dirty="0">
              <a:solidFill>
                <a:schemeClr val="accent6">
                  <a:lumMod val="75000"/>
                </a:schemeClr>
              </a:solidFill>
              <a:effectLst/>
              <a:latin typeface="BIZ UDP明朝 Medium" panose="02020500000000000000" pitchFamily="18" charset="-128"/>
              <a:ea typeface="BIZ UDP明朝 Medium" panose="02020500000000000000" pitchFamily="18" charset="-128"/>
            </a:endParaRPr>
          </a:p>
        </p:txBody>
      </p:sp>
      <p:grpSp>
        <p:nvGrpSpPr>
          <p:cNvPr id="17" name="그룹 3">
            <a:extLst>
              <a:ext uri="{FF2B5EF4-FFF2-40B4-BE49-F238E27FC236}">
                <a16:creationId xmlns:a16="http://schemas.microsoft.com/office/drawing/2014/main" id="{B0FD30C0-9718-FE51-0480-A8AA07EA80FC}"/>
              </a:ext>
            </a:extLst>
          </p:cNvPr>
          <p:cNvGrpSpPr/>
          <p:nvPr/>
        </p:nvGrpSpPr>
        <p:grpSpPr>
          <a:xfrm>
            <a:off x="5190714" y="3799937"/>
            <a:ext cx="864096" cy="864096"/>
            <a:chOff x="4238823" y="3398721"/>
            <a:chExt cx="864096" cy="864096"/>
          </a:xfrm>
        </p:grpSpPr>
        <p:sp>
          <p:nvSpPr>
            <p:cNvPr id="22" name="직각 삼각형 27">
              <a:extLst>
                <a:ext uri="{FF2B5EF4-FFF2-40B4-BE49-F238E27FC236}">
                  <a16:creationId xmlns:a16="http://schemas.microsoft.com/office/drawing/2014/main" id="{C7DB802D-7F8C-0A59-91B5-61BCEB0EE112}"/>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23" name="TextBox 13">
              <a:extLst>
                <a:ext uri="{FF2B5EF4-FFF2-40B4-BE49-F238E27FC236}">
                  <a16:creationId xmlns:a16="http://schemas.microsoft.com/office/drawing/2014/main" id="{9DA07D66-0103-FFB2-4785-A9885F877AB8}"/>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ja-JP" sz="2500" b="1" dirty="0">
                  <a:solidFill>
                    <a:schemeClr val="bg1"/>
                  </a:solidFill>
                  <a:latin typeface="+mj-lt"/>
                  <a:ea typeface="맑은 고딕" pitchFamily="50" charset="-127"/>
                  <a:cs typeface="+mj-cs"/>
                </a:rPr>
                <a:t>06</a:t>
              </a:r>
              <a:endParaRPr lang="ko-KR" altLang="en-US" sz="2500" b="1" dirty="0">
                <a:solidFill>
                  <a:schemeClr val="bg1"/>
                </a:solidFill>
                <a:latin typeface="+mj-lt"/>
                <a:ea typeface="맑은 고딕" pitchFamily="50" charset="-127"/>
                <a:cs typeface="+mj-cs"/>
              </a:endParaRPr>
            </a:p>
          </p:txBody>
        </p:sp>
      </p:grpSp>
      <p:grpSp>
        <p:nvGrpSpPr>
          <p:cNvPr id="13" name="그룹 1">
            <a:extLst>
              <a:ext uri="{FF2B5EF4-FFF2-40B4-BE49-F238E27FC236}">
                <a16:creationId xmlns:a16="http://schemas.microsoft.com/office/drawing/2014/main" id="{8371866A-3538-46F6-CD50-FF1C7038E076}"/>
              </a:ext>
            </a:extLst>
          </p:cNvPr>
          <p:cNvGrpSpPr/>
          <p:nvPr/>
        </p:nvGrpSpPr>
        <p:grpSpPr>
          <a:xfrm>
            <a:off x="5190714" y="4889932"/>
            <a:ext cx="3316134" cy="864096"/>
            <a:chOff x="4238823" y="1217861"/>
            <a:chExt cx="3316134" cy="864096"/>
          </a:xfrm>
        </p:grpSpPr>
        <p:sp>
          <p:nvSpPr>
            <p:cNvPr id="14" name="직각 삼각형 20">
              <a:extLst>
                <a:ext uri="{FF2B5EF4-FFF2-40B4-BE49-F238E27FC236}">
                  <a16:creationId xmlns:a16="http://schemas.microsoft.com/office/drawing/2014/main" id="{B542E035-90D3-DCEE-023C-D16D69814DF1}"/>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5" name="Text Box 5">
              <a:extLst>
                <a:ext uri="{FF2B5EF4-FFF2-40B4-BE49-F238E27FC236}">
                  <a16:creationId xmlns:a16="http://schemas.microsoft.com/office/drawing/2014/main" id="{0CB77F9E-0A7F-9264-B30A-CCD402C3F20B}"/>
                </a:ext>
              </a:extLst>
            </p:cNvPr>
            <p:cNvSpPr txBox="1">
              <a:spLocks noChangeArrowheads="1"/>
            </p:cNvSpPr>
            <p:nvPr/>
          </p:nvSpPr>
          <p:spPr bwMode="auto">
            <a:xfrm>
              <a:off x="5256786" y="1579935"/>
              <a:ext cx="2298171"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IAM</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ロール</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9" name="TextBox 13">
              <a:extLst>
                <a:ext uri="{FF2B5EF4-FFF2-40B4-BE49-F238E27FC236}">
                  <a16:creationId xmlns:a16="http://schemas.microsoft.com/office/drawing/2014/main" id="{CD43CA6A-7363-B22A-0863-654B8C57CDE8}"/>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07</a:t>
              </a:r>
              <a:endParaRPr lang="ko-KR" altLang="en-US" sz="2500" b="1" dirty="0">
                <a:solidFill>
                  <a:schemeClr val="bg1"/>
                </a:solidFill>
                <a:latin typeface="+mj-lt"/>
                <a:ea typeface="맑은 고딕" pitchFamily="50" charset="-127"/>
                <a:cs typeface="+mj-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a:t>
            </a:r>
          </a:p>
        </p:txBody>
      </p:sp>
      <p:sp>
        <p:nvSpPr>
          <p:cNvPr id="22" name="正方形/長方形 21">
            <a:extLst>
              <a:ext uri="{FF2B5EF4-FFF2-40B4-BE49-F238E27FC236}">
                <a16:creationId xmlns:a16="http://schemas.microsoft.com/office/drawing/2014/main" id="{130837D4-140A-1DB8-3B90-658860BB5C5B}"/>
              </a:ext>
            </a:extLst>
          </p:cNvPr>
          <p:cNvSpPr/>
          <p:nvPr/>
        </p:nvSpPr>
        <p:spPr>
          <a:xfrm>
            <a:off x="230068" y="4919813"/>
            <a:ext cx="8683863" cy="1851000"/>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26" name="내용 개체 틀 5">
            <a:extLst>
              <a:ext uri="{FF2B5EF4-FFF2-40B4-BE49-F238E27FC236}">
                <a16:creationId xmlns:a16="http://schemas.microsoft.com/office/drawing/2014/main" id="{4C6CF6C6-84B1-9D0E-1D23-344066B0F396}"/>
              </a:ext>
            </a:extLst>
          </p:cNvPr>
          <p:cNvSpPr>
            <a:spLocks noGrp="1"/>
          </p:cNvSpPr>
          <p:nvPr>
            <p:ph idx="1"/>
          </p:nvPr>
        </p:nvSpPr>
        <p:spPr>
          <a:xfrm>
            <a:off x="395536" y="1124744"/>
            <a:ext cx="8402525" cy="5733256"/>
          </a:xfrm>
          <a:noFill/>
        </p:spPr>
        <p:txBody>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構成</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VPC</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IGW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NGW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EIP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２</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パブリックに踏み台サーバーを１台構築する。プライベートに</a:t>
            </a:r>
            <a:r>
              <a:rPr lang="en-US" altLang="ja-JP" i="0" dirty="0">
                <a:solidFill>
                  <a:schemeClr val="tx1"/>
                </a:solidFill>
                <a:latin typeface="BIZ UDP明朝 Medium" panose="02020500000000000000" pitchFamily="18" charset="-128"/>
                <a:ea typeface="BIZ UDP明朝 Medium" panose="02020500000000000000" pitchFamily="18" charset="-128"/>
              </a:rPr>
              <a:t>Linux</a:t>
            </a:r>
            <a:r>
              <a:rPr lang="ja-JP" altLang="en-US" i="0" dirty="0">
                <a:solidFill>
                  <a:schemeClr val="tx1"/>
                </a:solidFill>
                <a:latin typeface="BIZ UDP明朝 Medium" panose="02020500000000000000" pitchFamily="18" charset="-128"/>
                <a:ea typeface="BIZ UDP明朝 Medium" panose="02020500000000000000" pitchFamily="18" charset="-128"/>
              </a:rPr>
              <a:t>サーバーを１台構築する。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踏み台サーバー経由で</a:t>
            </a:r>
            <a:r>
              <a:rPr lang="en-US" altLang="ja-JP" i="0" dirty="0">
                <a:solidFill>
                  <a:schemeClr val="tx1"/>
                </a:solidFill>
                <a:latin typeface="BIZ UDP明朝 Medium" panose="02020500000000000000" pitchFamily="18" charset="-128"/>
                <a:ea typeface="BIZ UDP明朝 Medium" panose="02020500000000000000" pitchFamily="18" charset="-128"/>
              </a:rPr>
              <a:t>Linux</a:t>
            </a:r>
            <a:r>
              <a:rPr lang="ja-JP" altLang="en-US" i="0" dirty="0">
                <a:solidFill>
                  <a:schemeClr val="tx1"/>
                </a:solidFill>
                <a:latin typeface="BIZ UDP明朝 Medium" panose="02020500000000000000" pitchFamily="18" charset="-128"/>
                <a:ea typeface="BIZ UDP明朝 Medium" panose="02020500000000000000" pitchFamily="18" charset="-128"/>
              </a:rPr>
              <a:t>サーバーに接続する。（２層構成）</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C265F40D-3F25-6778-A99F-C0FFAD5908E8}"/>
              </a:ext>
            </a:extLst>
          </p:cNvPr>
          <p:cNvSpPr txBox="1">
            <a:spLocks/>
          </p:cNvSpPr>
          <p:nvPr/>
        </p:nvSpPr>
        <p:spPr>
          <a:xfrm>
            <a:off x="1883082" y="826348"/>
            <a:ext cx="682909" cy="391985"/>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構成図</a:t>
            </a:r>
          </a:p>
        </p:txBody>
      </p:sp>
      <p:pic>
        <p:nvPicPr>
          <p:cNvPr id="3" name="図 2">
            <a:extLst>
              <a:ext uri="{FF2B5EF4-FFF2-40B4-BE49-F238E27FC236}">
                <a16:creationId xmlns:a16="http://schemas.microsoft.com/office/drawing/2014/main" id="{3A6AE5BE-2A84-82BD-7DA8-4F368E6E5B48}"/>
              </a:ext>
            </a:extLst>
          </p:cNvPr>
          <p:cNvPicPr>
            <a:picLocks noChangeAspect="1"/>
          </p:cNvPicPr>
          <p:nvPr/>
        </p:nvPicPr>
        <p:blipFill>
          <a:blip r:embed="rId2"/>
          <a:stretch>
            <a:fillRect/>
          </a:stretch>
        </p:blipFill>
        <p:spPr>
          <a:xfrm>
            <a:off x="2483581" y="917662"/>
            <a:ext cx="3485105" cy="3862149"/>
          </a:xfrm>
          <a:prstGeom prst="rect">
            <a:avLst/>
          </a:prstGeom>
        </p:spPr>
      </p:pic>
    </p:spTree>
    <p:extLst>
      <p:ext uri="{BB962C8B-B14F-4D97-AF65-F5344CB8AC3E}">
        <p14:creationId xmlns:p14="http://schemas.microsoft.com/office/powerpoint/2010/main" val="419009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400600"/>
          </a:xfrm>
          <a:solidFill>
            <a:schemeClr val="bg1"/>
          </a:solidFill>
        </p:spPr>
        <p:txBody>
          <a:bodyPr>
            <a:normAutofit/>
          </a:bodyPr>
          <a:lstStyle/>
          <a:p>
            <a:pPr marL="0" indent="0"/>
            <a:r>
              <a:rPr lang="en-US" altLang="ja-JP" sz="1200" i="0">
                <a:solidFill>
                  <a:schemeClr val="tx1"/>
                </a:solidFill>
                <a:latin typeface="BIZ UDP明朝 Medium" panose="02020500000000000000" pitchFamily="18" charset="-128"/>
                <a:ea typeface="BIZ UDP明朝 Medium" panose="02020500000000000000" pitchFamily="18" charset="-128"/>
              </a:rPr>
              <a:t>BIZ UDP</a:t>
            </a:r>
            <a:r>
              <a:rPr lang="ja-JP" altLang="en-US" sz="1200" i="0">
                <a:solidFill>
                  <a:schemeClr val="tx1"/>
                </a:solidFill>
                <a:latin typeface="BIZ UDP明朝 Medium" panose="02020500000000000000" pitchFamily="18" charset="-128"/>
                <a:ea typeface="BIZ UDP明朝 Medium" panose="02020500000000000000" pitchFamily="18" charset="-128"/>
              </a:rPr>
              <a:t>明朝 </a:t>
            </a:r>
            <a:r>
              <a:rPr lang="en-US" altLang="ja-JP" sz="1200" i="0">
                <a:solidFill>
                  <a:schemeClr val="tx1"/>
                </a:solidFill>
                <a:latin typeface="BIZ UDP明朝 Medium" panose="02020500000000000000" pitchFamily="18" charset="-128"/>
                <a:ea typeface="BIZ UDP明朝 Medium" panose="02020500000000000000" pitchFamily="18" charset="-128"/>
              </a:rPr>
              <a:t>Medium</a:t>
            </a:r>
            <a:endParaRPr lang="ko-KR" altLang="en-US" sz="1200" i="0" dirty="0">
              <a:solidFill>
                <a:schemeClr val="tx1"/>
              </a:solidFill>
              <a:latin typeface="BIZ UDP明朝 Medium" panose="02020500000000000000" pitchFamily="18" charset="-128"/>
            </a:endParaRPr>
          </a:p>
        </p:txBody>
      </p:sp>
      <p:graphicFrame>
        <p:nvGraphicFramePr>
          <p:cNvPr id="25" name="表 25">
            <a:extLst>
              <a:ext uri="{FF2B5EF4-FFF2-40B4-BE49-F238E27FC236}">
                <a16:creationId xmlns:a16="http://schemas.microsoft.com/office/drawing/2014/main" id="{3CFF4B47-98A9-D733-0321-B17F59799447}"/>
              </a:ext>
            </a:extLst>
          </p:cNvPr>
          <p:cNvGraphicFramePr>
            <a:graphicFrameLocks noGrp="1"/>
          </p:cNvGraphicFramePr>
          <p:nvPr>
            <p:extLst>
              <p:ext uri="{D42A27DB-BD31-4B8C-83A1-F6EECF244321}">
                <p14:modId xmlns:p14="http://schemas.microsoft.com/office/powerpoint/2010/main" val="1460836977"/>
              </p:ext>
            </p:extLst>
          </p:nvPr>
        </p:nvGraphicFramePr>
        <p:xfrm>
          <a:off x="523527" y="1382722"/>
          <a:ext cx="3672408" cy="54864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422146022"/>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場所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30" name="表 25">
            <a:extLst>
              <a:ext uri="{FF2B5EF4-FFF2-40B4-BE49-F238E27FC236}">
                <a16:creationId xmlns:a16="http://schemas.microsoft.com/office/drawing/2014/main" id="{214E2012-FCD6-F5BF-3BAB-B787756B59E3}"/>
              </a:ext>
            </a:extLst>
          </p:cNvPr>
          <p:cNvGraphicFramePr>
            <a:graphicFrameLocks noGrp="1"/>
          </p:cNvGraphicFramePr>
          <p:nvPr>
            <p:extLst>
              <p:ext uri="{D42A27DB-BD31-4B8C-83A1-F6EECF244321}">
                <p14:modId xmlns:p14="http://schemas.microsoft.com/office/powerpoint/2010/main" val="2811693707"/>
              </p:ext>
            </p:extLst>
          </p:nvPr>
        </p:nvGraphicFramePr>
        <p:xfrm>
          <a:off x="523527" y="2465710"/>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31" name="表 25">
            <a:extLst>
              <a:ext uri="{FF2B5EF4-FFF2-40B4-BE49-F238E27FC236}">
                <a16:creationId xmlns:a16="http://schemas.microsoft.com/office/drawing/2014/main" id="{48DC726C-6E54-B2D0-3B8B-B4BA03014533}"/>
              </a:ext>
            </a:extLst>
          </p:cNvPr>
          <p:cNvGraphicFramePr>
            <a:graphicFrameLocks noGrp="1"/>
          </p:cNvGraphicFramePr>
          <p:nvPr>
            <p:extLst>
              <p:ext uri="{D42A27DB-BD31-4B8C-83A1-F6EECF244321}">
                <p14:modId xmlns:p14="http://schemas.microsoft.com/office/powerpoint/2010/main" val="4282046152"/>
              </p:ext>
            </p:extLst>
          </p:nvPr>
        </p:nvGraphicFramePr>
        <p:xfrm>
          <a:off x="521092" y="3551763"/>
          <a:ext cx="6188632" cy="82296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AZ</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192.168.10.0/24</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vpc</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292858"/>
                  </a:ext>
                </a:extLst>
              </a:tr>
            </a:tbl>
          </a:graphicData>
        </a:graphic>
      </p:graphicFrame>
      <p:graphicFrame>
        <p:nvGraphicFramePr>
          <p:cNvPr id="32" name="表 25">
            <a:extLst>
              <a:ext uri="{FF2B5EF4-FFF2-40B4-BE49-F238E27FC236}">
                <a16:creationId xmlns:a16="http://schemas.microsoft.com/office/drawing/2014/main" id="{09633478-8EA1-EC49-9A21-449910C52C1D}"/>
              </a:ext>
            </a:extLst>
          </p:cNvPr>
          <p:cNvGraphicFramePr>
            <a:graphicFrameLocks noGrp="1"/>
          </p:cNvGraphicFramePr>
          <p:nvPr>
            <p:extLst>
              <p:ext uri="{D42A27DB-BD31-4B8C-83A1-F6EECF244321}">
                <p14:modId xmlns:p14="http://schemas.microsoft.com/office/powerpoint/2010/main" val="2925665230"/>
              </p:ext>
            </p:extLst>
          </p:nvPr>
        </p:nvGraphicFramePr>
        <p:xfrm>
          <a:off x="493803" y="4926638"/>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2" name="表 25">
            <a:extLst>
              <a:ext uri="{FF2B5EF4-FFF2-40B4-BE49-F238E27FC236}">
                <a16:creationId xmlns:a16="http://schemas.microsoft.com/office/drawing/2014/main" id="{7B87186C-A8B4-ED74-004E-2B74DDD0A081}"/>
              </a:ext>
            </a:extLst>
          </p:cNvPr>
          <p:cNvGraphicFramePr>
            <a:graphicFrameLocks noGrp="1"/>
          </p:cNvGraphicFramePr>
          <p:nvPr>
            <p:extLst>
              <p:ext uri="{D42A27DB-BD31-4B8C-83A1-F6EECF244321}">
                <p14:modId xmlns:p14="http://schemas.microsoft.com/office/powerpoint/2010/main" val="1471783819"/>
              </p:ext>
            </p:extLst>
          </p:nvPr>
        </p:nvGraphicFramePr>
        <p:xfrm>
          <a:off x="521092" y="5995124"/>
          <a:ext cx="6188632" cy="54864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ElasticIP</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ngw</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eip</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vpc</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79390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RouteTable</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SecurityGroup</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EC2</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2" name="表 25">
            <a:extLst>
              <a:ext uri="{FF2B5EF4-FFF2-40B4-BE49-F238E27FC236}">
                <a16:creationId xmlns:a16="http://schemas.microsoft.com/office/drawing/2014/main" id="{4A46E109-EF54-CBF0-8FCA-158AEC5AE535}"/>
              </a:ext>
            </a:extLst>
          </p:cNvPr>
          <p:cNvGraphicFramePr>
            <a:graphicFrameLocks noGrp="1"/>
          </p:cNvGraphicFramePr>
          <p:nvPr>
            <p:extLst>
              <p:ext uri="{D42A27DB-BD31-4B8C-83A1-F6EECF244321}">
                <p14:modId xmlns:p14="http://schemas.microsoft.com/office/powerpoint/2010/main" val="945146250"/>
              </p:ext>
            </p:extLst>
          </p:nvPr>
        </p:nvGraphicFramePr>
        <p:xfrm>
          <a:off x="426158" y="3112475"/>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22:xxx-bastion-sg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graphicFrame>
        <p:nvGraphicFramePr>
          <p:cNvPr id="3" name="表 25">
            <a:extLst>
              <a:ext uri="{FF2B5EF4-FFF2-40B4-BE49-F238E27FC236}">
                <a16:creationId xmlns:a16="http://schemas.microsoft.com/office/drawing/2014/main" id="{31FFB8B3-1018-C2FE-AB2D-7D3A20AEB7E6}"/>
              </a:ext>
            </a:extLst>
          </p:cNvPr>
          <p:cNvGraphicFramePr>
            <a:graphicFrameLocks noGrp="1"/>
          </p:cNvGraphicFramePr>
          <p:nvPr>
            <p:extLst>
              <p:ext uri="{D42A27DB-BD31-4B8C-83A1-F6EECF244321}">
                <p14:modId xmlns:p14="http://schemas.microsoft.com/office/powerpoint/2010/main" val="3366112186"/>
              </p:ext>
            </p:extLst>
          </p:nvPr>
        </p:nvGraphicFramePr>
        <p:xfrm>
          <a:off x="426158" y="4472967"/>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t2.micro</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gp2:8GiB</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xxx-key</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4" name="表 25">
            <a:extLst>
              <a:ext uri="{FF2B5EF4-FFF2-40B4-BE49-F238E27FC236}">
                <a16:creationId xmlns:a16="http://schemas.microsoft.com/office/drawing/2014/main" id="{F9B8FF01-FAF6-78EA-838F-9757583E8040}"/>
              </a:ext>
            </a:extLst>
          </p:cNvPr>
          <p:cNvGraphicFramePr>
            <a:graphicFrameLocks noGrp="1"/>
          </p:cNvGraphicFramePr>
          <p:nvPr>
            <p:extLst>
              <p:ext uri="{D42A27DB-BD31-4B8C-83A1-F6EECF244321}">
                <p14:modId xmlns:p14="http://schemas.microsoft.com/office/powerpoint/2010/main" val="2679978958"/>
              </p:ext>
            </p:extLst>
          </p:nvPr>
        </p:nvGraphicFramePr>
        <p:xfrm>
          <a:off x="426158" y="1415108"/>
          <a:ext cx="6188631" cy="1188720"/>
        </p:xfrm>
        <a:graphic>
          <a:graphicData uri="http://schemas.openxmlformats.org/drawingml/2006/table">
            <a:tbl>
              <a:tblPr firstRow="1" bandRow="1">
                <a:tableStyleId>{5C22544A-7EE6-4342-B048-85BDC9FD1C3A}</a:tableStyleId>
              </a:tblPr>
              <a:tblGrid>
                <a:gridCol w="2062877">
                  <a:extLst>
                    <a:ext uri="{9D8B030D-6E8A-4147-A177-3AD203B41FA5}">
                      <a16:colId xmlns:a16="http://schemas.microsoft.com/office/drawing/2014/main" val="1422146022"/>
                    </a:ext>
                  </a:extLst>
                </a:gridCol>
                <a:gridCol w="2062877">
                  <a:extLst>
                    <a:ext uri="{9D8B030D-6E8A-4147-A177-3AD203B41FA5}">
                      <a16:colId xmlns:a16="http://schemas.microsoft.com/office/drawing/2014/main" val="1249964868"/>
                    </a:ext>
                  </a:extLst>
                </a:gridCol>
                <a:gridCol w="2062877">
                  <a:extLst>
                    <a:ext uri="{9D8B030D-6E8A-4147-A177-3AD203B41FA5}">
                      <a16:colId xmlns:a16="http://schemas.microsoft.com/office/drawing/2014/main" val="198623534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ルート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0.0.0.0/0:xxx-ngw</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0968460"/>
                  </a:ext>
                </a:extLst>
              </a:tr>
            </a:tbl>
          </a:graphicData>
        </a:graphic>
      </p:graphicFrame>
      <p:graphicFrame>
        <p:nvGraphicFramePr>
          <p:cNvPr id="6" name="表 25">
            <a:extLst>
              <a:ext uri="{FF2B5EF4-FFF2-40B4-BE49-F238E27FC236}">
                <a16:creationId xmlns:a16="http://schemas.microsoft.com/office/drawing/2014/main" id="{85F9FFB5-5C2B-1879-05B7-483F748F6536}"/>
              </a:ext>
            </a:extLst>
          </p:cNvPr>
          <p:cNvGraphicFramePr>
            <a:graphicFrameLocks noGrp="1"/>
          </p:cNvGraphicFramePr>
          <p:nvPr>
            <p:extLst>
              <p:ext uri="{D42A27DB-BD31-4B8C-83A1-F6EECF244321}">
                <p14:modId xmlns:p14="http://schemas.microsoft.com/office/powerpoint/2010/main" val="460639429"/>
              </p:ext>
            </p:extLst>
          </p:nvPr>
        </p:nvGraphicFramePr>
        <p:xfrm>
          <a:off x="426158" y="5655372"/>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linux</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t2.micro</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gp2:8GiB</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xxx-key</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319842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NGW</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NatGateway</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プライベートサブネット内のインスタンスからインターネットにアクセスするためのゲートウェイ</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を提供します。プライベートサブネット内のインスタンスは、</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NGW</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を経由してインターネットにアクセスすることができますが、</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インターネットからプライベートサブネット内のインスタンスにアクセスすることはできません</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NGW</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を使用することで、プライベートサブネット内のインスタンスからのインターネットアクセスを</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より安全</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にすることができます。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NAT(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NetworkAddressTranslation</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プライベート</a:t>
            </a:r>
            <a:r>
              <a:rPr lang="en-US" altLang="ja-JP"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アドレスをグローバル</a:t>
            </a:r>
            <a:r>
              <a:rPr lang="en-US" altLang="ja-JP"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アドレスに変換</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することを行います。その際に利用するグローバル</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IP</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i="0" dirty="0">
                <a:solidFill>
                  <a:srgbClr val="374151"/>
                </a:solidFill>
                <a:latin typeface="BIZ UDP明朝 Medium" panose="02020500000000000000" pitchFamily="18" charset="-128"/>
                <a:ea typeface="BIZ UDP明朝 Medium" panose="02020500000000000000" pitchFamily="18" charset="-128"/>
              </a:rPr>
              <a:t>を使用して、変換されます。したがって、インターネット抜けする</a:t>
            </a:r>
            <a:r>
              <a:rPr lang="en-US" altLang="ja-JP" i="0" dirty="0">
                <a:solidFill>
                  <a:srgbClr val="374151"/>
                </a:solidFill>
                <a:latin typeface="BIZ UDP明朝 Medium" panose="02020500000000000000" pitchFamily="18" charset="-128"/>
                <a:ea typeface="BIZ UDP明朝 Medium" panose="02020500000000000000" pitchFamily="18" charset="-128"/>
              </a:rPr>
              <a:t>NGW</a:t>
            </a:r>
            <a:r>
              <a:rPr lang="ja-JP" altLang="en-US" i="0" dirty="0">
                <a:solidFill>
                  <a:srgbClr val="374151"/>
                </a:solidFill>
                <a:latin typeface="BIZ UDP明朝 Medium" panose="02020500000000000000" pitchFamily="18" charset="-128"/>
                <a:ea typeface="BIZ UDP明朝 Medium" panose="02020500000000000000" pitchFamily="18" charset="-128"/>
              </a:rPr>
              <a:t>は</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i="0" dirty="0">
                <a:solidFill>
                  <a:srgbClr val="374151"/>
                </a:solidFill>
                <a:latin typeface="BIZ UDP明朝 Medium" panose="02020500000000000000" pitchFamily="18" charset="-128"/>
                <a:ea typeface="BIZ UDP明朝 Medium" panose="02020500000000000000" pitchFamily="18" charset="-128"/>
              </a:rPr>
              <a:t>が必須になります。</a:t>
            </a:r>
            <a:endParaRPr lang="en-US" altLang="ja-JP" i="0" dirty="0">
              <a:solidFill>
                <a:srgbClr val="374151"/>
              </a:solidFill>
              <a:latin typeface="BIZ UDP明朝 Medium" panose="02020500000000000000" pitchFamily="18" charset="-128"/>
              <a:ea typeface="BIZ UDP明朝 Medium" panose="02020500000000000000" pitchFamily="18" charset="-128"/>
            </a:endParaRPr>
          </a:p>
          <a:p>
            <a:pPr marL="0" indent="0"/>
            <a:r>
              <a:rPr lang="ja-JP" altLang="en-US" b="1" i="0" dirty="0">
                <a:solidFill>
                  <a:srgbClr val="37415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EIP</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ja-JP" altLang="en-US" i="0" dirty="0">
                <a:solidFill>
                  <a:srgbClr val="222222"/>
                </a:solidFill>
                <a:effectLst/>
                <a:latin typeface="BIZ UDP明朝 Medium" panose="02020500000000000000" pitchFamily="18" charset="-128"/>
                <a:ea typeface="BIZ UDP明朝 Medium" panose="02020500000000000000" pitchFamily="18" charset="-128"/>
              </a:rPr>
              <a:t>は、</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固定のグローバル</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アドレスを</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や</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NGW</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等のリソースに設定することができます</a:t>
            </a:r>
            <a:r>
              <a:rPr lang="ja-JP" altLang="en-US" i="0" dirty="0">
                <a:solidFill>
                  <a:srgbClr val="222222"/>
                </a:solidFill>
                <a:effectLst/>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en-US" altLang="ja-JP" sz="1600" dirty="0" err="1">
                <a:latin typeface="BIZ UDP明朝 Medium" panose="02020500000000000000" pitchFamily="18" charset="-128"/>
                <a:ea typeface="BIZ UDP明朝 Medium" panose="02020500000000000000" pitchFamily="18" charset="-128"/>
              </a:rPr>
              <a:t>NatGateway</a:t>
            </a:r>
            <a:r>
              <a:rPr lang="ja-JP" altLang="en-US" sz="1600" dirty="0">
                <a:latin typeface="BIZ UDP明朝 Medium" panose="02020500000000000000" pitchFamily="18" charset="-128"/>
                <a:ea typeface="BIZ UDP明朝 Medium" panose="02020500000000000000" pitchFamily="18" charset="-128"/>
              </a:rPr>
              <a:t>・</a:t>
            </a:r>
            <a:r>
              <a:rPr lang="en-US" altLang="ja-JP" sz="1600" dirty="0" err="1">
                <a:latin typeface="BIZ UDP明朝 Medium" panose="02020500000000000000" pitchFamily="18" charset="-128"/>
                <a:ea typeface="BIZ UDP明朝 Medium" panose="02020500000000000000" pitchFamily="18" charset="-128"/>
              </a:rPr>
              <a:t>ElasticIP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err="1">
                <a:solidFill>
                  <a:schemeClr val="tx1"/>
                </a:solidFill>
                <a:latin typeface="BIZ UDP明朝 Medium" panose="02020500000000000000" pitchFamily="18" charset="-128"/>
                <a:ea typeface="BIZ UDP明朝 Medium" panose="02020500000000000000" pitchFamily="18" charset="-128"/>
              </a:rPr>
              <a:t>NatGateway</a:t>
            </a:r>
            <a:r>
              <a:rPr lang="ja-JP" altLang="en-US" sz="2400" dirty="0">
                <a:solidFill>
                  <a:schemeClr val="tx1"/>
                </a:solidFill>
                <a:latin typeface="BIZ UDP明朝 Medium" panose="02020500000000000000" pitchFamily="18" charset="-128"/>
                <a:ea typeface="BIZ UDP明朝 Medium" panose="02020500000000000000" pitchFamily="18" charset="-128"/>
              </a:rPr>
              <a:t>・</a:t>
            </a:r>
            <a:r>
              <a:rPr lang="en-US" altLang="ja-JP" sz="2400" dirty="0" err="1">
                <a:solidFill>
                  <a:schemeClr val="tx1"/>
                </a:solidFill>
                <a:latin typeface="BIZ UDP明朝 Medium" panose="02020500000000000000" pitchFamily="18" charset="-128"/>
                <a:ea typeface="BIZ UDP明朝 Medium" panose="02020500000000000000" pitchFamily="18" charset="-128"/>
              </a:rPr>
              <a:t>ElasticIP</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1" name="図 10">
            <a:extLst>
              <a:ext uri="{FF2B5EF4-FFF2-40B4-BE49-F238E27FC236}">
                <a16:creationId xmlns:a16="http://schemas.microsoft.com/office/drawing/2014/main" id="{1ACF21D3-D8A0-95FC-ACFB-2A1BBB31652D}"/>
              </a:ext>
            </a:extLst>
          </p:cNvPr>
          <p:cNvPicPr>
            <a:picLocks noChangeAspect="1"/>
          </p:cNvPicPr>
          <p:nvPr/>
        </p:nvPicPr>
        <p:blipFill>
          <a:blip r:embed="rId2"/>
          <a:stretch>
            <a:fillRect/>
          </a:stretch>
        </p:blipFill>
        <p:spPr>
          <a:xfrm>
            <a:off x="3034912" y="3586648"/>
            <a:ext cx="3074175" cy="3271352"/>
          </a:xfrm>
          <a:prstGeom prst="rect">
            <a:avLst/>
          </a:prstGeom>
        </p:spPr>
      </p:pic>
    </p:spTree>
    <p:extLst>
      <p:ext uri="{BB962C8B-B14F-4D97-AF65-F5344CB8AC3E}">
        <p14:creationId xmlns:p14="http://schemas.microsoft.com/office/powerpoint/2010/main" val="222545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セキュリティグループのルールでは、ソースに特定の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CIDR</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ブロックが記載できるほかに、</a:t>
            </a:r>
            <a:r>
              <a:rPr lang="ja-JP" altLang="en-US" b="0" i="0" u="heavy" dirty="0">
                <a:solidFill>
                  <a:srgbClr val="212529"/>
                </a:solidFill>
                <a:effectLst/>
                <a:uFill>
                  <a:solidFill>
                    <a:srgbClr val="F6882E"/>
                  </a:solidFill>
                </a:uFill>
                <a:latin typeface="BIZ UDP明朝 Medium" panose="02020500000000000000" pitchFamily="18" charset="-128"/>
                <a:ea typeface="BIZ UDP明朝 Medium" panose="02020500000000000000" pitchFamily="18" charset="-128"/>
              </a:rPr>
              <a:t>セキュリティグループそのものを送信元</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として記載できます。</a:t>
            </a:r>
            <a:endParaRPr lang="en-US" altLang="ja-JP" b="0" i="0" dirty="0">
              <a:solidFill>
                <a:srgbClr val="212529"/>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本来、例えば今回の構成の場合、</a:t>
            </a:r>
            <a:r>
              <a:rPr lang="en-US" altLang="ja-JP" i="0" dirty="0">
                <a:solidFill>
                  <a:srgbClr val="212529"/>
                </a:solidFill>
                <a:latin typeface="BIZ UDP明朝 Medium" panose="02020500000000000000" pitchFamily="18" charset="-128"/>
                <a:ea typeface="BIZ UDP明朝 Medium" panose="02020500000000000000" pitchFamily="18" charset="-128"/>
              </a:rPr>
              <a:t>Linux</a:t>
            </a:r>
            <a:r>
              <a:rPr lang="ja-JP" altLang="en-US" i="0" dirty="0">
                <a:solidFill>
                  <a:srgbClr val="212529"/>
                </a:solidFill>
                <a:latin typeface="BIZ UDP明朝 Medium" panose="02020500000000000000" pitchFamily="18" charset="-128"/>
                <a:ea typeface="BIZ UDP明朝 Medium" panose="02020500000000000000" pitchFamily="18" charset="-128"/>
              </a:rPr>
              <a:t>サーバーの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の送信元は、踏み台サーバーの</a:t>
            </a:r>
            <a:r>
              <a:rPr lang="en-US" altLang="ja-JP" i="0" dirty="0">
                <a:solidFill>
                  <a:srgbClr val="212529"/>
                </a:solidFill>
                <a:latin typeface="BIZ UDP明朝 Medium" panose="02020500000000000000" pitchFamily="18" charset="-128"/>
                <a:ea typeface="BIZ UDP明朝 Medium" panose="02020500000000000000" pitchFamily="18" charset="-128"/>
              </a:rPr>
              <a:t>IP</a:t>
            </a:r>
            <a:r>
              <a:rPr lang="ja-JP" altLang="en-US" i="0" dirty="0">
                <a:solidFill>
                  <a:srgbClr val="212529"/>
                </a:solidFill>
                <a:latin typeface="BIZ UDP明朝 Medium" panose="02020500000000000000" pitchFamily="18" charset="-128"/>
                <a:ea typeface="BIZ UDP明朝 Medium" panose="02020500000000000000" pitchFamily="18" charset="-128"/>
              </a:rPr>
              <a:t>アドレスを指定するはずですが、</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AWS</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では</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EC2</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アドレスが</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可変</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であることを前提に考えなければいけません。踏み台サーバーの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が変わるたびに</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SG</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の送信元</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を変更するのは非効率的です。そこで解決できる方法がソースに</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SG</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を指定する方法です。</a:t>
            </a:r>
            <a:endParaRPr lang="en-US" altLang="ja-JP" b="0" i="0" dirty="0">
              <a:solidFill>
                <a:srgbClr val="212529"/>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今回の場合、</a:t>
            </a:r>
            <a:r>
              <a:rPr lang="en-US" altLang="ja-JP"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Linux</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サーバーの</a:t>
            </a:r>
            <a:r>
              <a:rPr lang="en-US" altLang="ja-JP"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SG</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のソースに、踏み台サーバーの</a:t>
            </a:r>
            <a:r>
              <a:rPr lang="en-US" altLang="ja-JP"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SG</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を指定することで、</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踏み台サーバー</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の</a:t>
            </a:r>
            <a:r>
              <a:rPr lang="en-US" altLang="ja-JP"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アドレスをソースに指定したのと同じ効果</a:t>
            </a:r>
            <a:r>
              <a:rPr lang="ja-JP" altLang="en-US" b="0" i="0" dirty="0">
                <a:solidFill>
                  <a:srgbClr val="232323"/>
                </a:solidFill>
                <a:effectLst/>
                <a:latin typeface="BIZ UDP明朝 Medium" panose="02020500000000000000" pitchFamily="18" charset="-128"/>
                <a:ea typeface="BIZ UDP明朝 Medium" panose="02020500000000000000" pitchFamily="18" charset="-128"/>
              </a:rPr>
              <a:t>になります。</a:t>
            </a:r>
            <a:endParaRPr lang="en-US" altLang="ja-JP" b="0" i="0" dirty="0">
              <a:solidFill>
                <a:srgbClr val="23232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32323"/>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ENI</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Elastic Network Interface</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という</a:t>
            </a:r>
            <a:r>
              <a:rPr lang="ja-JP" altLang="en-US" i="0" dirty="0">
                <a:solidFill>
                  <a:srgbClr val="212529"/>
                </a:solidFill>
                <a:latin typeface="BIZ UDP明朝 Medium" panose="02020500000000000000" pitchFamily="18" charset="-128"/>
                <a:ea typeface="BIZ UDP明朝 Medium" panose="02020500000000000000" pitchFamily="18" charset="-128"/>
              </a:rPr>
              <a:t>サービスによって、</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自体に</a:t>
            </a:r>
            <a:r>
              <a:rPr lang="en-US" altLang="ja-JP" i="0" dirty="0">
                <a:solidFill>
                  <a:srgbClr val="212529"/>
                </a:solidFill>
                <a:latin typeface="BIZ UDP明朝 Medium" panose="02020500000000000000" pitchFamily="18" charset="-128"/>
                <a:ea typeface="BIZ UDP明朝 Medium" panose="02020500000000000000" pitchFamily="18" charset="-128"/>
              </a:rPr>
              <a:t>IP</a:t>
            </a:r>
            <a:r>
              <a:rPr lang="ja-JP" altLang="en-US" i="0" dirty="0">
                <a:solidFill>
                  <a:srgbClr val="212529"/>
                </a:solidFill>
                <a:latin typeface="BIZ UDP明朝 Medium" panose="02020500000000000000" pitchFamily="18" charset="-128"/>
                <a:ea typeface="BIZ UDP明朝 Medium" panose="02020500000000000000" pitchFamily="18" charset="-128"/>
              </a:rPr>
              <a:t>アドレスが割り当てられているため、</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を送信元にすることが可能になっているという原理です。</a:t>
            </a:r>
            <a:endParaRPr lang="en-US" altLang="ja-JP" i="0" dirty="0">
              <a:solidFill>
                <a:srgbClr val="212529"/>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多層構成での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の設定する際の考え方としては、１個前の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を指定すると考えることができます。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en-US" altLang="ja-JP" sz="1600" dirty="0" err="1">
                <a:latin typeface="BIZ UDP明朝 Medium" panose="02020500000000000000" pitchFamily="18" charset="-128"/>
                <a:ea typeface="BIZ UDP明朝 Medium" panose="02020500000000000000" pitchFamily="18" charset="-128"/>
              </a:rPr>
              <a:t>SecurityGroup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sz="2400" dirty="0">
                <a:solidFill>
                  <a:schemeClr val="tx1"/>
                </a:solidFill>
                <a:latin typeface="BIZ UDP明朝 Medium" panose="02020500000000000000" pitchFamily="18" charset="-128"/>
                <a:ea typeface="BIZ UDP明朝 Medium" panose="02020500000000000000" pitchFamily="18" charset="-128"/>
              </a:rPr>
              <a:t>のソース指定</a:t>
            </a:r>
          </a:p>
        </p:txBody>
      </p:sp>
      <p:graphicFrame>
        <p:nvGraphicFramePr>
          <p:cNvPr id="4" name="表 25">
            <a:extLst>
              <a:ext uri="{FF2B5EF4-FFF2-40B4-BE49-F238E27FC236}">
                <a16:creationId xmlns:a16="http://schemas.microsoft.com/office/drawing/2014/main" id="{CB7B61AE-F899-012C-EB57-9EF3F5BFDE43}"/>
              </a:ext>
            </a:extLst>
          </p:cNvPr>
          <p:cNvGraphicFramePr>
            <a:graphicFrameLocks noGrp="1"/>
          </p:cNvGraphicFramePr>
          <p:nvPr>
            <p:extLst>
              <p:ext uri="{D42A27DB-BD31-4B8C-83A1-F6EECF244321}">
                <p14:modId xmlns:p14="http://schemas.microsoft.com/office/powerpoint/2010/main" val="1894678132"/>
              </p:ext>
            </p:extLst>
          </p:nvPr>
        </p:nvGraphicFramePr>
        <p:xfrm>
          <a:off x="4452782" y="4303360"/>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踏み台サーバーの</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IP</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graphicFrame>
        <p:nvGraphicFramePr>
          <p:cNvPr id="5" name="表 25">
            <a:extLst>
              <a:ext uri="{FF2B5EF4-FFF2-40B4-BE49-F238E27FC236}">
                <a16:creationId xmlns:a16="http://schemas.microsoft.com/office/drawing/2014/main" id="{5CA16E9A-70DF-C26C-8DB7-956934E12BFF}"/>
              </a:ext>
            </a:extLst>
          </p:cNvPr>
          <p:cNvGraphicFramePr>
            <a:graphicFrameLocks noGrp="1"/>
          </p:cNvGraphicFramePr>
          <p:nvPr>
            <p:extLst>
              <p:ext uri="{D42A27DB-BD31-4B8C-83A1-F6EECF244321}">
                <p14:modId xmlns:p14="http://schemas.microsoft.com/office/powerpoint/2010/main" val="4071597109"/>
              </p:ext>
            </p:extLst>
          </p:nvPr>
        </p:nvGraphicFramePr>
        <p:xfrm>
          <a:off x="4452782" y="5953815"/>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rgbClr val="FF0000"/>
                          </a:solidFill>
                          <a:latin typeface="BIZ UDP明朝 Medium" panose="02020500000000000000" pitchFamily="18" charset="-128"/>
                          <a:ea typeface="BIZ UDP明朝 Medium" panose="02020500000000000000" pitchFamily="18" charset="-128"/>
                        </a:rPr>
                        <a:t>22:xxx-bastion-sg</a:t>
                      </a:r>
                      <a:endParaRPr kumimoji="1" lang="ja-JP" altLang="en-US" sz="1200" b="1"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pic>
        <p:nvPicPr>
          <p:cNvPr id="7" name="図 6">
            <a:extLst>
              <a:ext uri="{FF2B5EF4-FFF2-40B4-BE49-F238E27FC236}">
                <a16:creationId xmlns:a16="http://schemas.microsoft.com/office/drawing/2014/main" id="{24E42516-2684-30AE-B93C-6A50153AD3E4}"/>
              </a:ext>
            </a:extLst>
          </p:cNvPr>
          <p:cNvPicPr>
            <a:picLocks noChangeAspect="1"/>
          </p:cNvPicPr>
          <p:nvPr/>
        </p:nvPicPr>
        <p:blipFill>
          <a:blip r:embed="rId2"/>
          <a:stretch>
            <a:fillRect/>
          </a:stretch>
        </p:blipFill>
        <p:spPr>
          <a:xfrm>
            <a:off x="1514912" y="4319432"/>
            <a:ext cx="2265000" cy="2457343"/>
          </a:xfrm>
          <a:prstGeom prst="rect">
            <a:avLst/>
          </a:prstGeom>
        </p:spPr>
      </p:pic>
      <p:sp>
        <p:nvSpPr>
          <p:cNvPr id="8" name="矢印: 下 7">
            <a:extLst>
              <a:ext uri="{FF2B5EF4-FFF2-40B4-BE49-F238E27FC236}">
                <a16:creationId xmlns:a16="http://schemas.microsoft.com/office/drawing/2014/main" id="{9815A6B8-2B32-E959-7AAE-3941780F4520}"/>
              </a:ext>
            </a:extLst>
          </p:cNvPr>
          <p:cNvSpPr/>
          <p:nvPr/>
        </p:nvSpPr>
        <p:spPr>
          <a:xfrm>
            <a:off x="5784930" y="5491531"/>
            <a:ext cx="1008112" cy="257161"/>
          </a:xfrm>
          <a:prstGeom prst="downArrow">
            <a:avLst/>
          </a:prstGeom>
          <a:solidFill>
            <a:srgbClr val="F6882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51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踏み台サーバー</a:t>
            </a:r>
            <a:r>
              <a:rPr lang="ja-JP" altLang="en-US" i="0" dirty="0">
                <a:solidFill>
                  <a:srgbClr val="000000"/>
                </a:solidFill>
                <a:effectLst/>
                <a:latin typeface="BIZ UDP明朝 Medium" panose="02020500000000000000" pitchFamily="18" charset="-128"/>
                <a:ea typeface="BIZ UDP明朝 Medium" panose="02020500000000000000" pitchFamily="18" charset="-128"/>
              </a:rPr>
              <a:t>は</a:t>
            </a:r>
            <a:r>
              <a:rPr lang="ja-JP" altLang="en-US" i="0" u="heavy" dirty="0">
                <a:solidFill>
                  <a:srgbClr val="000000"/>
                </a:solidFill>
                <a:effectLst/>
                <a:uFill>
                  <a:solidFill>
                    <a:srgbClr val="F6882E"/>
                  </a:solidFill>
                </a:uFill>
                <a:latin typeface="BIZ UDP明朝 Medium" panose="02020500000000000000" pitchFamily="18" charset="-128"/>
                <a:ea typeface="BIZ UDP明朝 Medium" panose="02020500000000000000" pitchFamily="18" charset="-128"/>
              </a:rPr>
              <a:t>目的のサーバーにログインするための中継サーバー</a:t>
            </a:r>
            <a:r>
              <a:rPr lang="ja-JP" altLang="en-US" i="0" dirty="0">
                <a:solidFill>
                  <a:srgbClr val="000000"/>
                </a:solidFill>
                <a:effectLst/>
                <a:latin typeface="BIZ UDP明朝 Medium" panose="02020500000000000000" pitchFamily="18" charset="-128"/>
                <a:ea typeface="BIZ UDP明朝 Medium" panose="02020500000000000000" pitchFamily="18" charset="-128"/>
              </a:rPr>
              <a:t>のことです。サーバーを踏み台に目的のサーバーにアクセスします。目的のサーバーにログインするには、踏み台サーバーにログインし、踏み台サーバーから、さらに</a:t>
            </a:r>
            <a:r>
              <a:rPr lang="en-US" altLang="ja-JP" i="0" dirty="0">
                <a:solidFill>
                  <a:srgbClr val="000000"/>
                </a:solidFill>
                <a:effectLst/>
                <a:latin typeface="BIZ UDP明朝 Medium" panose="02020500000000000000" pitchFamily="18" charset="-128"/>
                <a:ea typeface="BIZ UDP明朝 Medium" panose="02020500000000000000" pitchFamily="18" charset="-128"/>
              </a:rPr>
              <a:t>RDP</a:t>
            </a:r>
            <a:r>
              <a:rPr lang="ja-JP" altLang="en-US" i="0" dirty="0">
                <a:solidFill>
                  <a:srgbClr val="000000"/>
                </a:solidFill>
                <a:effectLst/>
                <a:latin typeface="BIZ UDP明朝 Medium" panose="02020500000000000000" pitchFamily="18" charset="-128"/>
                <a:ea typeface="BIZ UDP明朝 Medium" panose="02020500000000000000" pitchFamily="18" charset="-128"/>
              </a:rPr>
              <a:t>や</a:t>
            </a:r>
            <a:r>
              <a:rPr lang="en-US" altLang="ja-JP" i="0" dirty="0">
                <a:solidFill>
                  <a:srgbClr val="000000"/>
                </a:solidFill>
                <a:effectLst/>
                <a:latin typeface="BIZ UDP明朝 Medium" panose="02020500000000000000" pitchFamily="18" charset="-128"/>
                <a:ea typeface="BIZ UDP明朝 Medium" panose="02020500000000000000" pitchFamily="18" charset="-128"/>
              </a:rPr>
              <a:t>SSH</a:t>
            </a:r>
            <a:r>
              <a:rPr lang="ja-JP" altLang="en-US" i="0" dirty="0">
                <a:solidFill>
                  <a:srgbClr val="000000"/>
                </a:solidFill>
                <a:effectLst/>
                <a:latin typeface="BIZ UDP明朝 Medium" panose="02020500000000000000" pitchFamily="18" charset="-128"/>
                <a:ea typeface="BIZ UDP明朝 Medium" panose="02020500000000000000" pitchFamily="18" charset="-128"/>
              </a:rPr>
              <a:t>などで目的のサーバーにログインする、といったステップで接続を行います。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rgbClr val="000000"/>
                </a:solidFill>
                <a:effectLst/>
                <a:latin typeface="BIZ UDP明朝 Medium" panose="02020500000000000000" pitchFamily="18" charset="-128"/>
                <a:ea typeface="BIZ UDP明朝 Medium" panose="02020500000000000000" pitchFamily="18" charset="-128"/>
              </a:rPr>
              <a:t>踏み台サーバーを利用することで、</a:t>
            </a:r>
            <a:r>
              <a:rPr lang="ja-JP" altLang="en-US" i="0" u="heavy" dirty="0">
                <a:solidFill>
                  <a:srgbClr val="000000"/>
                </a:solidFill>
                <a:effectLst/>
                <a:uFill>
                  <a:solidFill>
                    <a:srgbClr val="F6882E"/>
                  </a:solidFill>
                </a:uFill>
                <a:latin typeface="BIZ UDP明朝 Medium" panose="02020500000000000000" pitchFamily="18" charset="-128"/>
                <a:ea typeface="BIZ UDP明朝 Medium" panose="02020500000000000000" pitchFamily="18" charset="-128"/>
              </a:rPr>
              <a:t>セキュアに運用</a:t>
            </a:r>
            <a:r>
              <a:rPr lang="ja-JP" altLang="en-US" i="0" dirty="0">
                <a:solidFill>
                  <a:srgbClr val="000000"/>
                </a:solidFill>
                <a:effectLst/>
                <a:latin typeface="BIZ UDP明朝 Medium" panose="02020500000000000000" pitchFamily="18" charset="-128"/>
                <a:ea typeface="BIZ UDP明朝 Medium" panose="02020500000000000000" pitchFamily="18" charset="-128"/>
              </a:rPr>
              <a:t>を行うことができます。よくある構成として、パブリック環境に踏み台サーバー、プライベート環境にＷＥＢサーバーを配置することで、ＷＥＢサーバーに対しての</a:t>
            </a:r>
            <a:r>
              <a:rPr lang="ja-JP" altLang="en-US" i="0" dirty="0">
                <a:solidFill>
                  <a:srgbClr val="444444"/>
                </a:solidFill>
                <a:effectLst/>
                <a:latin typeface="BIZ UDP明朝 Medium" panose="02020500000000000000" pitchFamily="18" charset="-128"/>
                <a:ea typeface="BIZ UDP明朝 Medium" panose="02020500000000000000" pitchFamily="18" charset="-128"/>
              </a:rPr>
              <a:t>外部からの侵入リスクが軽減できます。</a:t>
            </a:r>
            <a:r>
              <a:rPr lang="en-US" altLang="ja-JP" i="0" dirty="0">
                <a:solidFill>
                  <a:srgbClr val="444444"/>
                </a:solidFill>
                <a:latin typeface="BIZ UDP明朝 Medium" panose="02020500000000000000" pitchFamily="18" charset="-128"/>
                <a:ea typeface="BIZ UDP明朝 Medium" panose="02020500000000000000" pitchFamily="18" charset="-128"/>
              </a:rPr>
              <a:t>Web</a:t>
            </a:r>
            <a:r>
              <a:rPr lang="ja-JP" altLang="en-US" i="0" dirty="0">
                <a:solidFill>
                  <a:srgbClr val="444444"/>
                </a:solidFill>
                <a:latin typeface="BIZ UDP明朝 Medium" panose="02020500000000000000" pitchFamily="18" charset="-128"/>
                <a:ea typeface="BIZ UDP明朝 Medium" panose="02020500000000000000" pitchFamily="18" charset="-128"/>
              </a:rPr>
              <a:t>サーバーにログインするためには必ず</a:t>
            </a:r>
            <a:r>
              <a:rPr lang="ja-JP" altLang="en-US" i="0" dirty="0">
                <a:solidFill>
                  <a:srgbClr val="000000"/>
                </a:solidFill>
                <a:effectLst/>
                <a:latin typeface="BIZ UDP明朝 Medium" panose="02020500000000000000" pitchFamily="18" charset="-128"/>
                <a:ea typeface="BIZ UDP明朝 Medium" panose="02020500000000000000" pitchFamily="18" charset="-128"/>
              </a:rPr>
              <a:t>踏み台サーバーを経由することになるので、誰がいつ、どのリソースにアクセスしているか管理することができるようになります。踏み台サーバーを経由していないアクセスに関しては不正なアクセスとすることもでき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a:t>
            </a:r>
            <a:r>
              <a:rPr lang="ja-JP" altLang="en-US" sz="1600" dirty="0">
                <a:latin typeface="BIZ UDP明朝 Medium" panose="02020500000000000000" pitchFamily="18" charset="-128"/>
                <a:ea typeface="BIZ UDP明朝 Medium" panose="02020500000000000000" pitchFamily="18" charset="-128"/>
              </a:rPr>
              <a:t>踏み台サーバー</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踏み台サーバー</a:t>
            </a:r>
          </a:p>
        </p:txBody>
      </p:sp>
      <p:pic>
        <p:nvPicPr>
          <p:cNvPr id="2" name="図 1">
            <a:extLst>
              <a:ext uri="{FF2B5EF4-FFF2-40B4-BE49-F238E27FC236}">
                <a16:creationId xmlns:a16="http://schemas.microsoft.com/office/drawing/2014/main" id="{4B8FC684-6485-3C36-39FB-CEEE6006E592}"/>
              </a:ext>
            </a:extLst>
          </p:cNvPr>
          <p:cNvPicPr>
            <a:picLocks noChangeAspect="1"/>
          </p:cNvPicPr>
          <p:nvPr/>
        </p:nvPicPr>
        <p:blipFill>
          <a:blip r:embed="rId2"/>
          <a:stretch>
            <a:fillRect/>
          </a:stretch>
        </p:blipFill>
        <p:spPr>
          <a:xfrm>
            <a:off x="3167844" y="3717032"/>
            <a:ext cx="2808312" cy="3046793"/>
          </a:xfrm>
          <a:prstGeom prst="rect">
            <a:avLst/>
          </a:prstGeom>
        </p:spPr>
      </p:pic>
    </p:spTree>
    <p:extLst>
      <p:ext uri="{BB962C8B-B14F-4D97-AF65-F5344CB8AC3E}">
        <p14:creationId xmlns:p14="http://schemas.microsoft.com/office/powerpoint/2010/main" val="238775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3"/>
            <a:ext cx="8402525" cy="5423481"/>
          </a:xfrm>
          <a:solidFill>
            <a:schemeClr val="bg1"/>
          </a:solidFill>
        </p:spPr>
        <p:txBody>
          <a:bodyPr>
            <a:normAutofit lnSpcReduction="10000"/>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SCP</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SCP(Secure Copy Protocol)</a:t>
            </a:r>
            <a:r>
              <a:rPr lang="ja-JP" altLang="en-US" i="0" dirty="0">
                <a:solidFill>
                  <a:srgbClr val="374151"/>
                </a:solidFill>
                <a:effectLst/>
                <a:latin typeface="BIZ UDP明朝 Medium" panose="02020500000000000000" pitchFamily="18" charset="-128"/>
                <a:ea typeface="BIZ UDP明朝 Medium" panose="02020500000000000000" pitchFamily="18" charset="-128"/>
              </a:rPr>
              <a:t>コマンドは、</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2</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台のコンピューター間で、</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 SSH</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プロトコルを使用して</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ファイルやディレクトリをセキュアにコピーするコマンド</a:t>
            </a:r>
            <a:r>
              <a:rPr lang="ja-JP" altLang="en-US" i="0" dirty="0">
                <a:solidFill>
                  <a:srgbClr val="333333"/>
                </a:solidFill>
                <a:effectLst/>
                <a:latin typeface="BIZ UDP明朝 Medium" panose="02020500000000000000" pitchFamily="18" charset="-128"/>
                <a:ea typeface="BIZ UDP明朝 Medium" panose="02020500000000000000" pitchFamily="18" charset="-128"/>
              </a:rPr>
              <a:t>です</a:t>
            </a:r>
            <a:r>
              <a:rPr lang="ja-JP" altLang="en-US" i="0" dirty="0">
                <a:solidFill>
                  <a:srgbClr val="333333"/>
                </a:solidFill>
                <a:latin typeface="BIZ UDP明朝 Medium" panose="02020500000000000000" pitchFamily="18" charset="-128"/>
                <a:ea typeface="BIZ UDP明朝 Medium" panose="02020500000000000000" pitchFamily="18" charset="-128"/>
              </a:rPr>
              <a:t>。</a:t>
            </a:r>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アップロード（ローカルから</a:t>
            </a:r>
            <a:r>
              <a:rPr lang="en-US" altLang="ja-JP" i="0" dirty="0">
                <a:solidFill>
                  <a:srgbClr val="333333"/>
                </a:solidFill>
                <a:effectLst/>
                <a:latin typeface="BIZ UDP明朝 Medium" panose="02020500000000000000" pitchFamily="18" charset="-128"/>
                <a:ea typeface="BIZ UDP明朝 Medium" panose="02020500000000000000" pitchFamily="18" charset="-128"/>
              </a:rPr>
              <a:t>EC2</a:t>
            </a:r>
            <a:r>
              <a:rPr lang="ja-JP" altLang="en-US" i="0" dirty="0">
                <a:solidFill>
                  <a:srgbClr val="333333"/>
                </a:solidFill>
                <a:effectLst/>
                <a:latin typeface="BIZ UDP明朝 Medium" panose="02020500000000000000" pitchFamily="18" charset="-128"/>
                <a:ea typeface="BIZ UDP明朝 Medium" panose="02020500000000000000" pitchFamily="18" charset="-128"/>
              </a:rPr>
              <a:t>）</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en-US" altLang="ja-JP" dirty="0">
                <a:solidFill>
                  <a:srgbClr val="00B050"/>
                </a:solidFill>
                <a:latin typeface="BIZ UDP明朝 Medium" panose="02020500000000000000" pitchFamily="18" charset="-128"/>
                <a:ea typeface="BIZ UDP明朝 Medium" panose="02020500000000000000" pitchFamily="18" charset="-128"/>
              </a:rPr>
              <a:t>SCP –</a:t>
            </a:r>
            <a:r>
              <a:rPr lang="en-US" altLang="ja-JP" dirty="0" err="1">
                <a:solidFill>
                  <a:srgbClr val="00B050"/>
                </a:solidFill>
                <a:latin typeface="BIZ UDP明朝 Medium" panose="02020500000000000000" pitchFamily="18" charset="-128"/>
                <a:ea typeface="BIZ UDP明朝 Medium" panose="02020500000000000000" pitchFamily="18" charset="-128"/>
              </a:rPr>
              <a:t>i</a:t>
            </a:r>
            <a:r>
              <a:rPr lang="en-US" altLang="ja-JP" dirty="0">
                <a:solidFill>
                  <a:srgbClr val="00B050"/>
                </a:solidFill>
                <a:latin typeface="BIZ UDP明朝 Medium" panose="02020500000000000000" pitchFamily="18" charset="-128"/>
                <a:ea typeface="BIZ UDP明朝 Medium" panose="02020500000000000000" pitchFamily="18" charset="-128"/>
              </a:rPr>
              <a:t> [SSH</a:t>
            </a:r>
            <a:r>
              <a:rPr lang="ja-JP" altLang="en-US" dirty="0">
                <a:solidFill>
                  <a:srgbClr val="00B050"/>
                </a:solidFill>
                <a:latin typeface="BIZ UDP明朝 Medium" panose="02020500000000000000" pitchFamily="18" charset="-128"/>
                <a:ea typeface="BIZ UDP明朝 Medium" panose="02020500000000000000" pitchFamily="18" charset="-128"/>
              </a:rPr>
              <a:t>鍵</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アップロードするパス</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[EC2</a:t>
            </a:r>
            <a:r>
              <a:rPr lang="ja-JP" altLang="en-US" dirty="0">
                <a:solidFill>
                  <a:srgbClr val="00B050"/>
                </a:solidFill>
                <a:latin typeface="BIZ UDP明朝 Medium" panose="02020500000000000000" pitchFamily="18" charset="-128"/>
                <a:ea typeface="BIZ UDP明朝 Medium" panose="02020500000000000000" pitchFamily="18" charset="-128"/>
              </a:rPr>
              <a:t>接続</a:t>
            </a:r>
            <a:r>
              <a:rPr lang="en-US" altLang="ja-JP" dirty="0">
                <a:solidFill>
                  <a:srgbClr val="00B050"/>
                </a:solidFill>
                <a:latin typeface="BIZ UDP明朝 Medium" panose="02020500000000000000" pitchFamily="18" charset="-128"/>
                <a:ea typeface="BIZ UDP明朝 Medium" panose="02020500000000000000" pitchFamily="18" charset="-128"/>
              </a:rPr>
              <a:t>DNS:EC2</a:t>
            </a:r>
            <a:r>
              <a:rPr lang="ja-JP" altLang="en-US" dirty="0">
                <a:solidFill>
                  <a:srgbClr val="00B050"/>
                </a:solidFill>
                <a:latin typeface="BIZ UDP明朝 Medium" panose="02020500000000000000" pitchFamily="18" charset="-128"/>
                <a:ea typeface="BIZ UDP明朝 Medium" panose="02020500000000000000" pitchFamily="18" charset="-128"/>
              </a:rPr>
              <a:t>内のアップロード先のパス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a:t>
            </a:r>
          </a:p>
          <a:p>
            <a:pPr marL="0" indent="0"/>
            <a:endParaRPr lang="en-US" altLang="ja-JP" dirty="0">
              <a:solidFill>
                <a:srgbClr val="00B050"/>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ダウンロード（</a:t>
            </a:r>
            <a:r>
              <a:rPr lang="en-US" altLang="ja-JP" i="0" dirty="0">
                <a:solidFill>
                  <a:srgbClr val="333333"/>
                </a:solidFill>
                <a:effectLst/>
                <a:latin typeface="BIZ UDP明朝 Medium" panose="02020500000000000000" pitchFamily="18" charset="-128"/>
                <a:ea typeface="BIZ UDP明朝 Medium" panose="02020500000000000000" pitchFamily="18" charset="-128"/>
              </a:rPr>
              <a:t>EC2</a:t>
            </a:r>
            <a:r>
              <a:rPr lang="ja-JP" altLang="en-US" i="0" dirty="0">
                <a:solidFill>
                  <a:srgbClr val="333333"/>
                </a:solidFill>
                <a:effectLst/>
                <a:latin typeface="BIZ UDP明朝 Medium" panose="02020500000000000000" pitchFamily="18" charset="-128"/>
                <a:ea typeface="BIZ UDP明朝 Medium" panose="02020500000000000000" pitchFamily="18" charset="-128"/>
              </a:rPr>
              <a:t>からローカル）</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en-US" altLang="ja-JP" dirty="0">
                <a:solidFill>
                  <a:srgbClr val="00B050"/>
                </a:solidFill>
                <a:latin typeface="BIZ UDP明朝 Medium" panose="02020500000000000000" pitchFamily="18" charset="-128"/>
                <a:ea typeface="BIZ UDP明朝 Medium" panose="02020500000000000000" pitchFamily="18" charset="-128"/>
              </a:rPr>
              <a:t>SCP –</a:t>
            </a:r>
            <a:r>
              <a:rPr lang="en-US" altLang="ja-JP" dirty="0" err="1">
                <a:solidFill>
                  <a:srgbClr val="00B050"/>
                </a:solidFill>
                <a:latin typeface="BIZ UDP明朝 Medium" panose="02020500000000000000" pitchFamily="18" charset="-128"/>
                <a:ea typeface="BIZ UDP明朝 Medium" panose="02020500000000000000" pitchFamily="18" charset="-128"/>
              </a:rPr>
              <a:t>i</a:t>
            </a:r>
            <a:r>
              <a:rPr lang="en-US" altLang="ja-JP" dirty="0">
                <a:solidFill>
                  <a:srgbClr val="00B050"/>
                </a:solidFill>
                <a:latin typeface="BIZ UDP明朝 Medium" panose="02020500000000000000" pitchFamily="18" charset="-128"/>
                <a:ea typeface="BIZ UDP明朝 Medium" panose="02020500000000000000" pitchFamily="18" charset="-128"/>
              </a:rPr>
              <a:t> [SSH</a:t>
            </a:r>
            <a:r>
              <a:rPr lang="ja-JP" altLang="en-US" dirty="0">
                <a:solidFill>
                  <a:srgbClr val="00B050"/>
                </a:solidFill>
                <a:latin typeface="BIZ UDP明朝 Medium" panose="02020500000000000000" pitchFamily="18" charset="-128"/>
                <a:ea typeface="BIZ UDP明朝 Medium" panose="02020500000000000000" pitchFamily="18" charset="-128"/>
              </a:rPr>
              <a:t>鍵</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[EC2</a:t>
            </a:r>
            <a:r>
              <a:rPr lang="ja-JP" altLang="en-US" dirty="0">
                <a:solidFill>
                  <a:srgbClr val="00B050"/>
                </a:solidFill>
                <a:latin typeface="BIZ UDP明朝 Medium" panose="02020500000000000000" pitchFamily="18" charset="-128"/>
                <a:ea typeface="BIZ UDP明朝 Medium" panose="02020500000000000000" pitchFamily="18" charset="-128"/>
              </a:rPr>
              <a:t>接続</a:t>
            </a:r>
            <a:r>
              <a:rPr lang="en-US" altLang="ja-JP" dirty="0">
                <a:solidFill>
                  <a:srgbClr val="00B050"/>
                </a:solidFill>
                <a:latin typeface="BIZ UDP明朝 Medium" panose="02020500000000000000" pitchFamily="18" charset="-128"/>
                <a:ea typeface="BIZ UDP明朝 Medium" panose="02020500000000000000" pitchFamily="18" charset="-128"/>
              </a:rPr>
              <a:t>DNS:EC2</a:t>
            </a:r>
            <a:r>
              <a:rPr lang="ja-JP" altLang="en-US" dirty="0">
                <a:solidFill>
                  <a:srgbClr val="00B050"/>
                </a:solidFill>
                <a:latin typeface="BIZ UDP明朝 Medium" panose="02020500000000000000" pitchFamily="18" charset="-128"/>
                <a:ea typeface="BIZ UDP明朝 Medium" panose="02020500000000000000" pitchFamily="18" charset="-128"/>
              </a:rPr>
              <a:t>内のダウンロード先のパス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 [</a:t>
            </a:r>
            <a:r>
              <a:rPr lang="ja-JP" altLang="en-US" dirty="0">
                <a:solidFill>
                  <a:srgbClr val="00B050"/>
                </a:solidFill>
                <a:latin typeface="BIZ UDP明朝 Medium" panose="02020500000000000000" pitchFamily="18" charset="-128"/>
                <a:ea typeface="BIZ UDP明朝 Medium" panose="02020500000000000000" pitchFamily="18" charset="-128"/>
              </a:rPr>
              <a:t>ダウンロード先のパス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endParaRPr lang="en-US" altLang="ja-JP" dirty="0">
              <a:solidFill>
                <a:srgbClr val="00B050"/>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SSH</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proxy</a:t>
            </a:r>
            <a:r>
              <a:rPr lang="ja-JP" altLang="en-US" b="1" i="0" dirty="0">
                <a:solidFill>
                  <a:srgbClr val="F6882E"/>
                </a:solidFill>
                <a:latin typeface="BIZ UDP明朝 Medium" panose="02020500000000000000" pitchFamily="18" charset="-128"/>
                <a:ea typeface="BIZ UDP明朝 Medium" panose="02020500000000000000" pitchFamily="18" charset="-128"/>
              </a:rPr>
              <a:t>）</a:t>
            </a:r>
            <a:endParaRPr lang="en-US" altLang="ja-JP" b="1" i="0" dirty="0">
              <a:solidFill>
                <a:srgbClr val="F6882E"/>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　踏み台サーバーを経由してログインする場合は、</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SSH</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の</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proxy</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コマンド</a:t>
            </a:r>
            <a:r>
              <a:rPr lang="ja-JP" altLang="en-US" i="0" dirty="0">
                <a:solidFill>
                  <a:srgbClr val="333333"/>
                </a:solidFill>
                <a:effectLst/>
                <a:latin typeface="BIZ UDP明朝 Medium" panose="02020500000000000000" pitchFamily="18" charset="-128"/>
                <a:ea typeface="BIZ UDP明朝 Medium" panose="02020500000000000000" pitchFamily="18" charset="-128"/>
              </a:rPr>
              <a:t>が有効です。</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通常、ローカル→踏み台→目的サーバーで２回</a:t>
            </a:r>
            <a:r>
              <a:rPr lang="en-US" altLang="ja-JP" i="0" dirty="0">
                <a:solidFill>
                  <a:schemeClr val="tx1"/>
                </a:solidFill>
                <a:latin typeface="BIZ UDP明朝 Medium" panose="02020500000000000000" pitchFamily="18" charset="-128"/>
                <a:ea typeface="BIZ UDP明朝 Medium" panose="02020500000000000000" pitchFamily="18" charset="-128"/>
              </a:rPr>
              <a:t>SSH</a:t>
            </a:r>
            <a:r>
              <a:rPr lang="ja-JP" altLang="en-US" i="0" dirty="0">
                <a:solidFill>
                  <a:schemeClr val="tx1"/>
                </a:solidFill>
                <a:latin typeface="BIZ UDP明朝 Medium" panose="02020500000000000000" pitchFamily="18" charset="-128"/>
                <a:ea typeface="BIZ UDP明朝 Medium" panose="02020500000000000000" pitchFamily="18" charset="-128"/>
              </a:rPr>
              <a:t>コマンドをする必要がありますが、</a:t>
            </a:r>
            <a:r>
              <a:rPr lang="en-US" altLang="ja-JP" i="0" dirty="0">
                <a:solidFill>
                  <a:schemeClr val="tx1"/>
                </a:solidFill>
                <a:latin typeface="BIZ UDP明朝 Medium" panose="02020500000000000000" pitchFamily="18" charset="-128"/>
                <a:ea typeface="BIZ UDP明朝 Medium" panose="02020500000000000000" pitchFamily="18" charset="-128"/>
              </a:rPr>
              <a:t>proxy</a:t>
            </a:r>
            <a:r>
              <a:rPr lang="ja-JP" altLang="en-US" i="0" dirty="0">
                <a:solidFill>
                  <a:schemeClr val="tx1"/>
                </a:solidFill>
                <a:latin typeface="BIZ UDP明朝 Medium" panose="02020500000000000000" pitchFamily="18" charset="-128"/>
                <a:ea typeface="BIZ UDP明朝 Medium" panose="02020500000000000000" pitchFamily="18" charset="-128"/>
              </a:rPr>
              <a:t>によって</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ローカルから１回のコマンドでログインできます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a:r>
              <a:rPr lang="en-US" altLang="ja-JP" sz="1400" dirty="0" err="1">
                <a:solidFill>
                  <a:srgbClr val="00B050"/>
                </a:solidFill>
                <a:latin typeface="BIZ UDP明朝 Medium" panose="02020500000000000000" pitchFamily="18" charset="-128"/>
                <a:ea typeface="BIZ UDP明朝 Medium" panose="02020500000000000000" pitchFamily="18" charset="-128"/>
              </a:rPr>
              <a:t>ssh</a:t>
            </a:r>
            <a:r>
              <a:rPr lang="en-US" altLang="ja-JP" sz="1400" dirty="0">
                <a:solidFill>
                  <a:srgbClr val="00B050"/>
                </a:solidFill>
                <a:latin typeface="BIZ UDP明朝 Medium" panose="02020500000000000000" pitchFamily="18" charset="-128"/>
                <a:ea typeface="BIZ UDP明朝 Medium" panose="02020500000000000000" pitchFamily="18" charset="-128"/>
              </a:rPr>
              <a:t> -o </a:t>
            </a:r>
            <a:r>
              <a:rPr lang="en-US" altLang="ja-JP" sz="1400" dirty="0" err="1">
                <a:solidFill>
                  <a:srgbClr val="00B050"/>
                </a:solidFill>
                <a:latin typeface="BIZ UDP明朝 Medium" panose="02020500000000000000" pitchFamily="18" charset="-128"/>
                <a:ea typeface="BIZ UDP明朝 Medium" panose="02020500000000000000" pitchFamily="18" charset="-128"/>
              </a:rPr>
              <a:t>ProxyCommand</a:t>
            </a:r>
            <a:r>
              <a:rPr lang="en-US" altLang="ja-JP" sz="1400" dirty="0">
                <a:solidFill>
                  <a:srgbClr val="00B050"/>
                </a:solidFill>
                <a:latin typeface="BIZ UDP明朝 Medium" panose="02020500000000000000" pitchFamily="18" charset="-128"/>
                <a:ea typeface="BIZ UDP明朝 Medium" panose="02020500000000000000" pitchFamily="18" charset="-128"/>
              </a:rPr>
              <a:t>=‘</a:t>
            </a:r>
            <a:r>
              <a:rPr lang="en-US" altLang="ja-JP" sz="1400" dirty="0" err="1">
                <a:solidFill>
                  <a:srgbClr val="00B050"/>
                </a:solidFill>
                <a:latin typeface="BIZ UDP明朝 Medium" panose="02020500000000000000" pitchFamily="18" charset="-128"/>
                <a:ea typeface="BIZ UDP明朝 Medium" panose="02020500000000000000" pitchFamily="18" charset="-128"/>
              </a:rPr>
              <a:t>ssh</a:t>
            </a:r>
            <a:r>
              <a:rPr lang="en-US" altLang="ja-JP" sz="1400" dirty="0">
                <a:solidFill>
                  <a:srgbClr val="00B050"/>
                </a:solidFill>
                <a:latin typeface="BIZ UDP明朝 Medium" panose="02020500000000000000" pitchFamily="18" charset="-128"/>
                <a:ea typeface="BIZ UDP明朝 Medium" panose="02020500000000000000" pitchFamily="18" charset="-128"/>
              </a:rPr>
              <a:t> -W %h:%p -</a:t>
            </a:r>
            <a:r>
              <a:rPr lang="en-US" altLang="ja-JP" sz="1400" dirty="0" err="1">
                <a:solidFill>
                  <a:srgbClr val="00B050"/>
                </a:solidFill>
                <a:latin typeface="BIZ UDP明朝 Medium" panose="02020500000000000000" pitchFamily="18" charset="-128"/>
                <a:ea typeface="BIZ UDP明朝 Medium" panose="02020500000000000000" pitchFamily="18" charset="-128"/>
              </a:rPr>
              <a:t>i</a:t>
            </a:r>
            <a:r>
              <a:rPr lang="en-US" altLang="ja-JP" sz="1400" dirty="0">
                <a:solidFill>
                  <a:srgbClr val="00B050"/>
                </a:solidFill>
                <a:latin typeface="BIZ UDP明朝 Medium" panose="02020500000000000000" pitchFamily="18" charset="-128"/>
                <a:ea typeface="BIZ UDP明朝 Medium" panose="02020500000000000000" pitchFamily="18" charset="-128"/>
              </a:rPr>
              <a:t> [</a:t>
            </a:r>
            <a:r>
              <a:rPr lang="ja-JP" altLang="en-US" sz="1400" dirty="0">
                <a:solidFill>
                  <a:srgbClr val="00B050"/>
                </a:solidFill>
                <a:latin typeface="BIZ UDP明朝 Medium" panose="02020500000000000000" pitchFamily="18" charset="-128"/>
                <a:ea typeface="BIZ UDP明朝 Medium" panose="02020500000000000000" pitchFamily="18" charset="-128"/>
              </a:rPr>
              <a:t>踏み台接続鍵</a:t>
            </a:r>
            <a:r>
              <a:rPr lang="en-US" altLang="ja-JP" sz="1400" dirty="0">
                <a:solidFill>
                  <a:srgbClr val="00B050"/>
                </a:solidFill>
                <a:latin typeface="BIZ UDP明朝 Medium" panose="02020500000000000000" pitchFamily="18" charset="-128"/>
                <a:ea typeface="BIZ UDP明朝 Medium" panose="02020500000000000000" pitchFamily="18" charset="-128"/>
              </a:rPr>
              <a:t>]-p 22 [</a:t>
            </a:r>
            <a:r>
              <a:rPr lang="ja-JP" altLang="en-US" sz="1400" dirty="0">
                <a:solidFill>
                  <a:srgbClr val="00B050"/>
                </a:solidFill>
                <a:latin typeface="BIZ UDP明朝 Medium" panose="02020500000000000000" pitchFamily="18" charset="-128"/>
                <a:ea typeface="BIZ UDP明朝 Medium" panose="02020500000000000000" pitchFamily="18" charset="-128"/>
              </a:rPr>
              <a:t>踏み台</a:t>
            </a:r>
            <a:r>
              <a:rPr lang="en-US" altLang="ja-JP" sz="1400" dirty="0">
                <a:solidFill>
                  <a:srgbClr val="00B050"/>
                </a:solidFill>
                <a:latin typeface="BIZ UDP明朝 Medium" panose="02020500000000000000" pitchFamily="18" charset="-128"/>
                <a:ea typeface="BIZ UDP明朝 Medium" panose="02020500000000000000" pitchFamily="18" charset="-128"/>
              </a:rPr>
              <a:t>EC2</a:t>
            </a:r>
            <a:r>
              <a:rPr lang="ja-JP" altLang="en-US" sz="1400" dirty="0">
                <a:solidFill>
                  <a:srgbClr val="00B050"/>
                </a:solidFill>
                <a:latin typeface="BIZ UDP明朝 Medium" panose="02020500000000000000" pitchFamily="18" charset="-128"/>
                <a:ea typeface="BIZ UDP明朝 Medium" panose="02020500000000000000" pitchFamily="18" charset="-128"/>
              </a:rPr>
              <a:t>接続</a:t>
            </a:r>
            <a:r>
              <a:rPr lang="en-US" altLang="ja-JP" sz="1400" dirty="0">
                <a:solidFill>
                  <a:srgbClr val="00B050"/>
                </a:solidFill>
                <a:latin typeface="BIZ UDP明朝 Medium" panose="02020500000000000000" pitchFamily="18" charset="-128"/>
                <a:ea typeface="BIZ UDP明朝 Medium" panose="02020500000000000000" pitchFamily="18" charset="-128"/>
              </a:rPr>
              <a:t>DNS ]’ -</a:t>
            </a:r>
            <a:r>
              <a:rPr lang="en-US" altLang="ja-JP" sz="1400" dirty="0" err="1">
                <a:solidFill>
                  <a:srgbClr val="00B050"/>
                </a:solidFill>
                <a:latin typeface="BIZ UDP明朝 Medium" panose="02020500000000000000" pitchFamily="18" charset="-128"/>
                <a:ea typeface="BIZ UDP明朝 Medium" panose="02020500000000000000" pitchFamily="18" charset="-128"/>
              </a:rPr>
              <a:t>i</a:t>
            </a:r>
            <a:r>
              <a:rPr lang="en-US" altLang="ja-JP" sz="1400" dirty="0">
                <a:solidFill>
                  <a:srgbClr val="00B050"/>
                </a:solidFill>
                <a:latin typeface="BIZ UDP明朝 Medium" panose="02020500000000000000" pitchFamily="18" charset="-128"/>
                <a:ea typeface="BIZ UDP明朝 Medium" panose="02020500000000000000" pitchFamily="18" charset="-128"/>
              </a:rPr>
              <a:t> [</a:t>
            </a:r>
            <a:r>
              <a:rPr lang="ja-JP" altLang="en-US" sz="1400" dirty="0">
                <a:solidFill>
                  <a:srgbClr val="00B050"/>
                </a:solidFill>
                <a:latin typeface="BIZ UDP明朝 Medium" panose="02020500000000000000" pitchFamily="18" charset="-128"/>
                <a:ea typeface="BIZ UDP明朝 Medium" panose="02020500000000000000" pitchFamily="18" charset="-128"/>
              </a:rPr>
              <a:t>目的サーバー接続鍵</a:t>
            </a:r>
            <a:r>
              <a:rPr lang="en-US" altLang="ja-JP" sz="1400" dirty="0">
                <a:solidFill>
                  <a:srgbClr val="00B050"/>
                </a:solidFill>
                <a:latin typeface="BIZ UDP明朝 Medium" panose="02020500000000000000" pitchFamily="18" charset="-128"/>
                <a:ea typeface="BIZ UDP明朝 Medium" panose="02020500000000000000" pitchFamily="18" charset="-128"/>
              </a:rPr>
              <a:t>]- -p 22 22 [</a:t>
            </a:r>
            <a:r>
              <a:rPr lang="ja-JP" altLang="en-US" sz="1400" dirty="0">
                <a:solidFill>
                  <a:srgbClr val="00B050"/>
                </a:solidFill>
                <a:latin typeface="BIZ UDP明朝 Medium" panose="02020500000000000000" pitchFamily="18" charset="-128"/>
                <a:ea typeface="BIZ UDP明朝 Medium" panose="02020500000000000000" pitchFamily="18" charset="-128"/>
              </a:rPr>
              <a:t>目的</a:t>
            </a:r>
            <a:r>
              <a:rPr lang="en-US" altLang="ja-JP" sz="1400" dirty="0">
                <a:solidFill>
                  <a:srgbClr val="00B050"/>
                </a:solidFill>
                <a:latin typeface="BIZ UDP明朝 Medium" panose="02020500000000000000" pitchFamily="18" charset="-128"/>
                <a:ea typeface="BIZ UDP明朝 Medium" panose="02020500000000000000" pitchFamily="18" charset="-128"/>
              </a:rPr>
              <a:t>EC2</a:t>
            </a:r>
            <a:r>
              <a:rPr lang="ja-JP" altLang="en-US" sz="1400" dirty="0">
                <a:solidFill>
                  <a:srgbClr val="00B050"/>
                </a:solidFill>
                <a:latin typeface="BIZ UDP明朝 Medium" panose="02020500000000000000" pitchFamily="18" charset="-128"/>
                <a:ea typeface="BIZ UDP明朝 Medium" panose="02020500000000000000" pitchFamily="18" charset="-128"/>
              </a:rPr>
              <a:t>接続</a:t>
            </a:r>
            <a:r>
              <a:rPr lang="en-US" altLang="ja-JP" sz="1400" dirty="0">
                <a:solidFill>
                  <a:srgbClr val="00B050"/>
                </a:solidFill>
                <a:latin typeface="BIZ UDP明朝 Medium" panose="02020500000000000000" pitchFamily="18" charset="-128"/>
                <a:ea typeface="BIZ UDP明朝 Medium" panose="02020500000000000000" pitchFamily="18" charset="-128"/>
              </a:rPr>
              <a:t>DNS ]’</a:t>
            </a:r>
            <a:endParaRPr lang="ja-JP" altLang="en-US" sz="1400" dirty="0">
              <a:solidFill>
                <a:srgbClr val="00B050"/>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05 Linux</a:t>
            </a:r>
            <a:r>
              <a:rPr lang="ja-JP" altLang="en-US" sz="1600" dirty="0">
                <a:latin typeface="BIZ UDP明朝 Medium" panose="02020500000000000000" pitchFamily="18" charset="-128"/>
                <a:ea typeface="BIZ UDP明朝 Medium" panose="02020500000000000000" pitchFamily="18" charset="-128"/>
              </a:rPr>
              <a:t>コマンド</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SCP</a:t>
            </a:r>
            <a:r>
              <a:rPr lang="ja-JP" altLang="en-US" sz="2400" dirty="0">
                <a:solidFill>
                  <a:schemeClr val="tx1"/>
                </a:solidFill>
                <a:latin typeface="BIZ UDP明朝 Medium" panose="02020500000000000000" pitchFamily="18" charset="-128"/>
                <a:ea typeface="BIZ UDP明朝 Medium" panose="02020500000000000000" pitchFamily="18" charset="-128"/>
              </a:rPr>
              <a:t>・</a:t>
            </a:r>
            <a:r>
              <a:rPr lang="en-US" altLang="ja-JP" sz="2400" dirty="0">
                <a:solidFill>
                  <a:schemeClr val="tx1"/>
                </a:solidFill>
                <a:latin typeface="BIZ UDP明朝 Medium" panose="02020500000000000000" pitchFamily="18" charset="-128"/>
                <a:ea typeface="BIZ UDP明朝 Medium" panose="02020500000000000000" pitchFamily="18" charset="-128"/>
              </a:rPr>
              <a:t>SSH(proxy)</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9" name="図 8">
            <a:extLst>
              <a:ext uri="{FF2B5EF4-FFF2-40B4-BE49-F238E27FC236}">
                <a16:creationId xmlns:a16="http://schemas.microsoft.com/office/drawing/2014/main" id="{82DFDD48-0BCC-9160-1F4E-AC1150275258}"/>
              </a:ext>
            </a:extLst>
          </p:cNvPr>
          <p:cNvPicPr>
            <a:picLocks noChangeAspect="1"/>
          </p:cNvPicPr>
          <p:nvPr/>
        </p:nvPicPr>
        <p:blipFill>
          <a:blip r:embed="rId2"/>
          <a:stretch>
            <a:fillRect/>
          </a:stretch>
        </p:blipFill>
        <p:spPr>
          <a:xfrm>
            <a:off x="395536" y="2790475"/>
            <a:ext cx="8351103" cy="370031"/>
          </a:xfrm>
          <a:prstGeom prst="rect">
            <a:avLst/>
          </a:prstGeom>
        </p:spPr>
      </p:pic>
      <p:sp>
        <p:nvSpPr>
          <p:cNvPr id="11" name="テキスト ボックス 10">
            <a:extLst>
              <a:ext uri="{FF2B5EF4-FFF2-40B4-BE49-F238E27FC236}">
                <a16:creationId xmlns:a16="http://schemas.microsoft.com/office/drawing/2014/main" id="{DA7BACB7-ACAE-5CBA-5E5B-5284CE30F9E1}"/>
              </a:ext>
            </a:extLst>
          </p:cNvPr>
          <p:cNvSpPr txBox="1"/>
          <p:nvPr/>
        </p:nvSpPr>
        <p:spPr>
          <a:xfrm>
            <a:off x="507429" y="3219607"/>
            <a:ext cx="7437410" cy="584775"/>
          </a:xfrm>
          <a:prstGeom prst="rect">
            <a:avLst/>
          </a:prstGeom>
          <a:noFill/>
        </p:spPr>
        <p:txBody>
          <a:bodyPr wrap="square">
            <a:spAutoFit/>
          </a:bodyPr>
          <a:lstStyle/>
          <a:p>
            <a:r>
              <a:rPr lang="nn-NO" altLang="ja-JP" sz="1600" dirty="0">
                <a:solidFill>
                  <a:srgbClr val="00B050"/>
                </a:solidFill>
                <a:latin typeface="BIZ UDP明朝 Medium" panose="02020500000000000000" pitchFamily="18" charset="-128"/>
                <a:ea typeface="BIZ UDP明朝 Medium" panose="02020500000000000000" pitchFamily="18" charset="-128"/>
              </a:rPr>
              <a:t>scp -i xxx.pem xxx ec2-user@xxx.xxx.xxx.xxx:/home/ec2-user/</a:t>
            </a:r>
          </a:p>
          <a:p>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pic>
        <p:nvPicPr>
          <p:cNvPr id="12" name="図 11">
            <a:extLst>
              <a:ext uri="{FF2B5EF4-FFF2-40B4-BE49-F238E27FC236}">
                <a16:creationId xmlns:a16="http://schemas.microsoft.com/office/drawing/2014/main" id="{6ADF4878-FDAC-804B-A0C7-F1DB791F782F}"/>
              </a:ext>
            </a:extLst>
          </p:cNvPr>
          <p:cNvPicPr>
            <a:picLocks noChangeAspect="1"/>
          </p:cNvPicPr>
          <p:nvPr/>
        </p:nvPicPr>
        <p:blipFill>
          <a:blip r:embed="rId2"/>
          <a:stretch>
            <a:fillRect/>
          </a:stretch>
        </p:blipFill>
        <p:spPr>
          <a:xfrm>
            <a:off x="397361" y="4067525"/>
            <a:ext cx="8351103" cy="370031"/>
          </a:xfrm>
          <a:prstGeom prst="rect">
            <a:avLst/>
          </a:prstGeom>
        </p:spPr>
      </p:pic>
      <p:sp>
        <p:nvSpPr>
          <p:cNvPr id="13" name="テキスト ボックス 12">
            <a:extLst>
              <a:ext uri="{FF2B5EF4-FFF2-40B4-BE49-F238E27FC236}">
                <a16:creationId xmlns:a16="http://schemas.microsoft.com/office/drawing/2014/main" id="{7728E911-72C3-F9AC-9D67-81DB4504CD89}"/>
              </a:ext>
            </a:extLst>
          </p:cNvPr>
          <p:cNvSpPr txBox="1"/>
          <p:nvPr/>
        </p:nvSpPr>
        <p:spPr>
          <a:xfrm>
            <a:off x="395536" y="4067350"/>
            <a:ext cx="8248260" cy="584775"/>
          </a:xfrm>
          <a:prstGeom prst="rect">
            <a:avLst/>
          </a:prstGeom>
          <a:noFill/>
        </p:spPr>
        <p:txBody>
          <a:bodyPr wrap="square">
            <a:spAutoFit/>
          </a:bodyPr>
          <a:lstStyle/>
          <a:p>
            <a:r>
              <a:rPr lang="nn-NO" altLang="ja-JP" sz="1600" dirty="0">
                <a:solidFill>
                  <a:srgbClr val="00B050"/>
                </a:solidFill>
                <a:latin typeface="BIZ UDP明朝 Medium" panose="02020500000000000000" pitchFamily="18" charset="-128"/>
                <a:ea typeface="BIZ UDP明朝 Medium" panose="02020500000000000000" pitchFamily="18" charset="-128"/>
              </a:rPr>
              <a:t>scp -i xxx.pem ec2-user@xxx.xxx.xxx.xxx:/home/ec2-user/</a:t>
            </a:r>
            <a:r>
              <a:rPr lang="ja-JP" altLang="en-US" sz="1600" dirty="0">
                <a:solidFill>
                  <a:srgbClr val="00B050"/>
                </a:solidFill>
                <a:latin typeface="BIZ UDP明朝 Medium" panose="02020500000000000000" pitchFamily="18" charset="-128"/>
                <a:ea typeface="BIZ UDP明朝 Medium" panose="02020500000000000000" pitchFamily="18" charset="-128"/>
              </a:rPr>
              <a:t>ｘｘｘ </a:t>
            </a:r>
            <a:r>
              <a:rPr lang="nn-NO" altLang="ja-JP" sz="1600" dirty="0">
                <a:solidFill>
                  <a:srgbClr val="00B050"/>
                </a:solidFill>
                <a:latin typeface="BIZ UDP明朝 Medium" panose="02020500000000000000" pitchFamily="18" charset="-128"/>
                <a:ea typeface="BIZ UDP明朝 Medium" panose="02020500000000000000" pitchFamily="18" charset="-128"/>
              </a:rPr>
              <a:t>~/Desctop</a:t>
            </a:r>
          </a:p>
          <a:p>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pic>
        <p:nvPicPr>
          <p:cNvPr id="14" name="図 13">
            <a:extLst>
              <a:ext uri="{FF2B5EF4-FFF2-40B4-BE49-F238E27FC236}">
                <a16:creationId xmlns:a16="http://schemas.microsoft.com/office/drawing/2014/main" id="{BD701A91-B2B5-550D-A07A-708B29A1A8E3}"/>
              </a:ext>
            </a:extLst>
          </p:cNvPr>
          <p:cNvPicPr>
            <a:picLocks noChangeAspect="1"/>
          </p:cNvPicPr>
          <p:nvPr/>
        </p:nvPicPr>
        <p:blipFill>
          <a:blip r:embed="rId2"/>
          <a:stretch>
            <a:fillRect/>
          </a:stretch>
        </p:blipFill>
        <p:spPr>
          <a:xfrm>
            <a:off x="421843" y="6314382"/>
            <a:ext cx="8351103" cy="257311"/>
          </a:xfrm>
          <a:prstGeom prst="rect">
            <a:avLst/>
          </a:prstGeom>
        </p:spPr>
      </p:pic>
      <p:sp>
        <p:nvSpPr>
          <p:cNvPr id="15" name="テキスト ボックス 14">
            <a:extLst>
              <a:ext uri="{FF2B5EF4-FFF2-40B4-BE49-F238E27FC236}">
                <a16:creationId xmlns:a16="http://schemas.microsoft.com/office/drawing/2014/main" id="{D8CE7F3C-60A1-2033-7853-8E55F590EA32}"/>
              </a:ext>
            </a:extLst>
          </p:cNvPr>
          <p:cNvSpPr txBox="1"/>
          <p:nvPr/>
        </p:nvSpPr>
        <p:spPr>
          <a:xfrm>
            <a:off x="322647" y="6310083"/>
            <a:ext cx="8349280" cy="261610"/>
          </a:xfrm>
          <a:prstGeom prst="rect">
            <a:avLst/>
          </a:prstGeom>
          <a:noFill/>
        </p:spPr>
        <p:txBody>
          <a:bodyPr wrap="square">
            <a:spAutoFit/>
          </a:bodyPr>
          <a:lstStyle/>
          <a:p>
            <a:r>
              <a:rPr lang="en-US" altLang="ja-JP" sz="1100" dirty="0" err="1">
                <a:solidFill>
                  <a:srgbClr val="00B050"/>
                </a:solidFill>
                <a:latin typeface="BIZ UDP明朝 Medium" panose="02020500000000000000" pitchFamily="18" charset="-128"/>
                <a:ea typeface="BIZ UDP明朝 Medium" panose="02020500000000000000" pitchFamily="18" charset="-128"/>
              </a:rPr>
              <a:t>ssh</a:t>
            </a:r>
            <a:r>
              <a:rPr lang="en-US" altLang="ja-JP" sz="1100" dirty="0">
                <a:solidFill>
                  <a:srgbClr val="00B050"/>
                </a:solidFill>
                <a:latin typeface="BIZ UDP明朝 Medium" panose="02020500000000000000" pitchFamily="18" charset="-128"/>
                <a:ea typeface="BIZ UDP明朝 Medium" panose="02020500000000000000" pitchFamily="18" charset="-128"/>
              </a:rPr>
              <a:t> -o </a:t>
            </a:r>
            <a:r>
              <a:rPr lang="en-US" altLang="ja-JP" sz="1100" dirty="0" err="1">
                <a:solidFill>
                  <a:srgbClr val="00B050"/>
                </a:solidFill>
                <a:latin typeface="BIZ UDP明朝 Medium" panose="02020500000000000000" pitchFamily="18" charset="-128"/>
                <a:ea typeface="BIZ UDP明朝 Medium" panose="02020500000000000000" pitchFamily="18" charset="-128"/>
              </a:rPr>
              <a:t>ProxyCommand</a:t>
            </a:r>
            <a:r>
              <a:rPr lang="en-US" altLang="ja-JP" sz="1100" dirty="0">
                <a:solidFill>
                  <a:srgbClr val="00B050"/>
                </a:solidFill>
                <a:latin typeface="BIZ UDP明朝 Medium" panose="02020500000000000000" pitchFamily="18" charset="-128"/>
                <a:ea typeface="BIZ UDP明朝 Medium" panose="02020500000000000000" pitchFamily="18" charset="-128"/>
              </a:rPr>
              <a:t>=‘</a:t>
            </a:r>
            <a:r>
              <a:rPr lang="en-US" altLang="ja-JP" sz="1100" dirty="0" err="1">
                <a:solidFill>
                  <a:srgbClr val="00B050"/>
                </a:solidFill>
                <a:latin typeface="BIZ UDP明朝 Medium" panose="02020500000000000000" pitchFamily="18" charset="-128"/>
                <a:ea typeface="BIZ UDP明朝 Medium" panose="02020500000000000000" pitchFamily="18" charset="-128"/>
              </a:rPr>
              <a:t>ssh</a:t>
            </a:r>
            <a:r>
              <a:rPr lang="en-US" altLang="ja-JP" sz="1100" dirty="0">
                <a:solidFill>
                  <a:srgbClr val="00B050"/>
                </a:solidFill>
                <a:latin typeface="BIZ UDP明朝 Medium" panose="02020500000000000000" pitchFamily="18" charset="-128"/>
                <a:ea typeface="BIZ UDP明朝 Medium" panose="02020500000000000000" pitchFamily="18" charset="-128"/>
              </a:rPr>
              <a:t> -W %h:%p -</a:t>
            </a:r>
            <a:r>
              <a:rPr lang="en-US" altLang="ja-JP" sz="1100" dirty="0" err="1">
                <a:solidFill>
                  <a:srgbClr val="00B050"/>
                </a:solidFill>
                <a:latin typeface="BIZ UDP明朝 Medium" panose="02020500000000000000" pitchFamily="18" charset="-128"/>
                <a:ea typeface="BIZ UDP明朝 Medium" panose="02020500000000000000" pitchFamily="18" charset="-128"/>
              </a:rPr>
              <a:t>i</a:t>
            </a:r>
            <a:r>
              <a:rPr lang="en-US" altLang="ja-JP" sz="1100" dirty="0">
                <a:solidFill>
                  <a:srgbClr val="00B050"/>
                </a:solidFill>
                <a:latin typeface="BIZ UDP明朝 Medium" panose="02020500000000000000" pitchFamily="18" charset="-128"/>
                <a:ea typeface="BIZ UDP明朝 Medium" panose="02020500000000000000" pitchFamily="18" charset="-128"/>
              </a:rPr>
              <a:t> </a:t>
            </a:r>
            <a:r>
              <a:rPr lang="ja-JP" altLang="en-US" sz="1100" dirty="0">
                <a:solidFill>
                  <a:srgbClr val="00B050"/>
                </a:solidFill>
                <a:latin typeface="BIZ UDP明朝 Medium" panose="02020500000000000000" pitchFamily="18" charset="-128"/>
                <a:ea typeface="BIZ UDP明朝 Medium" panose="02020500000000000000" pitchFamily="18" charset="-128"/>
              </a:rPr>
              <a:t>ｘｘｘ</a:t>
            </a:r>
            <a:r>
              <a:rPr lang="en-US" altLang="ja-JP" sz="1100" dirty="0">
                <a:solidFill>
                  <a:srgbClr val="00B050"/>
                </a:solidFill>
                <a:latin typeface="BIZ UDP明朝 Medium" panose="02020500000000000000" pitchFamily="18" charset="-128"/>
                <a:ea typeface="BIZ UDP明朝 Medium" panose="02020500000000000000" pitchFamily="18" charset="-128"/>
              </a:rPr>
              <a:t>-key -p 22 ec2-user@x.x.x.x' -</a:t>
            </a:r>
            <a:r>
              <a:rPr lang="en-US" altLang="ja-JP" sz="1100" dirty="0" err="1">
                <a:solidFill>
                  <a:srgbClr val="00B050"/>
                </a:solidFill>
                <a:latin typeface="BIZ UDP明朝 Medium" panose="02020500000000000000" pitchFamily="18" charset="-128"/>
                <a:ea typeface="BIZ UDP明朝 Medium" panose="02020500000000000000" pitchFamily="18" charset="-128"/>
              </a:rPr>
              <a:t>i</a:t>
            </a:r>
            <a:r>
              <a:rPr lang="en-US" altLang="ja-JP" sz="1100" dirty="0">
                <a:solidFill>
                  <a:srgbClr val="00B050"/>
                </a:solidFill>
                <a:latin typeface="BIZ UDP明朝 Medium" panose="02020500000000000000" pitchFamily="18" charset="-128"/>
                <a:ea typeface="BIZ UDP明朝 Medium" panose="02020500000000000000" pitchFamily="18" charset="-128"/>
              </a:rPr>
              <a:t> xxx-key -p 22 ec2-user@x.x.x.x</a:t>
            </a:r>
            <a:endParaRPr lang="ja-JP" altLang="en-US" sz="110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4625429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20946</TotalTime>
  <Words>1332</Words>
  <Application>Microsoft Office PowerPoint</Application>
  <PresentationFormat>画面に合わせる (4:3)</PresentationFormat>
  <Paragraphs>207</Paragraphs>
  <Slides>12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GulimChe</vt:lpstr>
      <vt:lpstr>Calibri Light</vt:lpstr>
      <vt:lpstr>Calibri</vt:lpstr>
      <vt:lpstr>ＭＳ Ｐ明朝</vt:lpstr>
      <vt:lpstr>BIZ UDP明朝 Medium</vt:lpstr>
      <vt:lpstr>Malgun Gothic</vt:lpstr>
      <vt:lpstr>Arial</vt:lpstr>
      <vt:lpstr>Office 테마</vt:lpstr>
      <vt:lpstr>5章.踏み台サーバーの構築 （２層）</vt:lpstr>
      <vt:lpstr>PowerPoint プレゼンテーション</vt:lpstr>
      <vt:lpstr>01 構成</vt:lpstr>
      <vt:lpstr>01 構成</vt:lpstr>
      <vt:lpstr>01 構成</vt:lpstr>
      <vt:lpstr>02 NatGateway・ElasticIP</vt:lpstr>
      <vt:lpstr>03 SecurityGroup</vt:lpstr>
      <vt:lpstr>04 踏み台サーバー</vt:lpstr>
      <vt:lpstr>05 Linuxコマンド</vt:lpstr>
      <vt:lpstr>06 SSM</vt:lpstr>
      <vt:lpstr>07 IAMロール</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2023-01-22T11:35:23Z</dcterms:modified>
  <cp:category>www.slidemembers.com</cp:category>
</cp:coreProperties>
</file>