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handoutMasterIdLst>
    <p:handoutMasterId r:id="rId20"/>
  </p:handoutMasterIdLst>
  <p:sldIdLst>
    <p:sldId id="293" r:id="rId2"/>
    <p:sldId id="259" r:id="rId3"/>
    <p:sldId id="303" r:id="rId4"/>
    <p:sldId id="305" r:id="rId5"/>
    <p:sldId id="306" r:id="rId6"/>
    <p:sldId id="394" r:id="rId7"/>
    <p:sldId id="395" r:id="rId8"/>
    <p:sldId id="407" r:id="rId9"/>
    <p:sldId id="406" r:id="rId10"/>
    <p:sldId id="410" r:id="rId11"/>
    <p:sldId id="408" r:id="rId12"/>
    <p:sldId id="411" r:id="rId13"/>
    <p:sldId id="412" r:id="rId14"/>
    <p:sldId id="415" r:id="rId15"/>
    <p:sldId id="416" r:id="rId16"/>
    <p:sldId id="417" r:id="rId17"/>
    <p:sldId id="297" r:id="rId18"/>
  </p:sldIdLst>
  <p:sldSz cx="9144000" cy="6858000" type="screen4x3"/>
  <p:notesSz cx="6858000" cy="9144000"/>
  <p:embeddedFontLst>
    <p:embeddedFont>
      <p:font typeface="BIZ UDP明朝 Medium" panose="02020500000000000000" pitchFamily="18" charset="-128"/>
      <p:regular r:id="rId21"/>
    </p:embeddedFon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GulimChe" panose="020B0609000101010101" pitchFamily="49" charset="-127"/>
      <p:regular r:id="rId28"/>
    </p:embeddedFont>
    <p:embeddedFont>
      <p:font typeface="Malgun Gothic" panose="020B0503020000020004" pitchFamily="34" charset="-127"/>
      <p:regular r:id="rId29"/>
      <p:bold r:id="rId3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6A7538"/>
    <a:srgbClr val="592A34"/>
    <a:srgbClr val="DBAFB8"/>
    <a:srgbClr val="B35669"/>
    <a:srgbClr val="FDE7FC"/>
    <a:srgbClr val="944657"/>
    <a:srgbClr val="C00000"/>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AD6D4B-CCA4-4C98-91B2-026E2D8DA7F7}" v="13" dt="2023-01-18T06:28:14.220"/>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800" autoAdjust="0"/>
  </p:normalViewPr>
  <p:slideViewPr>
    <p:cSldViewPr>
      <p:cViewPr varScale="1">
        <p:scale>
          <a:sx n="110" d="100"/>
          <a:sy n="110" d="100"/>
        </p:scale>
        <p:origin x="1842"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69AD6D4B-CCA4-4C98-91B2-026E2D8DA7F7}"/>
    <pc:docChg chg="modSld">
      <pc:chgData name="尾嵜 成真" userId="dd95f81a979e9056" providerId="LiveId" clId="{69AD6D4B-CCA4-4C98-91B2-026E2D8DA7F7}" dt="2023-01-22T11:36:33.610" v="104" actId="207"/>
      <pc:docMkLst>
        <pc:docMk/>
      </pc:docMkLst>
      <pc:sldChg chg="modSp mod">
        <pc:chgData name="尾嵜 成真" userId="dd95f81a979e9056" providerId="LiveId" clId="{69AD6D4B-CCA4-4C98-91B2-026E2D8DA7F7}" dt="2023-01-22T11:36:22.020" v="99" actId="207"/>
        <pc:sldMkLst>
          <pc:docMk/>
          <pc:sldMk cId="4190097553" sldId="303"/>
        </pc:sldMkLst>
        <pc:spChg chg="mod">
          <ac:chgData name="尾嵜 成真" userId="dd95f81a979e9056" providerId="LiveId" clId="{69AD6D4B-CCA4-4C98-91B2-026E2D8DA7F7}" dt="2023-01-22T11:36:22.020" v="99" actId="207"/>
          <ac:spMkLst>
            <pc:docMk/>
            <pc:sldMk cId="4190097553" sldId="303"/>
            <ac:spMk id="11" creationId="{8F4012D2-E45B-57FF-3B8C-E8092847CB68}"/>
          </ac:spMkLst>
        </pc:spChg>
        <pc:spChg chg="mod">
          <ac:chgData name="尾嵜 成真" userId="dd95f81a979e9056" providerId="LiveId" clId="{69AD6D4B-CCA4-4C98-91B2-026E2D8DA7F7}" dt="2023-01-18T05:58:51.506" v="2" actId="20577"/>
          <ac:spMkLst>
            <pc:docMk/>
            <pc:sldMk cId="4190097553" sldId="303"/>
            <ac:spMk id="26" creationId="{4C6CF6C6-84B1-9D0E-1D23-344066B0F396}"/>
          </ac:spMkLst>
        </pc:spChg>
      </pc:sldChg>
      <pc:sldChg chg="modSp mod">
        <pc:chgData name="尾嵜 成真" userId="dd95f81a979e9056" providerId="LiveId" clId="{69AD6D4B-CCA4-4C98-91B2-026E2D8DA7F7}" dt="2023-01-22T11:36:24.344" v="100" actId="207"/>
        <pc:sldMkLst>
          <pc:docMk/>
          <pc:sldMk cId="1793902739" sldId="305"/>
        </pc:sldMkLst>
        <pc:spChg chg="mod">
          <ac:chgData name="尾嵜 成真" userId="dd95f81a979e9056" providerId="LiveId" clId="{69AD6D4B-CCA4-4C98-91B2-026E2D8DA7F7}" dt="2023-01-22T11:36:24.344" v="100" actId="207"/>
          <ac:spMkLst>
            <pc:docMk/>
            <pc:sldMk cId="1793902739" sldId="305"/>
            <ac:spMk id="28" creationId="{B0F217A8-646C-15BA-6733-F4B0F1014565}"/>
          </ac:spMkLst>
        </pc:spChg>
      </pc:sldChg>
      <pc:sldChg chg="modSp mod">
        <pc:chgData name="尾嵜 成真" userId="dd95f81a979e9056" providerId="LiveId" clId="{69AD6D4B-CCA4-4C98-91B2-026E2D8DA7F7}" dt="2023-01-22T11:36:26.386" v="101" actId="207"/>
        <pc:sldMkLst>
          <pc:docMk/>
          <pc:sldMk cId="3198427016" sldId="306"/>
        </pc:sldMkLst>
        <pc:spChg chg="mod">
          <ac:chgData name="尾嵜 成真" userId="dd95f81a979e9056" providerId="LiveId" clId="{69AD6D4B-CCA4-4C98-91B2-026E2D8DA7F7}" dt="2023-01-22T11:36:26.386" v="101" actId="207"/>
          <ac:spMkLst>
            <pc:docMk/>
            <pc:sldMk cId="3198427016" sldId="306"/>
            <ac:spMk id="28" creationId="{B0F217A8-646C-15BA-6733-F4B0F1014565}"/>
          </ac:spMkLst>
        </pc:spChg>
      </pc:sldChg>
      <pc:sldChg chg="modSp mod">
        <pc:chgData name="尾嵜 成真" userId="dd95f81a979e9056" providerId="LiveId" clId="{69AD6D4B-CCA4-4C98-91B2-026E2D8DA7F7}" dt="2023-01-22T11:36:28.473" v="102" actId="207"/>
        <pc:sldMkLst>
          <pc:docMk/>
          <pc:sldMk cId="1778224841" sldId="394"/>
        </pc:sldMkLst>
        <pc:spChg chg="mod">
          <ac:chgData name="尾嵜 成真" userId="dd95f81a979e9056" providerId="LiveId" clId="{69AD6D4B-CCA4-4C98-91B2-026E2D8DA7F7}" dt="2023-01-22T11:36:28.473" v="102" actId="207"/>
          <ac:spMkLst>
            <pc:docMk/>
            <pc:sldMk cId="1778224841" sldId="394"/>
            <ac:spMk id="28" creationId="{B0F217A8-646C-15BA-6733-F4B0F1014565}"/>
          </ac:spMkLst>
        </pc:spChg>
      </pc:sldChg>
      <pc:sldChg chg="modSp mod">
        <pc:chgData name="尾嵜 成真" userId="dd95f81a979e9056" providerId="LiveId" clId="{69AD6D4B-CCA4-4C98-91B2-026E2D8DA7F7}" dt="2023-01-22T11:36:31.364" v="103" actId="207"/>
        <pc:sldMkLst>
          <pc:docMk/>
          <pc:sldMk cId="1148648546" sldId="395"/>
        </pc:sldMkLst>
        <pc:spChg chg="mod">
          <ac:chgData name="尾嵜 成真" userId="dd95f81a979e9056" providerId="LiveId" clId="{69AD6D4B-CCA4-4C98-91B2-026E2D8DA7F7}" dt="2023-01-22T11:36:31.364" v="103" actId="207"/>
          <ac:spMkLst>
            <pc:docMk/>
            <pc:sldMk cId="1148648546" sldId="395"/>
            <ac:spMk id="28" creationId="{B0F217A8-646C-15BA-6733-F4B0F1014565}"/>
          </ac:spMkLst>
        </pc:spChg>
        <pc:graphicFrameChg chg="mod modGraphic">
          <ac:chgData name="尾嵜 成真" userId="dd95f81a979e9056" providerId="LiveId" clId="{69AD6D4B-CCA4-4C98-91B2-026E2D8DA7F7}" dt="2023-01-18T06:29:13.454" v="98" actId="20577"/>
          <ac:graphicFrameMkLst>
            <pc:docMk/>
            <pc:sldMk cId="1148648546" sldId="395"/>
            <ac:graphicFrameMk id="2" creationId="{3DDB769E-1CF3-B14F-F320-D782BF6C5667}"/>
          </ac:graphicFrameMkLst>
        </pc:graphicFrameChg>
      </pc:sldChg>
      <pc:sldChg chg="modSp mod">
        <pc:chgData name="尾嵜 成真" userId="dd95f81a979e9056" providerId="LiveId" clId="{69AD6D4B-CCA4-4C98-91B2-026E2D8DA7F7}" dt="2023-01-22T11:36:33.610" v="104" actId="207"/>
        <pc:sldMkLst>
          <pc:docMk/>
          <pc:sldMk cId="2298084990" sldId="407"/>
        </pc:sldMkLst>
        <pc:spChg chg="mod">
          <ac:chgData name="尾嵜 成真" userId="dd95f81a979e9056" providerId="LiveId" clId="{69AD6D4B-CCA4-4C98-91B2-026E2D8DA7F7}" dt="2023-01-22T11:36:33.610" v="104" actId="207"/>
          <ac:spMkLst>
            <pc:docMk/>
            <pc:sldMk cId="2298084990" sldId="407"/>
            <ac:spMk id="28" creationId="{B0F217A8-646C-15BA-6733-F4B0F101456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2023-01-22</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2023-01-22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2023-01-22</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abo.kon-ruri.co.jp/google-chrome-http-headers/#:~:text=Google%20Chrome%E3%81%AE%E6%A4%9C%E8%A8%BC%E3%83%A2%E3%83%BC%E3%83%89%E3%81%A7HTTP%E3%83%98%E3%83%83%E3%83%80%E3%83%BC%E3%82%92%E7%A2%BA%E8%AA%8D%E3%81%99%E3%82%8B,-Google%20Chrome%E3%81%AB&amp;text=Windows%E3%81%AE%E5%A0%B4%E5%90%88%E3%81%AF%E3%80%81%E3%82%AD%E3%83%BC%E3%83%9C%E3%83%BC%E3%83%89,%E9%81%B8%E6%8A%9E%E3%81%97%E3%81%A6%E3%82%82OK%E3%80%82"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187624" y="3717032"/>
            <a:ext cx="7956376" cy="1585337"/>
          </a:xfrm>
        </p:spPr>
        <p:txBody>
          <a:bodyPr/>
          <a:lstStyle/>
          <a:p>
            <a:r>
              <a:rPr lang="en-US" altLang="ja-JP" b="1">
                <a:solidFill>
                  <a:schemeClr val="accent6">
                    <a:lumMod val="75000"/>
                  </a:schemeClr>
                </a:solidFill>
                <a:latin typeface="BIZ UDP明朝 Medium" panose="02020500000000000000" pitchFamily="18" charset="-128"/>
                <a:ea typeface="BIZ UDP明朝 Medium" panose="02020500000000000000" pitchFamily="18" charset="-128"/>
              </a:rPr>
              <a:t>8</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.CloudFront</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の構築</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CDN</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Content Delivery Network</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ウェブコンテンツを効率的かつより高速にユーザーに届けるためのネットワーク</a:t>
            </a:r>
            <a:r>
              <a:rPr lang="ja-JP" altLang="en-US" i="0" dirty="0">
                <a:solidFill>
                  <a:schemeClr val="tx1"/>
                </a:solidFill>
                <a:latin typeface="BIZ UDP明朝 Medium" panose="02020500000000000000" pitchFamily="18" charset="-128"/>
                <a:ea typeface="BIZ UDP明朝 Medium" panose="02020500000000000000" pitchFamily="18" charset="-128"/>
              </a:rPr>
              <a:t>のことです。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CDN</a:t>
            </a:r>
            <a:r>
              <a:rPr lang="ja-JP" altLang="en-US" i="0" dirty="0">
                <a:solidFill>
                  <a:schemeClr val="tx1"/>
                </a:solidFill>
                <a:latin typeface="BIZ UDP明朝 Medium" panose="02020500000000000000" pitchFamily="18" charset="-128"/>
                <a:ea typeface="BIZ UDP明朝 Medium" panose="02020500000000000000" pitchFamily="18" charset="-128"/>
              </a:rPr>
              <a:t>では、ウェブコンテンツの配信元のことを</a:t>
            </a:r>
            <a:r>
              <a:rPr lang="ja-JP" altLang="en-US" b="1" i="0" dirty="0">
                <a:solidFill>
                  <a:srgbClr val="F6882E"/>
                </a:solidFill>
                <a:latin typeface="BIZ UDP明朝 Medium" panose="02020500000000000000" pitchFamily="18" charset="-128"/>
                <a:ea typeface="BIZ UDP明朝 Medium" panose="02020500000000000000" pitchFamily="18" charset="-128"/>
              </a:rPr>
              <a:t>オリジン</a:t>
            </a:r>
            <a:r>
              <a:rPr lang="ja-JP" altLang="en-US" i="0" dirty="0">
                <a:solidFill>
                  <a:schemeClr val="tx1"/>
                </a:solidFill>
                <a:latin typeface="BIZ UDP明朝 Medium" panose="02020500000000000000" pitchFamily="18" charset="-128"/>
                <a:ea typeface="BIZ UDP明朝 Medium" panose="02020500000000000000" pitchFamily="18" charset="-128"/>
              </a:rPr>
              <a:t>といい、オリジンからウェブコンテンツをキャッシュしたサーバーを</a:t>
            </a:r>
            <a:r>
              <a:rPr lang="ja-JP" altLang="en-US" b="1" i="0" dirty="0">
                <a:solidFill>
                  <a:srgbClr val="F6882E"/>
                </a:solidFill>
                <a:latin typeface="BIZ UDP明朝 Medium" panose="02020500000000000000" pitchFamily="18" charset="-128"/>
                <a:ea typeface="BIZ UDP明朝 Medium" panose="02020500000000000000" pitchFamily="18" charset="-128"/>
              </a:rPr>
              <a:t>キャッシュサーバー</a:t>
            </a:r>
            <a:r>
              <a:rPr lang="ja-JP" altLang="en-US" i="0" dirty="0">
                <a:solidFill>
                  <a:schemeClr val="tx1"/>
                </a:solidFill>
                <a:latin typeface="BIZ UDP明朝 Medium" panose="02020500000000000000" pitchFamily="18" charset="-128"/>
                <a:ea typeface="BIZ UDP明朝 Medium" panose="02020500000000000000" pitchFamily="18" charset="-128"/>
              </a:rPr>
              <a:t>といい、キャッシュサーバーがオリジンの代理でウェブコンテンツを配信します。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このキャッシュサーバーが</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世界中に配置されており、リクエストしたユーザーから一番近い場所にあるキャッシュサーバーからコンテンツを配信</a:t>
            </a:r>
            <a:r>
              <a:rPr lang="ja-JP" altLang="en-US" i="0" dirty="0">
                <a:solidFill>
                  <a:schemeClr val="tx1"/>
                </a:solidFill>
                <a:latin typeface="BIZ UDP明朝 Medium" panose="02020500000000000000" pitchFamily="18" charset="-128"/>
                <a:ea typeface="BIZ UDP明朝 Medium" panose="02020500000000000000" pitchFamily="18" charset="-128"/>
              </a:rPr>
              <a:t>することで、ウェブコンテンツの配信がより高速になります。キャッシュサーバーが配置された各場所を、</a:t>
            </a:r>
            <a:r>
              <a:rPr lang="ja-JP" altLang="en-US" b="1" i="0" dirty="0">
                <a:solidFill>
                  <a:srgbClr val="F6882E"/>
                </a:solidFill>
                <a:latin typeface="BIZ UDP明朝 Medium" panose="02020500000000000000" pitchFamily="18" charset="-128"/>
                <a:ea typeface="BIZ UDP明朝 Medium" panose="02020500000000000000" pitchFamily="18" charset="-128"/>
              </a:rPr>
              <a:t>エッジロケーション</a:t>
            </a:r>
            <a:r>
              <a:rPr lang="ja-JP" altLang="en-US" i="0" dirty="0">
                <a:solidFill>
                  <a:schemeClr val="tx1"/>
                </a:solidFill>
                <a:latin typeface="BIZ UDP明朝 Medium" panose="02020500000000000000" pitchFamily="18" charset="-128"/>
                <a:ea typeface="BIZ UDP明朝 Medium" panose="02020500000000000000" pitchFamily="18" charset="-128"/>
              </a:rPr>
              <a:t>といい、そのキャッシュサーバーを</a:t>
            </a:r>
            <a:r>
              <a:rPr lang="ja-JP" altLang="en-US" b="1" i="0" dirty="0">
                <a:solidFill>
                  <a:srgbClr val="F6882E"/>
                </a:solidFill>
                <a:latin typeface="BIZ UDP明朝 Medium" panose="02020500000000000000" pitchFamily="18" charset="-128"/>
                <a:ea typeface="BIZ UDP明朝 Medium" panose="02020500000000000000" pitchFamily="18" charset="-128"/>
              </a:rPr>
              <a:t>エッジサーバー</a:t>
            </a:r>
            <a:r>
              <a:rPr lang="ja-JP" altLang="en-US" i="0" dirty="0">
                <a:solidFill>
                  <a:schemeClr val="tx1"/>
                </a:solidFill>
                <a:latin typeface="BIZ UDP明朝 Medium" panose="02020500000000000000" pitchFamily="18" charset="-128"/>
                <a:ea typeface="BIZ UDP明朝 Medium" panose="02020500000000000000" pitchFamily="18" charset="-128"/>
              </a:rPr>
              <a:t>とも呼びます。</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CloudFront</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CDN</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pic>
        <p:nvPicPr>
          <p:cNvPr id="100" name="図 99">
            <a:extLst>
              <a:ext uri="{FF2B5EF4-FFF2-40B4-BE49-F238E27FC236}">
                <a16:creationId xmlns:a16="http://schemas.microsoft.com/office/drawing/2014/main" id="{0A02E126-E294-0FC2-6361-EBA70307C4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5" y="3507118"/>
            <a:ext cx="5688633" cy="3365366"/>
          </a:xfrm>
          <a:prstGeom prst="rect">
            <a:avLst/>
          </a:prstGeom>
        </p:spPr>
      </p:pic>
      <p:sp>
        <p:nvSpPr>
          <p:cNvPr id="101" name="제목 1">
            <a:extLst>
              <a:ext uri="{FF2B5EF4-FFF2-40B4-BE49-F238E27FC236}">
                <a16:creationId xmlns:a16="http://schemas.microsoft.com/office/drawing/2014/main" id="{83A8B892-D58C-F214-CC73-696A21A79939}"/>
              </a:ext>
            </a:extLst>
          </p:cNvPr>
          <p:cNvSpPr txBox="1">
            <a:spLocks/>
          </p:cNvSpPr>
          <p:nvPr/>
        </p:nvSpPr>
        <p:spPr>
          <a:xfrm>
            <a:off x="3810970" y="6470454"/>
            <a:ext cx="1512168"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chemeClr val="tx1"/>
                </a:solidFill>
                <a:latin typeface="BIZ UDP明朝 Medium" panose="02020500000000000000" pitchFamily="18" charset="-128"/>
                <a:ea typeface="BIZ UDP明朝 Medium" panose="02020500000000000000" pitchFamily="18" charset="-128"/>
              </a:rPr>
              <a:t>キャッシュサーバー</a:t>
            </a:r>
          </a:p>
        </p:txBody>
      </p:sp>
      <p:pic>
        <p:nvPicPr>
          <p:cNvPr id="102" name="図 101">
            <a:extLst>
              <a:ext uri="{FF2B5EF4-FFF2-40B4-BE49-F238E27FC236}">
                <a16:creationId xmlns:a16="http://schemas.microsoft.com/office/drawing/2014/main" id="{1BA8F531-B3E1-2119-0925-BDB80F0E4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2512" y="4846063"/>
            <a:ext cx="752682" cy="756318"/>
          </a:xfrm>
          <a:prstGeom prst="rect">
            <a:avLst/>
          </a:prstGeom>
        </p:spPr>
      </p:pic>
      <p:pic>
        <p:nvPicPr>
          <p:cNvPr id="103" name="図 102">
            <a:extLst>
              <a:ext uri="{FF2B5EF4-FFF2-40B4-BE49-F238E27FC236}">
                <a16:creationId xmlns:a16="http://schemas.microsoft.com/office/drawing/2014/main" id="{82F268A2-8A07-5422-07CF-431A18381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9881" y="3813325"/>
            <a:ext cx="487173" cy="489526"/>
          </a:xfrm>
          <a:prstGeom prst="rect">
            <a:avLst/>
          </a:prstGeom>
        </p:spPr>
      </p:pic>
      <p:pic>
        <p:nvPicPr>
          <p:cNvPr id="104" name="図 103">
            <a:extLst>
              <a:ext uri="{FF2B5EF4-FFF2-40B4-BE49-F238E27FC236}">
                <a16:creationId xmlns:a16="http://schemas.microsoft.com/office/drawing/2014/main" id="{39AD31B7-7DC4-0F2B-BDFA-1020890911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9881" y="4946103"/>
            <a:ext cx="487173" cy="489526"/>
          </a:xfrm>
          <a:prstGeom prst="rect">
            <a:avLst/>
          </a:prstGeom>
        </p:spPr>
      </p:pic>
      <p:pic>
        <p:nvPicPr>
          <p:cNvPr id="105" name="図 104">
            <a:extLst>
              <a:ext uri="{FF2B5EF4-FFF2-40B4-BE49-F238E27FC236}">
                <a16:creationId xmlns:a16="http://schemas.microsoft.com/office/drawing/2014/main" id="{A8291433-FF71-2251-F8B2-6A85C6B387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9881" y="6078881"/>
            <a:ext cx="487173" cy="489526"/>
          </a:xfrm>
          <a:prstGeom prst="rect">
            <a:avLst/>
          </a:prstGeom>
        </p:spPr>
      </p:pic>
      <p:cxnSp>
        <p:nvCxnSpPr>
          <p:cNvPr id="106" name="直線矢印コネクタ 105">
            <a:extLst>
              <a:ext uri="{FF2B5EF4-FFF2-40B4-BE49-F238E27FC236}">
                <a16:creationId xmlns:a16="http://schemas.microsoft.com/office/drawing/2014/main" id="{91A6949D-D1A0-192D-A852-9A3E52C8E592}"/>
              </a:ext>
            </a:extLst>
          </p:cNvPr>
          <p:cNvCxnSpPr>
            <a:stCxn id="102" idx="3"/>
            <a:endCxn id="103" idx="1"/>
          </p:cNvCxnSpPr>
          <p:nvPr/>
        </p:nvCxnSpPr>
        <p:spPr>
          <a:xfrm flipV="1">
            <a:off x="2515194" y="4058088"/>
            <a:ext cx="1564687" cy="1166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494B561B-5428-AB60-E95C-65D9EC103032}"/>
              </a:ext>
            </a:extLst>
          </p:cNvPr>
          <p:cNvCxnSpPr>
            <a:cxnSpLocks/>
            <a:stCxn id="102" idx="3"/>
            <a:endCxn id="104" idx="1"/>
          </p:cNvCxnSpPr>
          <p:nvPr/>
        </p:nvCxnSpPr>
        <p:spPr>
          <a:xfrm flipV="1">
            <a:off x="2515194" y="5190866"/>
            <a:ext cx="1564687" cy="3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14A39E33-55B1-FD2B-2EE9-51797A5E5EBC}"/>
              </a:ext>
            </a:extLst>
          </p:cNvPr>
          <p:cNvCxnSpPr>
            <a:cxnSpLocks/>
            <a:stCxn id="102" idx="3"/>
            <a:endCxn id="105" idx="1"/>
          </p:cNvCxnSpPr>
          <p:nvPr/>
        </p:nvCxnSpPr>
        <p:spPr>
          <a:xfrm>
            <a:off x="2515194" y="5224222"/>
            <a:ext cx="1564687" cy="1099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제목 1">
            <a:extLst>
              <a:ext uri="{FF2B5EF4-FFF2-40B4-BE49-F238E27FC236}">
                <a16:creationId xmlns:a16="http://schemas.microsoft.com/office/drawing/2014/main" id="{EDA8A187-0998-43B3-54C9-2CADE2B043D4}"/>
              </a:ext>
            </a:extLst>
          </p:cNvPr>
          <p:cNvSpPr txBox="1">
            <a:spLocks/>
          </p:cNvSpPr>
          <p:nvPr/>
        </p:nvSpPr>
        <p:spPr>
          <a:xfrm>
            <a:off x="1640907" y="5500927"/>
            <a:ext cx="1193845"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chemeClr val="tx1"/>
                </a:solidFill>
                <a:latin typeface="BIZ UDP明朝 Medium" panose="02020500000000000000" pitchFamily="18" charset="-128"/>
                <a:ea typeface="BIZ UDP明朝 Medium" panose="02020500000000000000" pitchFamily="18" charset="-128"/>
              </a:rPr>
              <a:t>オリジンサーバー</a:t>
            </a:r>
          </a:p>
        </p:txBody>
      </p:sp>
      <p:sp>
        <p:nvSpPr>
          <p:cNvPr id="110" name="제목 1">
            <a:extLst>
              <a:ext uri="{FF2B5EF4-FFF2-40B4-BE49-F238E27FC236}">
                <a16:creationId xmlns:a16="http://schemas.microsoft.com/office/drawing/2014/main" id="{2CFC3419-D60F-CB0D-FF84-B747B8D76E23}"/>
              </a:ext>
            </a:extLst>
          </p:cNvPr>
          <p:cNvSpPr txBox="1">
            <a:spLocks/>
          </p:cNvSpPr>
          <p:nvPr/>
        </p:nvSpPr>
        <p:spPr>
          <a:xfrm>
            <a:off x="3810970" y="4178699"/>
            <a:ext cx="1512168"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chemeClr val="tx1"/>
                </a:solidFill>
                <a:latin typeface="BIZ UDP明朝 Medium" panose="02020500000000000000" pitchFamily="18" charset="-128"/>
                <a:ea typeface="BIZ UDP明朝 Medium" panose="02020500000000000000" pitchFamily="18" charset="-128"/>
              </a:rPr>
              <a:t>キャッシュサーバー</a:t>
            </a:r>
          </a:p>
        </p:txBody>
      </p:sp>
      <p:sp>
        <p:nvSpPr>
          <p:cNvPr id="111" name="제목 1">
            <a:extLst>
              <a:ext uri="{FF2B5EF4-FFF2-40B4-BE49-F238E27FC236}">
                <a16:creationId xmlns:a16="http://schemas.microsoft.com/office/drawing/2014/main" id="{914AEE6C-0E7E-CB37-FE7A-B345D6A90E92}"/>
              </a:ext>
            </a:extLst>
          </p:cNvPr>
          <p:cNvSpPr txBox="1">
            <a:spLocks/>
          </p:cNvSpPr>
          <p:nvPr/>
        </p:nvSpPr>
        <p:spPr>
          <a:xfrm>
            <a:off x="3810970" y="5356995"/>
            <a:ext cx="1512168"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chemeClr val="tx1"/>
                </a:solidFill>
                <a:latin typeface="BIZ UDP明朝 Medium" panose="02020500000000000000" pitchFamily="18" charset="-128"/>
                <a:ea typeface="BIZ UDP明朝 Medium" panose="02020500000000000000" pitchFamily="18" charset="-128"/>
              </a:rPr>
              <a:t>キャッシュサーバー</a:t>
            </a:r>
          </a:p>
        </p:txBody>
      </p:sp>
      <p:pic>
        <p:nvPicPr>
          <p:cNvPr id="112" name="図 111">
            <a:extLst>
              <a:ext uri="{FF2B5EF4-FFF2-40B4-BE49-F238E27FC236}">
                <a16:creationId xmlns:a16="http://schemas.microsoft.com/office/drawing/2014/main" id="{BF63A4D2-70AC-D7FF-CC83-A00A2AF6D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0126" y="3507118"/>
            <a:ext cx="498788" cy="498788"/>
          </a:xfrm>
          <a:prstGeom prst="rect">
            <a:avLst/>
          </a:prstGeom>
        </p:spPr>
      </p:pic>
      <p:pic>
        <p:nvPicPr>
          <p:cNvPr id="113" name="図 112">
            <a:extLst>
              <a:ext uri="{FF2B5EF4-FFF2-40B4-BE49-F238E27FC236}">
                <a16:creationId xmlns:a16="http://schemas.microsoft.com/office/drawing/2014/main" id="{AB232B70-D12C-4A94-C4EA-C0D42481C3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8075" y="4636317"/>
            <a:ext cx="498788" cy="498788"/>
          </a:xfrm>
          <a:prstGeom prst="rect">
            <a:avLst/>
          </a:prstGeom>
        </p:spPr>
      </p:pic>
      <p:pic>
        <p:nvPicPr>
          <p:cNvPr id="114" name="図 113">
            <a:extLst>
              <a:ext uri="{FF2B5EF4-FFF2-40B4-BE49-F238E27FC236}">
                <a16:creationId xmlns:a16="http://schemas.microsoft.com/office/drawing/2014/main" id="{882C1337-2934-157D-73AF-C1AA6DA033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04" y="4042986"/>
            <a:ext cx="569449" cy="573606"/>
          </a:xfrm>
          <a:prstGeom prst="rect">
            <a:avLst/>
          </a:prstGeom>
        </p:spPr>
      </p:pic>
      <p:pic>
        <p:nvPicPr>
          <p:cNvPr id="115" name="図 114">
            <a:extLst>
              <a:ext uri="{FF2B5EF4-FFF2-40B4-BE49-F238E27FC236}">
                <a16:creationId xmlns:a16="http://schemas.microsoft.com/office/drawing/2014/main" id="{09DF699D-7513-818D-8A2F-3B6320E91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5491" y="5772453"/>
            <a:ext cx="498788" cy="498788"/>
          </a:xfrm>
          <a:prstGeom prst="rect">
            <a:avLst/>
          </a:prstGeom>
        </p:spPr>
      </p:pic>
      <p:pic>
        <p:nvPicPr>
          <p:cNvPr id="116" name="図 115">
            <a:extLst>
              <a:ext uri="{FF2B5EF4-FFF2-40B4-BE49-F238E27FC236}">
                <a16:creationId xmlns:a16="http://schemas.microsoft.com/office/drawing/2014/main" id="{8359B24D-F8F7-B77F-4806-CE4CD3670A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0160" y="5130424"/>
            <a:ext cx="569449" cy="573606"/>
          </a:xfrm>
          <a:prstGeom prst="rect">
            <a:avLst/>
          </a:prstGeom>
        </p:spPr>
      </p:pic>
      <p:pic>
        <p:nvPicPr>
          <p:cNvPr id="117" name="図 116">
            <a:extLst>
              <a:ext uri="{FF2B5EF4-FFF2-40B4-BE49-F238E27FC236}">
                <a16:creationId xmlns:a16="http://schemas.microsoft.com/office/drawing/2014/main" id="{26DE2BEC-6FCC-FB0A-2F19-E08184929C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8908" y="6261879"/>
            <a:ext cx="569449" cy="573606"/>
          </a:xfrm>
          <a:prstGeom prst="rect">
            <a:avLst/>
          </a:prstGeom>
        </p:spPr>
      </p:pic>
      <p:cxnSp>
        <p:nvCxnSpPr>
          <p:cNvPr id="118" name="直線矢印コネクタ 117">
            <a:extLst>
              <a:ext uri="{FF2B5EF4-FFF2-40B4-BE49-F238E27FC236}">
                <a16:creationId xmlns:a16="http://schemas.microsoft.com/office/drawing/2014/main" id="{27AA0824-F5DD-1921-C221-868D58E2B98E}"/>
              </a:ext>
            </a:extLst>
          </p:cNvPr>
          <p:cNvCxnSpPr>
            <a:cxnSpLocks/>
            <a:stCxn id="103" idx="3"/>
            <a:endCxn id="112" idx="1"/>
          </p:cNvCxnSpPr>
          <p:nvPr/>
        </p:nvCxnSpPr>
        <p:spPr>
          <a:xfrm flipV="1">
            <a:off x="4567054" y="3756512"/>
            <a:ext cx="1553072" cy="301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130011E1-473B-6BFA-838F-5B368B13F642}"/>
              </a:ext>
            </a:extLst>
          </p:cNvPr>
          <p:cNvCxnSpPr>
            <a:cxnSpLocks/>
            <a:stCxn id="103" idx="3"/>
            <a:endCxn id="114" idx="1"/>
          </p:cNvCxnSpPr>
          <p:nvPr/>
        </p:nvCxnSpPr>
        <p:spPr>
          <a:xfrm>
            <a:off x="4567054" y="4058088"/>
            <a:ext cx="1517050" cy="2717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311DE159-5153-490B-2A15-8C6E241C90D8}"/>
              </a:ext>
            </a:extLst>
          </p:cNvPr>
          <p:cNvCxnSpPr>
            <a:cxnSpLocks/>
            <a:stCxn id="104" idx="3"/>
            <a:endCxn id="113" idx="1"/>
          </p:cNvCxnSpPr>
          <p:nvPr/>
        </p:nvCxnSpPr>
        <p:spPr>
          <a:xfrm flipV="1">
            <a:off x="4567054" y="4885711"/>
            <a:ext cx="1581021" cy="3051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48CE440-DC84-6AA8-E120-CD809491F765}"/>
              </a:ext>
            </a:extLst>
          </p:cNvPr>
          <p:cNvCxnSpPr>
            <a:cxnSpLocks/>
            <a:stCxn id="104" idx="3"/>
            <a:endCxn id="116" idx="1"/>
          </p:cNvCxnSpPr>
          <p:nvPr/>
        </p:nvCxnSpPr>
        <p:spPr>
          <a:xfrm>
            <a:off x="4567054" y="5190866"/>
            <a:ext cx="1563106" cy="2263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3F4ABB59-BC35-5804-A138-E5E194E1E335}"/>
              </a:ext>
            </a:extLst>
          </p:cNvPr>
          <p:cNvCxnSpPr>
            <a:cxnSpLocks/>
            <a:stCxn id="105" idx="3"/>
            <a:endCxn id="115" idx="1"/>
          </p:cNvCxnSpPr>
          <p:nvPr/>
        </p:nvCxnSpPr>
        <p:spPr>
          <a:xfrm flipV="1">
            <a:off x="4567054" y="6021847"/>
            <a:ext cx="1598437" cy="3017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6441C048-4807-FF38-CDF6-C7FE2FAB7950}"/>
              </a:ext>
            </a:extLst>
          </p:cNvPr>
          <p:cNvCxnSpPr>
            <a:cxnSpLocks/>
            <a:stCxn id="105" idx="3"/>
            <a:endCxn id="117" idx="1"/>
          </p:cNvCxnSpPr>
          <p:nvPr/>
        </p:nvCxnSpPr>
        <p:spPr>
          <a:xfrm>
            <a:off x="4567054" y="6323644"/>
            <a:ext cx="1581854" cy="2250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4" name="제목 1">
            <a:extLst>
              <a:ext uri="{FF2B5EF4-FFF2-40B4-BE49-F238E27FC236}">
                <a16:creationId xmlns:a16="http://schemas.microsoft.com/office/drawing/2014/main" id="{3F76A605-AD10-5810-F66F-05A802FABF68}"/>
              </a:ext>
            </a:extLst>
          </p:cNvPr>
          <p:cNvSpPr txBox="1">
            <a:spLocks/>
          </p:cNvSpPr>
          <p:nvPr/>
        </p:nvSpPr>
        <p:spPr>
          <a:xfrm>
            <a:off x="2910742" y="4851903"/>
            <a:ext cx="1193845"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0070C0"/>
                </a:solidFill>
                <a:latin typeface="BIZ UDP明朝 Medium" panose="02020500000000000000" pitchFamily="18" charset="-128"/>
                <a:ea typeface="BIZ UDP明朝 Medium" panose="02020500000000000000" pitchFamily="18" charset="-128"/>
              </a:rPr>
              <a:t>コンテンツの</a:t>
            </a:r>
            <a:endParaRPr lang="en-US" altLang="ja-JP" sz="1000" b="0" dirty="0">
              <a:solidFill>
                <a:srgbClr val="0070C0"/>
              </a:solidFill>
              <a:latin typeface="BIZ UDP明朝 Medium" panose="02020500000000000000" pitchFamily="18" charset="-128"/>
              <a:ea typeface="BIZ UDP明朝 Medium" panose="02020500000000000000" pitchFamily="18" charset="-128"/>
            </a:endParaRPr>
          </a:p>
          <a:p>
            <a:r>
              <a:rPr lang="ja-JP" altLang="en-US" sz="1000" b="0" dirty="0">
                <a:solidFill>
                  <a:srgbClr val="0070C0"/>
                </a:solidFill>
                <a:latin typeface="BIZ UDP明朝 Medium" panose="02020500000000000000" pitchFamily="18" charset="-128"/>
                <a:ea typeface="BIZ UDP明朝 Medium" panose="02020500000000000000" pitchFamily="18" charset="-128"/>
              </a:rPr>
              <a:t>キャッシュ</a:t>
            </a:r>
          </a:p>
        </p:txBody>
      </p:sp>
      <p:sp>
        <p:nvSpPr>
          <p:cNvPr id="125" name="제목 1">
            <a:extLst>
              <a:ext uri="{FF2B5EF4-FFF2-40B4-BE49-F238E27FC236}">
                <a16:creationId xmlns:a16="http://schemas.microsoft.com/office/drawing/2014/main" id="{E179C35C-E085-2F47-047A-B3A7FC0E2C92}"/>
              </a:ext>
            </a:extLst>
          </p:cNvPr>
          <p:cNvSpPr txBox="1">
            <a:spLocks/>
          </p:cNvSpPr>
          <p:nvPr/>
        </p:nvSpPr>
        <p:spPr>
          <a:xfrm>
            <a:off x="4870092" y="4684696"/>
            <a:ext cx="1193845"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F0000"/>
                </a:solidFill>
                <a:latin typeface="BIZ UDP明朝 Medium" panose="02020500000000000000" pitchFamily="18" charset="-128"/>
                <a:ea typeface="BIZ UDP明朝 Medium" panose="02020500000000000000" pitchFamily="18" charset="-128"/>
              </a:rPr>
              <a:t>コンテンツの</a:t>
            </a:r>
            <a:endParaRPr lang="en-US" altLang="ja-JP" sz="1000" b="0" dirty="0">
              <a:solidFill>
                <a:srgbClr val="FF0000"/>
              </a:solidFill>
              <a:latin typeface="BIZ UDP明朝 Medium" panose="02020500000000000000" pitchFamily="18" charset="-128"/>
              <a:ea typeface="BIZ UDP明朝 Medium" panose="02020500000000000000" pitchFamily="18" charset="-128"/>
            </a:endParaRPr>
          </a:p>
          <a:p>
            <a:r>
              <a:rPr lang="ja-JP" altLang="en-US" sz="1000" b="0" dirty="0">
                <a:solidFill>
                  <a:srgbClr val="FF0000"/>
                </a:solidFill>
                <a:latin typeface="BIZ UDP明朝 Medium" panose="02020500000000000000" pitchFamily="18" charset="-128"/>
                <a:ea typeface="BIZ UDP明朝 Medium" panose="02020500000000000000" pitchFamily="18" charset="-128"/>
              </a:rPr>
              <a:t>配信</a:t>
            </a:r>
          </a:p>
        </p:txBody>
      </p:sp>
    </p:spTree>
    <p:extLst>
      <p:ext uri="{BB962C8B-B14F-4D97-AF65-F5344CB8AC3E}">
        <p14:creationId xmlns:p14="http://schemas.microsoft.com/office/powerpoint/2010/main" val="313986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CloudFront</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上での</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CDN</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グローバルサービス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ja-JP" altLang="en-US" i="0" dirty="0">
                <a:solidFill>
                  <a:schemeClr val="tx1"/>
                </a:solidFill>
                <a:latin typeface="BIZ UDP明朝 Medium" panose="02020500000000000000" pitchFamily="18" charset="-128"/>
                <a:ea typeface="BIZ UDP明朝 Medium" panose="02020500000000000000" pitchFamily="18" charset="-128"/>
              </a:rPr>
              <a:t>キャッシュ機能以外にも、</a:t>
            </a:r>
            <a:r>
              <a:rPr lang="en-US" altLang="ja-JP" i="0" dirty="0">
                <a:solidFill>
                  <a:schemeClr val="tx1"/>
                </a:solidFill>
                <a:latin typeface="BIZ UDP明朝 Medium" panose="02020500000000000000" pitchFamily="18" charset="-128"/>
                <a:ea typeface="BIZ UDP明朝 Medium" panose="02020500000000000000" pitchFamily="18" charset="-128"/>
              </a:rPr>
              <a:t>SSL</a:t>
            </a:r>
            <a:r>
              <a:rPr lang="ja-JP" altLang="en-US" i="0" dirty="0">
                <a:solidFill>
                  <a:schemeClr val="tx1"/>
                </a:solidFill>
                <a:latin typeface="BIZ UDP明朝 Medium" panose="02020500000000000000" pitchFamily="18" charset="-128"/>
                <a:ea typeface="BIZ UDP明朝 Medium" panose="02020500000000000000" pitchFamily="18" charset="-128"/>
              </a:rPr>
              <a:t>証明書、パスベースルーティング、リダイレクト、</a:t>
            </a:r>
            <a:r>
              <a:rPr lang="en-US" altLang="ja-JP" i="0" dirty="0">
                <a:solidFill>
                  <a:schemeClr val="tx1"/>
                </a:solidFill>
                <a:latin typeface="BIZ UDP明朝 Medium" panose="02020500000000000000" pitchFamily="18" charset="-128"/>
                <a:ea typeface="BIZ UDP明朝 Medium" panose="02020500000000000000" pitchFamily="18" charset="-128"/>
              </a:rPr>
              <a:t>CNMAE</a:t>
            </a:r>
            <a:r>
              <a:rPr lang="ja-JP" altLang="en-US" i="0" dirty="0">
                <a:solidFill>
                  <a:schemeClr val="tx1"/>
                </a:solidFill>
                <a:latin typeface="BIZ UDP明朝 Medium" panose="02020500000000000000" pitchFamily="18" charset="-128"/>
                <a:ea typeface="BIZ UDP明朝 Medium" panose="02020500000000000000" pitchFamily="18" charset="-128"/>
              </a:rPr>
              <a:t>、ヘッダーなど、様々な設定が可能です。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CloudFront</a:t>
            </a:r>
            <a:r>
              <a:rPr lang="ja-JP" altLang="en-US" i="0" dirty="0">
                <a:solidFill>
                  <a:schemeClr val="tx1"/>
                </a:solidFill>
                <a:latin typeface="BIZ UDP明朝 Medium" panose="02020500000000000000" pitchFamily="18" charset="-128"/>
                <a:ea typeface="BIZ UDP明朝 Medium" panose="02020500000000000000" pitchFamily="18" charset="-128"/>
              </a:rPr>
              <a:t>のエッジロケーションが設置されている国と都市は、</a:t>
            </a:r>
            <a:r>
              <a:rPr lang="en-US" altLang="ja-JP" i="0" dirty="0">
                <a:solidFill>
                  <a:schemeClr val="tx1"/>
                </a:solidFill>
                <a:latin typeface="BIZ UDP明朝 Medium" panose="02020500000000000000" pitchFamily="18" charset="-128"/>
                <a:ea typeface="BIZ UDP明朝 Medium" panose="02020500000000000000" pitchFamily="18" charset="-128"/>
              </a:rPr>
              <a:t>48</a:t>
            </a:r>
            <a:r>
              <a:rPr lang="ja-JP" altLang="en-US" i="0" dirty="0">
                <a:solidFill>
                  <a:schemeClr val="tx1"/>
                </a:solidFill>
                <a:latin typeface="BIZ UDP明朝 Medium" panose="02020500000000000000" pitchFamily="18" charset="-128"/>
                <a:ea typeface="BIZ UDP明朝 Medium" panose="02020500000000000000" pitchFamily="18" charset="-128"/>
              </a:rPr>
              <a:t>か国、</a:t>
            </a:r>
            <a:r>
              <a:rPr lang="en-US" altLang="ja-JP" i="0" dirty="0">
                <a:solidFill>
                  <a:schemeClr val="tx1"/>
                </a:solidFill>
                <a:latin typeface="BIZ UDP明朝 Medium" panose="02020500000000000000" pitchFamily="18" charset="-128"/>
                <a:ea typeface="BIZ UDP明朝 Medium" panose="02020500000000000000" pitchFamily="18" charset="-128"/>
              </a:rPr>
              <a:t>90</a:t>
            </a:r>
            <a:r>
              <a:rPr lang="ja-JP" altLang="en-US" i="0" dirty="0">
                <a:solidFill>
                  <a:schemeClr val="tx1"/>
                </a:solidFill>
                <a:latin typeface="BIZ UDP明朝 Medium" panose="02020500000000000000" pitchFamily="18" charset="-128"/>
                <a:ea typeface="BIZ UDP明朝 Medium" panose="02020500000000000000" pitchFamily="18" charset="-128"/>
              </a:rPr>
              <a:t>以上の都市で４００以上の数があります。日本では東京で２０、大阪で７あります。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CloudFront</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CloudFront</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sp>
        <p:nvSpPr>
          <p:cNvPr id="2" name="正方形/長方形 1">
            <a:extLst>
              <a:ext uri="{FF2B5EF4-FFF2-40B4-BE49-F238E27FC236}">
                <a16:creationId xmlns:a16="http://schemas.microsoft.com/office/drawing/2014/main" id="{F12381F0-04CA-C595-0610-2F2D276A6994}"/>
              </a:ext>
            </a:extLst>
          </p:cNvPr>
          <p:cNvSpPr/>
          <p:nvPr/>
        </p:nvSpPr>
        <p:spPr>
          <a:xfrm>
            <a:off x="813540" y="2708920"/>
            <a:ext cx="7516920" cy="3861048"/>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pic>
        <p:nvPicPr>
          <p:cNvPr id="3" name="Picture 2" descr="Amazon CloudFront エッジロケーション">
            <a:extLst>
              <a:ext uri="{FF2B5EF4-FFF2-40B4-BE49-F238E27FC236}">
                <a16:creationId xmlns:a16="http://schemas.microsoft.com/office/drawing/2014/main" id="{83EB899C-F9B2-ECAC-F35D-4F03413925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540" y="2708920"/>
            <a:ext cx="7516920" cy="3861048"/>
          </a:xfrm>
          <a:prstGeom prst="rect">
            <a:avLst/>
          </a:prstGeom>
          <a:noFill/>
          <a:extLst>
            <a:ext uri="{909E8E84-426E-40DD-AFC4-6F175D3DCCD1}">
              <a14:hiddenFill xmlns:a14="http://schemas.microsoft.com/office/drawing/2010/main">
                <a:solidFill>
                  <a:srgbClr val="FFFFFF"/>
                </a:solidFill>
              </a14:hiddenFill>
            </a:ext>
          </a:extLst>
        </p:spPr>
      </p:pic>
      <p:sp>
        <p:nvSpPr>
          <p:cNvPr id="4" name="제목 1">
            <a:extLst>
              <a:ext uri="{FF2B5EF4-FFF2-40B4-BE49-F238E27FC236}">
                <a16:creationId xmlns:a16="http://schemas.microsoft.com/office/drawing/2014/main" id="{EEB5F97B-CDB6-71F4-C647-26663F763011}"/>
              </a:ext>
            </a:extLst>
          </p:cNvPr>
          <p:cNvSpPr txBox="1">
            <a:spLocks/>
          </p:cNvSpPr>
          <p:nvPr/>
        </p:nvSpPr>
        <p:spPr>
          <a:xfrm>
            <a:off x="761482" y="2395413"/>
            <a:ext cx="2238391" cy="373518"/>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000" b="0" dirty="0">
                <a:solidFill>
                  <a:srgbClr val="F6882E"/>
                </a:solidFill>
                <a:latin typeface="BIZ UDP明朝 Medium" panose="02020500000000000000" pitchFamily="18" charset="-128"/>
                <a:ea typeface="BIZ UDP明朝 Medium" panose="02020500000000000000" pitchFamily="18" charset="-128"/>
              </a:rPr>
              <a:t>CloudFront</a:t>
            </a:r>
            <a:r>
              <a:rPr lang="ja-JP" altLang="en-US" sz="1000" b="0" dirty="0">
                <a:solidFill>
                  <a:srgbClr val="F6882E"/>
                </a:solidFill>
                <a:latin typeface="BIZ UDP明朝 Medium" panose="02020500000000000000" pitchFamily="18" charset="-128"/>
                <a:ea typeface="BIZ UDP明朝 Medium" panose="02020500000000000000" pitchFamily="18" charset="-128"/>
              </a:rPr>
              <a:t>のエッジロケーション</a:t>
            </a:r>
          </a:p>
        </p:txBody>
      </p:sp>
    </p:spTree>
    <p:extLst>
      <p:ext uri="{BB962C8B-B14F-4D97-AF65-F5344CB8AC3E}">
        <p14:creationId xmlns:p14="http://schemas.microsoft.com/office/powerpoint/2010/main" val="268051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544616"/>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プレフィックスリスト</a:t>
            </a:r>
            <a:r>
              <a:rPr lang="ja-JP" altLang="en-US" i="0" dirty="0">
                <a:solidFill>
                  <a:schemeClr val="tx1"/>
                </a:solidFill>
                <a:latin typeface="BIZ UDP明朝 Medium" panose="02020500000000000000" pitchFamily="18" charset="-128"/>
                <a:ea typeface="BIZ UDP明朝 Medium" panose="02020500000000000000" pitchFamily="18" charset="-128"/>
              </a:rPr>
              <a:t>とは、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複数の</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CIDR</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ブロックのセット</a:t>
            </a:r>
            <a:r>
              <a:rPr lang="ja-JP" altLang="en-US" i="0" dirty="0">
                <a:solidFill>
                  <a:schemeClr val="tx1"/>
                </a:solidFill>
                <a:latin typeface="BIZ UDP明朝 Medium" panose="02020500000000000000" pitchFamily="18" charset="-128"/>
                <a:ea typeface="BIZ UDP明朝 Medium" panose="02020500000000000000" pitchFamily="18" charset="-128"/>
              </a:rPr>
              <a:t>のことを指します。</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内でもプレフィックスリストがあり、</a:t>
            </a:r>
            <a:r>
              <a:rPr lang="ja-JP" altLang="en-US" b="1" i="0" dirty="0">
                <a:solidFill>
                  <a:srgbClr val="F6882E"/>
                </a:solidFill>
                <a:latin typeface="BIZ UDP明朝 Medium" panose="02020500000000000000" pitchFamily="18" charset="-128"/>
                <a:ea typeface="BIZ UDP明朝 Medium" panose="02020500000000000000" pitchFamily="18" charset="-128"/>
              </a:rPr>
              <a:t>マネージドプレフィックスリスト</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といいます。マネージドプレフィックスリストを使用することで、より簡単に多くの</a:t>
            </a:r>
            <a:r>
              <a:rPr lang="en-US" altLang="ja-JP" i="0" dirty="0">
                <a:solidFill>
                  <a:schemeClr val="tx1"/>
                </a:solidFill>
                <a:latin typeface="BIZ UDP明朝 Medium" panose="02020500000000000000" pitchFamily="18" charset="-128"/>
                <a:ea typeface="BIZ UDP明朝 Medium" panose="02020500000000000000" pitchFamily="18" charset="-128"/>
              </a:rPr>
              <a:t>IP</a:t>
            </a:r>
            <a:r>
              <a:rPr lang="ja-JP" altLang="en-US" i="0" dirty="0">
                <a:solidFill>
                  <a:schemeClr val="tx1"/>
                </a:solidFill>
                <a:latin typeface="BIZ UDP明朝 Medium" panose="02020500000000000000" pitchFamily="18" charset="-128"/>
                <a:ea typeface="BIZ UDP明朝 Medium" panose="02020500000000000000" pitchFamily="18" charset="-128"/>
              </a:rPr>
              <a:t>アドレスを管理できます。マネージドプレフィックスリストには２種類あります。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AWS</a:t>
            </a:r>
            <a:r>
              <a:rPr lang="ja-JP" altLang="en-US" b="1" i="0" dirty="0">
                <a:solidFill>
                  <a:srgbClr val="F6882E"/>
                </a:solidFill>
                <a:latin typeface="BIZ UDP明朝 Medium" panose="02020500000000000000" pitchFamily="18" charset="-128"/>
                <a:ea typeface="BIZ UDP明朝 Medium" panose="02020500000000000000" pitchFamily="18" charset="-128"/>
              </a:rPr>
              <a:t>マネージドプレフィックスリスト</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AWS</a:t>
            </a:r>
            <a:r>
              <a:rPr lang="ja-JP" altLang="en-US" b="1" i="0" dirty="0">
                <a:solidFill>
                  <a:srgbClr val="F6882E"/>
                </a:solidFill>
                <a:latin typeface="BIZ UDP明朝 Medium" panose="02020500000000000000" pitchFamily="18" charset="-128"/>
                <a:ea typeface="BIZ UDP明朝 Medium" panose="02020500000000000000" pitchFamily="18" charset="-128"/>
              </a:rPr>
              <a:t>マネージドプレフィックスリスト</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が事前に定義したプレフィックスリスト</a:t>
            </a:r>
            <a:r>
              <a:rPr lang="ja-JP" altLang="en-US" i="0" dirty="0">
                <a:solidFill>
                  <a:schemeClr val="tx1"/>
                </a:solidFill>
                <a:latin typeface="BIZ UDP明朝 Medium" panose="02020500000000000000" pitchFamily="18" charset="-128"/>
                <a:ea typeface="BIZ UDP明朝 Medium" panose="02020500000000000000" pitchFamily="18" charset="-128"/>
              </a:rPr>
              <a:t>となります。プレフィックスリストは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Ｓ３、ＣｌｏｕｄＦｒｏｎｔ、ＤｙｎａｍｏＤＢ、ＧｒｏｕｎｄＳｔａｔｉｏｎの４種類</a:t>
            </a:r>
            <a:r>
              <a:rPr lang="ja-JP" altLang="en-US" i="0" dirty="0">
                <a:solidFill>
                  <a:schemeClr val="tx1"/>
                </a:solidFill>
                <a:latin typeface="BIZ UDP明朝 Medium" panose="02020500000000000000" pitchFamily="18" charset="-128"/>
                <a:ea typeface="BIZ UDP明朝 Medium" panose="02020500000000000000" pitchFamily="18" charset="-128"/>
              </a:rPr>
              <a:t>あります。これにより、例えば、ＥＣ２のＳＧの送信元に、ＣｌｏｕｄＦｒｏｎｔのプレフィックスリストからのみの通信を許可するような設定が可能になりました。</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カスタマーマネージドプレフィックスリスト</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カスタマーマネージドプレフィックスリスト</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自分で複数のプレフィックスを登録してリスト化できる機能</a:t>
            </a:r>
            <a:r>
              <a:rPr lang="ja-JP" altLang="en-US" i="0" dirty="0">
                <a:solidFill>
                  <a:schemeClr val="tx1"/>
                </a:solidFill>
                <a:latin typeface="BIZ UDP明朝 Medium" panose="02020500000000000000" pitchFamily="18" charset="-128"/>
                <a:ea typeface="BIZ UDP明朝 Medium" panose="02020500000000000000" pitchFamily="18" charset="-128"/>
              </a:rPr>
              <a:t>です。これまで</a:t>
            </a:r>
            <a:r>
              <a:rPr lang="en-US" altLang="ja-JP" i="0" dirty="0" err="1">
                <a:solidFill>
                  <a:schemeClr val="tx1"/>
                </a:solidFill>
                <a:latin typeface="BIZ UDP明朝 Medium" panose="02020500000000000000" pitchFamily="18" charset="-128"/>
                <a:ea typeface="BIZ UDP明朝 Medium" panose="02020500000000000000" pitchFamily="18" charset="-128"/>
              </a:rPr>
              <a:t>SecurityGroup</a:t>
            </a:r>
            <a:r>
              <a:rPr lang="ja-JP" altLang="en-US" i="0" dirty="0">
                <a:solidFill>
                  <a:schemeClr val="tx1"/>
                </a:solidFill>
                <a:latin typeface="BIZ UDP明朝 Medium" panose="02020500000000000000" pitchFamily="18" charset="-128"/>
                <a:ea typeface="BIZ UDP明朝 Medium" panose="02020500000000000000" pitchFamily="18" charset="-128"/>
              </a:rPr>
              <a:t>や</a:t>
            </a:r>
            <a:r>
              <a:rPr lang="en-US" altLang="ja-JP" i="0" dirty="0" err="1">
                <a:solidFill>
                  <a:schemeClr val="tx1"/>
                </a:solidFill>
                <a:latin typeface="BIZ UDP明朝 Medium" panose="02020500000000000000" pitchFamily="18" charset="-128"/>
                <a:ea typeface="BIZ UDP明朝 Medium" panose="02020500000000000000" pitchFamily="18" charset="-128"/>
              </a:rPr>
              <a:t>RouteTable</a:t>
            </a:r>
            <a:r>
              <a:rPr lang="ja-JP" altLang="en-US" i="0" dirty="0">
                <a:solidFill>
                  <a:schemeClr val="tx1"/>
                </a:solidFill>
                <a:latin typeface="BIZ UDP明朝 Medium" panose="02020500000000000000" pitchFamily="18" charset="-128"/>
                <a:ea typeface="BIZ UDP明朝 Medium" panose="02020500000000000000" pitchFamily="18" charset="-128"/>
              </a:rPr>
              <a:t>では</a:t>
            </a:r>
            <a:r>
              <a:rPr lang="en-US" altLang="ja-JP" i="0" dirty="0">
                <a:solidFill>
                  <a:schemeClr val="tx1"/>
                </a:solidFill>
                <a:latin typeface="BIZ UDP明朝 Medium" panose="02020500000000000000" pitchFamily="18" charset="-128"/>
                <a:ea typeface="BIZ UDP明朝 Medium" panose="02020500000000000000" pitchFamily="18" charset="-128"/>
              </a:rPr>
              <a:t>CIDR</a:t>
            </a:r>
            <a:r>
              <a:rPr lang="ja-JP" altLang="en-US" i="0" dirty="0">
                <a:solidFill>
                  <a:schemeClr val="tx1"/>
                </a:solidFill>
                <a:latin typeface="BIZ UDP明朝 Medium" panose="02020500000000000000" pitchFamily="18" charset="-128"/>
                <a:ea typeface="BIZ UDP明朝 Medium" panose="02020500000000000000" pitchFamily="18" charset="-128"/>
              </a:rPr>
              <a:t>ごとにルールを設定していましたが、カスタマーマネージドプレフィックスリストで</a:t>
            </a:r>
            <a:r>
              <a:rPr lang="en-US" altLang="ja-JP" i="0" dirty="0">
                <a:solidFill>
                  <a:schemeClr val="tx1"/>
                </a:solidFill>
                <a:latin typeface="BIZ UDP明朝 Medium" panose="02020500000000000000" pitchFamily="18" charset="-128"/>
                <a:ea typeface="BIZ UDP明朝 Medium" panose="02020500000000000000" pitchFamily="18" charset="-128"/>
              </a:rPr>
              <a:t>CIDR</a:t>
            </a:r>
            <a:r>
              <a:rPr lang="ja-JP" altLang="en-US" i="0" dirty="0">
                <a:solidFill>
                  <a:schemeClr val="tx1"/>
                </a:solidFill>
                <a:latin typeface="BIZ UDP明朝 Medium" panose="02020500000000000000" pitchFamily="18" charset="-128"/>
                <a:ea typeface="BIZ UDP明朝 Medium" panose="02020500000000000000" pitchFamily="18" charset="-128"/>
              </a:rPr>
              <a:t>を一まとめにすることで、ルールを簡略化することが可能になりました。</a:t>
            </a: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a:t>
            </a:r>
            <a:r>
              <a:rPr lang="ja-JP" altLang="en-US" sz="1600" dirty="0">
                <a:latin typeface="BIZ UDP明朝 Medium" panose="02020500000000000000" pitchFamily="18" charset="-128"/>
                <a:ea typeface="BIZ UDP明朝 Medium" panose="02020500000000000000" pitchFamily="18" charset="-128"/>
              </a:rPr>
              <a:t>マネージドプレフィックスリスト</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マネージドプレフィックスリスト</a:t>
            </a:r>
          </a:p>
        </p:txBody>
      </p:sp>
      <p:pic>
        <p:nvPicPr>
          <p:cNvPr id="7" name="図 6">
            <a:extLst>
              <a:ext uri="{FF2B5EF4-FFF2-40B4-BE49-F238E27FC236}">
                <a16:creationId xmlns:a16="http://schemas.microsoft.com/office/drawing/2014/main" id="{4A2830A7-A56F-13CA-E44A-BC41C1205C16}"/>
              </a:ext>
            </a:extLst>
          </p:cNvPr>
          <p:cNvPicPr>
            <a:picLocks noChangeAspect="1"/>
          </p:cNvPicPr>
          <p:nvPr/>
        </p:nvPicPr>
        <p:blipFill>
          <a:blip r:embed="rId2"/>
          <a:stretch>
            <a:fillRect/>
          </a:stretch>
        </p:blipFill>
        <p:spPr>
          <a:xfrm>
            <a:off x="2555776" y="3789040"/>
            <a:ext cx="4147740" cy="1246640"/>
          </a:xfrm>
          <a:prstGeom prst="rect">
            <a:avLst/>
          </a:prstGeom>
        </p:spPr>
      </p:pic>
      <p:pic>
        <p:nvPicPr>
          <p:cNvPr id="12" name="図 11">
            <a:extLst>
              <a:ext uri="{FF2B5EF4-FFF2-40B4-BE49-F238E27FC236}">
                <a16:creationId xmlns:a16="http://schemas.microsoft.com/office/drawing/2014/main" id="{D1BBC247-F20B-F908-974A-5C7E97C105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789040"/>
            <a:ext cx="4147740" cy="1246640"/>
          </a:xfrm>
          <a:prstGeom prst="rect">
            <a:avLst/>
          </a:prstGeom>
        </p:spPr>
      </p:pic>
    </p:spTree>
    <p:extLst>
      <p:ext uri="{BB962C8B-B14F-4D97-AF65-F5344CB8AC3E}">
        <p14:creationId xmlns:p14="http://schemas.microsoft.com/office/powerpoint/2010/main" val="356510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18457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通信は、クライアントがサーバへ要求する「</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リクエスト</a:t>
            </a:r>
            <a:r>
              <a:rPr lang="ja-JP" altLang="en-US" i="0" dirty="0">
                <a:solidFill>
                  <a:schemeClr val="tx1"/>
                </a:solidFill>
                <a:latin typeface="BIZ UDP明朝 Medium" panose="02020500000000000000" pitchFamily="18" charset="-128"/>
                <a:ea typeface="BIZ UDP明朝 Medium" panose="02020500000000000000" pitchFamily="18" charset="-128"/>
              </a:rPr>
              <a:t>」を送り、これに応じてサーバがクライアントへ応答する「</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レスポンス</a:t>
            </a:r>
            <a:r>
              <a:rPr lang="ja-JP" altLang="en-US" i="0" dirty="0">
                <a:solidFill>
                  <a:schemeClr val="tx1"/>
                </a:solidFill>
                <a:latin typeface="BIZ UDP明朝 Medium" panose="02020500000000000000" pitchFamily="18" charset="-128"/>
                <a:ea typeface="BIZ UDP明朝 Medium" panose="02020500000000000000" pitchFamily="18" charset="-128"/>
              </a:rPr>
              <a:t>」を返すという形でデータのやり取りが行われます。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ヘッダー</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HTTP</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リクエストやレスポンスに付加されるメタデータ</a:t>
            </a:r>
            <a:r>
              <a:rPr lang="ja-JP" altLang="en-US" i="0" dirty="0">
                <a:solidFill>
                  <a:schemeClr val="tx1"/>
                </a:solidFill>
                <a:latin typeface="BIZ UDP明朝 Medium" panose="02020500000000000000" pitchFamily="18" charset="-128"/>
                <a:ea typeface="BIZ UDP明朝 Medium" panose="02020500000000000000" pitchFamily="18" charset="-128"/>
              </a:rPr>
              <a:t>です。</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ヘッダーには、リクエストやレスポンスに関する情報が含まれ、それによってサーバーやクライアントがどのように処理すべきかを知ることができます。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リクエストに付与されたヘッダーを</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リクエストヘッダー</a:t>
            </a:r>
            <a:r>
              <a:rPr lang="ja-JP" altLang="en-US" i="0" dirty="0">
                <a:solidFill>
                  <a:schemeClr val="tx1"/>
                </a:solidFill>
                <a:latin typeface="BIZ UDP明朝 Medium" panose="02020500000000000000" pitchFamily="18" charset="-128"/>
                <a:ea typeface="BIZ UDP明朝 Medium" panose="02020500000000000000" pitchFamily="18" charset="-128"/>
              </a:rPr>
              <a:t>といい、</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レスポンスに付与されたヘッダーを</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レスポンスヘッダー</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en-US" altLang="ja-JP" i="0" dirty="0">
                <a:solidFill>
                  <a:schemeClr val="tx1"/>
                </a:solidFill>
                <a:latin typeface="BIZ UDP明朝 Medium" panose="02020500000000000000" pitchFamily="18" charset="-128"/>
                <a:ea typeface="BIZ UDP明朝 Medium" panose="02020500000000000000" pitchFamily="18" charset="-128"/>
                <a:hlinkClick r:id="rId2"/>
              </a:rPr>
              <a:t>HTTP</a:t>
            </a: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ヘッダー確認方法</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curl</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curl</a:t>
            </a:r>
            <a:r>
              <a:rPr lang="ja-JP" altLang="en-US" i="0" dirty="0">
                <a:solidFill>
                  <a:schemeClr val="tx1"/>
                </a:solidFill>
                <a:latin typeface="BIZ UDP明朝 Medium" panose="02020500000000000000" pitchFamily="18" charset="-128"/>
                <a:ea typeface="BIZ UDP明朝 Medium" panose="02020500000000000000" pitchFamily="18" charset="-128"/>
              </a:rPr>
              <a:t>とは、主に</a:t>
            </a:r>
            <a:r>
              <a:rPr lang="en-US" altLang="ja-JP" i="0" dirty="0">
                <a:solidFill>
                  <a:schemeClr val="tx1"/>
                </a:solidFill>
                <a:latin typeface="BIZ UDP明朝 Medium" panose="02020500000000000000" pitchFamily="18" charset="-128"/>
                <a:ea typeface="BIZ UDP明朝 Medium" panose="02020500000000000000" pitchFamily="18" charset="-128"/>
              </a:rPr>
              <a:t>UNIX</a:t>
            </a:r>
            <a:r>
              <a:rPr lang="ja-JP" altLang="en-US" i="0" dirty="0">
                <a:solidFill>
                  <a:schemeClr val="tx1"/>
                </a:solidFill>
                <a:latin typeface="BIZ UDP明朝 Medium" panose="02020500000000000000" pitchFamily="18" charset="-128"/>
                <a:ea typeface="BIZ UDP明朝 Medium" panose="02020500000000000000" pitchFamily="18" charset="-128"/>
              </a:rPr>
              <a:t>系</a:t>
            </a:r>
            <a:r>
              <a:rPr lang="en-US" altLang="ja-JP" i="0" dirty="0">
                <a:solidFill>
                  <a:schemeClr val="tx1"/>
                </a:solidFill>
                <a:latin typeface="BIZ UDP明朝 Medium" panose="02020500000000000000" pitchFamily="18" charset="-128"/>
                <a:ea typeface="BIZ UDP明朝 Medium" panose="02020500000000000000" pitchFamily="18" charset="-128"/>
              </a:rPr>
              <a:t>OS</a:t>
            </a:r>
            <a:r>
              <a:rPr lang="ja-JP" altLang="en-US" i="0" dirty="0">
                <a:solidFill>
                  <a:schemeClr val="tx1"/>
                </a:solidFill>
                <a:latin typeface="BIZ UDP明朝 Medium" panose="02020500000000000000" pitchFamily="18" charset="-128"/>
                <a:ea typeface="BIZ UDP明朝 Medium" panose="02020500000000000000" pitchFamily="18" charset="-128"/>
              </a:rPr>
              <a:t>でよく利用されるコマンドの一つで、</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様々なプロトコルを用いて</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URL</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に対してデータの送受信を行います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en-US" altLang="ko-KR" dirty="0">
                <a:solidFill>
                  <a:srgbClr val="00B050"/>
                </a:solidFill>
                <a:latin typeface="BIZ UDP明朝 Medium" panose="02020500000000000000" pitchFamily="18" charset="-128"/>
                <a:ea typeface="BIZ UDP明朝 Medium" panose="02020500000000000000" pitchFamily="18" charset="-128"/>
              </a:rPr>
              <a:t>curl –v</a:t>
            </a:r>
            <a:r>
              <a:rPr lang="en-US" altLang="ko-KR" i="0" dirty="0">
                <a:solidFill>
                  <a:schemeClr val="tx1"/>
                </a:solidFill>
                <a:latin typeface="BIZ UDP明朝 Medium" panose="02020500000000000000" pitchFamily="18" charset="-128"/>
                <a:ea typeface="BIZ UDP明朝 Medium" panose="02020500000000000000" pitchFamily="18" charset="-128"/>
              </a:rPr>
              <a:t> </a:t>
            </a:r>
            <a:r>
              <a:rPr lang="ja-JP" altLang="en-US" i="0" dirty="0">
                <a:solidFill>
                  <a:schemeClr val="tx1"/>
                </a:solidFill>
                <a:latin typeface="BIZ UDP明朝 Medium" panose="02020500000000000000" pitchFamily="18" charset="-128"/>
                <a:ea typeface="BIZ UDP明朝 Medium" panose="02020500000000000000" pitchFamily="18" charset="-128"/>
              </a:rPr>
              <a:t>で</a:t>
            </a:r>
            <a:r>
              <a:rPr lang="en-US" altLang="ja-JP" i="0" dirty="0">
                <a:solidFill>
                  <a:schemeClr val="tx1"/>
                </a:solidFill>
                <a:latin typeface="BIZ UDP明朝 Medium" panose="02020500000000000000" pitchFamily="18" charset="-128"/>
                <a:ea typeface="BIZ UDP明朝 Medium" panose="02020500000000000000" pitchFamily="18" charset="-128"/>
              </a:rPr>
              <a:t>URL</a:t>
            </a:r>
            <a:r>
              <a:rPr lang="ja-JP" altLang="en-US" i="0" dirty="0">
                <a:solidFill>
                  <a:schemeClr val="tx1"/>
                </a:solidFill>
                <a:latin typeface="BIZ UDP明朝 Medium" panose="02020500000000000000" pitchFamily="18" charset="-128"/>
                <a:ea typeface="BIZ UDP明朝 Medium" panose="02020500000000000000" pitchFamily="18" charset="-128"/>
              </a:rPr>
              <a:t>に対して、リクエスト、レスポンスの全てを含む情報を出力します。</a:t>
            </a:r>
            <a:endParaRPr lang="en-US" altLang="ko-KR"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04 HTTP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HTTP</a:t>
            </a:r>
            <a:r>
              <a:rPr lang="ja-JP" altLang="en-US" sz="2400" dirty="0">
                <a:solidFill>
                  <a:schemeClr val="tx1"/>
                </a:solidFill>
                <a:latin typeface="BIZ UDP明朝 Medium" panose="02020500000000000000" pitchFamily="18" charset="-128"/>
                <a:ea typeface="BIZ UDP明朝 Medium" panose="02020500000000000000" pitchFamily="18" charset="-128"/>
              </a:rPr>
              <a:t>リクエスト・レスポンス</a:t>
            </a:r>
          </a:p>
        </p:txBody>
      </p:sp>
      <p:pic>
        <p:nvPicPr>
          <p:cNvPr id="7" name="図 6">
            <a:extLst>
              <a:ext uri="{FF2B5EF4-FFF2-40B4-BE49-F238E27FC236}">
                <a16:creationId xmlns:a16="http://schemas.microsoft.com/office/drawing/2014/main" id="{57C334B8-27D8-5B65-82FC-94BF36C90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99" y="4784744"/>
            <a:ext cx="8345065" cy="371527"/>
          </a:xfrm>
          <a:prstGeom prst="rect">
            <a:avLst/>
          </a:prstGeom>
        </p:spPr>
      </p:pic>
      <p:sp>
        <p:nvSpPr>
          <p:cNvPr id="8" name="제목 1">
            <a:extLst>
              <a:ext uri="{FF2B5EF4-FFF2-40B4-BE49-F238E27FC236}">
                <a16:creationId xmlns:a16="http://schemas.microsoft.com/office/drawing/2014/main" id="{ECA9CDB1-A2BA-67E7-DD91-13B2614E8A84}"/>
              </a:ext>
            </a:extLst>
          </p:cNvPr>
          <p:cNvSpPr txBox="1">
            <a:spLocks/>
          </p:cNvSpPr>
          <p:nvPr/>
        </p:nvSpPr>
        <p:spPr>
          <a:xfrm>
            <a:off x="427766" y="4725144"/>
            <a:ext cx="7661196" cy="431127"/>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dirty="0">
                <a:solidFill>
                  <a:srgbClr val="00B050"/>
                </a:solidFill>
                <a:latin typeface="BIZ UDP明朝 Medium" panose="02020500000000000000" pitchFamily="18" charset="-128"/>
                <a:ea typeface="BIZ UDP明朝 Medium" panose="02020500000000000000" pitchFamily="18" charset="-128"/>
              </a:rPr>
              <a:t>curl –v xxx.com</a:t>
            </a:r>
            <a:endParaRPr lang="ja-JP" altLang="en-US" sz="1600" dirty="0">
              <a:solidFill>
                <a:srgbClr val="00B050"/>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294896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616624"/>
          </a:xfrm>
          <a:solidFill>
            <a:schemeClr val="bg1"/>
          </a:solidFill>
        </p:spPr>
        <p:txBody>
          <a:bodyPr>
            <a:normAutofit fontScale="92500"/>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主な</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リクエストヘッダー</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a:solidFill>
                  <a:srgbClr val="F6882E"/>
                </a:solidFill>
                <a:latin typeface="BIZ UDP明朝 Medium" panose="02020500000000000000" pitchFamily="18" charset="-128"/>
                <a:ea typeface="BIZ UDP明朝 Medium" panose="02020500000000000000" pitchFamily="18" charset="-128"/>
              </a:rPr>
              <a:t>User-Agent</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クライアントのブラウザの種類や</a:t>
            </a:r>
            <a:r>
              <a:rPr lang="en-US" altLang="ja-JP" i="0" dirty="0">
                <a:solidFill>
                  <a:schemeClr val="tx1"/>
                </a:solidFill>
                <a:latin typeface="BIZ UDP明朝 Medium" panose="02020500000000000000" pitchFamily="18" charset="-128"/>
                <a:ea typeface="BIZ UDP明朝 Medium" panose="02020500000000000000" pitchFamily="18" charset="-128"/>
              </a:rPr>
              <a:t>OS</a:t>
            </a:r>
            <a:r>
              <a:rPr lang="ja-JP" altLang="en-US" i="0" dirty="0">
                <a:solidFill>
                  <a:schemeClr val="tx1"/>
                </a:solidFill>
                <a:latin typeface="BIZ UDP明朝 Medium" panose="02020500000000000000" pitchFamily="18" charset="-128"/>
                <a:ea typeface="BIZ UDP明朝 Medium" panose="02020500000000000000" pitchFamily="18" charset="-128"/>
              </a:rPr>
              <a:t>情報、検索エンジンクローラの名前など</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err="1">
                <a:solidFill>
                  <a:srgbClr val="F6882E"/>
                </a:solidFill>
                <a:latin typeface="BIZ UDP明朝 Medium" panose="02020500000000000000" pitchFamily="18" charset="-128"/>
                <a:ea typeface="BIZ UDP明朝 Medium" panose="02020500000000000000" pitchFamily="18" charset="-128"/>
              </a:rPr>
              <a:t>Referer</a:t>
            </a:r>
            <a:endParaRPr lang="en-US" altLang="ja-JP"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参照元ページの</a:t>
            </a:r>
            <a:r>
              <a:rPr lang="en-US" altLang="ja-JP" i="0" dirty="0">
                <a:solidFill>
                  <a:schemeClr val="tx1"/>
                </a:solidFill>
                <a:latin typeface="BIZ UDP明朝 Medium" panose="02020500000000000000" pitchFamily="18" charset="-128"/>
                <a:ea typeface="BIZ UDP明朝 Medium" panose="02020500000000000000" pitchFamily="18" charset="-128"/>
              </a:rPr>
              <a:t>URL</a:t>
            </a: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a:solidFill>
                  <a:srgbClr val="F6882E"/>
                </a:solidFill>
                <a:latin typeface="BIZ UDP明朝 Medium" panose="02020500000000000000" pitchFamily="18" charset="-128"/>
                <a:ea typeface="BIZ UDP明朝 Medium" panose="02020500000000000000" pitchFamily="18" charset="-128"/>
              </a:rPr>
              <a:t>Accept</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言語、文字コード、画像の種類などの情報</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多言語対応のサイトがある場合、サーバーはこの情報を元に適切な言語で返したりすることができます。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主な</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レスポンスヘッダー</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a:solidFill>
                  <a:srgbClr val="F6882E"/>
                </a:solidFill>
                <a:latin typeface="BIZ UDP明朝 Medium" panose="02020500000000000000" pitchFamily="18" charset="-128"/>
                <a:ea typeface="BIZ UDP明朝 Medium" panose="02020500000000000000" pitchFamily="18" charset="-128"/>
              </a:rPr>
              <a:t>Date</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発信日時</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a:solidFill>
                  <a:srgbClr val="F6882E"/>
                </a:solidFill>
                <a:latin typeface="BIZ UDP明朝 Medium" panose="02020500000000000000" pitchFamily="18" charset="-128"/>
                <a:ea typeface="BIZ UDP明朝 Medium" panose="02020500000000000000" pitchFamily="18" charset="-128"/>
              </a:rPr>
              <a:t>Server</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送信元サーバーの情報</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a:solidFill>
                  <a:srgbClr val="F6882E"/>
                </a:solidFill>
                <a:latin typeface="BIZ UDP明朝 Medium" panose="02020500000000000000" pitchFamily="18" charset="-128"/>
                <a:ea typeface="BIZ UDP明朝 Medium" panose="02020500000000000000" pitchFamily="18" charset="-128"/>
              </a:rPr>
              <a:t>cache-control</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キャッシュ時間の設定</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04 HTTP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HTTP</a:t>
            </a:r>
            <a:r>
              <a:rPr lang="ja-JP" altLang="en-US" sz="2400" dirty="0">
                <a:solidFill>
                  <a:schemeClr val="tx1"/>
                </a:solidFill>
                <a:latin typeface="BIZ UDP明朝 Medium" panose="02020500000000000000" pitchFamily="18" charset="-128"/>
                <a:ea typeface="BIZ UDP明朝 Medium" panose="02020500000000000000" pitchFamily="18" charset="-128"/>
              </a:rPr>
              <a:t>ヘッダー</a:t>
            </a:r>
          </a:p>
        </p:txBody>
      </p:sp>
    </p:spTree>
    <p:extLst>
      <p:ext uri="{BB962C8B-B14F-4D97-AF65-F5344CB8AC3E}">
        <p14:creationId xmlns:p14="http://schemas.microsoft.com/office/powerpoint/2010/main" val="355390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968552"/>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メソッド</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HTTP</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リクエスト時に送る情報の一つ</a:t>
            </a:r>
            <a:r>
              <a:rPr lang="ja-JP" altLang="en-US" i="0" dirty="0">
                <a:solidFill>
                  <a:schemeClr val="tx1"/>
                </a:solidFill>
                <a:latin typeface="BIZ UDP明朝 Medium" panose="02020500000000000000" pitchFamily="18" charset="-128"/>
                <a:ea typeface="BIZ UDP明朝 Medium" panose="02020500000000000000" pitchFamily="18" charset="-128"/>
              </a:rPr>
              <a:t>です。</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リクエストを送るサーバーに対して、「何をしたいか」という情報を送ります</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リクエストを受け取ったサーバーは、</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メソッドが指示されることで、クライアントから送信されたデータを処理してクライアントに返信します。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メソッドには、次のようなメソッドが用意されています。</a:t>
            </a: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04 HTTP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HTTP</a:t>
            </a:r>
            <a:r>
              <a:rPr lang="ja-JP" altLang="en-US" sz="2400" dirty="0">
                <a:solidFill>
                  <a:schemeClr val="tx1"/>
                </a:solidFill>
                <a:latin typeface="BIZ UDP明朝 Medium" panose="02020500000000000000" pitchFamily="18" charset="-128"/>
                <a:ea typeface="BIZ UDP明朝 Medium" panose="02020500000000000000" pitchFamily="18" charset="-128"/>
              </a:rPr>
              <a:t>メソッド</a:t>
            </a:r>
          </a:p>
        </p:txBody>
      </p:sp>
      <p:graphicFrame>
        <p:nvGraphicFramePr>
          <p:cNvPr id="2" name="表 2">
            <a:extLst>
              <a:ext uri="{FF2B5EF4-FFF2-40B4-BE49-F238E27FC236}">
                <a16:creationId xmlns:a16="http://schemas.microsoft.com/office/drawing/2014/main" id="{8A225559-C5EE-690B-AD52-91B24B51DC1A}"/>
              </a:ext>
            </a:extLst>
          </p:cNvPr>
          <p:cNvGraphicFramePr>
            <a:graphicFrameLocks noGrp="1"/>
          </p:cNvGraphicFramePr>
          <p:nvPr>
            <p:extLst>
              <p:ext uri="{D42A27DB-BD31-4B8C-83A1-F6EECF244321}">
                <p14:modId xmlns:p14="http://schemas.microsoft.com/office/powerpoint/2010/main" val="3102848151"/>
              </p:ext>
            </p:extLst>
          </p:nvPr>
        </p:nvGraphicFramePr>
        <p:xfrm>
          <a:off x="176241" y="2575154"/>
          <a:ext cx="8791518" cy="3512327"/>
        </p:xfrm>
        <a:graphic>
          <a:graphicData uri="http://schemas.openxmlformats.org/drawingml/2006/table">
            <a:tbl>
              <a:tblPr firstRow="1" bandRow="1">
                <a:tableStyleId>{5C22544A-7EE6-4342-B048-85BDC9FD1C3A}</a:tableStyleId>
              </a:tblPr>
              <a:tblGrid>
                <a:gridCol w="1080119">
                  <a:extLst>
                    <a:ext uri="{9D8B030D-6E8A-4147-A177-3AD203B41FA5}">
                      <a16:colId xmlns:a16="http://schemas.microsoft.com/office/drawing/2014/main" val="3163083848"/>
                    </a:ext>
                  </a:extLst>
                </a:gridCol>
                <a:gridCol w="3528392">
                  <a:extLst>
                    <a:ext uri="{9D8B030D-6E8A-4147-A177-3AD203B41FA5}">
                      <a16:colId xmlns:a16="http://schemas.microsoft.com/office/drawing/2014/main" val="3894971064"/>
                    </a:ext>
                  </a:extLst>
                </a:gridCol>
                <a:gridCol w="4183007">
                  <a:extLst>
                    <a:ext uri="{9D8B030D-6E8A-4147-A177-3AD203B41FA5}">
                      <a16:colId xmlns:a16="http://schemas.microsoft.com/office/drawing/2014/main" val="1347931650"/>
                    </a:ext>
                  </a:extLst>
                </a:gridCol>
              </a:tblGrid>
              <a:tr h="242312">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メソッド</a:t>
                      </a:r>
                    </a:p>
                  </a:txBody>
                  <a:tcPr anchor="ctr">
                    <a:solidFill>
                      <a:schemeClr val="accent6">
                        <a:lumMod val="75000"/>
                      </a:schemeClr>
                    </a:solidFill>
                  </a:tcPr>
                </a:tc>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用途</a:t>
                      </a:r>
                    </a:p>
                  </a:txBody>
                  <a:tcPr>
                    <a:solidFill>
                      <a:schemeClr val="accent6">
                        <a:lumMod val="75000"/>
                      </a:schemeClr>
                    </a:solidFill>
                  </a:tcPr>
                </a:tc>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場面</a:t>
                      </a:r>
                    </a:p>
                  </a:txBody>
                  <a:tcPr>
                    <a:solidFill>
                      <a:schemeClr val="accent6">
                        <a:lumMod val="75000"/>
                      </a:schemeClr>
                    </a:solidFill>
                  </a:tcPr>
                </a:tc>
                <a:extLst>
                  <a:ext uri="{0D108BD9-81ED-4DB2-BD59-A6C34878D82A}">
                    <a16:rowId xmlns:a16="http://schemas.microsoft.com/office/drawing/2014/main" val="3744496962"/>
                  </a:ext>
                </a:extLst>
              </a:tr>
              <a:tr h="418238">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GET</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データの取得</a:t>
                      </a:r>
                    </a:p>
                  </a:txBody>
                  <a:tcPr anchor="ctr">
                    <a:solidFill>
                      <a:schemeClr val="accent6">
                        <a:lumMod val="40000"/>
                        <a:lumOff val="60000"/>
                      </a:schemeClr>
                    </a:solidFill>
                  </a:tcPr>
                </a:tc>
                <a:tc>
                  <a:txBody>
                    <a:bodyPr/>
                    <a:lstStyle/>
                    <a:p>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Web</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ページの取得</a:t>
                      </a:r>
                      <a:endPar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endParaRPr>
                    </a:p>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画像データの取得</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40000"/>
                        <a:lumOff val="60000"/>
                      </a:schemeClr>
                    </a:solidFill>
                  </a:tcPr>
                </a:tc>
                <a:extLst>
                  <a:ext uri="{0D108BD9-81ED-4DB2-BD59-A6C34878D82A}">
                    <a16:rowId xmlns:a16="http://schemas.microsoft.com/office/drawing/2014/main" val="484606306"/>
                  </a:ext>
                </a:extLst>
              </a:tr>
              <a:tr h="883055">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POST</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20000"/>
                        <a:lumOff val="80000"/>
                      </a:schemeClr>
                    </a:solidFill>
                  </a:tcPr>
                </a:tc>
                <a:tc>
                  <a:txBody>
                    <a:bodyPr/>
                    <a:lstStyle/>
                    <a:p>
                      <a:r>
                        <a:rPr kumimoji="1" lang="ja-JP" altLang="en-US" sz="1600" dirty="0">
                          <a:latin typeface="BIZ UDP明朝 Medium" panose="02020500000000000000" pitchFamily="18" charset="-128"/>
                          <a:ea typeface="BIZ UDP明朝 Medium" panose="02020500000000000000" pitchFamily="18" charset="-128"/>
                        </a:rPr>
                        <a:t>データの送信</a:t>
                      </a:r>
                      <a:r>
                        <a:rPr kumimoji="1" lang="en-US" altLang="ja-JP" sz="1600" dirty="0">
                          <a:latin typeface="BIZ UDP明朝 Medium" panose="02020500000000000000" pitchFamily="18" charset="-128"/>
                          <a:ea typeface="BIZ UDP明朝 Medium" panose="02020500000000000000" pitchFamily="18" charset="-128"/>
                        </a:rPr>
                        <a:t>(</a:t>
                      </a:r>
                      <a:r>
                        <a:rPr kumimoji="1" lang="ja-JP" altLang="en-US" sz="1600" dirty="0">
                          <a:latin typeface="BIZ UDP明朝 Medium" panose="02020500000000000000" pitchFamily="18" charset="-128"/>
                          <a:ea typeface="BIZ UDP明朝 Medium" panose="02020500000000000000" pitchFamily="18" charset="-128"/>
                        </a:rPr>
                        <a:t>主に新規作成</a:t>
                      </a:r>
                      <a:r>
                        <a:rPr kumimoji="1" lang="en-US" altLang="ja-JP" sz="1600" dirty="0">
                          <a:latin typeface="BIZ UDP明朝 Medium" panose="02020500000000000000" pitchFamily="18" charset="-128"/>
                          <a:ea typeface="BIZ UDP明朝 Medium" panose="02020500000000000000" pitchFamily="18" charset="-128"/>
                        </a:rPr>
                        <a:t>)</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20000"/>
                        <a:lumOff val="80000"/>
                      </a:schemeClr>
                    </a:solidFill>
                  </a:tcPr>
                </a:tc>
                <a:tc>
                  <a:txBody>
                    <a:bodyPr/>
                    <a:lstStyle/>
                    <a:p>
                      <a:r>
                        <a:rPr kumimoji="1" lang="en-US" altLang="ja-JP" sz="1600" dirty="0">
                          <a:latin typeface="BIZ UDP明朝 Medium" panose="02020500000000000000" pitchFamily="18" charset="-128"/>
                          <a:ea typeface="BIZ UDP明朝 Medium" panose="02020500000000000000" pitchFamily="18" charset="-128"/>
                        </a:rPr>
                        <a:t>Web</a:t>
                      </a:r>
                      <a:r>
                        <a:rPr kumimoji="1" lang="ja-JP" altLang="en-US" sz="1600" dirty="0">
                          <a:latin typeface="BIZ UDP明朝 Medium" panose="02020500000000000000" pitchFamily="18" charset="-128"/>
                          <a:ea typeface="BIZ UDP明朝 Medium" panose="02020500000000000000" pitchFamily="18" charset="-128"/>
                        </a:rPr>
                        <a:t>ページ上のフォームからデータを送る</a:t>
                      </a:r>
                      <a:endParaRPr kumimoji="1" lang="en-US" altLang="ja-JP" sz="1600" dirty="0">
                        <a:latin typeface="BIZ UDP明朝 Medium" panose="02020500000000000000" pitchFamily="18" charset="-128"/>
                        <a:ea typeface="BIZ UDP明朝 Medium" panose="02020500000000000000" pitchFamily="18" charset="-128"/>
                      </a:endParaRPr>
                    </a:p>
                    <a:p>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SNS</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などのアカウントを新しく作成するとき</a:t>
                      </a:r>
                      <a:endPar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endParaRPr>
                    </a:p>
                    <a:p>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Twitter</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で新しくツイートするとき</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20000"/>
                        <a:lumOff val="80000"/>
                      </a:schemeClr>
                    </a:solidFill>
                  </a:tcPr>
                </a:tc>
                <a:extLst>
                  <a:ext uri="{0D108BD9-81ED-4DB2-BD59-A6C34878D82A}">
                    <a16:rowId xmlns:a16="http://schemas.microsoft.com/office/drawing/2014/main" val="633431460"/>
                  </a:ext>
                </a:extLst>
              </a:tr>
              <a:tr h="648072">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PUT</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データの送信</a:t>
                      </a: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主に既存データの更新</a:t>
                      </a: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a:t>
                      </a:r>
                    </a:p>
                  </a:txBody>
                  <a:tcPr anchor="ctr">
                    <a:solidFill>
                      <a:schemeClr val="accent6">
                        <a:lumMod val="40000"/>
                        <a:lumOff val="60000"/>
                      </a:schemeClr>
                    </a:solidFill>
                  </a:tcPr>
                </a:tc>
                <a:tc>
                  <a:txBody>
                    <a:bodyPr/>
                    <a:lstStyle/>
                    <a:p>
                      <a:r>
                        <a:rPr kumimoji="1" lang="ja-JP" altLang="en-US" sz="1600" dirty="0">
                          <a:latin typeface="BIZ UDP明朝 Medium" panose="02020500000000000000" pitchFamily="18" charset="-128"/>
                          <a:ea typeface="BIZ UDP明朝 Medium" panose="02020500000000000000" pitchFamily="18" charset="-128"/>
                        </a:rPr>
                        <a:t>既存のブログ記事の更新</a:t>
                      </a:r>
                      <a:endParaRPr kumimoji="1" lang="en-US" altLang="ja-JP" sz="1600" dirty="0">
                        <a:latin typeface="BIZ UDP明朝 Medium" panose="02020500000000000000" pitchFamily="18" charset="-128"/>
                        <a:ea typeface="BIZ UDP明朝 Medium" panose="02020500000000000000" pitchFamily="18" charset="-128"/>
                      </a:endParaRPr>
                    </a:p>
                    <a:p>
                      <a:r>
                        <a:rPr kumimoji="1" lang="en-US" altLang="ja-JP" sz="1600" dirty="0">
                          <a:latin typeface="BIZ UDP明朝 Medium" panose="02020500000000000000" pitchFamily="18" charset="-128"/>
                          <a:ea typeface="BIZ UDP明朝 Medium" panose="02020500000000000000" pitchFamily="18" charset="-128"/>
                        </a:rPr>
                        <a:t>Facebook</a:t>
                      </a:r>
                      <a:r>
                        <a:rPr kumimoji="1" lang="ja-JP" altLang="en-US" sz="1600" dirty="0">
                          <a:latin typeface="BIZ UDP明朝 Medium" panose="02020500000000000000" pitchFamily="18" charset="-128"/>
                          <a:ea typeface="BIZ UDP明朝 Medium" panose="02020500000000000000" pitchFamily="18" charset="-128"/>
                        </a:rPr>
                        <a:t>でのコメント編集</a:t>
                      </a:r>
                    </a:p>
                  </a:txBody>
                  <a:tcPr anchor="ctr">
                    <a:solidFill>
                      <a:schemeClr val="accent6">
                        <a:lumMod val="40000"/>
                        <a:lumOff val="60000"/>
                      </a:schemeClr>
                    </a:solidFill>
                  </a:tcPr>
                </a:tc>
                <a:extLst>
                  <a:ext uri="{0D108BD9-81ED-4DB2-BD59-A6C34878D82A}">
                    <a16:rowId xmlns:a16="http://schemas.microsoft.com/office/drawing/2014/main" val="3381485868"/>
                  </a:ext>
                </a:extLst>
              </a:tr>
              <a:tr h="242312">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DELETE</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データの削除</a:t>
                      </a:r>
                    </a:p>
                  </a:txBody>
                  <a:tcPr anchor="ctr">
                    <a:solidFill>
                      <a:schemeClr val="accent6">
                        <a:lumMod val="20000"/>
                        <a:lumOff val="80000"/>
                      </a:schemeClr>
                    </a:solidFill>
                  </a:tcPr>
                </a:tc>
                <a:tc>
                  <a:txBody>
                    <a:bodyPr/>
                    <a:lstStyle/>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既存アカウントの削除</a:t>
                      </a:r>
                    </a:p>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既存のブログ記事の削除</a:t>
                      </a:r>
                    </a:p>
                    <a:p>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Twitter</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での既存ツイートの削除</a:t>
                      </a:r>
                    </a:p>
                    <a:p>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Facebook</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でのコメント削除</a:t>
                      </a:r>
                    </a:p>
                  </a:txBody>
                  <a:tcPr anchor="ctr">
                    <a:solidFill>
                      <a:schemeClr val="accent6">
                        <a:lumMod val="20000"/>
                        <a:lumOff val="80000"/>
                      </a:schemeClr>
                    </a:solidFill>
                  </a:tcPr>
                </a:tc>
                <a:extLst>
                  <a:ext uri="{0D108BD9-81ED-4DB2-BD59-A6C34878D82A}">
                    <a16:rowId xmlns:a16="http://schemas.microsoft.com/office/drawing/2014/main" val="2439432660"/>
                  </a:ext>
                </a:extLst>
              </a:tr>
            </a:tbl>
          </a:graphicData>
        </a:graphic>
      </p:graphicFrame>
    </p:spTree>
    <p:extLst>
      <p:ext uri="{BB962C8B-B14F-4D97-AF65-F5344CB8AC3E}">
        <p14:creationId xmlns:p14="http://schemas.microsoft.com/office/powerpoint/2010/main" val="305311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968552"/>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ステータスコード</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HTTP</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レスポンス時に送る情報の一つ</a:t>
            </a:r>
            <a:r>
              <a:rPr lang="ja-JP" altLang="en-US" i="0" dirty="0">
                <a:solidFill>
                  <a:schemeClr val="tx1"/>
                </a:solidFill>
                <a:latin typeface="BIZ UDP明朝 Medium" panose="02020500000000000000" pitchFamily="18" charset="-128"/>
                <a:ea typeface="BIZ UDP明朝 Medium" panose="02020500000000000000" pitchFamily="18" charset="-128"/>
              </a:rPr>
              <a:t>です。</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リクエストを送ったクライアントに対して、リクエストの処理結果を送ります</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ステータスコードは、</a:t>
            </a:r>
            <a:r>
              <a:rPr lang="en-US" altLang="ja-JP" i="0" dirty="0">
                <a:solidFill>
                  <a:schemeClr val="tx1"/>
                </a:solidFill>
                <a:latin typeface="BIZ UDP明朝 Medium" panose="02020500000000000000" pitchFamily="18" charset="-128"/>
                <a:ea typeface="BIZ UDP明朝 Medium" panose="02020500000000000000" pitchFamily="18" charset="-128"/>
              </a:rPr>
              <a:t>3</a:t>
            </a:r>
            <a:r>
              <a:rPr lang="ja-JP" altLang="en-US" i="0" dirty="0">
                <a:solidFill>
                  <a:schemeClr val="tx1"/>
                </a:solidFill>
                <a:latin typeface="BIZ UDP明朝 Medium" panose="02020500000000000000" pitchFamily="18" charset="-128"/>
                <a:ea typeface="BIZ UDP明朝 Medium" panose="02020500000000000000" pitchFamily="18" charset="-128"/>
              </a:rPr>
              <a:t>桁の数字からなり、各数字の意味は次のようになっています。</a:t>
            </a: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04 HTTP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HTTP</a:t>
            </a:r>
            <a:r>
              <a:rPr lang="ja-JP" altLang="en-US" sz="2400" dirty="0">
                <a:solidFill>
                  <a:schemeClr val="tx1"/>
                </a:solidFill>
                <a:latin typeface="BIZ UDP明朝 Medium" panose="02020500000000000000" pitchFamily="18" charset="-128"/>
                <a:ea typeface="BIZ UDP明朝 Medium" panose="02020500000000000000" pitchFamily="18" charset="-128"/>
              </a:rPr>
              <a:t>ステータスコード</a:t>
            </a:r>
          </a:p>
        </p:txBody>
      </p:sp>
      <p:graphicFrame>
        <p:nvGraphicFramePr>
          <p:cNvPr id="2" name="表 2">
            <a:extLst>
              <a:ext uri="{FF2B5EF4-FFF2-40B4-BE49-F238E27FC236}">
                <a16:creationId xmlns:a16="http://schemas.microsoft.com/office/drawing/2014/main" id="{8A225559-C5EE-690B-AD52-91B24B51DC1A}"/>
              </a:ext>
            </a:extLst>
          </p:cNvPr>
          <p:cNvGraphicFramePr>
            <a:graphicFrameLocks noGrp="1"/>
          </p:cNvGraphicFramePr>
          <p:nvPr>
            <p:extLst>
              <p:ext uri="{D42A27DB-BD31-4B8C-83A1-F6EECF244321}">
                <p14:modId xmlns:p14="http://schemas.microsoft.com/office/powerpoint/2010/main" val="1139100101"/>
              </p:ext>
            </p:extLst>
          </p:nvPr>
        </p:nvGraphicFramePr>
        <p:xfrm>
          <a:off x="201039" y="2276872"/>
          <a:ext cx="8791518" cy="3359927"/>
        </p:xfrm>
        <a:graphic>
          <a:graphicData uri="http://schemas.openxmlformats.org/drawingml/2006/table">
            <a:tbl>
              <a:tblPr firstRow="1" bandRow="1">
                <a:tableStyleId>{5C22544A-7EE6-4342-B048-85BDC9FD1C3A}</a:tableStyleId>
              </a:tblPr>
              <a:tblGrid>
                <a:gridCol w="2235519">
                  <a:extLst>
                    <a:ext uri="{9D8B030D-6E8A-4147-A177-3AD203B41FA5}">
                      <a16:colId xmlns:a16="http://schemas.microsoft.com/office/drawing/2014/main" val="3163083848"/>
                    </a:ext>
                  </a:extLst>
                </a:gridCol>
                <a:gridCol w="2372992">
                  <a:extLst>
                    <a:ext uri="{9D8B030D-6E8A-4147-A177-3AD203B41FA5}">
                      <a16:colId xmlns:a16="http://schemas.microsoft.com/office/drawing/2014/main" val="3894971064"/>
                    </a:ext>
                  </a:extLst>
                </a:gridCol>
                <a:gridCol w="4183007">
                  <a:extLst>
                    <a:ext uri="{9D8B030D-6E8A-4147-A177-3AD203B41FA5}">
                      <a16:colId xmlns:a16="http://schemas.microsoft.com/office/drawing/2014/main" val="1347931650"/>
                    </a:ext>
                  </a:extLst>
                </a:gridCol>
              </a:tblGrid>
              <a:tr h="242312">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ステータスコード</a:t>
                      </a:r>
                    </a:p>
                  </a:txBody>
                  <a:tcPr anchor="ctr">
                    <a:solidFill>
                      <a:schemeClr val="accent6">
                        <a:lumMod val="75000"/>
                      </a:schemeClr>
                    </a:solidFill>
                  </a:tcPr>
                </a:tc>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処理結果</a:t>
                      </a:r>
                    </a:p>
                  </a:txBody>
                  <a:tcPr>
                    <a:solidFill>
                      <a:schemeClr val="accent6">
                        <a:lumMod val="75000"/>
                      </a:schemeClr>
                    </a:solidFill>
                  </a:tcPr>
                </a:tc>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説明</a:t>
                      </a:r>
                    </a:p>
                  </a:txBody>
                  <a:tcPr>
                    <a:solidFill>
                      <a:schemeClr val="accent6">
                        <a:lumMod val="75000"/>
                      </a:schemeClr>
                    </a:solidFill>
                  </a:tcPr>
                </a:tc>
                <a:extLst>
                  <a:ext uri="{0D108BD9-81ED-4DB2-BD59-A6C34878D82A}">
                    <a16:rowId xmlns:a16="http://schemas.microsoft.com/office/drawing/2014/main" val="3744496962"/>
                  </a:ext>
                </a:extLst>
              </a:tr>
              <a:tr h="418238">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1</a:t>
                      </a:r>
                      <a:r>
                        <a:rPr kumimoji="1" lang="ja-JP" altLang="en-US" sz="1600" dirty="0">
                          <a:latin typeface="BIZ UDP明朝 Medium" panose="02020500000000000000" pitchFamily="18" charset="-128"/>
                          <a:ea typeface="BIZ UDP明朝 Medium" panose="02020500000000000000" pitchFamily="18" charset="-128"/>
                        </a:rPr>
                        <a:t>ｘｘ</a:t>
                      </a:r>
                    </a:p>
                  </a:txBody>
                  <a:tcPr anchor="c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Informational</a:t>
                      </a:r>
                      <a:endPar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endParaRPr>
                    </a:p>
                  </a:txBody>
                  <a:tcPr anchor="ctr">
                    <a:solidFill>
                      <a:schemeClr val="accent6">
                        <a:lumMod val="40000"/>
                        <a:lumOff val="60000"/>
                      </a:schemeClr>
                    </a:solidFill>
                  </a:tcPr>
                </a:tc>
                <a:tc>
                  <a:txBody>
                    <a:bodyPr/>
                    <a:lstStyle/>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クライアントからのリクエストを受け入れ可能で、継続して処理されている状態</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40000"/>
                        <a:lumOff val="60000"/>
                      </a:schemeClr>
                    </a:solidFill>
                  </a:tcPr>
                </a:tc>
                <a:extLst>
                  <a:ext uri="{0D108BD9-81ED-4DB2-BD59-A6C34878D82A}">
                    <a16:rowId xmlns:a16="http://schemas.microsoft.com/office/drawing/2014/main" val="484606306"/>
                  </a:ext>
                </a:extLst>
              </a:tr>
              <a:tr h="883055">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2</a:t>
                      </a:r>
                      <a:r>
                        <a:rPr kumimoji="1" lang="ja-JP" altLang="en-US" sz="1600" dirty="0">
                          <a:latin typeface="BIZ UDP明朝 Medium" panose="02020500000000000000" pitchFamily="18" charset="-128"/>
                          <a:ea typeface="BIZ UDP明朝 Medium" panose="02020500000000000000" pitchFamily="18" charset="-128"/>
                        </a:rPr>
                        <a:t>ｘｘ</a:t>
                      </a:r>
                    </a:p>
                  </a:txBody>
                  <a:tcPr anchor="ctr">
                    <a:solidFill>
                      <a:schemeClr val="accent6">
                        <a:lumMod val="20000"/>
                        <a:lumOff val="80000"/>
                      </a:schemeClr>
                    </a:solidFill>
                  </a:tcPr>
                </a:tc>
                <a:tc>
                  <a:txBody>
                    <a:bodyPr/>
                    <a:lstStyle/>
                    <a:p>
                      <a:r>
                        <a:rPr kumimoji="1" lang="en-US" altLang="ja-JP" sz="1600" dirty="0">
                          <a:latin typeface="BIZ UDP明朝 Medium" panose="02020500000000000000" pitchFamily="18" charset="-128"/>
                          <a:ea typeface="BIZ UDP明朝 Medium" panose="02020500000000000000" pitchFamily="18" charset="-128"/>
                        </a:rPr>
                        <a:t>Success</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20000"/>
                        <a:lumOff val="80000"/>
                      </a:schemeClr>
                    </a:solidFill>
                  </a:tcPr>
                </a:tc>
                <a:tc>
                  <a:txBody>
                    <a:bodyPr/>
                    <a:lstStyle/>
                    <a:p>
                      <a:r>
                        <a:rPr kumimoji="1" lang="ja-JP" altLang="en-US" sz="1600" dirty="0">
                          <a:latin typeface="BIZ UDP明朝 Medium" panose="02020500000000000000" pitchFamily="18" charset="-128"/>
                          <a:ea typeface="BIZ UDP明朝 Medium" panose="02020500000000000000" pitchFamily="18" charset="-128"/>
                        </a:rPr>
                        <a:t>クライアントからリクエストがサーバに送られ理解されて受理された状態</a:t>
                      </a:r>
                    </a:p>
                  </a:txBody>
                  <a:tcPr anchor="ctr">
                    <a:solidFill>
                      <a:schemeClr val="accent6">
                        <a:lumMod val="20000"/>
                        <a:lumOff val="80000"/>
                      </a:schemeClr>
                    </a:solidFill>
                  </a:tcPr>
                </a:tc>
                <a:extLst>
                  <a:ext uri="{0D108BD9-81ED-4DB2-BD59-A6C34878D82A}">
                    <a16:rowId xmlns:a16="http://schemas.microsoft.com/office/drawing/2014/main" val="633431460"/>
                  </a:ext>
                </a:extLst>
              </a:tr>
              <a:tr h="648072">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3</a:t>
                      </a:r>
                      <a:r>
                        <a:rPr kumimoji="1" lang="ja-JP" altLang="en-US" sz="1600" dirty="0">
                          <a:latin typeface="BIZ UDP明朝 Medium" panose="02020500000000000000" pitchFamily="18" charset="-128"/>
                          <a:ea typeface="BIZ UDP明朝 Medium" panose="02020500000000000000" pitchFamily="18" charset="-128"/>
                        </a:rPr>
                        <a:t>ｘｘ</a:t>
                      </a:r>
                    </a:p>
                  </a:txBody>
                  <a:tcPr anchor="c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Redirection</a:t>
                      </a:r>
                    </a:p>
                  </a:txBody>
                  <a:tcPr anchor="ctr">
                    <a:solidFill>
                      <a:schemeClr val="accent6">
                        <a:lumMod val="40000"/>
                        <a:lumOff val="60000"/>
                      </a:schemeClr>
                    </a:solidFill>
                  </a:tcPr>
                </a:tc>
                <a:tc>
                  <a:txBody>
                    <a:bodyPr/>
                    <a:lstStyle/>
                    <a:p>
                      <a:r>
                        <a:rPr kumimoji="1" lang="ja-JP" altLang="en-US" sz="1600" dirty="0">
                          <a:latin typeface="BIZ UDP明朝 Medium" panose="02020500000000000000" pitchFamily="18" charset="-128"/>
                          <a:ea typeface="BIZ UDP明朝 Medium" panose="02020500000000000000" pitchFamily="18" charset="-128"/>
                        </a:rPr>
                        <a:t>リクエストを完了させるためにリダイレクト処理を行う</a:t>
                      </a:r>
                    </a:p>
                  </a:txBody>
                  <a:tcPr anchor="ctr">
                    <a:solidFill>
                      <a:schemeClr val="accent6">
                        <a:lumMod val="40000"/>
                        <a:lumOff val="60000"/>
                      </a:schemeClr>
                    </a:solidFill>
                  </a:tcPr>
                </a:tc>
                <a:extLst>
                  <a:ext uri="{0D108BD9-81ED-4DB2-BD59-A6C34878D82A}">
                    <a16:rowId xmlns:a16="http://schemas.microsoft.com/office/drawing/2014/main" val="3381485868"/>
                  </a:ext>
                </a:extLst>
              </a:tr>
              <a:tr h="242312">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４ｘｘ</a:t>
                      </a:r>
                    </a:p>
                  </a:txBody>
                  <a:tcPr anchor="c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Client Error</a:t>
                      </a:r>
                      <a:endPar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endParaRPr>
                    </a:p>
                  </a:txBody>
                  <a:tcPr anchor="ctr">
                    <a:solidFill>
                      <a:schemeClr val="accent6">
                        <a:lumMod val="20000"/>
                        <a:lumOff val="80000"/>
                      </a:schemeClr>
                    </a:solidFill>
                  </a:tcPr>
                </a:tc>
                <a:tc>
                  <a:txBody>
                    <a:bodyPr/>
                    <a:lstStyle/>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クライアント側で操作や入力に不備があった際にるエラー</a:t>
                      </a:r>
                    </a:p>
                  </a:txBody>
                  <a:tcPr anchor="ctr">
                    <a:solidFill>
                      <a:schemeClr val="accent6">
                        <a:lumMod val="20000"/>
                        <a:lumOff val="80000"/>
                      </a:schemeClr>
                    </a:solidFill>
                  </a:tcPr>
                </a:tc>
                <a:extLst>
                  <a:ext uri="{0D108BD9-81ED-4DB2-BD59-A6C34878D82A}">
                    <a16:rowId xmlns:a16="http://schemas.microsoft.com/office/drawing/2014/main" val="2439432660"/>
                  </a:ext>
                </a:extLst>
              </a:tr>
              <a:tr h="242312">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５ｘｘ</a:t>
                      </a:r>
                    </a:p>
                  </a:txBody>
                  <a:tcPr anchor="c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Server Error</a:t>
                      </a:r>
                      <a:endPar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endParaRPr>
                    </a:p>
                  </a:txBody>
                  <a:tcPr anchor="ctr">
                    <a:solidFill>
                      <a:schemeClr val="accent6">
                        <a:lumMod val="40000"/>
                        <a:lumOff val="60000"/>
                      </a:schemeClr>
                    </a:solidFill>
                  </a:tcPr>
                </a:tc>
                <a:tc>
                  <a:txBody>
                    <a:bodyPr/>
                    <a:lstStyle/>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サーバー側の障害などで出るエラー</a:t>
                      </a:r>
                    </a:p>
                  </a:txBody>
                  <a:tcPr anchor="ctr">
                    <a:solidFill>
                      <a:schemeClr val="accent6">
                        <a:lumMod val="40000"/>
                        <a:lumOff val="60000"/>
                      </a:schemeClr>
                    </a:solidFill>
                  </a:tcPr>
                </a:tc>
                <a:extLst>
                  <a:ext uri="{0D108BD9-81ED-4DB2-BD59-A6C34878D82A}">
                    <a16:rowId xmlns:a16="http://schemas.microsoft.com/office/drawing/2014/main" val="2191392009"/>
                  </a:ext>
                </a:extLst>
              </a:tr>
            </a:tbl>
          </a:graphicData>
        </a:graphic>
      </p:graphicFrame>
    </p:spTree>
    <p:extLst>
      <p:ext uri="{BB962C8B-B14F-4D97-AF65-F5344CB8AC3E}">
        <p14:creationId xmlns:p14="http://schemas.microsoft.com/office/powerpoint/2010/main" val="34340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dirty="0"/>
              <a:t>THANK YOU</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463567" y="1335120"/>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4" name="그룹 1">
            <a:extLst>
              <a:ext uri="{FF2B5EF4-FFF2-40B4-BE49-F238E27FC236}">
                <a16:creationId xmlns:a16="http://schemas.microsoft.com/office/drawing/2014/main" id="{D878DFA1-E3C6-85BD-E041-0F46C006721D}"/>
              </a:ext>
            </a:extLst>
          </p:cNvPr>
          <p:cNvGrpSpPr/>
          <p:nvPr/>
        </p:nvGrpSpPr>
        <p:grpSpPr>
          <a:xfrm>
            <a:off x="4595639" y="2204864"/>
            <a:ext cx="3744416" cy="864096"/>
            <a:chOff x="4238823" y="1217861"/>
            <a:chExt cx="3744416" cy="864096"/>
          </a:xfrm>
        </p:grpSpPr>
        <p:sp>
          <p:nvSpPr>
            <p:cNvPr id="5" name="직각 삼각형 20">
              <a:extLst>
                <a:ext uri="{FF2B5EF4-FFF2-40B4-BE49-F238E27FC236}">
                  <a16:creationId xmlns:a16="http://schemas.microsoft.com/office/drawing/2014/main" id="{FD830EDF-0AE0-07AC-3408-C14707F98F7C}"/>
                </a:ext>
              </a:extLst>
            </p:cNvPr>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6" name="Text Box 5">
              <a:extLst>
                <a:ext uri="{FF2B5EF4-FFF2-40B4-BE49-F238E27FC236}">
                  <a16:creationId xmlns:a16="http://schemas.microsoft.com/office/drawing/2014/main" id="{5E8DF250-E2E1-463A-1CFB-606AA0029019}"/>
                </a:ext>
              </a:extLst>
            </p:cNvPr>
            <p:cNvSpPr txBox="1">
              <a:spLocks noChangeArrowheads="1"/>
            </p:cNvSpPr>
            <p:nvPr/>
          </p:nvSpPr>
          <p:spPr bwMode="auto">
            <a:xfrm>
              <a:off x="5256786" y="1579935"/>
              <a:ext cx="2726453" cy="369332"/>
            </a:xfrm>
            <a:prstGeom prst="rect">
              <a:avLst/>
            </a:prstGeom>
            <a:noFill/>
            <a:ln w="9525">
              <a:noFill/>
              <a:miter lim="800000"/>
              <a:headEnd/>
              <a:tailEnd/>
            </a:ln>
          </p:spPr>
          <p:txBody>
            <a:bodyPr wrap="square">
              <a:spAutoFit/>
            </a:bodyPr>
            <a:lstStyle/>
            <a:p>
              <a:pPr>
                <a:defRPr/>
              </a:pP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構成</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Box 13">
              <a:extLst>
                <a:ext uri="{FF2B5EF4-FFF2-40B4-BE49-F238E27FC236}">
                  <a16:creationId xmlns:a16="http://schemas.microsoft.com/office/drawing/2014/main" id="{E222909A-9036-F7D3-BE09-C025DCAE0646}"/>
                </a:ext>
              </a:extLst>
            </p:cNvPr>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9" name="그룹 2">
            <a:extLst>
              <a:ext uri="{FF2B5EF4-FFF2-40B4-BE49-F238E27FC236}">
                <a16:creationId xmlns:a16="http://schemas.microsoft.com/office/drawing/2014/main" id="{EF7ADAA6-09FB-2358-E4FC-1C2B2AF8D65E}"/>
              </a:ext>
            </a:extLst>
          </p:cNvPr>
          <p:cNvGrpSpPr/>
          <p:nvPr/>
        </p:nvGrpSpPr>
        <p:grpSpPr>
          <a:xfrm>
            <a:off x="4595639" y="3295294"/>
            <a:ext cx="864096" cy="864096"/>
            <a:chOff x="4238823" y="2308291"/>
            <a:chExt cx="864096" cy="864096"/>
          </a:xfrm>
        </p:grpSpPr>
        <p:sp>
          <p:nvSpPr>
            <p:cNvPr id="10" name="직각 삼각형 29">
              <a:extLst>
                <a:ext uri="{FF2B5EF4-FFF2-40B4-BE49-F238E27FC236}">
                  <a16:creationId xmlns:a16="http://schemas.microsoft.com/office/drawing/2014/main" id="{1672DA89-349C-8309-A511-350F09352493}"/>
                </a:ext>
              </a:extLst>
            </p:cNvPr>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1" name="TextBox 13">
              <a:extLst>
                <a:ext uri="{FF2B5EF4-FFF2-40B4-BE49-F238E27FC236}">
                  <a16:creationId xmlns:a16="http://schemas.microsoft.com/office/drawing/2014/main" id="{A46567DC-FCEE-BEBC-E1EF-A6D636BCEE40}"/>
                </a:ext>
              </a:extLst>
            </p:cNvPr>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grpSp>
        <p:nvGrpSpPr>
          <p:cNvPr id="12" name="그룹 3">
            <a:extLst>
              <a:ext uri="{FF2B5EF4-FFF2-40B4-BE49-F238E27FC236}">
                <a16:creationId xmlns:a16="http://schemas.microsoft.com/office/drawing/2014/main" id="{7932C5DD-8842-00F0-E891-D564ACEDE896}"/>
              </a:ext>
            </a:extLst>
          </p:cNvPr>
          <p:cNvGrpSpPr/>
          <p:nvPr/>
        </p:nvGrpSpPr>
        <p:grpSpPr>
          <a:xfrm>
            <a:off x="4595639" y="4385724"/>
            <a:ext cx="864096" cy="864096"/>
            <a:chOff x="4238823" y="3398721"/>
            <a:chExt cx="864096" cy="864096"/>
          </a:xfrm>
        </p:grpSpPr>
        <p:sp>
          <p:nvSpPr>
            <p:cNvPr id="13" name="직각 삼각형 27">
              <a:extLst>
                <a:ext uri="{FF2B5EF4-FFF2-40B4-BE49-F238E27FC236}">
                  <a16:creationId xmlns:a16="http://schemas.microsoft.com/office/drawing/2014/main" id="{876820BD-90E4-79F3-3708-6452A8E8AB28}"/>
                </a:ext>
              </a:extLst>
            </p:cNvPr>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4" name="TextBox 13">
              <a:extLst>
                <a:ext uri="{FF2B5EF4-FFF2-40B4-BE49-F238E27FC236}">
                  <a16:creationId xmlns:a16="http://schemas.microsoft.com/office/drawing/2014/main" id="{84B8BDC7-3A1E-7358-7651-F75675669039}"/>
                </a:ext>
              </a:extLst>
            </p:cNvPr>
            <p:cNvSpPr txBox="1">
              <a:spLocks noChangeArrowheads="1"/>
            </p:cNvSpPr>
            <p:nvPr/>
          </p:nvSpPr>
          <p:spPr bwMode="auto">
            <a:xfrm>
              <a:off x="4589575" y="3734418"/>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03</a:t>
              </a:r>
              <a:endParaRPr lang="ko-KR" altLang="en-US" sz="2500" b="1" dirty="0">
                <a:solidFill>
                  <a:schemeClr val="bg1"/>
                </a:solidFill>
                <a:latin typeface="+mj-lt"/>
                <a:ea typeface="맑은 고딕" pitchFamily="50" charset="-127"/>
                <a:cs typeface="+mj-cs"/>
              </a:endParaRPr>
            </a:p>
          </p:txBody>
        </p:sp>
      </p:grpSp>
      <p:grpSp>
        <p:nvGrpSpPr>
          <p:cNvPr id="15" name="그룹 4">
            <a:extLst>
              <a:ext uri="{FF2B5EF4-FFF2-40B4-BE49-F238E27FC236}">
                <a16:creationId xmlns:a16="http://schemas.microsoft.com/office/drawing/2014/main" id="{ABF64C8C-9B4C-9D21-9AF5-4477981CD304}"/>
              </a:ext>
            </a:extLst>
          </p:cNvPr>
          <p:cNvGrpSpPr/>
          <p:nvPr/>
        </p:nvGrpSpPr>
        <p:grpSpPr>
          <a:xfrm>
            <a:off x="4595639" y="5476154"/>
            <a:ext cx="864096" cy="864096"/>
            <a:chOff x="4238823" y="4489151"/>
            <a:chExt cx="864096" cy="864096"/>
          </a:xfrm>
        </p:grpSpPr>
        <p:sp>
          <p:nvSpPr>
            <p:cNvPr id="16" name="직각 삼각형 23">
              <a:extLst>
                <a:ext uri="{FF2B5EF4-FFF2-40B4-BE49-F238E27FC236}">
                  <a16:creationId xmlns:a16="http://schemas.microsoft.com/office/drawing/2014/main" id="{28B2A99B-06B7-7194-14A2-260C9E93F2DD}"/>
                </a:ext>
              </a:extLst>
            </p:cNvPr>
            <p:cNvSpPr/>
            <p:nvPr/>
          </p:nvSpPr>
          <p:spPr>
            <a:xfrm rot="16200000">
              <a:off x="4238823" y="448915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7" name="TextBox 13">
              <a:extLst>
                <a:ext uri="{FF2B5EF4-FFF2-40B4-BE49-F238E27FC236}">
                  <a16:creationId xmlns:a16="http://schemas.microsoft.com/office/drawing/2014/main" id="{ADA89448-5159-F66C-80CE-8F46B466264C}"/>
                </a:ext>
              </a:extLst>
            </p:cNvPr>
            <p:cNvSpPr txBox="1">
              <a:spLocks noChangeArrowheads="1"/>
            </p:cNvSpPr>
            <p:nvPr/>
          </p:nvSpPr>
          <p:spPr bwMode="auto">
            <a:xfrm>
              <a:off x="4589575" y="4838590"/>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04</a:t>
              </a:r>
              <a:endParaRPr lang="ko-KR" altLang="en-US" sz="2500" b="1" dirty="0">
                <a:solidFill>
                  <a:schemeClr val="bg1"/>
                </a:solidFill>
                <a:latin typeface="+mj-lt"/>
                <a:ea typeface="맑은 고딕" pitchFamily="50" charset="-127"/>
                <a:cs typeface="+mj-cs"/>
              </a:endParaRPr>
            </a:p>
          </p:txBody>
        </p:sp>
      </p:grpSp>
      <p:sp>
        <p:nvSpPr>
          <p:cNvPr id="19" name="Text Box 5">
            <a:extLst>
              <a:ext uri="{FF2B5EF4-FFF2-40B4-BE49-F238E27FC236}">
                <a16:creationId xmlns:a16="http://schemas.microsoft.com/office/drawing/2014/main" id="{C6CA1394-23CE-E914-905A-097451AC4BCF}"/>
              </a:ext>
            </a:extLst>
          </p:cNvPr>
          <p:cNvSpPr txBox="1">
            <a:spLocks noChangeArrowheads="1"/>
          </p:cNvSpPr>
          <p:nvPr/>
        </p:nvSpPr>
        <p:spPr bwMode="auto">
          <a:xfrm>
            <a:off x="5613602" y="3671110"/>
            <a:ext cx="3150969"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CloudFront</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2" name="Text Box 5">
            <a:extLst>
              <a:ext uri="{FF2B5EF4-FFF2-40B4-BE49-F238E27FC236}">
                <a16:creationId xmlns:a16="http://schemas.microsoft.com/office/drawing/2014/main" id="{6286828B-49EF-1DB2-95F8-A3227739ECEA}"/>
              </a:ext>
            </a:extLst>
          </p:cNvPr>
          <p:cNvSpPr txBox="1">
            <a:spLocks noChangeArrowheads="1"/>
          </p:cNvSpPr>
          <p:nvPr/>
        </p:nvSpPr>
        <p:spPr bwMode="auto">
          <a:xfrm>
            <a:off x="5613602" y="4757512"/>
            <a:ext cx="2726453" cy="369332"/>
          </a:xfrm>
          <a:prstGeom prst="rect">
            <a:avLst/>
          </a:prstGeom>
          <a:noFill/>
          <a:ln w="9525">
            <a:noFill/>
            <a:miter lim="800000"/>
            <a:headEnd/>
            <a:tailEnd/>
          </a:ln>
        </p:spPr>
        <p:txBody>
          <a:bodyPr wrap="square">
            <a:spAutoFit/>
          </a:bodyPr>
          <a:lstStyle/>
          <a:p>
            <a:pPr>
              <a:defRPr/>
            </a:pP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マネージドプレフィックス</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3" name="Text Box 5">
            <a:extLst>
              <a:ext uri="{FF2B5EF4-FFF2-40B4-BE49-F238E27FC236}">
                <a16:creationId xmlns:a16="http://schemas.microsoft.com/office/drawing/2014/main" id="{2E9F8BEE-54A9-4485-30DE-5BD610AD9383}"/>
              </a:ext>
            </a:extLst>
          </p:cNvPr>
          <p:cNvSpPr txBox="1">
            <a:spLocks noChangeArrowheads="1"/>
          </p:cNvSpPr>
          <p:nvPr/>
        </p:nvSpPr>
        <p:spPr bwMode="auto">
          <a:xfrm>
            <a:off x="5607518" y="5843915"/>
            <a:ext cx="2804546"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HTTP</a:t>
            </a:r>
            <a:endParaRPr lang="en-US" altLang="ko-KR" sz="1800"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8F4012D2-E45B-57FF-3B8C-E8092847CB68}"/>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12" name="제목 1">
            <a:extLst>
              <a:ext uri="{FF2B5EF4-FFF2-40B4-BE49-F238E27FC236}">
                <a16:creationId xmlns:a16="http://schemas.microsoft.com/office/drawing/2014/main" id="{DEAE85ED-D608-8E1E-7E58-4B117E739BEC}"/>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構成</a:t>
            </a:r>
          </a:p>
        </p:txBody>
      </p:sp>
      <p:sp>
        <p:nvSpPr>
          <p:cNvPr id="22" name="正方形/長方形 21">
            <a:extLst>
              <a:ext uri="{FF2B5EF4-FFF2-40B4-BE49-F238E27FC236}">
                <a16:creationId xmlns:a16="http://schemas.microsoft.com/office/drawing/2014/main" id="{130837D4-140A-1DB8-3B90-658860BB5C5B}"/>
              </a:ext>
            </a:extLst>
          </p:cNvPr>
          <p:cNvSpPr/>
          <p:nvPr/>
        </p:nvSpPr>
        <p:spPr>
          <a:xfrm>
            <a:off x="395536" y="4535764"/>
            <a:ext cx="8402525" cy="2160240"/>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26" name="내용 개체 틀 5">
            <a:extLst>
              <a:ext uri="{FF2B5EF4-FFF2-40B4-BE49-F238E27FC236}">
                <a16:creationId xmlns:a16="http://schemas.microsoft.com/office/drawing/2014/main" id="{4C6CF6C6-84B1-9D0E-1D23-344066B0F396}"/>
              </a:ext>
            </a:extLst>
          </p:cNvPr>
          <p:cNvSpPr>
            <a:spLocks noGrp="1"/>
          </p:cNvSpPr>
          <p:nvPr>
            <p:ph idx="1"/>
          </p:nvPr>
        </p:nvSpPr>
        <p:spPr>
          <a:xfrm>
            <a:off x="395536" y="1124744"/>
            <a:ext cx="8402525" cy="5733256"/>
          </a:xfrm>
          <a:noFill/>
        </p:spPr>
        <p:txBody>
          <a:bodyPr>
            <a:normAutofit fontScale="92500" lnSpcReduction="20000"/>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構成</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en-US" altLang="ja-JP" i="0" dirty="0">
                <a:solidFill>
                  <a:schemeClr val="tx1"/>
                </a:solidFill>
                <a:latin typeface="BIZ UDP明朝 Medium" panose="02020500000000000000" pitchFamily="18" charset="-128"/>
                <a:ea typeface="BIZ UDP明朝 Medium" panose="02020500000000000000" pitchFamily="18" charset="-128"/>
              </a:rPr>
              <a:t>VPC</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Subnet</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err="1">
                <a:solidFill>
                  <a:schemeClr val="tx1"/>
                </a:solidFill>
                <a:latin typeface="BIZ UDP明朝 Medium" panose="02020500000000000000" pitchFamily="18" charset="-128"/>
                <a:ea typeface="BIZ UDP明朝 Medium" panose="02020500000000000000" pitchFamily="18" charset="-128"/>
              </a:rPr>
              <a:t>RouteTable</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IGW</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NGW</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EIP</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SG</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EC2×3</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ALB</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Route53</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ACM</a:t>
            </a: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要件</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パブリックに踏み台サーバーを１台構築する。</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プライベートに</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サーバーを２台構築する。</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踏み台サーバー経由で</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サーバーに接続する。</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パブリックに</a:t>
            </a:r>
            <a:r>
              <a:rPr lang="en-US" altLang="ja-JP" i="0" dirty="0">
                <a:solidFill>
                  <a:schemeClr val="tx1"/>
                </a:solidFill>
                <a:latin typeface="BIZ UDP明朝 Medium" panose="02020500000000000000" pitchFamily="18" charset="-128"/>
                <a:ea typeface="BIZ UDP明朝 Medium" panose="02020500000000000000" pitchFamily="18" charset="-128"/>
              </a:rPr>
              <a:t>ALB</a:t>
            </a:r>
            <a:r>
              <a:rPr lang="ja-JP" altLang="en-US" i="0" dirty="0">
                <a:solidFill>
                  <a:schemeClr val="tx1"/>
                </a:solidFill>
                <a:latin typeface="BIZ UDP明朝 Medium" panose="02020500000000000000" pitchFamily="18" charset="-128"/>
                <a:ea typeface="BIZ UDP明朝 Medium" panose="02020500000000000000" pitchFamily="18" charset="-128"/>
              </a:rPr>
              <a:t>１台を構築し</a:t>
            </a:r>
            <a:r>
              <a:rPr lang="en-US" altLang="ja-JP" i="0" dirty="0">
                <a:solidFill>
                  <a:schemeClr val="tx1"/>
                </a:solidFill>
                <a:latin typeface="BIZ UDP明朝 Medium" panose="02020500000000000000" pitchFamily="18" charset="-128"/>
                <a:ea typeface="BIZ UDP明朝 Medium" panose="02020500000000000000" pitchFamily="18" charset="-128"/>
              </a:rPr>
              <a:t>SSL</a:t>
            </a:r>
            <a:r>
              <a:rPr lang="ja-JP" altLang="en-US" i="0" dirty="0">
                <a:solidFill>
                  <a:schemeClr val="tx1"/>
                </a:solidFill>
                <a:latin typeface="BIZ UDP明朝 Medium" panose="02020500000000000000" pitchFamily="18" charset="-128"/>
                <a:ea typeface="BIZ UDP明朝 Medium" panose="02020500000000000000" pitchFamily="18" charset="-128"/>
              </a:rPr>
              <a:t>終端とする。</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サーバー</a:t>
            </a:r>
            <a:r>
              <a:rPr lang="en-US" altLang="ja-JP" i="0" dirty="0">
                <a:solidFill>
                  <a:schemeClr val="tx1"/>
                </a:solidFill>
                <a:latin typeface="BIZ UDP明朝 Medium" panose="02020500000000000000" pitchFamily="18" charset="-128"/>
                <a:ea typeface="BIZ UDP明朝 Medium" panose="02020500000000000000" pitchFamily="18" charset="-128"/>
              </a:rPr>
              <a:t>2</a:t>
            </a:r>
            <a:r>
              <a:rPr lang="ja-JP" altLang="en-US" i="0" dirty="0">
                <a:solidFill>
                  <a:schemeClr val="tx1"/>
                </a:solidFill>
                <a:latin typeface="BIZ UDP明朝 Medium" panose="02020500000000000000" pitchFamily="18" charset="-128"/>
                <a:ea typeface="BIZ UDP明朝 Medium" panose="02020500000000000000" pitchFamily="18" charset="-128"/>
              </a:rPr>
              <a:t>台で負荷分散通信を行う。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en-US" altLang="ja-JP" i="0" dirty="0">
                <a:solidFill>
                  <a:schemeClr val="tx1"/>
                </a:solidFill>
                <a:latin typeface="BIZ UDP明朝 Medium" panose="02020500000000000000" pitchFamily="18" charset="-128"/>
                <a:ea typeface="BIZ UDP明朝 Medium" panose="02020500000000000000" pitchFamily="18" charset="-128"/>
              </a:rPr>
              <a:t>ALB</a:t>
            </a:r>
            <a:r>
              <a:rPr lang="ja-JP" altLang="en-US" i="0" dirty="0">
                <a:solidFill>
                  <a:schemeClr val="tx1"/>
                </a:solidFill>
                <a:latin typeface="BIZ UDP明朝 Medium" panose="02020500000000000000" pitchFamily="18" charset="-128"/>
                <a:ea typeface="BIZ UDP明朝 Medium" panose="02020500000000000000" pitchFamily="18" charset="-128"/>
              </a:rPr>
              <a:t>の前段に</a:t>
            </a:r>
            <a:r>
              <a:rPr lang="en-US" altLang="ja-JP" i="0" dirty="0">
                <a:solidFill>
                  <a:schemeClr val="tx1"/>
                </a:solidFill>
                <a:latin typeface="BIZ UDP明朝 Medium" panose="02020500000000000000" pitchFamily="18" charset="-128"/>
                <a:ea typeface="BIZ UDP明朝 Medium" panose="02020500000000000000" pitchFamily="18" charset="-128"/>
              </a:rPr>
              <a:t>CloudFront</a:t>
            </a:r>
            <a:r>
              <a:rPr lang="ja-JP" altLang="en-US" i="0" dirty="0">
                <a:solidFill>
                  <a:schemeClr val="tx1"/>
                </a:solidFill>
                <a:latin typeface="BIZ UDP明朝 Medium" panose="02020500000000000000" pitchFamily="18" charset="-128"/>
                <a:ea typeface="BIZ UDP明朝 Medium" panose="02020500000000000000" pitchFamily="18" charset="-128"/>
              </a:rPr>
              <a:t>を構築し、</a:t>
            </a:r>
            <a:r>
              <a:rPr lang="en-US" altLang="ja-JP" i="0" dirty="0">
                <a:solidFill>
                  <a:schemeClr val="tx1"/>
                </a:solidFill>
                <a:latin typeface="BIZ UDP明朝 Medium" panose="02020500000000000000" pitchFamily="18" charset="-128"/>
                <a:ea typeface="BIZ UDP明朝 Medium" panose="02020500000000000000" pitchFamily="18" charset="-128"/>
              </a:rPr>
              <a:t>CloudFront</a:t>
            </a:r>
            <a:r>
              <a:rPr lang="ja-JP" altLang="en-US" i="0" dirty="0">
                <a:solidFill>
                  <a:schemeClr val="tx1"/>
                </a:solidFill>
                <a:latin typeface="BIZ UDP明朝 Medium" panose="02020500000000000000" pitchFamily="18" charset="-128"/>
                <a:ea typeface="BIZ UDP明朝 Medium" panose="02020500000000000000" pitchFamily="18" charset="-128"/>
              </a:rPr>
              <a:t>経由のみ</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アクセスさせる。</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pic>
        <p:nvPicPr>
          <p:cNvPr id="5" name="図 4">
            <a:extLst>
              <a:ext uri="{FF2B5EF4-FFF2-40B4-BE49-F238E27FC236}">
                <a16:creationId xmlns:a16="http://schemas.microsoft.com/office/drawing/2014/main" id="{060CF730-3428-155B-AF52-DFBDE0B326BD}"/>
              </a:ext>
            </a:extLst>
          </p:cNvPr>
          <p:cNvPicPr>
            <a:picLocks noChangeAspect="1"/>
          </p:cNvPicPr>
          <p:nvPr/>
        </p:nvPicPr>
        <p:blipFill>
          <a:blip r:embed="rId2"/>
          <a:stretch>
            <a:fillRect/>
          </a:stretch>
        </p:blipFill>
        <p:spPr>
          <a:xfrm>
            <a:off x="2355588" y="960226"/>
            <a:ext cx="4432823" cy="3529597"/>
          </a:xfrm>
          <a:prstGeom prst="rect">
            <a:avLst/>
          </a:prstGeom>
        </p:spPr>
      </p:pic>
      <p:sp>
        <p:nvSpPr>
          <p:cNvPr id="6" name="제목 1">
            <a:extLst>
              <a:ext uri="{FF2B5EF4-FFF2-40B4-BE49-F238E27FC236}">
                <a16:creationId xmlns:a16="http://schemas.microsoft.com/office/drawing/2014/main" id="{D86DB450-C99E-4C70-A717-3C1020916C64}"/>
              </a:ext>
            </a:extLst>
          </p:cNvPr>
          <p:cNvSpPr txBox="1">
            <a:spLocks/>
          </p:cNvSpPr>
          <p:nvPr/>
        </p:nvSpPr>
        <p:spPr>
          <a:xfrm>
            <a:off x="2267744" y="1057864"/>
            <a:ext cx="682909" cy="391985"/>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6882E"/>
                </a:solidFill>
                <a:latin typeface="BIZ UDP明朝 Medium" panose="02020500000000000000" pitchFamily="18" charset="-128"/>
                <a:ea typeface="BIZ UDP明朝 Medium" panose="02020500000000000000" pitchFamily="18" charset="-128"/>
              </a:rPr>
              <a:t>構成図</a:t>
            </a:r>
          </a:p>
        </p:txBody>
      </p:sp>
    </p:spTree>
    <p:extLst>
      <p:ext uri="{BB962C8B-B14F-4D97-AF65-F5344CB8AC3E}">
        <p14:creationId xmlns:p14="http://schemas.microsoft.com/office/powerpoint/2010/main" val="419009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400600"/>
          </a:xfrm>
          <a:solidFill>
            <a:schemeClr val="bg1"/>
          </a:solidFill>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・リージョン</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VPC</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・サブネット</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InternetGateway</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p:txBody>
      </p:sp>
      <p:graphicFrame>
        <p:nvGraphicFramePr>
          <p:cNvPr id="25" name="表 25">
            <a:extLst>
              <a:ext uri="{FF2B5EF4-FFF2-40B4-BE49-F238E27FC236}">
                <a16:creationId xmlns:a16="http://schemas.microsoft.com/office/drawing/2014/main" id="{3CFF4B47-98A9-D733-0321-B17F59799447}"/>
              </a:ext>
            </a:extLst>
          </p:cNvPr>
          <p:cNvGraphicFramePr>
            <a:graphicFrameLocks noGrp="1"/>
          </p:cNvGraphicFramePr>
          <p:nvPr>
            <p:extLst>
              <p:ext uri="{D42A27DB-BD31-4B8C-83A1-F6EECF244321}">
                <p14:modId xmlns:p14="http://schemas.microsoft.com/office/powerpoint/2010/main" val="1460836977"/>
              </p:ext>
            </p:extLst>
          </p:nvPr>
        </p:nvGraphicFramePr>
        <p:xfrm>
          <a:off x="523527" y="1382722"/>
          <a:ext cx="3672408" cy="548640"/>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422146022"/>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場所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30" name="表 25">
            <a:extLst>
              <a:ext uri="{FF2B5EF4-FFF2-40B4-BE49-F238E27FC236}">
                <a16:creationId xmlns:a16="http://schemas.microsoft.com/office/drawing/2014/main" id="{214E2012-FCD6-F5BF-3BAB-B787756B59E3}"/>
              </a:ext>
            </a:extLst>
          </p:cNvPr>
          <p:cNvGraphicFramePr>
            <a:graphicFrameLocks noGrp="1"/>
          </p:cNvGraphicFramePr>
          <p:nvPr>
            <p:extLst>
              <p:ext uri="{D42A27DB-BD31-4B8C-83A1-F6EECF244321}">
                <p14:modId xmlns:p14="http://schemas.microsoft.com/office/powerpoint/2010/main" val="2811693707"/>
              </p:ext>
            </p:extLst>
          </p:nvPr>
        </p:nvGraphicFramePr>
        <p:xfrm>
          <a:off x="523527" y="2465710"/>
          <a:ext cx="3672408" cy="54864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CIDR</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192.168.0.0/16</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graphicFrame>
        <p:nvGraphicFramePr>
          <p:cNvPr id="31" name="表 25">
            <a:extLst>
              <a:ext uri="{FF2B5EF4-FFF2-40B4-BE49-F238E27FC236}">
                <a16:creationId xmlns:a16="http://schemas.microsoft.com/office/drawing/2014/main" id="{48DC726C-6E54-B2D0-3B8B-B4BA03014533}"/>
              </a:ext>
            </a:extLst>
          </p:cNvPr>
          <p:cNvGraphicFramePr>
            <a:graphicFrameLocks noGrp="1"/>
          </p:cNvGraphicFramePr>
          <p:nvPr>
            <p:extLst>
              <p:ext uri="{D42A27DB-BD31-4B8C-83A1-F6EECF244321}">
                <p14:modId xmlns:p14="http://schemas.microsoft.com/office/powerpoint/2010/main" val="1652704456"/>
              </p:ext>
            </p:extLst>
          </p:nvPr>
        </p:nvGraphicFramePr>
        <p:xfrm>
          <a:off x="521092" y="3551763"/>
          <a:ext cx="6188632" cy="1371600"/>
        </p:xfrm>
        <a:graphic>
          <a:graphicData uri="http://schemas.openxmlformats.org/drawingml/2006/table">
            <a:tbl>
              <a:tblPr firstRow="1" bandRow="1">
                <a:tableStyleId>{5C22544A-7EE6-4342-B048-85BDC9FD1C3A}</a:tableStyleId>
              </a:tblPr>
              <a:tblGrid>
                <a:gridCol w="1547158">
                  <a:extLst>
                    <a:ext uri="{9D8B030D-6E8A-4147-A177-3AD203B41FA5}">
                      <a16:colId xmlns:a16="http://schemas.microsoft.com/office/drawing/2014/main" val="1422146022"/>
                    </a:ext>
                  </a:extLst>
                </a:gridCol>
                <a:gridCol w="1547158">
                  <a:extLst>
                    <a:ext uri="{9D8B030D-6E8A-4147-A177-3AD203B41FA5}">
                      <a16:colId xmlns:a16="http://schemas.microsoft.com/office/drawing/2014/main" val="1249964868"/>
                    </a:ext>
                  </a:extLst>
                </a:gridCol>
                <a:gridCol w="1547158">
                  <a:extLst>
                    <a:ext uri="{9D8B030D-6E8A-4147-A177-3AD203B41FA5}">
                      <a16:colId xmlns:a16="http://schemas.microsoft.com/office/drawing/2014/main" val="2989103817"/>
                    </a:ext>
                  </a:extLst>
                </a:gridCol>
                <a:gridCol w="1547158">
                  <a:extLst>
                    <a:ext uri="{9D8B030D-6E8A-4147-A177-3AD203B41FA5}">
                      <a16:colId xmlns:a16="http://schemas.microsoft.com/office/drawing/2014/main" val="4244640801"/>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CIDR</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AZ</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192.168.0.0/24</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192.168.10.0/24</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2292858"/>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192.168.1.0/24</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8172459"/>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192.168.11.0/24</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9416432"/>
                  </a:ext>
                </a:extLst>
              </a:tr>
            </a:tbl>
          </a:graphicData>
        </a:graphic>
      </p:graphicFrame>
      <p:graphicFrame>
        <p:nvGraphicFramePr>
          <p:cNvPr id="32" name="表 25">
            <a:extLst>
              <a:ext uri="{FF2B5EF4-FFF2-40B4-BE49-F238E27FC236}">
                <a16:creationId xmlns:a16="http://schemas.microsoft.com/office/drawing/2014/main" id="{09633478-8EA1-EC49-9A21-449910C52C1D}"/>
              </a:ext>
            </a:extLst>
          </p:cNvPr>
          <p:cNvGraphicFramePr>
            <a:graphicFrameLocks noGrp="1"/>
          </p:cNvGraphicFramePr>
          <p:nvPr>
            <p:extLst>
              <p:ext uri="{D42A27DB-BD31-4B8C-83A1-F6EECF244321}">
                <p14:modId xmlns:p14="http://schemas.microsoft.com/office/powerpoint/2010/main" val="4174099480"/>
              </p:ext>
            </p:extLst>
          </p:nvPr>
        </p:nvGraphicFramePr>
        <p:xfrm>
          <a:off x="521092" y="5373216"/>
          <a:ext cx="3672408" cy="54864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igw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Tree>
    <p:extLst>
      <p:ext uri="{BB962C8B-B14F-4D97-AF65-F5344CB8AC3E}">
        <p14:creationId xmlns:p14="http://schemas.microsoft.com/office/powerpoint/2010/main" val="179390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943485"/>
            <a:ext cx="8402525" cy="5400600"/>
          </a:xfrm>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NatGateway</a:t>
            </a:r>
            <a:r>
              <a:rPr lang="en-US" altLang="ja-JP"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ElasticIP</a:t>
            </a:r>
            <a:r>
              <a:rPr lang="en-US" altLang="ja-JP" sz="1200" i="0" dirty="0">
                <a:solidFill>
                  <a:schemeClr val="tx1"/>
                </a:solidFill>
                <a:latin typeface="BIZ UDP明朝 Medium" panose="02020500000000000000" pitchFamily="18" charset="-128"/>
                <a:ea typeface="BIZ UDP明朝 Medium" panose="02020500000000000000" pitchFamily="18" charset="-128"/>
              </a:rPr>
              <a:t>)</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RouteTable</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SecurityGroup</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2" name="表 25">
            <a:extLst>
              <a:ext uri="{FF2B5EF4-FFF2-40B4-BE49-F238E27FC236}">
                <a16:creationId xmlns:a16="http://schemas.microsoft.com/office/drawing/2014/main" id="{4A46E109-EF54-CBF0-8FCA-158AEC5AE535}"/>
              </a:ext>
            </a:extLst>
          </p:cNvPr>
          <p:cNvGraphicFramePr>
            <a:graphicFrameLocks noGrp="1"/>
          </p:cNvGraphicFramePr>
          <p:nvPr>
            <p:extLst>
              <p:ext uri="{D42A27DB-BD31-4B8C-83A1-F6EECF244321}">
                <p14:modId xmlns:p14="http://schemas.microsoft.com/office/powerpoint/2010/main" val="3760799531"/>
              </p:ext>
            </p:extLst>
          </p:nvPr>
        </p:nvGraphicFramePr>
        <p:xfrm>
          <a:off x="539551" y="4069542"/>
          <a:ext cx="6188631" cy="1280160"/>
        </p:xfrm>
        <a:graphic>
          <a:graphicData uri="http://schemas.openxmlformats.org/drawingml/2006/table">
            <a:tbl>
              <a:tblPr firstRow="1" bandRow="1">
                <a:tableStyleId>{5C22544A-7EE6-4342-B048-85BDC9FD1C3A}</a:tableStyleId>
              </a:tblPr>
              <a:tblGrid>
                <a:gridCol w="1800201">
                  <a:extLst>
                    <a:ext uri="{9D8B030D-6E8A-4147-A177-3AD203B41FA5}">
                      <a16:colId xmlns:a16="http://schemas.microsoft.com/office/drawing/2014/main" val="1422146022"/>
                    </a:ext>
                  </a:extLst>
                </a:gridCol>
                <a:gridCol w="4388430">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InboundRule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22:MyIP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22:xxx-bastion-sg</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80:</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ｘｘｘ</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alb</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540617"/>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ｘｘｘ</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alb</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443:com.amazonaws.global.cloudfront.origin-facing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3963258"/>
                  </a:ext>
                </a:extLst>
              </a:tr>
            </a:tbl>
          </a:graphicData>
        </a:graphic>
      </p:graphicFrame>
      <p:graphicFrame>
        <p:nvGraphicFramePr>
          <p:cNvPr id="4" name="表 25">
            <a:extLst>
              <a:ext uri="{FF2B5EF4-FFF2-40B4-BE49-F238E27FC236}">
                <a16:creationId xmlns:a16="http://schemas.microsoft.com/office/drawing/2014/main" id="{F9B8FF01-FAF6-78EA-838F-9757583E8040}"/>
              </a:ext>
            </a:extLst>
          </p:cNvPr>
          <p:cNvGraphicFramePr>
            <a:graphicFrameLocks noGrp="1"/>
          </p:cNvGraphicFramePr>
          <p:nvPr>
            <p:extLst>
              <p:ext uri="{D42A27DB-BD31-4B8C-83A1-F6EECF244321}">
                <p14:modId xmlns:p14="http://schemas.microsoft.com/office/powerpoint/2010/main" val="2671416490"/>
              </p:ext>
            </p:extLst>
          </p:nvPr>
        </p:nvGraphicFramePr>
        <p:xfrm>
          <a:off x="539553" y="2327989"/>
          <a:ext cx="6188631" cy="1188720"/>
        </p:xfrm>
        <a:graphic>
          <a:graphicData uri="http://schemas.openxmlformats.org/drawingml/2006/table">
            <a:tbl>
              <a:tblPr firstRow="1" bandRow="1">
                <a:tableStyleId>{5C22544A-7EE6-4342-B048-85BDC9FD1C3A}</a:tableStyleId>
              </a:tblPr>
              <a:tblGrid>
                <a:gridCol w="2062877">
                  <a:extLst>
                    <a:ext uri="{9D8B030D-6E8A-4147-A177-3AD203B41FA5}">
                      <a16:colId xmlns:a16="http://schemas.microsoft.com/office/drawing/2014/main" val="1422146022"/>
                    </a:ext>
                  </a:extLst>
                </a:gridCol>
                <a:gridCol w="2062877">
                  <a:extLst>
                    <a:ext uri="{9D8B030D-6E8A-4147-A177-3AD203B41FA5}">
                      <a16:colId xmlns:a16="http://schemas.microsoft.com/office/drawing/2014/main" val="1249964868"/>
                    </a:ext>
                  </a:extLst>
                </a:gridCol>
                <a:gridCol w="2062877">
                  <a:extLst>
                    <a:ext uri="{9D8B030D-6E8A-4147-A177-3AD203B41FA5}">
                      <a16:colId xmlns:a16="http://schemas.microsoft.com/office/drawing/2014/main" val="198623534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ルート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Subnet</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ｒｔｂ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192.168.0.0/16:local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0.0.0.0/0:xxx-igw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ｒｔｂ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192.168.0.0/16:local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0.0.0.0/0:xxx-ngw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-sub-a</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0968460"/>
                  </a:ext>
                </a:extLst>
              </a:tr>
            </a:tbl>
          </a:graphicData>
        </a:graphic>
      </p:graphicFrame>
      <p:graphicFrame>
        <p:nvGraphicFramePr>
          <p:cNvPr id="5" name="表 25">
            <a:extLst>
              <a:ext uri="{FF2B5EF4-FFF2-40B4-BE49-F238E27FC236}">
                <a16:creationId xmlns:a16="http://schemas.microsoft.com/office/drawing/2014/main" id="{BD37686A-DCE8-BE18-07EE-C87BAC7B8406}"/>
              </a:ext>
            </a:extLst>
          </p:cNvPr>
          <p:cNvGraphicFramePr>
            <a:graphicFrameLocks noGrp="1"/>
          </p:cNvGraphicFramePr>
          <p:nvPr>
            <p:extLst>
              <p:ext uri="{D42A27DB-BD31-4B8C-83A1-F6EECF244321}">
                <p14:modId xmlns:p14="http://schemas.microsoft.com/office/powerpoint/2010/main" val="2610861292"/>
              </p:ext>
            </p:extLst>
          </p:nvPr>
        </p:nvGraphicFramePr>
        <p:xfrm>
          <a:off x="539552" y="1211059"/>
          <a:ext cx="6188632" cy="548640"/>
        </p:xfrm>
        <a:graphic>
          <a:graphicData uri="http://schemas.openxmlformats.org/drawingml/2006/table">
            <a:tbl>
              <a:tblPr firstRow="1" bandRow="1">
                <a:tableStyleId>{5C22544A-7EE6-4342-B048-85BDC9FD1C3A}</a:tableStyleId>
              </a:tblPr>
              <a:tblGrid>
                <a:gridCol w="1547158">
                  <a:extLst>
                    <a:ext uri="{9D8B030D-6E8A-4147-A177-3AD203B41FA5}">
                      <a16:colId xmlns:a16="http://schemas.microsoft.com/office/drawing/2014/main" val="1422146022"/>
                    </a:ext>
                  </a:extLst>
                </a:gridCol>
                <a:gridCol w="1547158">
                  <a:extLst>
                    <a:ext uri="{9D8B030D-6E8A-4147-A177-3AD203B41FA5}">
                      <a16:colId xmlns:a16="http://schemas.microsoft.com/office/drawing/2014/main" val="1249964868"/>
                    </a:ext>
                  </a:extLst>
                </a:gridCol>
                <a:gridCol w="1547158">
                  <a:extLst>
                    <a:ext uri="{9D8B030D-6E8A-4147-A177-3AD203B41FA5}">
                      <a16:colId xmlns:a16="http://schemas.microsoft.com/office/drawing/2014/main" val="2989103817"/>
                    </a:ext>
                  </a:extLst>
                </a:gridCol>
                <a:gridCol w="1547158">
                  <a:extLst>
                    <a:ext uri="{9D8B030D-6E8A-4147-A177-3AD203B41FA5}">
                      <a16:colId xmlns:a16="http://schemas.microsoft.com/office/drawing/2014/main" val="4244640801"/>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Subnet</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ElasticIP</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ngw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eip</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Tree>
    <p:extLst>
      <p:ext uri="{BB962C8B-B14F-4D97-AF65-F5344CB8AC3E}">
        <p14:creationId xmlns:p14="http://schemas.microsoft.com/office/powerpoint/2010/main" val="319842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943485"/>
            <a:ext cx="8402525" cy="5400600"/>
          </a:xfrm>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EC2</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7" name="表 25">
            <a:extLst>
              <a:ext uri="{FF2B5EF4-FFF2-40B4-BE49-F238E27FC236}">
                <a16:creationId xmlns:a16="http://schemas.microsoft.com/office/drawing/2014/main" id="{1536C17C-50A0-3AD8-030E-ECEF6020BB1A}"/>
              </a:ext>
            </a:extLst>
          </p:cNvPr>
          <p:cNvGraphicFramePr>
            <a:graphicFrameLocks noGrp="1"/>
          </p:cNvGraphicFramePr>
          <p:nvPr>
            <p:extLst>
              <p:ext uri="{D42A27DB-BD31-4B8C-83A1-F6EECF244321}">
                <p14:modId xmlns:p14="http://schemas.microsoft.com/office/powerpoint/2010/main" val="813451253"/>
              </p:ext>
            </p:extLst>
          </p:nvPr>
        </p:nvGraphicFramePr>
        <p:xfrm>
          <a:off x="539552" y="1218728"/>
          <a:ext cx="8352930" cy="109728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インスタンスタイプ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AMI</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EBS</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xxx-bastion</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t2.micro</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Amazon Linux2</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gp2:8GiB</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キーペア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xxx-key</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graphicFrame>
        <p:nvGraphicFramePr>
          <p:cNvPr id="8" name="表 25">
            <a:extLst>
              <a:ext uri="{FF2B5EF4-FFF2-40B4-BE49-F238E27FC236}">
                <a16:creationId xmlns:a16="http://schemas.microsoft.com/office/drawing/2014/main" id="{3FB2DDC3-01FE-7F56-2E07-B573E37FB0ED}"/>
              </a:ext>
            </a:extLst>
          </p:cNvPr>
          <p:cNvGraphicFramePr>
            <a:graphicFrameLocks noGrp="1"/>
          </p:cNvGraphicFramePr>
          <p:nvPr>
            <p:extLst>
              <p:ext uri="{D42A27DB-BD31-4B8C-83A1-F6EECF244321}">
                <p14:modId xmlns:p14="http://schemas.microsoft.com/office/powerpoint/2010/main" val="463698812"/>
              </p:ext>
            </p:extLst>
          </p:nvPr>
        </p:nvGraphicFramePr>
        <p:xfrm>
          <a:off x="539552" y="2450377"/>
          <a:ext cx="8352930" cy="109728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インスタンスタイプ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AMI</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EBS</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xxx-web-1</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t2.micro</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Amazon Linux2</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gp2:8GiB</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キーペア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xxx-key</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graphicFrame>
        <p:nvGraphicFramePr>
          <p:cNvPr id="9" name="表 25">
            <a:extLst>
              <a:ext uri="{FF2B5EF4-FFF2-40B4-BE49-F238E27FC236}">
                <a16:creationId xmlns:a16="http://schemas.microsoft.com/office/drawing/2014/main" id="{7373CF85-B4D4-9F92-8889-E7E4148A1054}"/>
              </a:ext>
            </a:extLst>
          </p:cNvPr>
          <p:cNvGraphicFramePr>
            <a:graphicFrameLocks noGrp="1"/>
          </p:cNvGraphicFramePr>
          <p:nvPr>
            <p:extLst>
              <p:ext uri="{D42A27DB-BD31-4B8C-83A1-F6EECF244321}">
                <p14:modId xmlns:p14="http://schemas.microsoft.com/office/powerpoint/2010/main" val="1932966978"/>
              </p:ext>
            </p:extLst>
          </p:nvPr>
        </p:nvGraphicFramePr>
        <p:xfrm>
          <a:off x="539552" y="3669009"/>
          <a:ext cx="8352930" cy="109728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インスタンスタイプ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AMI</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EBS</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xxx-web-2</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t2.micro</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Amazon Linux2</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gp2:8GiB</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キーペア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xxx-key</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spTree>
    <p:extLst>
      <p:ext uri="{BB962C8B-B14F-4D97-AF65-F5344CB8AC3E}">
        <p14:creationId xmlns:p14="http://schemas.microsoft.com/office/powerpoint/2010/main" val="177822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943485"/>
            <a:ext cx="8402525" cy="5400600"/>
          </a:xfrm>
          <a:solidFill>
            <a:schemeClr val="bg1"/>
          </a:solidFill>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Route53</a:t>
            </a: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ACM</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ALB</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TargetGroup</a:t>
            </a:r>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7" name="表 25">
            <a:extLst>
              <a:ext uri="{FF2B5EF4-FFF2-40B4-BE49-F238E27FC236}">
                <a16:creationId xmlns:a16="http://schemas.microsoft.com/office/drawing/2014/main" id="{1536C17C-50A0-3AD8-030E-ECEF6020BB1A}"/>
              </a:ext>
            </a:extLst>
          </p:cNvPr>
          <p:cNvGraphicFramePr>
            <a:graphicFrameLocks noGrp="1"/>
          </p:cNvGraphicFramePr>
          <p:nvPr>
            <p:extLst>
              <p:ext uri="{D42A27DB-BD31-4B8C-83A1-F6EECF244321}">
                <p14:modId xmlns:p14="http://schemas.microsoft.com/office/powerpoint/2010/main" val="589476435"/>
              </p:ext>
            </p:extLst>
          </p:nvPr>
        </p:nvGraphicFramePr>
        <p:xfrm>
          <a:off x="539552" y="1218728"/>
          <a:ext cx="5040560" cy="822960"/>
        </p:xfrm>
        <a:graphic>
          <a:graphicData uri="http://schemas.openxmlformats.org/drawingml/2006/table">
            <a:tbl>
              <a:tblPr firstRow="1" bandRow="1">
                <a:tableStyleId>{5C22544A-7EE6-4342-B048-85BDC9FD1C3A}</a:tableStyleId>
              </a:tblPr>
              <a:tblGrid>
                <a:gridCol w="1815610">
                  <a:extLst>
                    <a:ext uri="{9D8B030D-6E8A-4147-A177-3AD203B41FA5}">
                      <a16:colId xmlns:a16="http://schemas.microsoft.com/office/drawing/2014/main" val="1422146022"/>
                    </a:ext>
                  </a:extLst>
                </a:gridCol>
                <a:gridCol w="1612475">
                  <a:extLst>
                    <a:ext uri="{9D8B030D-6E8A-4147-A177-3AD203B41FA5}">
                      <a16:colId xmlns:a16="http://schemas.microsoft.com/office/drawing/2014/main" val="1249964868"/>
                    </a:ext>
                  </a:extLst>
                </a:gridCol>
                <a:gridCol w="1612475">
                  <a:extLst>
                    <a:ext uri="{9D8B030D-6E8A-4147-A177-3AD203B41FA5}">
                      <a16:colId xmlns:a16="http://schemas.microsoft.com/office/drawing/2014/main" val="3796411234"/>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ドメイン名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タイプ</a:t>
                      </a:r>
                      <a:endParaRPr kumimoji="1" lang="en-US" altLang="ja-JP"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a:t>
                      </a: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レコード</a:t>
                      </a:r>
                      <a:endParaRPr kumimoji="1" lang="en-US" altLang="ja-JP"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alb.xxx.com</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rgbClr val="FF0000"/>
                          </a:solidFill>
                          <a:latin typeface="BIZ UDP明朝 Medium" panose="02020500000000000000" pitchFamily="18" charset="-128"/>
                          <a:ea typeface="BIZ UDP明朝 Medium" panose="02020500000000000000" pitchFamily="18" charset="-128"/>
                        </a:rPr>
                        <a:t>パブリック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ALB</a:t>
                      </a:r>
                      <a:r>
                        <a:rPr kumimoji="1" lang="ja-JP" altLang="en-US" sz="1200" b="0" dirty="0">
                          <a:solidFill>
                            <a:srgbClr val="FF0000"/>
                          </a:solidFill>
                          <a:latin typeface="BIZ UDP明朝 Medium" panose="02020500000000000000" pitchFamily="18" charset="-128"/>
                          <a:ea typeface="BIZ UDP明朝 Medium" panose="02020500000000000000" pitchFamily="18" charset="-128"/>
                        </a:rPr>
                        <a:t>の</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DNS</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cf.xxx.com</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rgbClr val="FF0000"/>
                          </a:solidFill>
                          <a:latin typeface="BIZ UDP明朝 Medium" panose="02020500000000000000" pitchFamily="18" charset="-128"/>
                          <a:ea typeface="BIZ UDP明朝 Medium" panose="02020500000000000000" pitchFamily="18" charset="-128"/>
                        </a:rPr>
                        <a:t>パブリック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CloudFront</a:t>
                      </a:r>
                      <a:r>
                        <a:rPr kumimoji="1" lang="ja-JP" altLang="en-US" sz="1200" b="0" dirty="0">
                          <a:solidFill>
                            <a:srgbClr val="FF0000"/>
                          </a:solidFill>
                          <a:latin typeface="BIZ UDP明朝 Medium" panose="02020500000000000000" pitchFamily="18" charset="-128"/>
                          <a:ea typeface="BIZ UDP明朝 Medium" panose="02020500000000000000" pitchFamily="18" charset="-128"/>
                        </a:rPr>
                        <a:t>の</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DNS</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3030802"/>
                  </a:ext>
                </a:extLst>
              </a:tr>
            </a:tbl>
          </a:graphicData>
        </a:graphic>
      </p:graphicFrame>
      <p:graphicFrame>
        <p:nvGraphicFramePr>
          <p:cNvPr id="2" name="表 25">
            <a:extLst>
              <a:ext uri="{FF2B5EF4-FFF2-40B4-BE49-F238E27FC236}">
                <a16:creationId xmlns:a16="http://schemas.microsoft.com/office/drawing/2014/main" id="{3DDB769E-1CF3-B14F-F320-D782BF6C5667}"/>
              </a:ext>
            </a:extLst>
          </p:cNvPr>
          <p:cNvGraphicFramePr>
            <a:graphicFrameLocks noGrp="1"/>
          </p:cNvGraphicFramePr>
          <p:nvPr>
            <p:extLst>
              <p:ext uri="{D42A27DB-BD31-4B8C-83A1-F6EECF244321}">
                <p14:modId xmlns:p14="http://schemas.microsoft.com/office/powerpoint/2010/main" val="2718639840"/>
              </p:ext>
            </p:extLst>
          </p:nvPr>
        </p:nvGraphicFramePr>
        <p:xfrm>
          <a:off x="539552" y="2542861"/>
          <a:ext cx="4824536" cy="731520"/>
        </p:xfrm>
        <a:graphic>
          <a:graphicData uri="http://schemas.openxmlformats.org/drawingml/2006/table">
            <a:tbl>
              <a:tblPr firstRow="1" bandRow="1">
                <a:tableStyleId>{5C22544A-7EE6-4342-B048-85BDC9FD1C3A}</a:tableStyleId>
              </a:tblPr>
              <a:tblGrid>
                <a:gridCol w="1737798">
                  <a:extLst>
                    <a:ext uri="{9D8B030D-6E8A-4147-A177-3AD203B41FA5}">
                      <a16:colId xmlns:a16="http://schemas.microsoft.com/office/drawing/2014/main" val="1422146022"/>
                    </a:ext>
                  </a:extLst>
                </a:gridCol>
                <a:gridCol w="1543369">
                  <a:extLst>
                    <a:ext uri="{9D8B030D-6E8A-4147-A177-3AD203B41FA5}">
                      <a16:colId xmlns:a16="http://schemas.microsoft.com/office/drawing/2014/main" val="1249964868"/>
                    </a:ext>
                  </a:extLst>
                </a:gridCol>
                <a:gridCol w="1543369">
                  <a:extLst>
                    <a:ext uri="{9D8B030D-6E8A-4147-A177-3AD203B41FA5}">
                      <a16:colId xmlns:a16="http://schemas.microsoft.com/office/drawing/2014/main" val="3912399360"/>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ドメイン名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タイプ</a:t>
                      </a:r>
                      <a:endParaRPr kumimoji="1" lang="en-US" altLang="ja-JP"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リージョン</a:t>
                      </a:r>
                      <a:endParaRPr kumimoji="1" lang="en-US" altLang="ja-JP"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xxx.com</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*.xxx.com</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パブリック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a:solidFill>
                            <a:schemeClr val="tx1"/>
                          </a:solidFill>
                          <a:latin typeface="BIZ UDP明朝 Medium" panose="02020500000000000000" pitchFamily="18" charset="-128"/>
                          <a:ea typeface="BIZ UDP明朝 Medium" panose="02020500000000000000" pitchFamily="18" charset="-128"/>
                        </a:rPr>
                        <a:t>us-east-1</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graphicFrame>
        <p:nvGraphicFramePr>
          <p:cNvPr id="3" name="表 25">
            <a:extLst>
              <a:ext uri="{FF2B5EF4-FFF2-40B4-BE49-F238E27FC236}">
                <a16:creationId xmlns:a16="http://schemas.microsoft.com/office/drawing/2014/main" id="{D3B36031-627F-6834-8FFF-9FB042186059}"/>
              </a:ext>
            </a:extLst>
          </p:cNvPr>
          <p:cNvGraphicFramePr>
            <a:graphicFrameLocks noGrp="1"/>
          </p:cNvGraphicFramePr>
          <p:nvPr>
            <p:extLst>
              <p:ext uri="{D42A27DB-BD31-4B8C-83A1-F6EECF244321}">
                <p14:modId xmlns:p14="http://schemas.microsoft.com/office/powerpoint/2010/main" val="2395826007"/>
              </p:ext>
            </p:extLst>
          </p:nvPr>
        </p:nvGraphicFramePr>
        <p:xfrm>
          <a:off x="539552" y="3836920"/>
          <a:ext cx="8352930" cy="128016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スキーム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ALB</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alb</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インターネット向け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alb</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リスナー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SSL</a:t>
                      </a:r>
                      <a:r>
                        <a:rPr kumimoji="1" lang="ja-JP" altLang="en-US" sz="1200" b="1" dirty="0">
                          <a:solidFill>
                            <a:schemeClr val="tx1"/>
                          </a:solidFill>
                          <a:latin typeface="BIZ UDP明朝 Medium" panose="02020500000000000000" pitchFamily="18" charset="-128"/>
                          <a:ea typeface="BIZ UDP明朝 Medium" panose="02020500000000000000" pitchFamily="18" charset="-128"/>
                        </a:rPr>
                        <a:t>証明書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443</a:t>
                      </a:r>
                      <a:r>
                        <a:rPr kumimoji="1" lang="ja-JP" altLang="en-US" sz="1200" b="0" dirty="0">
                          <a:solidFill>
                            <a:srgbClr val="FF0000"/>
                          </a:solidFill>
                          <a:latin typeface="BIZ UDP明朝 Medium" panose="02020500000000000000" pitchFamily="18" charset="-128"/>
                          <a:ea typeface="BIZ UDP明朝 Medium" panose="02020500000000000000" pitchFamily="18" charset="-128"/>
                        </a:rPr>
                        <a:t>→</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tg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ACM</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graphicFrame>
        <p:nvGraphicFramePr>
          <p:cNvPr id="4" name="表 25">
            <a:extLst>
              <a:ext uri="{FF2B5EF4-FFF2-40B4-BE49-F238E27FC236}">
                <a16:creationId xmlns:a16="http://schemas.microsoft.com/office/drawing/2014/main" id="{946D63E4-2E41-7822-CD16-90215A147784}"/>
              </a:ext>
            </a:extLst>
          </p:cNvPr>
          <p:cNvGraphicFramePr>
            <a:graphicFrameLocks noGrp="1"/>
          </p:cNvGraphicFramePr>
          <p:nvPr>
            <p:extLst>
              <p:ext uri="{D42A27DB-BD31-4B8C-83A1-F6EECF244321}">
                <p14:modId xmlns:p14="http://schemas.microsoft.com/office/powerpoint/2010/main" val="2536638793"/>
              </p:ext>
            </p:extLst>
          </p:nvPr>
        </p:nvGraphicFramePr>
        <p:xfrm>
          <a:off x="539552" y="5585987"/>
          <a:ext cx="6682344" cy="91440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ターゲット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プロトコル：ポート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ヘルスチェックプロトコル：パス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tg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xxx-web-1</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xxx-web-2</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HTTP:80</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HTTP</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index.html</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Tree>
    <p:extLst>
      <p:ext uri="{BB962C8B-B14F-4D97-AF65-F5344CB8AC3E}">
        <p14:creationId xmlns:p14="http://schemas.microsoft.com/office/powerpoint/2010/main" val="114864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539552" y="1124744"/>
            <a:ext cx="8402525" cy="5400600"/>
          </a:xfrm>
          <a:solidFill>
            <a:schemeClr val="bg1"/>
          </a:solidFill>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CloudFront</a:t>
            </a: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5" name="表 25">
            <a:extLst>
              <a:ext uri="{FF2B5EF4-FFF2-40B4-BE49-F238E27FC236}">
                <a16:creationId xmlns:a16="http://schemas.microsoft.com/office/drawing/2014/main" id="{53A7FBB1-5148-FEED-E8A4-8AC9734A1E50}"/>
              </a:ext>
            </a:extLst>
          </p:cNvPr>
          <p:cNvGraphicFramePr>
            <a:graphicFrameLocks noGrp="1"/>
          </p:cNvGraphicFramePr>
          <p:nvPr>
            <p:extLst>
              <p:ext uri="{D42A27DB-BD31-4B8C-83A1-F6EECF244321}">
                <p14:modId xmlns:p14="http://schemas.microsoft.com/office/powerpoint/2010/main" val="3067779171"/>
              </p:ext>
            </p:extLst>
          </p:nvPr>
        </p:nvGraphicFramePr>
        <p:xfrm>
          <a:off x="532276" y="1401369"/>
          <a:ext cx="8504219" cy="1645920"/>
        </p:xfrm>
        <a:graphic>
          <a:graphicData uri="http://schemas.openxmlformats.org/drawingml/2006/table">
            <a:tbl>
              <a:tblPr firstRow="1" bandRow="1">
                <a:tableStyleId>{5C22544A-7EE6-4342-B048-85BDC9FD1C3A}</a:tableStyleId>
              </a:tblPr>
              <a:tblGrid>
                <a:gridCol w="1735468">
                  <a:extLst>
                    <a:ext uri="{9D8B030D-6E8A-4147-A177-3AD203B41FA5}">
                      <a16:colId xmlns:a16="http://schemas.microsoft.com/office/drawing/2014/main" val="1422146022"/>
                    </a:ext>
                  </a:extLst>
                </a:gridCol>
                <a:gridCol w="1800200">
                  <a:extLst>
                    <a:ext uri="{9D8B030D-6E8A-4147-A177-3AD203B41FA5}">
                      <a16:colId xmlns:a16="http://schemas.microsoft.com/office/drawing/2014/main" val="1249964868"/>
                    </a:ext>
                  </a:extLst>
                </a:gridCol>
                <a:gridCol w="1296144">
                  <a:extLst>
                    <a:ext uri="{9D8B030D-6E8A-4147-A177-3AD203B41FA5}">
                      <a16:colId xmlns:a16="http://schemas.microsoft.com/office/drawing/2014/main" val="880606200"/>
                    </a:ext>
                  </a:extLst>
                </a:gridCol>
                <a:gridCol w="1584176">
                  <a:extLst>
                    <a:ext uri="{9D8B030D-6E8A-4147-A177-3AD203B41FA5}">
                      <a16:colId xmlns:a16="http://schemas.microsoft.com/office/drawing/2014/main" val="3507561743"/>
                    </a:ext>
                  </a:extLst>
                </a:gridCol>
                <a:gridCol w="2088231">
                  <a:extLst>
                    <a:ext uri="{9D8B030D-6E8A-4147-A177-3AD203B41FA5}">
                      <a16:colId xmlns:a16="http://schemas.microsoft.com/office/drawing/2014/main" val="1719470685"/>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オリジンドメイン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パス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ビューワープロトコルポリシー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ヘッダー・クエリ・</a:t>
                      </a:r>
                      <a:r>
                        <a:rPr kumimoji="1" lang="en-US" altLang="ja-JP" sz="1200" b="1" dirty="0">
                          <a:solidFill>
                            <a:schemeClr val="tx1"/>
                          </a:solidFill>
                          <a:latin typeface="BIZ UDP明朝 Medium" panose="02020500000000000000" pitchFamily="18" charset="-128"/>
                          <a:ea typeface="BIZ UDP明朝 Medium" panose="02020500000000000000" pitchFamily="18" charset="-128"/>
                        </a:rPr>
                        <a:t>Cookie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alb.xxx.com</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cloudfront</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Redirect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HTTP to HTTPS</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キャッシュポリシー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料金クラス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1" dirty="0">
                          <a:solidFill>
                            <a:schemeClr val="tx1"/>
                          </a:solidFill>
                          <a:latin typeface="BIZ UDP明朝 Medium" panose="02020500000000000000" pitchFamily="18" charset="-128"/>
                          <a:ea typeface="BIZ UDP明朝 Medium" panose="02020500000000000000" pitchFamily="18" charset="-128"/>
                        </a:rPr>
                        <a:t>CNAME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1" dirty="0">
                          <a:solidFill>
                            <a:schemeClr val="tx1"/>
                          </a:solidFill>
                          <a:latin typeface="BIZ UDP明朝 Medium" panose="02020500000000000000" pitchFamily="18" charset="-128"/>
                          <a:ea typeface="BIZ UDP明朝 Medium" panose="02020500000000000000" pitchFamily="18" charset="-128"/>
                        </a:rPr>
                        <a:t>SSL </a:t>
                      </a:r>
                      <a:r>
                        <a:rPr kumimoji="1" lang="ja-JP" altLang="en-US" sz="1200" b="1" dirty="0">
                          <a:solidFill>
                            <a:schemeClr val="tx1"/>
                          </a:solidFill>
                          <a:latin typeface="BIZ UDP明朝 Medium" panose="02020500000000000000" pitchFamily="18" charset="-128"/>
                          <a:ea typeface="BIZ UDP明朝 Medium" panose="02020500000000000000" pitchFamily="18" charset="-128"/>
                        </a:rPr>
                        <a:t>証明書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Managed-</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CachingOptimized</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北米、欧州、アジア、中東、アフリカを使用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cf.xxx.com</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ACM</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（バージニア北部）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spTree>
    <p:extLst>
      <p:ext uri="{BB962C8B-B14F-4D97-AF65-F5344CB8AC3E}">
        <p14:creationId xmlns:p14="http://schemas.microsoft.com/office/powerpoint/2010/main" val="229808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キャッシュ</a:t>
            </a:r>
            <a:r>
              <a:rPr lang="ja-JP" altLang="en-US" i="0" dirty="0">
                <a:solidFill>
                  <a:schemeClr val="tx1"/>
                </a:solidFill>
                <a:latin typeface="BIZ UDP明朝 Medium" panose="02020500000000000000" pitchFamily="18" charset="-128"/>
                <a:ea typeface="BIZ UDP明朝 Medium" panose="02020500000000000000" pitchFamily="18" charset="-128"/>
              </a:rPr>
              <a:t>とは、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一度読み込んだ内容・情報をブラウザに一時的に保存しておくことで、再度同じページを開いた場合に速やかに表示させる機能</a:t>
            </a:r>
            <a:r>
              <a:rPr lang="ja-JP" altLang="en-US" i="0" dirty="0">
                <a:solidFill>
                  <a:schemeClr val="tx1"/>
                </a:solidFill>
                <a:latin typeface="BIZ UDP明朝 Medium" panose="02020500000000000000" pitchFamily="18" charset="-128"/>
                <a:ea typeface="BIZ UDP明朝 Medium" panose="02020500000000000000" pitchFamily="18" charset="-128"/>
              </a:rPr>
              <a:t>のことです。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通常、</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ページを表示する際には、画像・テキストの情報など、さまざまなデータを</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ページから順次ダウンロードしていくため、ある程度時間がかかるのが難点です。しかし、端末にキャッシュが保存されている場合は、情報を</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ページからダウンロードせず、端末から情報を読み取り、画面に再表示させます。</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データをダウンロードして表示する速度よりも、端末のキャッシュを読み取る速度の方が速いので、表示スピードが上がります。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キャッシュと似たようなもので、</a:t>
            </a:r>
            <a:r>
              <a:rPr lang="en-US" altLang="ja-JP" b="1" i="0" dirty="0">
                <a:solidFill>
                  <a:srgbClr val="F6882E"/>
                </a:solidFill>
                <a:latin typeface="BIZ UDP明朝 Medium" panose="02020500000000000000" pitchFamily="18" charset="-128"/>
                <a:ea typeface="BIZ UDP明朝 Medium" panose="02020500000000000000" pitchFamily="18" charset="-128"/>
              </a:rPr>
              <a:t>Cookie</a:t>
            </a:r>
            <a:r>
              <a:rPr lang="ja-JP" altLang="en-US" i="0" dirty="0">
                <a:solidFill>
                  <a:schemeClr val="tx1"/>
                </a:solidFill>
                <a:latin typeface="BIZ UDP明朝 Medium" panose="02020500000000000000" pitchFamily="18" charset="-128"/>
                <a:ea typeface="BIZ UDP明朝 Medium" panose="02020500000000000000" pitchFamily="18" charset="-128"/>
              </a:rPr>
              <a:t>というものがあります。</a:t>
            </a:r>
            <a:r>
              <a:rPr lang="en-US" altLang="ja-JP" i="0" dirty="0">
                <a:solidFill>
                  <a:schemeClr val="tx1"/>
                </a:solidFill>
                <a:latin typeface="BIZ UDP明朝 Medium" panose="02020500000000000000" pitchFamily="18" charset="-128"/>
                <a:ea typeface="BIZ UDP明朝 Medium" panose="02020500000000000000" pitchFamily="18" charset="-128"/>
              </a:rPr>
              <a:t>Cookie</a:t>
            </a:r>
            <a:r>
              <a:rPr lang="ja-JP" altLang="en-US" i="0" dirty="0">
                <a:solidFill>
                  <a:schemeClr val="tx1"/>
                </a:solidFill>
                <a:latin typeface="BIZ UDP明朝 Medium" panose="02020500000000000000" pitchFamily="18" charset="-128"/>
                <a:ea typeface="BIZ UDP明朝 Medium" panose="02020500000000000000" pitchFamily="18" charset="-128"/>
              </a:rPr>
              <a:t>もキャッシュ同様、</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ブラウザに保存される履歴の一つですが、</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Web</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サイトへのログイン情報や</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EC</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サイトでの行動など、アクセスユーザーのユニーク情報を識別するために利用される機能</a:t>
            </a:r>
            <a:r>
              <a:rPr lang="ja-JP" altLang="en-US" i="0" dirty="0">
                <a:solidFill>
                  <a:schemeClr val="tx1"/>
                </a:solidFill>
                <a:latin typeface="BIZ UDP明朝 Medium" panose="02020500000000000000" pitchFamily="18" charset="-128"/>
                <a:ea typeface="BIZ UDP明朝 Medium" panose="02020500000000000000" pitchFamily="18" charset="-128"/>
              </a:rPr>
              <a:t>です。</a:t>
            </a:r>
            <a:endParaRPr lang="en-US" altLang="ko-KR"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CloudFront</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キャッシュ</a:t>
            </a:r>
          </a:p>
        </p:txBody>
      </p:sp>
    </p:spTree>
    <p:extLst>
      <p:ext uri="{BB962C8B-B14F-4D97-AF65-F5344CB8AC3E}">
        <p14:creationId xmlns:p14="http://schemas.microsoft.com/office/powerpoint/2010/main" val="136275718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23551</TotalTime>
  <Words>1592</Words>
  <Application>Microsoft Office PowerPoint</Application>
  <PresentationFormat>画面に合わせる (4:3)</PresentationFormat>
  <Paragraphs>432</Paragraphs>
  <Slides>17</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GulimChe</vt:lpstr>
      <vt:lpstr>Calibri Light</vt:lpstr>
      <vt:lpstr>Calibri</vt:lpstr>
      <vt:lpstr>BIZ UDP明朝 Medium</vt:lpstr>
      <vt:lpstr>Malgun Gothic</vt:lpstr>
      <vt:lpstr>Arial</vt:lpstr>
      <vt:lpstr>Office 테마</vt:lpstr>
      <vt:lpstr>8章.CloudFrontの構築</vt:lpstr>
      <vt:lpstr>PowerPoint プレゼンテーション</vt:lpstr>
      <vt:lpstr>01 構成</vt:lpstr>
      <vt:lpstr>01 構成</vt:lpstr>
      <vt:lpstr>01 構成</vt:lpstr>
      <vt:lpstr>01 構成</vt:lpstr>
      <vt:lpstr>01 構成</vt:lpstr>
      <vt:lpstr>01 構成</vt:lpstr>
      <vt:lpstr>02 CloudFront</vt:lpstr>
      <vt:lpstr>02 CloudFront</vt:lpstr>
      <vt:lpstr>02 CloudFront</vt:lpstr>
      <vt:lpstr>03マネージドプレフィックスリスト</vt:lpstr>
      <vt:lpstr>04 HTTP</vt:lpstr>
      <vt:lpstr>04 HTTP</vt:lpstr>
      <vt:lpstr>04 HTTP</vt:lpstr>
      <vt:lpstr>04 HTTP</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18</cp:revision>
  <dcterms:created xsi:type="dcterms:W3CDTF">2010-02-01T08:03:16Z</dcterms:created>
  <dcterms:modified xsi:type="dcterms:W3CDTF">2023-01-22T11:36:37Z</dcterms:modified>
  <cp:category>www.slidemembers.com</cp:category>
</cp:coreProperties>
</file>