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NASEEHA A</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13458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8601" y="410845"/>
            <a:ext cx="9582150" cy="4445448"/>
          </a:xfrm>
          <a:prstGeom prst="rect">
            <a:avLst/>
          </a:prstGeom>
        </p:spPr>
        <p:txBody>
          <a:bodyPr vert="horz" wrap="square" lIns="0" tIns="13335" rIns="0" bIns="0" rtlCol="0">
            <a:spAutoFit/>
          </a:bodyPr>
          <a:lstStyle/>
          <a:p>
            <a:pPr marL="209550">
              <a:lnSpc>
                <a:spcPct val="100000"/>
              </a:lnSpc>
              <a:spcBef>
                <a:spcPts val="105"/>
              </a:spcBef>
            </a:pPr>
            <a:r>
              <a:rPr spc="-60" dirty="0"/>
              <a:t>RESULTS</a:t>
            </a:r>
            <a:br>
              <a:rPr lang="en-IN" sz="2000" spc="-60" dirty="0"/>
            </a:br>
            <a:r>
              <a:rPr lang="en-IN" sz="2000" spc="-60" dirty="0"/>
              <a:t> </a:t>
            </a:r>
            <a:br>
              <a:rPr lang="en-IN" sz="2000" spc="-60" dirty="0"/>
            </a:br>
            <a:r>
              <a:rPr lang="en-IN" sz="2000" spc="-60" dirty="0"/>
              <a:t>   </a:t>
            </a:r>
            <a:r>
              <a:rPr lang="en-GB" sz="2000" b="0" i="0" dirty="0">
                <a:solidFill>
                  <a:srgbClr val="0D0D0D"/>
                </a:solidFill>
                <a:effectLst/>
                <a:highlight>
                  <a:srgbClr val="FFFFFF"/>
                </a:highlight>
                <a:latin typeface="Trebuchet MS" panose="020B0603020202020204" pitchFamily="34" charset="0"/>
              </a:rPr>
              <a:t>The result of the campus recruitment prediction project with Generative AI is a robust, accurate, and efficient system that significantly enhances the campus recruitment process. By utilizing Generative AI to augment the dataset with synthetic examples, the predictive model gains greater robustness and accuracy in forecasting the likelihood of a student's successful recruitment. This improved accuracy helps recruiters identify high-potential candidates more efficiently, reducing the time and cost associated with campus recruitment</a:t>
            </a:r>
            <a:r>
              <a:rPr lang="en-GB" sz="2000" b="0" i="0" dirty="0">
                <a:solidFill>
                  <a:srgbClr val="0D0D0D"/>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The user-friendly interface allows recruiters to seamlessly integrate the system into their existing workflows, making it easy to use and highly adoptable. As a result, recruiters can make data-driven decisions, leading to better candidate-job matches and improved hiring outcomes.</a:t>
            </a:r>
            <a:endParaRPr sz="2000" spc="-60" dirty="0">
              <a:latin typeface="Tahoma" panose="020B0604030504040204" pitchFamily="34" charset="0"/>
              <a:ea typeface="Tahoma" panose="020B0604030504040204" pitchFamily="34" charset="0"/>
              <a:cs typeface="Tahoma" panose="020B0604030504040204" pitchFamily="34"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45521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029013" y="21829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47675" y="340550"/>
            <a:ext cx="9764395" cy="3735317"/>
          </a:xfrm>
          <a:prstGeom prst="rect">
            <a:avLst/>
          </a:prstGeom>
        </p:spPr>
        <p:txBody>
          <a:bodyPr vert="horz" wrap="square" lIns="0" tIns="460692" rIns="0" bIns="0" rtlCol="0">
            <a:spAutoFit/>
          </a:bodyPr>
          <a:lstStyle/>
          <a:p>
            <a:pPr marL="193675">
              <a:lnSpc>
                <a:spcPct val="100000"/>
              </a:lnSpc>
              <a:spcBef>
                <a:spcPts val="130"/>
              </a:spcBef>
            </a:pPr>
            <a:r>
              <a:rPr lang="en-IN" sz="4250" dirty="0"/>
              <a:t>PROJECT TITLE:</a:t>
            </a:r>
            <a:br>
              <a:rPr lang="en-IN" sz="4250" dirty="0"/>
            </a:br>
            <a:br>
              <a:rPr lang="en-IN" sz="4250" dirty="0"/>
            </a:br>
            <a:r>
              <a:rPr lang="en-IN" sz="4250" dirty="0"/>
              <a:t>CAMPUS RECRUITMENT PREDICTION </a:t>
            </a:r>
            <a:br>
              <a:rPr lang="en-IN" sz="4250" dirty="0"/>
            </a:br>
            <a:r>
              <a:rPr lang="en-IN" sz="4250" dirty="0"/>
              <a:t>WITH GENERATIVE AI USING </a:t>
            </a:r>
            <a:br>
              <a:rPr lang="en-IN" sz="4250" dirty="0"/>
            </a:br>
            <a:r>
              <a:rPr lang="en-IN" sz="4250" dirty="0"/>
              <a:t>MACHINE LEARNING</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5361468"/>
          </a:xfrm>
          <a:prstGeom prst="rect">
            <a:avLst/>
          </a:prstGeom>
        </p:spPr>
        <p:txBody>
          <a:bodyPr vert="horz" wrap="square" lIns="0" tIns="73279" rIns="0" bIns="0" rtlCol="0">
            <a:spAutoFit/>
          </a:bodyPr>
          <a:lstStyle/>
          <a:p>
            <a:pPr algn="l">
              <a:lnSpc>
                <a:spcPct val="150000"/>
              </a:lnSpc>
            </a:pPr>
            <a:r>
              <a:rPr sz="4400" spc="-10" dirty="0"/>
              <a:t>AGENDA</a:t>
            </a:r>
            <a:br>
              <a:rPr lang="en-IN" spc="-10" dirty="0"/>
            </a:br>
            <a:br>
              <a:rPr lang="en-IN" sz="2000" spc="-10" dirty="0"/>
            </a:br>
            <a:r>
              <a:rPr lang="en-IN" sz="2000" spc="-10" dirty="0"/>
              <a:t>                               </a:t>
            </a:r>
            <a:r>
              <a:rPr lang="en-IN" sz="2400" spc="-10" dirty="0"/>
              <a:t>1.Problem Statement</a:t>
            </a:r>
            <a:br>
              <a:rPr lang="en-IN" sz="2400" spc="-10" dirty="0"/>
            </a:br>
            <a:r>
              <a:rPr lang="en-IN" sz="2400" spc="-10" dirty="0"/>
              <a:t>                          2. Project Overview</a:t>
            </a:r>
            <a:br>
              <a:rPr lang="en-IN" sz="2400" spc="-10" dirty="0"/>
            </a:br>
            <a:r>
              <a:rPr lang="en-IN" sz="2400" spc="-10" dirty="0"/>
              <a:t>                          3. Who are the end user</a:t>
            </a:r>
            <a:br>
              <a:rPr lang="en-IN" sz="2400" spc="-10" dirty="0"/>
            </a:br>
            <a:r>
              <a:rPr lang="en-IN" sz="2400" spc="-10" dirty="0"/>
              <a:t>                          4. Your solution and its value proposition</a:t>
            </a:r>
            <a:br>
              <a:rPr lang="en-IN" sz="2400" spc="-10" dirty="0"/>
            </a:br>
            <a:r>
              <a:rPr lang="en-IN" sz="2400" spc="-10" dirty="0"/>
              <a:t>                          5. The Wow in your solution</a:t>
            </a:r>
            <a:br>
              <a:rPr lang="en-IN" sz="2400" spc="-10" dirty="0"/>
            </a:br>
            <a:r>
              <a:rPr lang="en-IN" sz="2400" spc="-10" dirty="0"/>
              <a:t>                          6. Modelling </a:t>
            </a:r>
            <a:br>
              <a:rPr lang="en-IN" sz="2400" spc="-10" dirty="0"/>
            </a:br>
            <a:r>
              <a:rPr lang="en-IN" sz="2400" spc="-10" dirty="0"/>
              <a:t>                          7. Results</a:t>
            </a:r>
            <a:endParaRPr sz="240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243128" cy="634917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br>
              <a:rPr lang="en-IN" sz="2000" spc="-75" dirty="0"/>
            </a:br>
            <a:r>
              <a:rPr lang="en-IN" sz="2000" spc="-75" dirty="0"/>
              <a:t>    </a:t>
            </a:r>
            <a:br>
              <a:rPr lang="en-IN" sz="2000" spc="-75" dirty="0"/>
            </a:br>
            <a:r>
              <a:rPr lang="en-IN" sz="2000" spc="-75" dirty="0"/>
              <a:t>       </a:t>
            </a:r>
            <a:r>
              <a:rPr lang="en-GB" sz="2000" b="0" i="0" dirty="0">
                <a:solidFill>
                  <a:srgbClr val="0D0D0D"/>
                </a:solidFill>
                <a:effectLst/>
                <a:highlight>
                  <a:srgbClr val="FFFFFF"/>
                </a:highlight>
                <a:latin typeface="Trebuchet MS" panose="020B0603020202020204" pitchFamily="34" charset="0"/>
              </a:rPr>
              <a:t>With the increasing number of students graduating from colleges and universities each year, companies face the challenge of identifying and recruiting top talent from a large pool of candidates. Traditional campus recruitment processes can be time-consuming and expensive, often resulting in suboptimal matches between employers and students. This problem is further exacerbated by rapidly evolving job requirements and the diverse skill sets of graduating students.</a:t>
            </a:r>
            <a:r>
              <a:rPr lang="en-GB" sz="1000" b="0" i="0" dirty="0">
                <a:solidFill>
                  <a:srgbClr val="0D0D0D"/>
                </a:solidFill>
                <a:effectLst/>
                <a:highlight>
                  <a:srgbClr val="FFFFFF"/>
                </a:highlight>
                <a:latin typeface="Trebuchet MS" panose="020B0603020202020204" pitchFamily="34" charset="0"/>
              </a:rPr>
              <a:t> </a:t>
            </a:r>
            <a:r>
              <a:rPr lang="en-GB" sz="2000" b="0" i="0" dirty="0">
                <a:solidFill>
                  <a:srgbClr val="0D0D0D"/>
                </a:solidFill>
                <a:effectLst/>
                <a:highlight>
                  <a:srgbClr val="FFFFFF"/>
                </a:highlight>
                <a:latin typeface="Trebuchet MS" panose="020B0603020202020204" pitchFamily="34" charset="0"/>
              </a:rPr>
              <a:t>The objective is to develop a predictive model that utilizes Generative AI to improve campus recruitment processes by forecasting the likelihood of a student being successfully recruited based on their academic records.</a:t>
            </a:r>
            <a:br>
              <a:rPr lang="en-IN" sz="2000" spc="-75" dirty="0"/>
            </a:br>
            <a:r>
              <a:rPr lang="en-IN" sz="2400" spc="-75" dirty="0"/>
              <a:t>             </a:t>
            </a:r>
            <a:br>
              <a:rPr lang="en-IN" sz="4250" spc="-75" dirty="0"/>
            </a:br>
            <a:br>
              <a:rPr lang="en-IN" sz="4250" spc="-75"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631937"/>
            <a:ext cx="8613775" cy="6226063"/>
          </a:xfrm>
          <a:prstGeom prst="rect">
            <a:avLst/>
          </a:prstGeom>
        </p:spPr>
        <p:txBody>
          <a:bodyPr vert="horz" wrap="square" lIns="0" tIns="16510" rIns="0" bIns="0" rtlCol="0">
            <a:spAutoFit/>
          </a:bodyPr>
          <a:lstStyle/>
          <a:p>
            <a:pPr algn="l"/>
            <a:r>
              <a:rPr sz="4250" spc="-10" dirty="0"/>
              <a:t>PROJECT</a:t>
            </a:r>
            <a:r>
              <a:rPr lang="en-IN" sz="4250" spc="-10" dirty="0"/>
              <a:t> </a:t>
            </a:r>
            <a:r>
              <a:rPr sz="4250" spc="-10" dirty="0"/>
              <a:t>OVERVIEW</a:t>
            </a:r>
            <a:br>
              <a:rPr lang="en-IN" sz="4250" spc="-10" dirty="0"/>
            </a:br>
            <a:br>
              <a:rPr lang="en-IN" sz="2000" spc="-10" dirty="0"/>
            </a:br>
            <a:r>
              <a:rPr lang="en-IN" sz="2000" spc="-10" dirty="0"/>
              <a:t>  1) </a:t>
            </a:r>
            <a:r>
              <a:rPr lang="en-GB" sz="2000" b="1" i="0" dirty="0">
                <a:solidFill>
                  <a:srgbClr val="0D0D0D"/>
                </a:solidFill>
                <a:effectLst/>
                <a:highlight>
                  <a:srgbClr val="FFFFFF"/>
                </a:highlight>
                <a:latin typeface="Trebuchet MS" panose="020B0603020202020204" pitchFamily="34" charset="0"/>
              </a:rPr>
              <a:t>Data Collection</a:t>
            </a:r>
            <a:r>
              <a:rPr lang="en-GB" sz="2000" b="0" i="0" dirty="0">
                <a:solidFill>
                  <a:srgbClr val="0D0D0D"/>
                </a:solidFill>
                <a:effectLst/>
                <a:highlight>
                  <a:srgbClr val="FFFFFF"/>
                </a:highlight>
                <a:latin typeface="Trebuchet MS" panose="020B0603020202020204" pitchFamily="34" charset="0"/>
              </a:rPr>
              <a:t>: Collect data about students, including their academic records, skills, work experience, and other relevant information.</a:t>
            </a:r>
            <a:br>
              <a:rPr lang="en-GB" sz="2000" b="0" i="0" dirty="0">
                <a:solidFill>
                  <a:srgbClr val="0D0D0D"/>
                </a:solidFill>
                <a:effectLst/>
                <a:highlight>
                  <a:srgbClr val="FFFFFF"/>
                </a:highlight>
                <a:latin typeface="Trebuchet MS" panose="020B0603020202020204" pitchFamily="34" charset="0"/>
              </a:rPr>
            </a:br>
            <a:r>
              <a:rPr lang="en-GB" sz="2000" b="0" i="0" dirty="0">
                <a:solidFill>
                  <a:srgbClr val="0D0D0D"/>
                </a:solidFill>
                <a:effectLst/>
                <a:highlight>
                  <a:srgbClr val="FFFFFF"/>
                </a:highlight>
                <a:latin typeface="Trebuchet MS" panose="020B0603020202020204" pitchFamily="34" charset="0"/>
              </a:rPr>
              <a:t>   2) </a:t>
            </a:r>
            <a:r>
              <a:rPr lang="en-GB" sz="2000" b="1" i="0" dirty="0">
                <a:solidFill>
                  <a:srgbClr val="0D0D0D"/>
                </a:solidFill>
                <a:effectLst/>
                <a:highlight>
                  <a:srgbClr val="FFFFFF"/>
                </a:highlight>
                <a:latin typeface="Trebuchet MS" panose="020B0603020202020204" pitchFamily="34" charset="0"/>
              </a:rPr>
              <a:t>Data Augmentation with Generative AI</a:t>
            </a:r>
            <a:r>
              <a:rPr lang="en-GB" sz="2000" b="0" i="0" dirty="0">
                <a:solidFill>
                  <a:srgbClr val="0D0D0D"/>
                </a:solidFill>
                <a:effectLst/>
                <a:highlight>
                  <a:srgbClr val="FFFFFF"/>
                </a:highlight>
                <a:latin typeface="Trebuchet MS" panose="020B0603020202020204" pitchFamily="34" charset="0"/>
              </a:rPr>
              <a:t>: Use Generative AI to generate additional synthetic data, enriching the dataset for better model training.</a:t>
            </a:r>
            <a:br>
              <a:rPr lang="en-GB" sz="2000" b="0" i="0" dirty="0">
                <a:solidFill>
                  <a:srgbClr val="0D0D0D"/>
                </a:solidFill>
                <a:effectLst/>
                <a:highlight>
                  <a:srgbClr val="FFFFFF"/>
                </a:highlight>
                <a:latin typeface="Trebuchet MS" panose="020B0603020202020204" pitchFamily="34" charset="0"/>
              </a:rPr>
            </a:br>
            <a:r>
              <a:rPr lang="en-GB" sz="2000" b="0" i="0" dirty="0">
                <a:solidFill>
                  <a:srgbClr val="0D0D0D"/>
                </a:solidFill>
                <a:effectLst/>
                <a:highlight>
                  <a:srgbClr val="FFFFFF"/>
                </a:highlight>
                <a:latin typeface="Trebuchet MS" panose="020B0603020202020204" pitchFamily="34" charset="0"/>
              </a:rPr>
              <a:t>   3) </a:t>
            </a:r>
            <a:r>
              <a:rPr lang="en-GB" sz="2000" b="1" i="0" dirty="0">
                <a:solidFill>
                  <a:srgbClr val="0D0D0D"/>
                </a:solidFill>
                <a:effectLst/>
                <a:highlight>
                  <a:srgbClr val="FFFFFF"/>
                </a:highlight>
                <a:latin typeface="Trebuchet MS" panose="020B0603020202020204" pitchFamily="34" charset="0"/>
              </a:rPr>
              <a:t>Model Development</a:t>
            </a:r>
            <a:r>
              <a:rPr lang="en-GB" sz="2000" b="0" i="0" dirty="0">
                <a:solidFill>
                  <a:srgbClr val="0D0D0D"/>
                </a:solidFill>
                <a:effectLst/>
                <a:highlight>
                  <a:srgbClr val="FFFFFF"/>
                </a:highlight>
                <a:latin typeface="Trebuchet MS" panose="020B0603020202020204" pitchFamily="34" charset="0"/>
              </a:rPr>
              <a:t>: Build a machine learning model to predict which students are most likely to be hired.</a:t>
            </a:r>
            <a:br>
              <a:rPr lang="en-GB" sz="2000" b="0" i="0" dirty="0">
                <a:solidFill>
                  <a:srgbClr val="0D0D0D"/>
                </a:solidFill>
                <a:effectLst/>
                <a:highlight>
                  <a:srgbClr val="FFFFFF"/>
                </a:highlight>
                <a:latin typeface="Trebuchet MS" panose="020B0603020202020204" pitchFamily="34" charset="0"/>
              </a:rPr>
            </a:br>
            <a:r>
              <a:rPr lang="en-GB" sz="2000" b="0" i="0" dirty="0">
                <a:solidFill>
                  <a:srgbClr val="0D0D0D"/>
                </a:solidFill>
                <a:effectLst/>
                <a:highlight>
                  <a:srgbClr val="FFFFFF"/>
                </a:highlight>
                <a:latin typeface="Trebuchet MS" panose="020B0603020202020204" pitchFamily="34" charset="0"/>
              </a:rPr>
              <a:t>   4) </a:t>
            </a:r>
            <a:r>
              <a:rPr lang="en-GB" sz="2000" b="1" i="0" dirty="0">
                <a:solidFill>
                  <a:srgbClr val="0D0D0D"/>
                </a:solidFill>
                <a:effectLst/>
                <a:highlight>
                  <a:srgbClr val="FFFFFF"/>
                </a:highlight>
                <a:latin typeface="Trebuchet MS" panose="020B0603020202020204" pitchFamily="34" charset="0"/>
              </a:rPr>
              <a:t>Fairness and Bias Detection</a:t>
            </a:r>
            <a:r>
              <a:rPr lang="en-GB" sz="2000" b="0" i="0" dirty="0">
                <a:solidFill>
                  <a:srgbClr val="0D0D0D"/>
                </a:solidFill>
                <a:effectLst/>
                <a:highlight>
                  <a:srgbClr val="FFFFFF"/>
                </a:highlight>
                <a:latin typeface="Trebuchet MS" panose="020B0603020202020204" pitchFamily="34" charset="0"/>
              </a:rPr>
              <a:t>: Ensure the model does not </a:t>
            </a:r>
            <a:r>
              <a:rPr lang="en-GB" sz="2000" b="0" i="0" dirty="0" err="1">
                <a:solidFill>
                  <a:srgbClr val="0D0D0D"/>
                </a:solidFill>
                <a:effectLst/>
                <a:highlight>
                  <a:srgbClr val="FFFFFF"/>
                </a:highlight>
                <a:latin typeface="Trebuchet MS" panose="020B0603020202020204" pitchFamily="34" charset="0"/>
              </a:rPr>
              <a:t>favor</a:t>
            </a:r>
            <a:r>
              <a:rPr lang="en-GB" sz="2000" b="0" i="0" dirty="0">
                <a:solidFill>
                  <a:srgbClr val="0D0D0D"/>
                </a:solidFill>
                <a:effectLst/>
                <a:highlight>
                  <a:srgbClr val="FFFFFF"/>
                </a:highlight>
                <a:latin typeface="Trebuchet MS" panose="020B0603020202020204" pitchFamily="34" charset="0"/>
              </a:rPr>
              <a:t> or discriminate against any group of students, promoting fairness in recruitment.</a:t>
            </a:r>
            <a:br>
              <a:rPr lang="en-GB" sz="2000" b="0" i="0" dirty="0">
                <a:solidFill>
                  <a:srgbClr val="0D0D0D"/>
                </a:solidFill>
                <a:effectLst/>
                <a:highlight>
                  <a:srgbClr val="FFFFFF"/>
                </a:highlight>
                <a:latin typeface="Trebuchet MS" panose="020B0603020202020204" pitchFamily="34" charset="0"/>
              </a:rPr>
            </a:br>
            <a:r>
              <a:rPr lang="en-GB" sz="2000" b="0" i="0" dirty="0">
                <a:solidFill>
                  <a:srgbClr val="0D0D0D"/>
                </a:solidFill>
                <a:effectLst/>
                <a:highlight>
                  <a:srgbClr val="FFFFFF"/>
                </a:highlight>
                <a:latin typeface="Trebuchet MS" panose="020B0603020202020204" pitchFamily="34" charset="0"/>
              </a:rPr>
              <a:t>   5) </a:t>
            </a:r>
            <a:r>
              <a:rPr lang="en-GB" sz="2000" b="1" i="0" dirty="0">
                <a:solidFill>
                  <a:srgbClr val="0D0D0D"/>
                </a:solidFill>
                <a:effectLst/>
                <a:highlight>
                  <a:srgbClr val="FFFFFF"/>
                </a:highlight>
                <a:latin typeface="Trebuchet MS" panose="020B0603020202020204" pitchFamily="34" charset="0"/>
              </a:rPr>
              <a:t>User Interface</a:t>
            </a:r>
            <a:r>
              <a:rPr lang="en-GB" sz="2000" b="0" i="0" dirty="0">
                <a:solidFill>
                  <a:srgbClr val="0D0D0D"/>
                </a:solidFill>
                <a:effectLst/>
                <a:highlight>
                  <a:srgbClr val="FFFFFF"/>
                </a:highlight>
                <a:latin typeface="Trebuchet MS" panose="020B0603020202020204" pitchFamily="34" charset="0"/>
              </a:rPr>
              <a:t>: Create a simple interface for recruiters to use the prediction model in their hiring process.</a:t>
            </a:r>
            <a:br>
              <a:rPr lang="en-GB" sz="1600" b="0" i="0" dirty="0">
                <a:solidFill>
                  <a:srgbClr val="0D0D0D"/>
                </a:solidFill>
                <a:effectLst/>
                <a:highlight>
                  <a:srgbClr val="FFFFFF"/>
                </a:highlight>
                <a:latin typeface="Söhne"/>
              </a:rPr>
            </a:br>
            <a:br>
              <a:rPr lang="en-GB" sz="1600" dirty="0"/>
            </a:br>
            <a:br>
              <a:rPr lang="en-IN" sz="4250" spc="-10" dirty="0"/>
            </a:br>
            <a:r>
              <a:rPr lang="en-IN" sz="4250" spc="-10" dirty="0"/>
              <a:t> </a:t>
            </a:r>
            <a:r>
              <a:rPr lang="en-IN" sz="2000" spc="-10" dirty="0"/>
              <a:t> </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319771"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075931" cy="502150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IN" sz="2000" spc="-10" dirty="0"/>
            </a:br>
            <a:r>
              <a:rPr lang="en-IN" sz="2000" spc="-10" dirty="0"/>
              <a:t>  </a:t>
            </a:r>
            <a:br>
              <a:rPr lang="en-IN" sz="2000" spc="-10" dirty="0"/>
            </a:br>
            <a:r>
              <a:rPr lang="en-IN" sz="2000" spc="-10" dirty="0"/>
              <a:t>       </a:t>
            </a:r>
            <a:r>
              <a:rPr lang="en-GB" sz="2000" b="0" i="0" dirty="0">
                <a:solidFill>
                  <a:srgbClr val="0D0D0D"/>
                </a:solidFill>
                <a:effectLst/>
                <a:highlight>
                  <a:srgbClr val="FFFFFF"/>
                </a:highlight>
                <a:latin typeface="Trebuchet MS" panose="020B0603020202020204" pitchFamily="34" charset="0"/>
              </a:rPr>
              <a:t>The end users of a campus recruitment prediction system that employs Generative AI and Machine Learning are primarily those involved in hiring and career planning. At the forefront are recruiters and HR professionals, who can leverage the system to streamline the recruitment process, enabling them to identify and prioritize the most suitable candidates from a large pool of college and university graduates. Hiring managers, who focus on specific departments or teams, find this system beneficial for aligning candidates with appropriate roles, facilitating a more targeted approach to talent acquisition.</a:t>
            </a:r>
            <a:r>
              <a:rPr lang="en-GB" sz="900" b="0" i="0" dirty="0">
                <a:solidFill>
                  <a:srgbClr val="0D0D0D"/>
                </a:solidFill>
                <a:effectLst/>
                <a:highlight>
                  <a:srgbClr val="FFFFFF"/>
                </a:highlight>
                <a:latin typeface="Söhne"/>
              </a:rPr>
              <a:t> </a:t>
            </a:r>
            <a:r>
              <a:rPr lang="en-GB" sz="2000" b="0" dirty="0">
                <a:solidFill>
                  <a:srgbClr val="0D0D0D"/>
                </a:solidFill>
                <a:highlight>
                  <a:srgbClr val="FFFFFF"/>
                </a:highlight>
                <a:latin typeface="Trebuchet MS" panose="020B0603020202020204" pitchFamily="34" charset="0"/>
              </a:rPr>
              <a:t>U</a:t>
            </a:r>
            <a:r>
              <a:rPr lang="en-GB" sz="2000" b="0" i="0" dirty="0">
                <a:solidFill>
                  <a:srgbClr val="0D0D0D"/>
                </a:solidFill>
                <a:effectLst/>
                <a:highlight>
                  <a:srgbClr val="FFFFFF"/>
                </a:highlight>
                <a:latin typeface="Trebuchet MS" panose="020B0603020202020204" pitchFamily="34" charset="0"/>
              </a:rPr>
              <a:t>niversity administrators, such as deans or department heads, can use the system to glean insights into industry trends, which can inform curriculum development and ensure that academic programs stay relevant to market demands.</a:t>
            </a:r>
            <a:endParaRPr sz="2000" dirty="0">
              <a:latin typeface="Trebuchet MS" panose="020B0603020202020204" pitchFamily="34"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4430059"/>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br>
              <a:rPr lang="en-IN" sz="2000" spc="-10" dirty="0"/>
            </a:br>
            <a:r>
              <a:rPr lang="en-IN" sz="2000" spc="-10" dirty="0">
                <a:latin typeface="Trebuchet MS" panose="020B0603020202020204" pitchFamily="34" charset="0"/>
              </a:rPr>
              <a:t>         </a:t>
            </a:r>
            <a:br>
              <a:rPr lang="en-IN" sz="2000" spc="-10" dirty="0">
                <a:latin typeface="Trebuchet MS" panose="020B0603020202020204" pitchFamily="34" charset="0"/>
              </a:rPr>
            </a:br>
            <a:r>
              <a:rPr lang="en-IN" sz="2000" spc="-10" dirty="0">
                <a:latin typeface="Trebuchet MS" panose="020B0603020202020204" pitchFamily="34" charset="0"/>
              </a:rPr>
              <a:t>    </a:t>
            </a:r>
            <a:r>
              <a:rPr lang="en-GB" sz="2000" b="0" i="0" dirty="0">
                <a:solidFill>
                  <a:srgbClr val="0D0D0D"/>
                </a:solidFill>
                <a:effectLst/>
                <a:highlight>
                  <a:srgbClr val="FFFFFF"/>
                </a:highlight>
                <a:latin typeface="Trebuchet MS" panose="020B0603020202020204" pitchFamily="34" charset="0"/>
              </a:rPr>
              <a:t>The solution for campus recruitment prediction with Generative AI uses advanced machine learning models to predict which graduating students are most likely to be successfully recruited by companies. By collecting a comprehensive dataset of student profiles and recruitment outcomes, the system employs Generative AI to augment the data, creating synthetic examples that enhance the model's robustness. This predictive model can identify key factors that drive recruitment success, providing recruiters with a more efficient and data-driven approach to candidate selection.</a:t>
            </a:r>
            <a:r>
              <a:rPr lang="en-GB" sz="900" dirty="0"/>
              <a:t> </a:t>
            </a:r>
            <a:r>
              <a:rPr lang="en-GB" sz="2000" b="0" i="0" dirty="0">
                <a:solidFill>
                  <a:srgbClr val="0D0D0D"/>
                </a:solidFill>
                <a:effectLst/>
                <a:highlight>
                  <a:srgbClr val="FFFFFF"/>
                </a:highlight>
                <a:latin typeface="Trebuchet MS" panose="020B0603020202020204" pitchFamily="34" charset="0"/>
              </a:rPr>
              <a:t>The value proposition for campus recruitment prediction using Generative AI is improving the efficiency, accuracy, and fairness of the recruitment process.</a:t>
            </a:r>
            <a:br>
              <a:rPr lang="en-IN" sz="2000" spc="-10" dirty="0">
                <a:latin typeface="Trebuchet MS" panose="020B0603020202020204" pitchFamily="34" charset="0"/>
              </a:rPr>
            </a:br>
            <a:endParaRPr sz="2000" dirty="0">
              <a:latin typeface="Trebuchet MS" panose="020B0603020202020204" pitchFamily="34"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1000125" cy="3419475"/>
          </a:xfrm>
          <a:prstGeom prst="rect">
            <a:avLst/>
          </a:prstGeom>
        </p:spPr>
      </p:pic>
      <p:sp>
        <p:nvSpPr>
          <p:cNvPr id="7" name="object 7"/>
          <p:cNvSpPr txBox="1">
            <a:spLocks noGrp="1"/>
          </p:cNvSpPr>
          <p:nvPr>
            <p:ph type="title"/>
          </p:nvPr>
        </p:nvSpPr>
        <p:spPr>
          <a:xfrm>
            <a:off x="752475" y="533400"/>
            <a:ext cx="9058275" cy="4305281"/>
          </a:xfrm>
          <a:prstGeom prst="rect">
            <a:avLst/>
          </a:prstGeom>
        </p:spPr>
        <p:txBody>
          <a:bodyPr vert="horz" wrap="square" lIns="0" tIns="286004" rIns="0" bIns="0" rtlCol="0">
            <a:spAutoFit/>
          </a:bodyPr>
          <a:lstStyle/>
          <a:p>
            <a:pPr algn="l"/>
            <a:r>
              <a:rPr sz="4250" dirty="0"/>
              <a:t>THE</a:t>
            </a:r>
            <a:r>
              <a:rPr sz="4250" spc="20" dirty="0"/>
              <a:t> </a:t>
            </a:r>
            <a:r>
              <a:rPr sz="4250" dirty="0"/>
              <a:t>WOW</a:t>
            </a:r>
            <a:r>
              <a:rPr sz="4250" spc="90" dirty="0"/>
              <a:t> </a:t>
            </a:r>
            <a:r>
              <a:rPr sz="4250" dirty="0"/>
              <a:t>IN YOUR </a:t>
            </a:r>
            <a:r>
              <a:rPr sz="4250" spc="-10" dirty="0"/>
              <a:t>SOLUTION</a:t>
            </a:r>
            <a:br>
              <a:rPr lang="en-IN" sz="2000" spc="-10" dirty="0"/>
            </a:br>
            <a:r>
              <a:rPr lang="en-IN" sz="2000" spc="-10" dirty="0"/>
              <a:t>     </a:t>
            </a:r>
            <a:br>
              <a:rPr lang="en-IN" sz="2000" spc="-10" dirty="0"/>
            </a:br>
            <a:r>
              <a:rPr lang="en-IN" sz="2000" spc="-10" dirty="0"/>
              <a:t>     </a:t>
            </a:r>
            <a:r>
              <a:rPr lang="en-GB" sz="2000" b="0" i="0" dirty="0">
                <a:solidFill>
                  <a:srgbClr val="0D0D0D"/>
                </a:solidFill>
                <a:effectLst/>
                <a:highlight>
                  <a:srgbClr val="FFFFFF"/>
                </a:highlight>
                <a:latin typeface="Trebuchet MS" panose="020B0603020202020204" pitchFamily="34" charset="0"/>
              </a:rPr>
              <a:t>The "wow" factor in this campus recruitment prediction project using Generative AI is the transformative way it revolutionizes the hiring process. By employing Generative AI to augment data, the system creates synthetic examples, enriching the dataset and improving model robustness. This approach enables highly accurate predictions for recruitment success, reducing recruitment costs and time. The system's bias detection tools ensure fairness and promote diversity, addressing ethical concerns in hiring.</a:t>
            </a:r>
            <a:br>
              <a:rPr lang="en-GB" sz="2000" b="0" i="0" dirty="0">
                <a:solidFill>
                  <a:srgbClr val="0D0D0D"/>
                </a:solidFill>
                <a:effectLst/>
                <a:highlight>
                  <a:srgbClr val="FFFFFF"/>
                </a:highlight>
                <a:latin typeface="Trebuchet MS" panose="020B0603020202020204" pitchFamily="34" charset="0"/>
              </a:rPr>
            </a:br>
            <a:br>
              <a:rPr lang="en-GB" sz="1600" dirty="0"/>
            </a:b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3810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4" y="291147"/>
            <a:ext cx="8404225" cy="4753224"/>
          </a:xfrm>
          <a:prstGeom prst="rect">
            <a:avLst/>
          </a:prstGeom>
        </p:spPr>
        <p:txBody>
          <a:bodyPr vert="horz" wrap="square" lIns="0" tIns="13335" rIns="0" bIns="0" rtlCol="0">
            <a:spAutoFit/>
          </a:bodyPr>
          <a:lstStyle/>
          <a:p>
            <a:pPr marL="12700">
              <a:lnSpc>
                <a:spcPct val="100000"/>
              </a:lnSpc>
              <a:spcBef>
                <a:spcPts val="105"/>
              </a:spcBef>
            </a:pPr>
            <a:r>
              <a:rPr spc="-10" dirty="0"/>
              <a:t>MODELLING</a:t>
            </a:r>
            <a:br>
              <a:rPr lang="en-IN" sz="2000" spc="-10" dirty="0"/>
            </a:br>
            <a:r>
              <a:rPr lang="en-IN" sz="2000" spc="-10" dirty="0"/>
              <a:t>     </a:t>
            </a:r>
            <a:br>
              <a:rPr lang="en-IN" sz="2000" spc="-10" dirty="0"/>
            </a:br>
            <a:r>
              <a:rPr lang="en-IN" sz="2000" spc="-10" dirty="0"/>
              <a:t>     </a:t>
            </a:r>
            <a:r>
              <a:rPr lang="en-GB" sz="2000" b="0" spc="-10" dirty="0">
                <a:solidFill>
                  <a:srgbClr val="0D0D0D"/>
                </a:solidFill>
                <a:highlight>
                  <a:srgbClr val="FFFFFF"/>
                </a:highlight>
                <a:latin typeface="Trebuchet MS" panose="020B0603020202020204" pitchFamily="34" charset="0"/>
              </a:rPr>
              <a:t>A </a:t>
            </a:r>
            <a:r>
              <a:rPr lang="en-GB" sz="2000" b="0" i="0" dirty="0">
                <a:solidFill>
                  <a:srgbClr val="0D0D0D"/>
                </a:solidFill>
                <a:effectLst/>
                <a:highlight>
                  <a:srgbClr val="FFFFFF"/>
                </a:highlight>
                <a:latin typeface="Trebuchet MS" panose="020B0603020202020204" pitchFamily="34" charset="0"/>
              </a:rPr>
              <a:t>comprehensive dataset is collected, including student profiles like academic records and recruitment outcomes. Generative AI, such as Generative Adversarial Networks (GANs), is used to augment the data, creating synthetic examples to enrich the training dataset and improve model robustness. Advanced machine learning techniques—like decision trees, random forests, or neural networks—are then applied to build a predictive model that forecasts the likelihood of recruitment success</a:t>
            </a:r>
            <a:r>
              <a:rPr lang="en-GB" sz="2000" b="0" dirty="0">
                <a:solidFill>
                  <a:srgbClr val="0D0D0D"/>
                </a:solidFill>
                <a:highlight>
                  <a:srgbClr val="FFFFFF"/>
                </a:highlight>
                <a:latin typeface="Trebuchet MS" panose="020B0603020202020204" pitchFamily="34" charset="0"/>
              </a:rPr>
              <a:t>.</a:t>
            </a:r>
            <a:r>
              <a:rPr lang="en-GB" sz="2000" b="0" i="0" dirty="0">
                <a:solidFill>
                  <a:srgbClr val="0D0D0D"/>
                </a:solidFill>
                <a:effectLst/>
                <a:highlight>
                  <a:srgbClr val="FFFFFF"/>
                </a:highlight>
                <a:latin typeface="Trebuchet MS" panose="020B0603020202020204" pitchFamily="34" charset="0"/>
              </a:rPr>
              <a:t> The modelling process incorporates bias detection tools to ensure that the model's predictions are fair and do not exhibit discriminatory tendencies, promoting diversity in recruitment.</a:t>
            </a:r>
            <a:br>
              <a:rPr lang="en-IN" sz="2000" spc="-10" dirty="0">
                <a:latin typeface="Trebuchet MS" panose="020B0603020202020204" pitchFamily="34" charset="0"/>
              </a:rPr>
            </a:br>
            <a:r>
              <a:rPr lang="en-IN" sz="2000" spc="-10" dirty="0">
                <a:latin typeface="Trebuchet MS" panose="020B0603020202020204" pitchFamily="34" charset="0"/>
              </a:rPr>
              <a:t>     </a:t>
            </a:r>
            <a:br>
              <a:rPr lang="en-IN" sz="2000" spc="-10" dirty="0">
                <a:latin typeface="Trebuchet MS" panose="020B0603020202020204" pitchFamily="34" charset="0"/>
              </a:rPr>
            </a:br>
            <a:r>
              <a:rPr lang="en-IN" sz="2000" spc="-10" dirty="0"/>
              <a:t>    </a:t>
            </a:r>
            <a:endParaRPr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TotalTime>
  <Words>960</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Tahoma</vt:lpstr>
      <vt:lpstr>Trebuchet MS</vt:lpstr>
      <vt:lpstr>Office Theme</vt:lpstr>
      <vt:lpstr>PowerPoint Presentation</vt:lpstr>
      <vt:lpstr>PROJECT TITLE:  CAMPUS RECRUITMENT PREDICTION  WITH GENERATIVE AI USING  MACHINE LEARNING</vt:lpstr>
      <vt:lpstr>AGENDA                                 1.Problem Statement                           2. Project Overview                           3. Who are the end user                           4. Your solution and its value proposition                           5. The Wow in your solution                           6. Modelling                            7. Results</vt:lpstr>
      <vt:lpstr>PROBLEM STATEMENT             With the increasing number of students graduating from colleges and universities each year, companies face the challenge of identifying and recruiting top talent from a large pool of candidates. Traditional campus recruitment processes can be time-consuming and expensive, often resulting in suboptimal matches between employers and students. This problem is further exacerbated by rapidly evolving job requirements and the diverse skill sets of graduating students. The objective is to develop a predictive model that utilizes Generative AI to improve campus recruitment processes by forecasting the likelihood of a student being successfully recruited based on their academic records.                </vt:lpstr>
      <vt:lpstr>PROJECT OVERVIEW    1) Data Collection: Collect data about students, including their academic records, skills, work experience, and other relevant information.    2) Data Augmentation with Generative AI: Use Generative AI to generate additional synthetic data, enriching the dataset for better model training.    3) Model Development: Build a machine learning model to predict which students are most likely to be hired.    4) Fairness and Bias Detection: Ensure the model does not favor or discriminate against any group of students, promoting fairness in recruitment.    5) User Interface: Create a simple interface for recruiters to use the prediction model in their hiring process.     </vt:lpstr>
      <vt:lpstr>WHO ARE THE END USERS?           The end users of a campus recruitment prediction system that employs Generative AI and Machine Learning are primarily those involved in hiring and career planning. At the forefront are recruiters and HR professionals, who can leverage the system to streamline the recruitment process, enabling them to identify and prioritize the most suitable candidates from a large pool of college and university graduates. Hiring managers, who focus on specific departments or teams, find this system beneficial for aligning candidates with appropriate roles, facilitating a more targeted approach to talent acquisition. University administrators, such as deans or department heads, can use the system to glean insights into industry trends, which can inform curriculum development and ensure that academic programs stay relevant to market demands.</vt:lpstr>
      <vt:lpstr>YOUR SOLUTION AND ITS VALUE PROPOSITION               The solution for campus recruitment prediction with Generative AI uses advanced machine learning models to predict which graduating students are most likely to be successfully recruited by companies. By collecting a comprehensive dataset of student profiles and recruitment outcomes, the system employs Generative AI to augment the data, creating synthetic examples that enhance the model's robustness. This predictive model can identify key factors that drive recruitment success, providing recruiters with a more efficient and data-driven approach to candidate selection. The value proposition for campus recruitment prediction using Generative AI is improving the efficiency, accuracy, and fairness of the recruitment process. </vt:lpstr>
      <vt:lpstr>THE WOW IN YOUR SOLUTION            The "wow" factor in this campus recruitment prediction project using Generative AI is the transformative way it revolutionizes the hiring process. By employing Generative AI to augment data, the system creates synthetic examples, enriching the dataset and improving model robustness. This approach enables highly accurate predictions for recruitment success, reducing recruitment costs and time. The system's bias detection tools ensure fairness and promote diversity, addressing ethical concerns in hiring.  </vt:lpstr>
      <vt:lpstr>MODELLING            A comprehensive dataset is collected, including student profiles like academic records and recruitment outcomes. Generative AI, such as Generative Adversarial Networks (GANs), is used to augment the data, creating synthetic examples to enrich the training dataset and improve model robustness. Advanced machine learning techniques—like decision trees, random forests, or neural networks—are then applied to build a predictive model that forecasts the likelihood of recruitment success. The modelling process incorporates bias detection tools to ensure that the model's predictions are fair and do not exhibit discriminatory tendencies, promoting diversity in recruitment.           </vt:lpstr>
      <vt:lpstr>RESULTS      The result of the campus recruitment prediction project with Generative AI is a robust, accurate, and efficient system that significantly enhances the campus recruitment process. By utilizing Generative AI to augment the dataset with synthetic examples, the predictive model gains greater robustness and accuracy in forecasting the likelihood of a student's successful recruitment. This improved accuracy helps recruiters identify high-potential candidates more efficiently, reducing the time and cost associated with campus recruitment. The user-friendly interface allows recruiters to seamlessly integrate the system into their existing workflows, making it easy to use and highly adoptable. As a result, recruiters can make data-driven decisions, leading to better candidate-job matches and improved hiring 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NASEEHA</cp:lastModifiedBy>
  <cp:revision>7</cp:revision>
  <dcterms:created xsi:type="dcterms:W3CDTF">2024-04-03T04:02:09Z</dcterms:created>
  <dcterms:modified xsi:type="dcterms:W3CDTF">2024-04-24T10:45:05Z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