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embeddedFontLst>
    <p:embeddedFont>
      <p:font typeface="Calibri" panose="020F0502020204030204" pitchFamily="34" charset="0"/>
      <p:regular r:id="rId49"/>
      <p:bold r:id="rId50"/>
      <p:italic r:id="rId51"/>
      <p:boldItalic r:id="rId52"/>
    </p:embeddedFont>
    <p:embeddedFont>
      <p:font typeface="Questrial" panose="020B0604020202020204" charset="0"/>
      <p:regular r:id="rId53"/>
    </p:embeddedFont>
    <p:embeddedFont>
      <p:font typeface="Century Gothic" panose="020B0502020202020204" pitchFamily="34" charset="0"/>
      <p:regular r:id="rId54"/>
      <p:bold r:id="rId55"/>
      <p:italic r:id="rId56"/>
      <p:boldItalic r:id="rId57"/>
    </p:embeddedFont>
    <p:embeddedFont>
      <p:font typeface="Calibri Light" panose="020F0302020204030204" pitchFamily="34" charset="0"/>
      <p:regular r:id="rId58"/>
      <p:italic r:id="rId59"/>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9EB06F-5830-4CB8-B2E0-11F6B01B0CE5}">
  <a:tblStyle styleId="{5D9EB06F-5830-4CB8-B2E0-11F6B01B0CE5}" styleName="Table_0">
    <a:wholeTbl>
      <a:tcTxStyle b="off" i="off">
        <a:font>
          <a:latin typeface="Century Gothic"/>
          <a:ea typeface="Century Gothic"/>
          <a:cs typeface="Century Gothic"/>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72753640-4060-459C-B9E8-4332B2303648}" styleName="Table_1">
    <a:wholeTbl>
      <a:tcTxStyle b="off" i="off">
        <a:font>
          <a:latin typeface="Century Gothic"/>
          <a:ea typeface="Century Gothic"/>
          <a:cs typeface="Century Gothic"/>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4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sz="1200" b="0" i="0" u="none" strike="noStrike" cap="none" baseline="0">
                <a:solidFill>
                  <a:schemeClr val="dk1"/>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Arial"/>
                <a:ea typeface="Arial"/>
                <a:cs typeface="Arial"/>
                <a:sym typeface="Arial"/>
              </a:defRPr>
            </a:lvl1pPr>
            <a:lvl2pPr marL="457200" marR="0" indent="0" algn="l" rtl="0">
              <a:spcBef>
                <a:spcPts val="0"/>
              </a:spcBef>
              <a:defRPr sz="1200" b="0" i="0" u="none" strike="noStrike" cap="none" baseline="0">
                <a:solidFill>
                  <a:schemeClr val="dk1"/>
                </a:solidFill>
                <a:latin typeface="Arial"/>
                <a:ea typeface="Arial"/>
                <a:cs typeface="Arial"/>
                <a:sym typeface="Arial"/>
              </a:defRPr>
            </a:lvl2pPr>
            <a:lvl3pPr marL="914400" marR="0" indent="0" algn="l" rtl="0">
              <a:spcBef>
                <a:spcPts val="0"/>
              </a:spcBef>
              <a:defRPr sz="1200" b="0" i="0" u="none" strike="noStrike" cap="none" baseline="0">
                <a:solidFill>
                  <a:schemeClr val="dk1"/>
                </a:solidFill>
                <a:latin typeface="Arial"/>
                <a:ea typeface="Arial"/>
                <a:cs typeface="Arial"/>
                <a:sym typeface="Arial"/>
              </a:defRPr>
            </a:lvl3pPr>
            <a:lvl4pPr marL="1371600" marR="0" indent="0" algn="l" rtl="0">
              <a:spcBef>
                <a:spcPts val="0"/>
              </a:spcBef>
              <a:defRPr sz="1200" b="0" i="0" u="none" strike="noStrike" cap="none" baseline="0">
                <a:solidFill>
                  <a:schemeClr val="dk1"/>
                </a:solidFill>
                <a:latin typeface="Arial"/>
                <a:ea typeface="Arial"/>
                <a:cs typeface="Arial"/>
                <a:sym typeface="Arial"/>
              </a:defRPr>
            </a:lvl4pPr>
            <a:lvl5pPr marL="1828800" marR="0" indent="0" algn="l" rtl="0">
              <a:spcBef>
                <a:spcPts val="0"/>
              </a:spcBef>
              <a:defRPr sz="1200" b="0" i="0" u="none" strike="noStrike" cap="none" baseline="0">
                <a:solidFill>
                  <a:schemeClr val="dk1"/>
                </a:solidFill>
                <a:latin typeface="Arial"/>
                <a:ea typeface="Arial"/>
                <a:cs typeface="Arial"/>
                <a:sym typeface="Arial"/>
              </a:defRPr>
            </a:lvl5pPr>
            <a:lvl6pPr marL="2286000" marR="0" indent="0" algn="l" rtl="0">
              <a:spcBef>
                <a:spcPts val="0"/>
              </a:spcBef>
              <a:defRPr sz="1200" b="0" i="0" u="none" strike="noStrike" cap="none" baseline="0">
                <a:solidFill>
                  <a:schemeClr val="dk1"/>
                </a:solidFill>
                <a:latin typeface="Arial"/>
                <a:ea typeface="Arial"/>
                <a:cs typeface="Arial"/>
                <a:sym typeface="Arial"/>
              </a:defRPr>
            </a:lvl6pPr>
            <a:lvl7pPr marL="2743200" marR="0" indent="0" algn="l" rtl="0">
              <a:spcBef>
                <a:spcPts val="0"/>
              </a:spcBef>
              <a:defRPr sz="1200" b="0" i="0" u="none" strike="noStrike" cap="none" baseline="0">
                <a:solidFill>
                  <a:schemeClr val="dk1"/>
                </a:solidFill>
                <a:latin typeface="Arial"/>
                <a:ea typeface="Arial"/>
                <a:cs typeface="Arial"/>
                <a:sym typeface="Arial"/>
              </a:defRPr>
            </a:lvl7pPr>
            <a:lvl8pPr marL="3200400" marR="0" indent="0" algn="l" rtl="0">
              <a:spcBef>
                <a:spcPts val="0"/>
              </a:spcBef>
              <a:defRPr sz="1200" b="0" i="0" u="none" strike="noStrike" cap="none" baseline="0">
                <a:solidFill>
                  <a:schemeClr val="dk1"/>
                </a:solidFill>
                <a:latin typeface="Arial"/>
                <a:ea typeface="Arial"/>
                <a:cs typeface="Arial"/>
                <a:sym typeface="Arial"/>
              </a:defRPr>
            </a:lvl8pPr>
            <a:lvl9pPr marL="3657600" marR="0" indent="0" algn="l" rtl="0">
              <a:spcBef>
                <a:spcPts val="0"/>
              </a:spcBef>
              <a:defRPr sz="1200" b="0"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sz="1200" b="0" i="0" u="none" strike="noStrike" cap="none" baseline="0">
                <a:solidFill>
                  <a:schemeClr val="dk1"/>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55423764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46857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Milton’s most frequent words were: In, His, With, Or, All</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p:txBody>
      </p:sp>
      <p:sp>
        <p:nvSpPr>
          <p:cNvPr id="169" name="Shape 1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10</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620602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Austen’s most frequently used words were Her, Was, In, It, and Not.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p:txBody>
      </p:sp>
      <p:sp>
        <p:nvSpPr>
          <p:cNvPr id="177" name="Shape 17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11</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54334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And London’s most frequently used words were: Was, In, It, That, His</a:t>
            </a:r>
          </a:p>
          <a:p>
            <a:pPr marL="0" marR="0" lvl="0" indent="0" algn="l" rtl="0">
              <a:lnSpc>
                <a:spcPct val="100000"/>
              </a:lnSpc>
              <a:spcBef>
                <a:spcPts val="0"/>
              </a:spcBef>
              <a:spcAft>
                <a:spcPts val="0"/>
              </a:spcAft>
              <a:buClr>
                <a:schemeClr val="dk1"/>
              </a:buClr>
              <a:buFont typeface="Arial"/>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p:txBody>
      </p:sp>
      <p:sp>
        <p:nvSpPr>
          <p:cNvPr id="185" name="Shape 18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12</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339118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We also checked the correlations between the variables, and as can be seen by the heatmap, majority of the variables were really highly uncorrelated, or negatively correlated. </a:t>
            </a:r>
          </a:p>
        </p:txBody>
      </p:sp>
      <p:sp>
        <p:nvSpPr>
          <p:cNvPr id="192" name="Shape 19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13</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81049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The methods used in our analysis were: PCA, LDA, Logistic Regression, k-Nearest Neighbors, SVM, Classification Trees, and Random forest. </a:t>
            </a:r>
          </a:p>
        </p:txBody>
      </p:sp>
      <p:sp>
        <p:nvSpPr>
          <p:cNvPr id="199" name="Shape 1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14</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682094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For the sole purpose of dimension reduction, we performed the Principal Components Analysis.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Although the analysis gave us 64 principal components, we decided to mainly focus on the first three, the first three PCs explained over 50 percent of the variance. </a:t>
            </a:r>
          </a:p>
        </p:txBody>
      </p:sp>
      <p:sp>
        <p:nvSpPr>
          <p:cNvPr id="205" name="Shape 20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15</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595047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This is the PC1 vs. PC2 plot….(the four colors are the different Authors: Blue = Austen, Red = London, Green = Milton, and Orange = Shakespeare)</a:t>
            </a:r>
          </a:p>
        </p:txBody>
      </p:sp>
      <p:sp>
        <p:nvSpPr>
          <p:cNvPr id="212" name="Shape 21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16</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445424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….and this is the PC2 vs. PC3 plot.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Both of just three PCs, we can see that there is a significant difference between the four classes. The loadings itself were not very interpretable, however, we decided to plot the first three PC loadings and bar plot. </a:t>
            </a:r>
          </a:p>
        </p:txBody>
      </p:sp>
      <p:sp>
        <p:nvSpPr>
          <p:cNvPr id="219" name="Shape 21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17</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370909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To reduce the dimensions of our dataset, we chose variables that seemed to have the highest loadings based on the bar plots of the first three PCs. We chose words like was…</a:t>
            </a:r>
          </a:p>
        </p:txBody>
      </p:sp>
      <p:sp>
        <p:nvSpPr>
          <p:cNvPr id="226" name="Shape 22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18</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462484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 Her, his, …</a:t>
            </a: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19</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70924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033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 my, etc. </a:t>
            </a:r>
          </a:p>
        </p:txBody>
      </p:sp>
      <p:sp>
        <p:nvSpPr>
          <p:cNvPr id="240" name="Shape 2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20</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992681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6" name="Shape 2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In the end we, we had 15 variables in total and 841 variables. The 14 variables we reduced to were: Was, Her, Had, Is, My, That, His, Their, Be, Not, It, Or, With, and Any. </a:t>
            </a:r>
          </a:p>
        </p:txBody>
      </p:sp>
      <p:sp>
        <p:nvSpPr>
          <p:cNvPr id="247" name="Shape 2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21</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563653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Here, are the frequency plots of the 14 variables for each author. Some of the most frequent words we saw in the earlier plots are still seen in this plot.</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Such as: </a:t>
            </a: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baseline="0">
                <a:solidFill>
                  <a:schemeClr val="dk1"/>
                </a:solidFill>
                <a:latin typeface="Arial"/>
                <a:ea typeface="Arial"/>
                <a:cs typeface="Arial"/>
                <a:sym typeface="Arial"/>
              </a:rPr>
              <a:t>Shakespeare: My, That, Not</a:t>
            </a: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baseline="0">
                <a:solidFill>
                  <a:schemeClr val="dk1"/>
                </a:solidFill>
                <a:latin typeface="Arial"/>
                <a:ea typeface="Arial"/>
                <a:cs typeface="Arial"/>
                <a:sym typeface="Arial"/>
              </a:rPr>
              <a:t>Milton: His, With, Or</a:t>
            </a: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baseline="0">
                <a:solidFill>
                  <a:schemeClr val="dk1"/>
                </a:solidFill>
                <a:latin typeface="Arial"/>
                <a:ea typeface="Arial"/>
                <a:cs typeface="Arial"/>
                <a:sym typeface="Arial"/>
              </a:rPr>
              <a:t>London: Her, Was, Not</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Austen: Was, That, His</a:t>
            </a:r>
          </a:p>
        </p:txBody>
      </p:sp>
      <p:sp>
        <p:nvSpPr>
          <p:cNvPr id="258" name="Shape 25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22</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33301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The updated heatmap still shows little to no correlation</a:t>
            </a:r>
          </a:p>
        </p:txBody>
      </p:sp>
      <p:sp>
        <p:nvSpPr>
          <p:cNvPr id="265" name="Shape 26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23</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377487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baseline="0">
                <a:solidFill>
                  <a:schemeClr val="dk1"/>
                </a:solidFill>
                <a:latin typeface="Arial"/>
                <a:ea typeface="Arial"/>
                <a:cs typeface="Arial"/>
                <a:sym typeface="Arial"/>
              </a:rPr>
              <a:t>As part of the analysis, we performed different classification techniques using all of the 64 variables and calculated the test and training errors.</a:t>
            </a:r>
          </a:p>
        </p:txBody>
      </p:sp>
      <p:sp>
        <p:nvSpPr>
          <p:cNvPr id="271" name="Shape 27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24</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989350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Based on the test errors, LDA, Logistic regression, and SVM worked the best. We were not able to perform QDA because our observations for Milton was less than the number of predictor variables in our dataset. </a:t>
            </a:r>
          </a:p>
        </p:txBody>
      </p:sp>
      <p:sp>
        <p:nvSpPr>
          <p:cNvPr id="279" name="Shape 2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25</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246133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Even with 14 variables, we can see similar conclusions. Here, LDA, QDA, and SVM gave us gave us the lowest test errors.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Why would this be the case?</a:t>
            </a:r>
          </a:p>
        </p:txBody>
      </p:sp>
      <p:sp>
        <p:nvSpPr>
          <p:cNvPr id="289" name="Shape 28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26</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3437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1" name="Shape 3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Looking at the class density plots, we can see that the distributions of classes are approximately normal for the case with all variables included. Even with only 14 variables, the distribution of classes was only slightly skewed (slightly less normal). </a:t>
            </a:r>
          </a:p>
        </p:txBody>
      </p:sp>
      <p:sp>
        <p:nvSpPr>
          <p:cNvPr id="302" name="Shape 3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27</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224083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9" name="Shape 3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The LDA gave us 3 LDs and as can be seen from the plot of the pairs of LDs, there is clear classification between the authors. </a:t>
            </a:r>
          </a:p>
        </p:txBody>
      </p:sp>
      <p:sp>
        <p:nvSpPr>
          <p:cNvPr id="310" name="Shape 3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28</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862951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6" name="Shape 31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baseline="0">
                <a:solidFill>
                  <a:schemeClr val="dk1"/>
                </a:solidFill>
                <a:latin typeface="Arial"/>
                <a:ea typeface="Arial"/>
                <a:cs typeface="Arial"/>
                <a:sym typeface="Arial"/>
              </a:rPr>
              <a:t>We decided to choose LDA over SVM and QDA because even though SVM does not need any assumptions to be satisfied, the main advantage of SVM is in higher dimensions. </a:t>
            </a: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baseline="0">
                <a:solidFill>
                  <a:schemeClr val="dk1"/>
                </a:solidFill>
                <a:latin typeface="Arial"/>
                <a:ea typeface="Arial"/>
                <a:cs typeface="Arial"/>
                <a:sym typeface="Arial"/>
              </a:rPr>
              <a:t>If the classes are linearly separable in the first dimension, then it doesn’t have any distinct advantage over LDA and therefore for simplicity, we thought LDA was a better choice.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Next, we saw that QDA and LDA had the same test error. LDA and QDA both require the normality assumption to be satisfied, and as seen earlier, our classes were approximately equal.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However, since we didn’t know the exact variances for each class, based on these test errors, we can assume that the variances are approximately equal for all classes and therefore, again, LDA was the better choice.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Therefore, LDA worked best for our model. </a:t>
            </a:r>
          </a:p>
        </p:txBody>
      </p:sp>
      <p:sp>
        <p:nvSpPr>
          <p:cNvPr id="317" name="Shape 31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29</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052631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279551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22" name="Shape 3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74936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28" name="Shape 3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95695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4" name="Shape 33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baseline="0">
                <a:solidFill>
                  <a:schemeClr val="dk1"/>
                </a:solidFill>
                <a:latin typeface="Arial"/>
                <a:ea typeface="Arial"/>
                <a:cs typeface="Arial"/>
                <a:sym typeface="Arial"/>
              </a:rPr>
              <a:t>It is true that be, was, her, was distinctively used by Austen. However, we all know that these words are not used by mainly this one author. Every author uses these words in every book, with different frequencies. For example: one book of Shakespeare might contain more number of the word “be” than one book of Austen. However, another book of Austen may have more number of “be” in another book than Shakespeare. In this case, if we classify the more “be’s” as Shakespeare then Austin will be misclassified. Classifying based on how many times an author used the word ‘be’, is too general.This is why classification tree is causing more error than the other methods. Later on, this limitation is compensated by Random Forest. </a:t>
            </a:r>
          </a:p>
          <a:p>
            <a:pPr marL="0" marR="0" lvl="0" indent="0" algn="l" rtl="0">
              <a:lnSpc>
                <a:spcPct val="100000"/>
              </a:lnSpc>
              <a:spcBef>
                <a:spcPts val="0"/>
              </a:spcBef>
              <a:spcAft>
                <a:spcPts val="0"/>
              </a:spcAft>
              <a:buClr>
                <a:schemeClr val="dk1"/>
              </a:buClr>
              <a:buFont typeface="Arial"/>
              <a:buNone/>
            </a:pPr>
            <a:endParaRPr sz="1200" b="0"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baseline="0">
                <a:solidFill>
                  <a:schemeClr val="dk1"/>
                </a:solidFill>
                <a:latin typeface="Arial"/>
                <a:ea typeface="Arial"/>
                <a:cs typeface="Arial"/>
                <a:sym typeface="Arial"/>
              </a:rPr>
              <a:t>As seen earlier, the error for random forest decreases compared to the trees because it is generating many different classification trees with a random set of words used by authors in each split. Because the subset of words is coming from the same population, the bias does not change compared to classification trees. However, since random forest is making 5000 classification trees in our case, it is reducing the error by choosing on the basis of majority vote. </a:t>
            </a:r>
          </a:p>
          <a:p>
            <a:pPr marL="0" marR="0" lvl="0" indent="0" algn="l" rtl="0">
              <a:lnSpc>
                <a:spcPct val="100000"/>
              </a:lnSpc>
              <a:spcBef>
                <a:spcPts val="0"/>
              </a:spcBef>
              <a:spcAft>
                <a:spcPts val="0"/>
              </a:spcAft>
              <a:buClr>
                <a:schemeClr val="dk1"/>
              </a:buClr>
              <a:buFont typeface="Arial"/>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p:txBody>
      </p:sp>
      <p:sp>
        <p:nvSpPr>
          <p:cNvPr id="335" name="Shape 33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32</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852408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41" name="Shape 3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49102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47" name="Shape 3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970380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52" name="Shape 3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79194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42434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Previous slide looked at importance of words for every classes</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However, the importance of words will be not the same for every author</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So we grouped authors into two and compared the importance of words. </a:t>
            </a:r>
          </a:p>
        </p:txBody>
      </p:sp>
      <p:sp>
        <p:nvSpPr>
          <p:cNvPr id="367" name="Shape 36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37</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146808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74" name="Shape 3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461648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33387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Raw data </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But problem with raw data :: noisy. Too many. </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eg) words such as ‘and, a, the, of’ definitely going to be used a lot. Thus excluded them to not affect the clear classification. </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We reduced to 14 variables base on loadings of PCA. </a:t>
            </a:r>
          </a:p>
        </p:txBody>
      </p:sp>
      <p:sp>
        <p:nvSpPr>
          <p:cNvPr id="126" name="Shape 12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4</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8819353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70640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710846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02" name="Shape 4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90902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95000"/>
              </a:lnSpc>
              <a:spcBef>
                <a:spcPts val="0"/>
              </a:spcBef>
              <a:buSzPct val="25000"/>
              <a:buNone/>
            </a:pPr>
            <a:r>
              <a:rPr lang="en-US" sz="1200" b="0" i="0" u="none" strike="noStrike" cap="none" baseline="0">
                <a:solidFill>
                  <a:schemeClr val="dk1"/>
                </a:solidFill>
                <a:latin typeface="Arial"/>
                <a:ea typeface="Arial"/>
                <a:cs typeface="Arial"/>
                <a:sym typeface="Arial"/>
              </a:rPr>
              <a:t>Noise does not affect much in classification. </a:t>
            </a:r>
          </a:p>
          <a:p>
            <a:pPr marL="0" marR="0" lvl="0" indent="0" algn="l" rtl="0">
              <a:lnSpc>
                <a:spcPct val="95000"/>
              </a:lnSpc>
              <a:spcBef>
                <a:spcPts val="0"/>
              </a:spcBef>
              <a:buSzPct val="25000"/>
              <a:buNone/>
            </a:pPr>
            <a:r>
              <a:rPr lang="en-US" sz="1200" b="0" i="0" u="none" strike="noStrike" cap="none" baseline="0">
                <a:solidFill>
                  <a:schemeClr val="dk1"/>
                </a:solidFill>
                <a:latin typeface="Arial"/>
                <a:ea typeface="Arial"/>
                <a:cs typeface="Arial"/>
                <a:sym typeface="Arial"/>
              </a:rPr>
              <a:t>Variables(words) used by almost all authors, is not used as a classification word.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p:txBody>
      </p:sp>
      <p:sp>
        <p:nvSpPr>
          <p:cNvPr id="410" name="Shape 4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43</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1300055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15" name="Shape 4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09565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1" name="Shape 42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Saw PCA loadings, </a:t>
            </a:r>
          </a:p>
        </p:txBody>
      </p:sp>
      <p:sp>
        <p:nvSpPr>
          <p:cNvPr id="422" name="Shape 42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45</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757604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8" name="Shape 42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Saw PCA loadings, </a:t>
            </a:r>
          </a:p>
        </p:txBody>
      </p:sp>
      <p:sp>
        <p:nvSpPr>
          <p:cNvPr id="429" name="Shape 42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46</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54847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Raw data </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But problem with raw data :: noisy. Too many. </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eg) words such as ‘and, a, the, of’ definitely going to be used a lot. Thus excluded them to not affect the clear classification. </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We reduced to 14 variables base on loadings of PCA. </a:t>
            </a:r>
          </a:p>
        </p:txBody>
      </p:sp>
      <p:sp>
        <p:nvSpPr>
          <p:cNvPr id="133" name="Shape 1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5</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539094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p:txBody>
      </p:sp>
      <p:sp>
        <p:nvSpPr>
          <p:cNvPr id="140" name="Shape 1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6</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00008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7</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672682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baseline="0">
                <a:solidFill>
                  <a:schemeClr val="dk1"/>
                </a:solidFill>
                <a:latin typeface="Arial"/>
                <a:ea typeface="Arial"/>
                <a:cs typeface="Arial"/>
                <a:sym typeface="Arial"/>
              </a:rPr>
              <a:t>We started off the analysis by dividing our dataset by classes. Then for each class (each author), we created a bar plot of the frequency of each variable.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p:txBody>
      </p:sp>
      <p:sp>
        <p:nvSpPr>
          <p:cNvPr id="153" name="Shape 1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8</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3128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The x-axis was the words (each of the 64 variables), and the y-axis was the frequency:  the number of times the word was used divided by the total number of words used by that author.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As we can see from Shakespeare’s frequency plot, the most frequent words used by him were My, In, That, Is, and Not.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p:txBody>
      </p:sp>
      <p:sp>
        <p:nvSpPr>
          <p:cNvPr id="161" name="Shape 16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9</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35671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rgbClr val="222F28"/>
                </a:solidFill>
                <a:latin typeface="Questrial"/>
                <a:ea typeface="Questrial"/>
                <a:cs typeface="Questrial"/>
                <a:sym typeface="Questrial"/>
              </a:rPr>
              <a:t>‹#›</a:t>
            </a:fld>
            <a:endParaRPr lang="en-US" sz="1200" b="0" i="0" u="none" strike="noStrike" cap="none" baseline="0">
              <a:solidFill>
                <a:srgbClr val="222F28"/>
              </a:solidFill>
              <a:latin typeface="Questrial"/>
              <a:ea typeface="Questrial"/>
              <a:cs typeface="Questrial"/>
              <a:sym typeface="Questrial"/>
            </a:endParaRPr>
          </a:p>
        </p:txBody>
      </p:sp>
    </p:spTree>
    <p:extLst>
      <p:ext uri="{BB962C8B-B14F-4D97-AF65-F5344CB8AC3E}">
        <p14:creationId xmlns:p14="http://schemas.microsoft.com/office/powerpoint/2010/main" val="272052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rgbClr val="222F28"/>
                </a:solidFill>
                <a:latin typeface="Questrial"/>
                <a:ea typeface="Questrial"/>
                <a:cs typeface="Questrial"/>
                <a:sym typeface="Questrial"/>
              </a:rPr>
              <a:t>‹#›</a:t>
            </a:fld>
            <a:endParaRPr lang="en-US" sz="1200" b="0" i="0" u="none" strike="noStrike" cap="none" baseline="0">
              <a:solidFill>
                <a:srgbClr val="222F28"/>
              </a:solidFill>
              <a:latin typeface="Questrial"/>
              <a:ea typeface="Questrial"/>
              <a:cs typeface="Questrial"/>
              <a:sym typeface="Questrial"/>
            </a:endParaRPr>
          </a:p>
        </p:txBody>
      </p:sp>
    </p:spTree>
    <p:extLst>
      <p:ext uri="{BB962C8B-B14F-4D97-AF65-F5344CB8AC3E}">
        <p14:creationId xmlns:p14="http://schemas.microsoft.com/office/powerpoint/2010/main" val="3583489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rgbClr val="222F28"/>
                </a:solidFill>
                <a:latin typeface="Questrial"/>
                <a:ea typeface="Questrial"/>
                <a:cs typeface="Questrial"/>
                <a:sym typeface="Questrial"/>
              </a:rPr>
              <a:t>‹#›</a:t>
            </a:fld>
            <a:endParaRPr lang="en-US" sz="1200" b="0" i="0" u="none" strike="noStrike" cap="none" baseline="0">
              <a:solidFill>
                <a:srgbClr val="222F28"/>
              </a:solidFill>
              <a:latin typeface="Questrial"/>
              <a:ea typeface="Questrial"/>
              <a:cs typeface="Questrial"/>
              <a:sym typeface="Questrial"/>
            </a:endParaRPr>
          </a:p>
        </p:txBody>
      </p:sp>
    </p:spTree>
    <p:extLst>
      <p:ext uri="{BB962C8B-B14F-4D97-AF65-F5344CB8AC3E}">
        <p14:creationId xmlns:p14="http://schemas.microsoft.com/office/powerpoint/2010/main" val="200095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rgbClr val="222F28"/>
                </a:solidFill>
                <a:latin typeface="Questrial"/>
                <a:ea typeface="Questrial"/>
                <a:cs typeface="Questrial"/>
                <a:sym typeface="Questrial"/>
              </a:rPr>
              <a:t>‹#›</a:t>
            </a:fld>
            <a:endParaRPr lang="en-US" sz="1200" b="0" i="0" u="none" strike="noStrike" cap="none" baseline="0">
              <a:solidFill>
                <a:srgbClr val="222F28"/>
              </a:solidFill>
              <a:latin typeface="Questrial"/>
              <a:ea typeface="Questrial"/>
              <a:cs typeface="Questrial"/>
              <a:sym typeface="Questrial"/>
            </a:endParaRPr>
          </a:p>
        </p:txBody>
      </p:sp>
    </p:spTree>
    <p:extLst>
      <p:ext uri="{BB962C8B-B14F-4D97-AF65-F5344CB8AC3E}">
        <p14:creationId xmlns:p14="http://schemas.microsoft.com/office/powerpoint/2010/main" val="196661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rgbClr val="222F28"/>
                </a:solidFill>
                <a:latin typeface="Questrial"/>
                <a:ea typeface="Questrial"/>
                <a:cs typeface="Questrial"/>
                <a:sym typeface="Questrial"/>
              </a:rPr>
              <a:t>‹#›</a:t>
            </a:fld>
            <a:endParaRPr lang="en-US" sz="1200" b="0" i="0" u="none" strike="noStrike" cap="none" baseline="0">
              <a:solidFill>
                <a:srgbClr val="222F28"/>
              </a:solidFill>
              <a:latin typeface="Questrial"/>
              <a:ea typeface="Questrial"/>
              <a:cs typeface="Questrial"/>
              <a:sym typeface="Questrial"/>
            </a:endParaRPr>
          </a:p>
        </p:txBody>
      </p:sp>
    </p:spTree>
    <p:extLst>
      <p:ext uri="{BB962C8B-B14F-4D97-AF65-F5344CB8AC3E}">
        <p14:creationId xmlns:p14="http://schemas.microsoft.com/office/powerpoint/2010/main" val="391271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rgbClr val="222F28"/>
                </a:solidFill>
                <a:latin typeface="Questrial"/>
                <a:ea typeface="Questrial"/>
                <a:cs typeface="Questrial"/>
                <a:sym typeface="Questrial"/>
              </a:rPr>
              <a:t>‹#›</a:t>
            </a:fld>
            <a:endParaRPr lang="en-US" sz="1200" b="0" i="0" u="none" strike="noStrike" cap="none" baseline="0">
              <a:solidFill>
                <a:srgbClr val="222F28"/>
              </a:solidFill>
              <a:latin typeface="Questrial"/>
              <a:ea typeface="Questrial"/>
              <a:cs typeface="Questrial"/>
              <a:sym typeface="Questrial"/>
            </a:endParaRPr>
          </a:p>
        </p:txBody>
      </p:sp>
    </p:spTree>
    <p:extLst>
      <p:ext uri="{BB962C8B-B14F-4D97-AF65-F5344CB8AC3E}">
        <p14:creationId xmlns:p14="http://schemas.microsoft.com/office/powerpoint/2010/main" val="267957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rgbClr val="222F28"/>
                </a:solidFill>
                <a:latin typeface="Questrial"/>
                <a:ea typeface="Questrial"/>
                <a:cs typeface="Questrial"/>
                <a:sym typeface="Questrial"/>
              </a:rPr>
              <a:t>‹#›</a:t>
            </a:fld>
            <a:endParaRPr lang="en-US" sz="1200" b="0" i="0" u="none" strike="noStrike" cap="none" baseline="0">
              <a:solidFill>
                <a:srgbClr val="222F28"/>
              </a:solidFill>
              <a:latin typeface="Questrial"/>
              <a:ea typeface="Questrial"/>
              <a:cs typeface="Questrial"/>
              <a:sym typeface="Questrial"/>
            </a:endParaRPr>
          </a:p>
        </p:txBody>
      </p:sp>
    </p:spTree>
    <p:extLst>
      <p:ext uri="{BB962C8B-B14F-4D97-AF65-F5344CB8AC3E}">
        <p14:creationId xmlns:p14="http://schemas.microsoft.com/office/powerpoint/2010/main" val="154450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rgbClr val="222F28"/>
                </a:solidFill>
                <a:latin typeface="Questrial"/>
                <a:ea typeface="Questrial"/>
                <a:cs typeface="Questrial"/>
                <a:sym typeface="Questrial"/>
              </a:rPr>
              <a:t>‹#›</a:t>
            </a:fld>
            <a:endParaRPr lang="en-US" sz="1200" b="0" i="0" u="none" strike="noStrike" cap="none" baseline="0">
              <a:solidFill>
                <a:srgbClr val="222F28"/>
              </a:solidFill>
              <a:latin typeface="Questrial"/>
              <a:ea typeface="Questrial"/>
              <a:cs typeface="Questrial"/>
              <a:sym typeface="Questrial"/>
            </a:endParaRPr>
          </a:p>
        </p:txBody>
      </p:sp>
    </p:spTree>
    <p:extLst>
      <p:ext uri="{BB962C8B-B14F-4D97-AF65-F5344CB8AC3E}">
        <p14:creationId xmlns:p14="http://schemas.microsoft.com/office/powerpoint/2010/main" val="9290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rgbClr val="222F28"/>
                </a:solidFill>
                <a:latin typeface="Questrial"/>
                <a:ea typeface="Questrial"/>
                <a:cs typeface="Questrial"/>
                <a:sym typeface="Questrial"/>
              </a:rPr>
              <a:t>‹#›</a:t>
            </a:fld>
            <a:endParaRPr lang="en-US" sz="1200" b="0" i="0" u="none" strike="noStrike" cap="none" baseline="0">
              <a:solidFill>
                <a:srgbClr val="222F28"/>
              </a:solidFill>
              <a:latin typeface="Questrial"/>
              <a:ea typeface="Questrial"/>
              <a:cs typeface="Questrial"/>
              <a:sym typeface="Questrial"/>
            </a:endParaRPr>
          </a:p>
        </p:txBody>
      </p:sp>
    </p:spTree>
    <p:extLst>
      <p:ext uri="{BB962C8B-B14F-4D97-AF65-F5344CB8AC3E}">
        <p14:creationId xmlns:p14="http://schemas.microsoft.com/office/powerpoint/2010/main" val="271607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rgbClr val="222F28"/>
                </a:solidFill>
                <a:latin typeface="Questrial"/>
                <a:ea typeface="Questrial"/>
                <a:cs typeface="Questrial"/>
                <a:sym typeface="Questrial"/>
              </a:rPr>
              <a:t>‹#›</a:t>
            </a:fld>
            <a:endParaRPr lang="en-US" sz="1200" b="0" i="0" u="none" strike="noStrike" cap="none" baseline="0">
              <a:solidFill>
                <a:srgbClr val="222F28"/>
              </a:solidFill>
              <a:latin typeface="Questrial"/>
              <a:ea typeface="Questrial"/>
              <a:cs typeface="Questrial"/>
              <a:sym typeface="Questrial"/>
            </a:endParaRPr>
          </a:p>
        </p:txBody>
      </p:sp>
    </p:spTree>
    <p:extLst>
      <p:ext uri="{BB962C8B-B14F-4D97-AF65-F5344CB8AC3E}">
        <p14:creationId xmlns:p14="http://schemas.microsoft.com/office/powerpoint/2010/main" val="486673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rgbClr val="222F28"/>
                </a:solidFill>
                <a:latin typeface="Questrial"/>
                <a:ea typeface="Questrial"/>
                <a:cs typeface="Questrial"/>
                <a:sym typeface="Questrial"/>
              </a:rPr>
              <a:t>‹#›</a:t>
            </a:fld>
            <a:endParaRPr lang="en-US" sz="1200" b="0" i="0" u="none" strike="noStrike" cap="none" baseline="0">
              <a:solidFill>
                <a:srgbClr val="222F28"/>
              </a:solidFill>
              <a:latin typeface="Questrial"/>
              <a:ea typeface="Questrial"/>
              <a:cs typeface="Questrial"/>
              <a:sym typeface="Questrial"/>
            </a:endParaRPr>
          </a:p>
        </p:txBody>
      </p:sp>
    </p:spTree>
    <p:extLst>
      <p:ext uri="{BB962C8B-B14F-4D97-AF65-F5344CB8AC3E}">
        <p14:creationId xmlns:p14="http://schemas.microsoft.com/office/powerpoint/2010/main" val="163620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buSzPct val="25000"/>
              <a:buNone/>
            </a:pPr>
            <a:fld id="{00000000-1234-1234-1234-123412341234}" type="slidenum">
              <a:rPr lang="en-US" sz="1200" b="0" i="0" u="none" strike="noStrike" cap="none" baseline="0" smtClean="0">
                <a:solidFill>
                  <a:srgbClr val="222F28"/>
                </a:solidFill>
                <a:latin typeface="Questrial"/>
                <a:ea typeface="Questrial"/>
                <a:cs typeface="Questrial"/>
                <a:sym typeface="Questrial"/>
              </a:rPr>
              <a:t>‹#›</a:t>
            </a:fld>
            <a:endParaRPr lang="en-US" sz="1200" b="0" i="0" u="none" strike="noStrike" cap="none" baseline="0">
              <a:solidFill>
                <a:srgbClr val="222F28"/>
              </a:solidFill>
              <a:latin typeface="Questrial"/>
              <a:ea typeface="Questrial"/>
              <a:cs typeface="Questrial"/>
              <a:sym typeface="Questrial"/>
            </a:endParaRPr>
          </a:p>
        </p:txBody>
      </p:sp>
    </p:spTree>
    <p:extLst>
      <p:ext uri="{BB962C8B-B14F-4D97-AF65-F5344CB8AC3E}">
        <p14:creationId xmlns:p14="http://schemas.microsoft.com/office/powerpoint/2010/main" val="3262755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Shape 100"/>
          <p:cNvSpPr txBox="1">
            <a:spLocks noGrp="1"/>
          </p:cNvSpPr>
          <p:nvPr>
            <p:ph type="ctrTitle"/>
          </p:nvPr>
        </p:nvSpPr>
        <p:spPr>
          <a:xfrm>
            <a:off x="2151151" y="427219"/>
            <a:ext cx="5257799" cy="3174819"/>
          </a:xfrm>
          <a:prstGeom prst="rect">
            <a:avLst/>
          </a:prstGeom>
          <a:noFill/>
          <a:ln>
            <a:noFill/>
          </a:ln>
        </p:spPr>
        <p:txBody>
          <a:bodyPr lIns="121875" tIns="60925" rIns="121875" bIns="60925" anchor="b" anchorCtr="0">
            <a:noAutofit/>
          </a:bodyPr>
          <a:lstStyle/>
          <a:p>
            <a:pPr marL="0" marR="0" lvl="0" indent="0" algn="ctr" rtl="0">
              <a:lnSpc>
                <a:spcPct val="90000"/>
              </a:lnSpc>
              <a:spcBef>
                <a:spcPts val="0"/>
              </a:spcBef>
              <a:buClr>
                <a:schemeClr val="dk2"/>
              </a:buClr>
              <a:buSzPct val="25000"/>
              <a:buFont typeface="Questrial"/>
              <a:buNone/>
            </a:pPr>
            <a:r>
              <a:rPr lang="en-US" sz="5400" b="0" i="0" u="none" strike="noStrike" cap="none" baseline="0" dirty="0">
                <a:solidFill>
                  <a:schemeClr val="dk2"/>
                </a:solidFill>
                <a:latin typeface="Questrial"/>
                <a:ea typeface="Questrial"/>
                <a:cs typeface="Questrial"/>
                <a:sym typeface="Questrial"/>
              </a:rPr>
              <a:t>Classification of Authors by Functional  Words</a:t>
            </a:r>
          </a:p>
        </p:txBody>
      </p:sp>
      <p:sp>
        <p:nvSpPr>
          <p:cNvPr id="2" name="Subtitle 1"/>
          <p:cNvSpPr>
            <a:spLocks noGrp="1"/>
          </p:cNvSpPr>
          <p:nvPr>
            <p:ph type="subTitle" idx="1"/>
          </p:nvPr>
        </p:nvSpPr>
        <p:spPr/>
        <p:txBody>
          <a:bodyPr/>
          <a:lstStyle/>
          <a:p>
            <a:endParaRPr lang="en-US"/>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p:nvPr/>
        </p:nvSpPr>
        <p:spPr>
          <a:xfrm>
            <a:off x="227660" y="6049578"/>
            <a:ext cx="868867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Most Frequent Words: In, His, With, Or, All</a:t>
            </a:r>
          </a:p>
        </p:txBody>
      </p:sp>
      <p:sp>
        <p:nvSpPr>
          <p:cNvPr id="164" name="Shape 164"/>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Milton</a:t>
            </a:r>
          </a:p>
        </p:txBody>
      </p:sp>
      <p:pic>
        <p:nvPicPr>
          <p:cNvPr id="165" name="Shape 165"/>
          <p:cNvPicPr preferRelativeResize="0"/>
          <p:nvPr/>
        </p:nvPicPr>
        <p:blipFill rotWithShape="1">
          <a:blip r:embed="rId3">
            <a:alphaModFix/>
          </a:blip>
          <a:srcRect/>
          <a:stretch/>
        </p:blipFill>
        <p:spPr>
          <a:xfrm>
            <a:off x="228600" y="1173970"/>
            <a:ext cx="8686800" cy="4510061"/>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227660" y="6049578"/>
            <a:ext cx="868867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Most Frequent Words: Her, Was, In, It, Not</a:t>
            </a:r>
          </a:p>
        </p:txBody>
      </p:sp>
      <p:sp>
        <p:nvSpPr>
          <p:cNvPr id="172" name="Shape 172"/>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Austen</a:t>
            </a:r>
          </a:p>
        </p:txBody>
      </p:sp>
      <p:pic>
        <p:nvPicPr>
          <p:cNvPr id="173" name="Shape 173"/>
          <p:cNvPicPr preferRelativeResize="0"/>
          <p:nvPr/>
        </p:nvPicPr>
        <p:blipFill rotWithShape="1">
          <a:blip r:embed="rId3">
            <a:alphaModFix/>
          </a:blip>
          <a:srcRect/>
          <a:stretch/>
        </p:blipFill>
        <p:spPr>
          <a:xfrm>
            <a:off x="228600" y="1173970"/>
            <a:ext cx="8686800" cy="4510061"/>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p:nvPr/>
        </p:nvSpPr>
        <p:spPr>
          <a:xfrm>
            <a:off x="227660" y="6049578"/>
            <a:ext cx="868867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Most Frequent Words: Was, In, It, That, His</a:t>
            </a:r>
          </a:p>
        </p:txBody>
      </p:sp>
      <p:sp>
        <p:nvSpPr>
          <p:cNvPr id="180" name="Shape 180"/>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London</a:t>
            </a:r>
          </a:p>
        </p:txBody>
      </p:sp>
      <p:pic>
        <p:nvPicPr>
          <p:cNvPr id="181" name="Shape 181"/>
          <p:cNvPicPr preferRelativeResize="0"/>
          <p:nvPr/>
        </p:nvPicPr>
        <p:blipFill rotWithShape="1">
          <a:blip r:embed="rId3">
            <a:alphaModFix/>
          </a:blip>
          <a:srcRect/>
          <a:stretch/>
        </p:blipFill>
        <p:spPr>
          <a:xfrm>
            <a:off x="228600" y="1173970"/>
            <a:ext cx="8686800" cy="4510061"/>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Shape 187"/>
          <p:cNvPicPr preferRelativeResize="0"/>
          <p:nvPr/>
        </p:nvPicPr>
        <p:blipFill rotWithShape="1">
          <a:blip r:embed="rId3">
            <a:alphaModFix/>
          </a:blip>
          <a:srcRect/>
          <a:stretch/>
        </p:blipFill>
        <p:spPr>
          <a:xfrm>
            <a:off x="1595520" y="891866"/>
            <a:ext cx="5952960" cy="5074265"/>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
        <p:nvSpPr>
          <p:cNvPr id="188" name="Shape 188"/>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Heatmap</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ctr" rtl="0">
              <a:lnSpc>
                <a:spcPct val="85000"/>
              </a:lnSpc>
              <a:spcBef>
                <a:spcPts val="0"/>
              </a:spcBef>
              <a:buClr>
                <a:srgbClr val="31521B"/>
              </a:buClr>
              <a:buSzPct val="25000"/>
              <a:buFont typeface="Questrial"/>
              <a:buNone/>
            </a:pPr>
            <a:r>
              <a:rPr lang="en-US" sz="4400" b="0" i="0" u="none" strike="noStrike" cap="none" baseline="0">
                <a:solidFill>
                  <a:srgbClr val="31521B"/>
                </a:solidFill>
                <a:latin typeface="Questrial"/>
                <a:ea typeface="Questrial"/>
                <a:cs typeface="Questrial"/>
                <a:sym typeface="Questrial"/>
              </a:rPr>
              <a:t>Methods Used in the Analysis</a:t>
            </a:r>
          </a:p>
        </p:txBody>
      </p:sp>
      <p:sp>
        <p:nvSpPr>
          <p:cNvPr id="194" name="Shape 194"/>
          <p:cNvSpPr txBox="1">
            <a:spLocks noGrp="1"/>
          </p:cNvSpPr>
          <p:nvPr>
            <p:ph idx="1"/>
          </p:nvPr>
        </p:nvSpPr>
        <p:spPr>
          <a:prstGeom prst="rect">
            <a:avLst/>
          </a:prstGeom>
          <a:noFill/>
          <a:ln>
            <a:noFill/>
          </a:ln>
        </p:spPr>
        <p:txBody>
          <a:bodyPr lIns="121875" tIns="60925" rIns="121875" bIns="60925" anchor="t" anchorCtr="0">
            <a:noAutofit/>
          </a:bodyPr>
          <a:lstStyle/>
          <a:p>
            <a:pPr marL="304747" marR="0" lvl="0" indent="-304747" algn="l" rtl="0">
              <a:lnSpc>
                <a:spcPct val="95000"/>
              </a:lnSpc>
              <a:spcBef>
                <a:spcPts val="0"/>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Dimension Reduction Techniques Used</a:t>
            </a:r>
          </a:p>
          <a:p>
            <a:pPr marL="731392" marR="0" lvl="1" indent="-312292" algn="l" rtl="0">
              <a:lnSpc>
                <a:spcPct val="95000"/>
              </a:lnSpc>
              <a:spcBef>
                <a:spcPts val="1066"/>
              </a:spcBef>
              <a:buClr>
                <a:srgbClr val="08A5EF"/>
              </a:buClr>
              <a:buSzPct val="100000"/>
              <a:buFont typeface="Questrial"/>
              <a:buChar char="–"/>
            </a:pPr>
            <a:r>
              <a:rPr lang="en-US" sz="2000" b="0" i="0" u="none" strike="noStrike" cap="none" baseline="0">
                <a:solidFill>
                  <a:schemeClr val="dk1"/>
                </a:solidFill>
                <a:latin typeface="Questrial"/>
                <a:ea typeface="Questrial"/>
                <a:cs typeface="Questrial"/>
                <a:sym typeface="Questrial"/>
              </a:rPr>
              <a:t>Principal Components Analysis (PCA)</a:t>
            </a:r>
          </a:p>
          <a:p>
            <a:pPr marL="304747" marR="0" lvl="0" indent="-304747"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Classification Methods Used</a:t>
            </a:r>
          </a:p>
          <a:p>
            <a:pPr marL="731392" marR="0" lvl="1" indent="-312292" algn="l" rtl="0">
              <a:lnSpc>
                <a:spcPct val="95000"/>
              </a:lnSpc>
              <a:spcBef>
                <a:spcPts val="1066"/>
              </a:spcBef>
              <a:buClr>
                <a:srgbClr val="08A5EF"/>
              </a:buClr>
              <a:buSzPct val="100000"/>
              <a:buFont typeface="Questrial"/>
              <a:buChar char="–"/>
            </a:pPr>
            <a:r>
              <a:rPr lang="en-US" sz="2000" b="0" i="0" u="none" strike="noStrike" cap="none" baseline="0">
                <a:solidFill>
                  <a:schemeClr val="dk1"/>
                </a:solidFill>
                <a:latin typeface="Questrial"/>
                <a:ea typeface="Questrial"/>
                <a:cs typeface="Questrial"/>
                <a:sym typeface="Questrial"/>
              </a:rPr>
              <a:t>Linear Discriminant Analysis (LDA)</a:t>
            </a:r>
          </a:p>
          <a:p>
            <a:pPr marL="731392" marR="0" lvl="1" indent="-312292" algn="l" rtl="0">
              <a:lnSpc>
                <a:spcPct val="95000"/>
              </a:lnSpc>
              <a:spcBef>
                <a:spcPts val="1066"/>
              </a:spcBef>
              <a:buClr>
                <a:srgbClr val="08A5EF"/>
              </a:buClr>
              <a:buSzPct val="100000"/>
              <a:buFont typeface="Questrial"/>
              <a:buChar char="–"/>
            </a:pPr>
            <a:r>
              <a:rPr lang="en-US" sz="2000" b="0" i="0" u="none" strike="noStrike" cap="none" baseline="0">
                <a:solidFill>
                  <a:schemeClr val="dk1"/>
                </a:solidFill>
                <a:latin typeface="Questrial"/>
                <a:ea typeface="Questrial"/>
                <a:cs typeface="Questrial"/>
                <a:sym typeface="Questrial"/>
              </a:rPr>
              <a:t>Quadratic Discriminant Analysis (QDA)</a:t>
            </a:r>
          </a:p>
          <a:p>
            <a:pPr marL="731392" marR="0" lvl="1" indent="-312292" algn="l" rtl="0">
              <a:lnSpc>
                <a:spcPct val="95000"/>
              </a:lnSpc>
              <a:spcBef>
                <a:spcPts val="1066"/>
              </a:spcBef>
              <a:buClr>
                <a:srgbClr val="08A5EF"/>
              </a:buClr>
              <a:buSzPct val="100000"/>
              <a:buFont typeface="Questrial"/>
              <a:buChar char="–"/>
            </a:pPr>
            <a:r>
              <a:rPr lang="en-US" sz="2000" b="0" i="0" u="none" strike="noStrike" cap="none" baseline="0">
                <a:solidFill>
                  <a:schemeClr val="dk1"/>
                </a:solidFill>
                <a:latin typeface="Questrial"/>
                <a:ea typeface="Questrial"/>
                <a:cs typeface="Questrial"/>
                <a:sym typeface="Questrial"/>
              </a:rPr>
              <a:t>Logistic Regression (LR)</a:t>
            </a:r>
          </a:p>
          <a:p>
            <a:pPr marL="731392" marR="0" lvl="1" indent="-312292" algn="l" rtl="0">
              <a:lnSpc>
                <a:spcPct val="95000"/>
              </a:lnSpc>
              <a:spcBef>
                <a:spcPts val="1066"/>
              </a:spcBef>
              <a:buClr>
                <a:srgbClr val="08A5EF"/>
              </a:buClr>
              <a:buSzPct val="100000"/>
              <a:buFont typeface="Questrial"/>
              <a:buChar char="–"/>
            </a:pPr>
            <a:r>
              <a:rPr lang="en-US" sz="2000" b="0" i="0" u="none" strike="noStrike" cap="none" baseline="0">
                <a:solidFill>
                  <a:schemeClr val="dk1"/>
                </a:solidFill>
                <a:latin typeface="Questrial"/>
                <a:ea typeface="Questrial"/>
                <a:cs typeface="Questrial"/>
                <a:sym typeface="Questrial"/>
              </a:rPr>
              <a:t>Nearest Neighbors (k-NN)</a:t>
            </a:r>
          </a:p>
          <a:p>
            <a:pPr marL="731392" marR="0" lvl="1" indent="-312292" algn="l" rtl="0">
              <a:lnSpc>
                <a:spcPct val="95000"/>
              </a:lnSpc>
              <a:spcBef>
                <a:spcPts val="1066"/>
              </a:spcBef>
              <a:buClr>
                <a:srgbClr val="08A5EF"/>
              </a:buClr>
              <a:buSzPct val="100000"/>
              <a:buFont typeface="Questrial"/>
              <a:buChar char="–"/>
            </a:pPr>
            <a:r>
              <a:rPr lang="en-US" sz="2000" b="0" i="0" u="none" strike="noStrike" cap="none" baseline="0">
                <a:solidFill>
                  <a:schemeClr val="dk1"/>
                </a:solidFill>
                <a:latin typeface="Questrial"/>
                <a:ea typeface="Questrial"/>
                <a:cs typeface="Questrial"/>
                <a:sym typeface="Questrial"/>
              </a:rPr>
              <a:t>Support Vector machines (SVM)</a:t>
            </a:r>
          </a:p>
          <a:p>
            <a:pPr marL="731392" marR="0" lvl="1" indent="-312292" algn="l" rtl="0">
              <a:lnSpc>
                <a:spcPct val="95000"/>
              </a:lnSpc>
              <a:spcBef>
                <a:spcPts val="1066"/>
              </a:spcBef>
              <a:buClr>
                <a:srgbClr val="08A5EF"/>
              </a:buClr>
              <a:buSzPct val="100000"/>
              <a:buFont typeface="Questrial"/>
              <a:buChar char="–"/>
            </a:pPr>
            <a:r>
              <a:rPr lang="en-US" sz="2000" b="0" i="0" u="none" strike="noStrike" cap="none" baseline="0">
                <a:solidFill>
                  <a:schemeClr val="dk1"/>
                </a:solidFill>
                <a:latin typeface="Questrial"/>
                <a:ea typeface="Questrial"/>
                <a:cs typeface="Questrial"/>
                <a:sym typeface="Questrial"/>
              </a:rPr>
              <a:t>Classification Trees</a:t>
            </a:r>
          </a:p>
          <a:p>
            <a:pPr marL="731392" marR="0" lvl="1" indent="-312292" algn="l" rtl="0">
              <a:lnSpc>
                <a:spcPct val="95000"/>
              </a:lnSpc>
              <a:spcBef>
                <a:spcPts val="1066"/>
              </a:spcBef>
              <a:buClr>
                <a:srgbClr val="08A5EF"/>
              </a:buClr>
              <a:buSzPct val="100000"/>
              <a:buFont typeface="Questrial"/>
              <a:buChar char="–"/>
            </a:pPr>
            <a:r>
              <a:rPr lang="en-US" sz="2000" b="0" i="0" u="none" strike="noStrike" cap="none" baseline="0">
                <a:solidFill>
                  <a:schemeClr val="dk1"/>
                </a:solidFill>
                <a:latin typeface="Questrial"/>
                <a:ea typeface="Questrial"/>
                <a:cs typeface="Questrial"/>
                <a:sym typeface="Questrial"/>
              </a:rPr>
              <a:t>Random Forest (RF)</a:t>
            </a:r>
          </a:p>
          <a:p>
            <a:pPr marL="731392" marR="0" lvl="1" indent="-185291" algn="l" rtl="0">
              <a:lnSpc>
                <a:spcPct val="95000"/>
              </a:lnSpc>
              <a:spcBef>
                <a:spcPts val="1066"/>
              </a:spcBef>
              <a:buClr>
                <a:srgbClr val="08A5EF"/>
              </a:buClr>
              <a:buFont typeface="Questrial"/>
              <a:buNone/>
            </a:pPr>
            <a:endParaRPr sz="2000" b="0" i="0" u="none" strike="noStrike" cap="none" baseline="0">
              <a:solidFill>
                <a:schemeClr val="dk1"/>
              </a:solidFill>
              <a:latin typeface="Questrial"/>
              <a:ea typeface="Questrial"/>
              <a:cs typeface="Questrial"/>
              <a:sym typeface="Questrial"/>
            </a:endParaRPr>
          </a:p>
          <a:p>
            <a:pPr marL="731392" marR="0" lvl="1" indent="-185291" algn="l" rtl="0">
              <a:lnSpc>
                <a:spcPct val="95000"/>
              </a:lnSpc>
              <a:spcBef>
                <a:spcPts val="1066"/>
              </a:spcBef>
              <a:buClr>
                <a:srgbClr val="08A5EF"/>
              </a:buClr>
              <a:buFont typeface="Questrial"/>
              <a:buNone/>
            </a:pPr>
            <a:endParaRPr sz="2000" b="0" i="0" u="none" strike="noStrike" cap="none" baseline="0">
              <a:solidFill>
                <a:schemeClr val="dk1"/>
              </a:solidFill>
              <a:latin typeface="Questrial"/>
              <a:ea typeface="Questrial"/>
              <a:cs typeface="Questrial"/>
              <a:sym typeface="Questrial"/>
            </a:endParaRPr>
          </a:p>
          <a:p>
            <a:pPr marL="304747" marR="0" lvl="0" indent="-152347" algn="l" rtl="0">
              <a:lnSpc>
                <a:spcPct val="95000"/>
              </a:lnSpc>
              <a:spcBef>
                <a:spcPts val="1866"/>
              </a:spcBef>
              <a:buClr>
                <a:srgbClr val="08A5EF"/>
              </a:buClr>
              <a:buFont typeface="Arial"/>
              <a:buNone/>
            </a:pPr>
            <a:endParaRPr sz="2400" b="0" i="0" u="none" strike="noStrike" cap="none" baseline="0">
              <a:solidFill>
                <a:schemeClr val="dk1"/>
              </a:solidFill>
              <a:latin typeface="Questrial"/>
              <a:ea typeface="Questrial"/>
              <a:cs typeface="Questrial"/>
              <a:sym typeface="Questrial"/>
            </a:endParaRPr>
          </a:p>
          <a:p>
            <a:pPr marL="304747" marR="0" lvl="0" indent="-152347" algn="l" rtl="0">
              <a:lnSpc>
                <a:spcPct val="95000"/>
              </a:lnSpc>
              <a:spcBef>
                <a:spcPts val="1866"/>
              </a:spcBef>
              <a:buClr>
                <a:srgbClr val="08A5EF"/>
              </a:buClr>
              <a:buFont typeface="Arial"/>
              <a:buNone/>
            </a:pPr>
            <a:endParaRPr sz="2400" b="0" i="0" u="none" strike="noStrike" cap="none" baseline="0">
              <a:solidFill>
                <a:schemeClr val="dk1"/>
              </a:solidFill>
              <a:latin typeface="Questrial"/>
              <a:ea typeface="Questrial"/>
              <a:cs typeface="Questrial"/>
              <a:sym typeface="Questrial"/>
            </a:endParaRPr>
          </a:p>
          <a:p>
            <a:pPr marL="304747" marR="0" lvl="0" indent="-152347" algn="l" rtl="0">
              <a:lnSpc>
                <a:spcPct val="95000"/>
              </a:lnSpc>
              <a:spcBef>
                <a:spcPts val="1866"/>
              </a:spcBef>
              <a:buClr>
                <a:srgbClr val="08A5EF"/>
              </a:buClr>
              <a:buFont typeface="Arial"/>
              <a:buNone/>
            </a:pPr>
            <a:endParaRPr sz="2400" b="0" i="0" u="none" strike="noStrike" cap="none" baseline="0">
              <a:solidFill>
                <a:schemeClr val="dk1"/>
              </a:solidFill>
              <a:latin typeface="Questrial"/>
              <a:ea typeface="Questrial"/>
              <a:cs typeface="Questrial"/>
              <a:sym typeface="Questrial"/>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r" rtl="0">
              <a:lnSpc>
                <a:spcPct val="90000"/>
              </a:lnSpc>
              <a:spcBef>
                <a:spcPts val="0"/>
              </a:spcBef>
              <a:buClr>
                <a:schemeClr val="dk2"/>
              </a:buClr>
              <a:buSzPct val="25000"/>
              <a:buFont typeface="Questrial"/>
              <a:buNone/>
            </a:pPr>
            <a:r>
              <a:rPr lang="en-US" sz="5400" b="0" i="0" u="none" strike="noStrike" cap="none" baseline="0">
                <a:solidFill>
                  <a:schemeClr val="dk2"/>
                </a:solidFill>
                <a:latin typeface="Questrial"/>
                <a:ea typeface="Questrial"/>
                <a:cs typeface="Questrial"/>
                <a:sym typeface="Questrial"/>
              </a:rPr>
              <a:t>Dimension Reduction Techniques</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PC1 and PC2</a:t>
            </a:r>
          </a:p>
        </p:txBody>
      </p:sp>
      <p:pic>
        <p:nvPicPr>
          <p:cNvPr id="208" name="Shape 208"/>
          <p:cNvPicPr preferRelativeResize="0"/>
          <p:nvPr/>
        </p:nvPicPr>
        <p:blipFill rotWithShape="1">
          <a:blip r:embed="rId3">
            <a:alphaModFix/>
          </a:blip>
          <a:srcRect/>
          <a:stretch/>
        </p:blipFill>
        <p:spPr>
          <a:xfrm>
            <a:off x="228600" y="1173970"/>
            <a:ext cx="8686800" cy="4510061"/>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PC2 and PC3</a:t>
            </a:r>
          </a:p>
        </p:txBody>
      </p:sp>
      <p:pic>
        <p:nvPicPr>
          <p:cNvPr id="215" name="Shape 215"/>
          <p:cNvPicPr preferRelativeResize="0"/>
          <p:nvPr/>
        </p:nvPicPr>
        <p:blipFill rotWithShape="1">
          <a:blip r:embed="rId3">
            <a:alphaModFix/>
          </a:blip>
          <a:srcRect/>
          <a:stretch/>
        </p:blipFill>
        <p:spPr>
          <a:xfrm>
            <a:off x="228600" y="1173970"/>
            <a:ext cx="8686800" cy="4510061"/>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PC1 Loadings</a:t>
            </a:r>
          </a:p>
        </p:txBody>
      </p:sp>
      <p:pic>
        <p:nvPicPr>
          <p:cNvPr id="222" name="Shape 222"/>
          <p:cNvPicPr preferRelativeResize="0"/>
          <p:nvPr/>
        </p:nvPicPr>
        <p:blipFill rotWithShape="1">
          <a:blip r:embed="rId3">
            <a:alphaModFix/>
          </a:blip>
          <a:srcRect/>
          <a:stretch/>
        </p:blipFill>
        <p:spPr>
          <a:xfrm>
            <a:off x="228600" y="1175091"/>
            <a:ext cx="8686800" cy="450781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PC2 Loadings</a:t>
            </a:r>
          </a:p>
        </p:txBody>
      </p:sp>
      <p:pic>
        <p:nvPicPr>
          <p:cNvPr id="229" name="Shape 229"/>
          <p:cNvPicPr preferRelativeResize="0"/>
          <p:nvPr/>
        </p:nvPicPr>
        <p:blipFill rotWithShape="1">
          <a:blip r:embed="rId3">
            <a:alphaModFix/>
          </a:blip>
          <a:srcRect/>
          <a:stretch/>
        </p:blipFill>
        <p:spPr>
          <a:xfrm>
            <a:off x="228600" y="1175091"/>
            <a:ext cx="8686800" cy="450781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ctr" rtl="0">
              <a:lnSpc>
                <a:spcPct val="85000"/>
              </a:lnSpc>
              <a:spcBef>
                <a:spcPts val="0"/>
              </a:spcBef>
              <a:buClr>
                <a:srgbClr val="31521B"/>
              </a:buClr>
              <a:buSzPct val="25000"/>
              <a:buFont typeface="Questrial"/>
              <a:buNone/>
            </a:pPr>
            <a:r>
              <a:rPr lang="en-US" sz="4400" b="0" i="0" u="none" strike="noStrike" cap="none" baseline="0">
                <a:solidFill>
                  <a:srgbClr val="31521B"/>
                </a:solidFill>
                <a:latin typeface="Questrial"/>
                <a:ea typeface="Questrial"/>
                <a:cs typeface="Questrial"/>
                <a:sym typeface="Questrial"/>
              </a:rPr>
              <a:t>Introduction</a:t>
            </a:r>
          </a:p>
        </p:txBody>
      </p:sp>
      <p:sp>
        <p:nvSpPr>
          <p:cNvPr id="108" name="Shape 108"/>
          <p:cNvSpPr/>
          <p:nvPr/>
        </p:nvSpPr>
        <p:spPr>
          <a:xfrm>
            <a:off x="381000" y="5562600"/>
            <a:ext cx="8153399" cy="647700"/>
          </a:xfrm>
          <a:prstGeom prst="rect">
            <a:avLst/>
          </a:prstGeom>
          <a:noFill/>
          <a:ln w="12700" cap="flat" cmpd="sng">
            <a:solidFill>
              <a:srgbClr val="6F9428"/>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en-US" sz="2000" b="1" i="1" u="none" strike="noStrike" cap="none" baseline="0">
                <a:solidFill>
                  <a:schemeClr val="dk1"/>
                </a:solidFill>
                <a:latin typeface="Questrial"/>
                <a:ea typeface="Questrial"/>
                <a:cs typeface="Questrial"/>
                <a:sym typeface="Questrial"/>
              </a:rPr>
              <a:t>Functional words: </a:t>
            </a:r>
            <a:r>
              <a:rPr lang="en-US" sz="2000" b="1" i="0" u="none" strike="noStrike" cap="none" baseline="0">
                <a:solidFill>
                  <a:schemeClr val="dk1"/>
                </a:solidFill>
                <a:latin typeface="Questrial"/>
                <a:ea typeface="Questrial"/>
                <a:cs typeface="Questrial"/>
                <a:sym typeface="Questrial"/>
              </a:rPr>
              <a:t>common prepositions, pronouns, adverbs, etc. </a:t>
            </a:r>
          </a:p>
        </p:txBody>
      </p:sp>
      <p:pic>
        <p:nvPicPr>
          <p:cNvPr id="109" name="Shape 109"/>
          <p:cNvPicPr preferRelativeResize="0"/>
          <p:nvPr/>
        </p:nvPicPr>
        <p:blipFill rotWithShape="1">
          <a:blip r:embed="rId3">
            <a:alphaModFix/>
          </a:blip>
          <a:srcRect/>
          <a:stretch/>
        </p:blipFill>
        <p:spPr>
          <a:xfrm>
            <a:off x="1028700" y="1692752"/>
            <a:ext cx="7086600" cy="3472495"/>
          </a:xfrm>
          <a:prstGeom prst="rect">
            <a:avLst/>
          </a:prstGeom>
          <a:noFill/>
          <a:ln>
            <a:noFill/>
          </a:ln>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PC3 Loadings</a:t>
            </a:r>
          </a:p>
        </p:txBody>
      </p:sp>
      <p:pic>
        <p:nvPicPr>
          <p:cNvPr id="236" name="Shape 236"/>
          <p:cNvPicPr preferRelativeResize="0"/>
          <p:nvPr/>
        </p:nvPicPr>
        <p:blipFill rotWithShape="1">
          <a:blip r:embed="rId3">
            <a:alphaModFix/>
          </a:blip>
          <a:srcRect/>
          <a:stretch/>
        </p:blipFill>
        <p:spPr>
          <a:xfrm>
            <a:off x="228600" y="1175091"/>
            <a:ext cx="8686800" cy="450781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ctr" rtl="0">
              <a:lnSpc>
                <a:spcPct val="85000"/>
              </a:lnSpc>
              <a:spcBef>
                <a:spcPts val="0"/>
              </a:spcBef>
              <a:buClr>
                <a:srgbClr val="31521B"/>
              </a:buClr>
              <a:buSzPct val="25000"/>
              <a:buFont typeface="Questrial"/>
              <a:buNone/>
            </a:pPr>
            <a:r>
              <a:rPr lang="en-US" sz="4400" b="0" i="0" u="none" strike="noStrike" cap="none" baseline="0">
                <a:solidFill>
                  <a:srgbClr val="31521B"/>
                </a:solidFill>
                <a:latin typeface="Questrial"/>
                <a:ea typeface="Questrial"/>
                <a:cs typeface="Questrial"/>
                <a:sym typeface="Questrial"/>
              </a:rPr>
              <a:t>Dimension Reduction</a:t>
            </a:r>
          </a:p>
        </p:txBody>
      </p:sp>
      <p:sp>
        <p:nvSpPr>
          <p:cNvPr id="242" name="Shape 242"/>
          <p:cNvSpPr txBox="1">
            <a:spLocks noGrp="1"/>
          </p:cNvSpPr>
          <p:nvPr>
            <p:ph idx="1"/>
          </p:nvPr>
        </p:nvSpPr>
        <p:spPr>
          <a:prstGeom prst="rect">
            <a:avLst/>
          </a:prstGeom>
          <a:noFill/>
          <a:ln>
            <a:noFill/>
          </a:ln>
        </p:spPr>
        <p:txBody>
          <a:bodyPr lIns="121875" tIns="60925" rIns="121875" bIns="60925" anchor="t" anchorCtr="0">
            <a:noAutofit/>
          </a:bodyPr>
          <a:lstStyle/>
          <a:p>
            <a:pPr marL="304747" marR="0" lvl="0" indent="-304747" algn="l" rtl="0">
              <a:lnSpc>
                <a:spcPct val="95000"/>
              </a:lnSpc>
              <a:spcBef>
                <a:spcPts val="0"/>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15 variables and 841 Observations</a:t>
            </a:r>
          </a:p>
          <a:p>
            <a:pPr marL="623888" marR="0" lvl="0" indent="-306388"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Authors: William Shakespeare, John Milton, Jack London, Jane Austen</a:t>
            </a:r>
          </a:p>
          <a:p>
            <a:pPr marL="623888" marR="0" lvl="0" indent="-306388"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14 Function Words (Predictor Variables): Was, Her, Had, Is, My, That, His, Their, Be, Not, It, Or, With, Any</a:t>
            </a:r>
          </a:p>
          <a:p>
            <a:pPr marL="623888" marR="0" lvl="0" indent="-153987" algn="l" rtl="0">
              <a:lnSpc>
                <a:spcPct val="95000"/>
              </a:lnSpc>
              <a:spcBef>
                <a:spcPts val="1866"/>
              </a:spcBef>
              <a:buClr>
                <a:srgbClr val="08A5EF"/>
              </a:buClr>
              <a:buFont typeface="Arial"/>
              <a:buNone/>
            </a:pPr>
            <a:endParaRPr sz="2400" b="0" i="0" u="none" strike="noStrike" cap="none" baseline="0">
              <a:solidFill>
                <a:schemeClr val="dk1"/>
              </a:solidFill>
              <a:latin typeface="Questrial"/>
              <a:ea typeface="Questrial"/>
              <a:cs typeface="Questrial"/>
              <a:sym typeface="Questrial"/>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3">
            <a:alphaModFix/>
          </a:blip>
          <a:srcRect/>
          <a:stretch/>
        </p:blipFill>
        <p:spPr>
          <a:xfrm>
            <a:off x="228600" y="1330541"/>
            <a:ext cx="4343400" cy="225085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
        <p:nvSpPr>
          <p:cNvPr id="250" name="Shape 250"/>
          <p:cNvSpPr txBox="1"/>
          <p:nvPr/>
        </p:nvSpPr>
        <p:spPr>
          <a:xfrm>
            <a:off x="233926" y="279810"/>
            <a:ext cx="8692229" cy="914608"/>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Frequency Plots </a:t>
            </a:r>
          </a:p>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(14 Variables)</a:t>
            </a:r>
          </a:p>
        </p:txBody>
      </p:sp>
      <p:pic>
        <p:nvPicPr>
          <p:cNvPr id="251" name="Shape 251"/>
          <p:cNvPicPr preferRelativeResize="0"/>
          <p:nvPr/>
        </p:nvPicPr>
        <p:blipFill rotWithShape="1">
          <a:blip r:embed="rId4">
            <a:alphaModFix/>
          </a:blip>
          <a:srcRect/>
          <a:stretch/>
        </p:blipFill>
        <p:spPr>
          <a:xfrm>
            <a:off x="4572000" y="1330541"/>
            <a:ext cx="4343400" cy="225085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pic>
        <p:nvPicPr>
          <p:cNvPr id="252" name="Shape 252"/>
          <p:cNvPicPr preferRelativeResize="0"/>
          <p:nvPr/>
        </p:nvPicPr>
        <p:blipFill rotWithShape="1">
          <a:blip r:embed="rId5">
            <a:alphaModFix/>
          </a:blip>
          <a:srcRect/>
          <a:stretch/>
        </p:blipFill>
        <p:spPr>
          <a:xfrm>
            <a:off x="228600" y="3616541"/>
            <a:ext cx="4343400" cy="225085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pic>
        <p:nvPicPr>
          <p:cNvPr id="253" name="Shape 253"/>
          <p:cNvPicPr preferRelativeResize="0"/>
          <p:nvPr/>
        </p:nvPicPr>
        <p:blipFill rotWithShape="1">
          <a:blip r:embed="rId6">
            <a:alphaModFix/>
          </a:blip>
          <a:srcRect/>
          <a:stretch/>
        </p:blipFill>
        <p:spPr>
          <a:xfrm>
            <a:off x="4572000" y="3616541"/>
            <a:ext cx="4343400" cy="225085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
        <p:nvSpPr>
          <p:cNvPr id="254" name="Shape 254"/>
          <p:cNvSpPr txBox="1"/>
          <p:nvPr/>
        </p:nvSpPr>
        <p:spPr>
          <a:xfrm>
            <a:off x="11093257" y="3902851"/>
            <a:ext cx="184666" cy="357790"/>
          </a:xfrm>
          <a:prstGeom prst="rect">
            <a:avLst/>
          </a:prstGeom>
          <a:noFill/>
          <a:ln>
            <a:noFill/>
          </a:ln>
        </p:spPr>
        <p:txBody>
          <a:bodyPr lIns="91425" tIns="45700" rIns="91425" bIns="45700" anchor="t" anchorCtr="0">
            <a:noAutofit/>
          </a:bodyPr>
          <a:lstStyle/>
          <a:p>
            <a:pPr marL="0" marR="0" lvl="0" indent="0" algn="l" rtl="0">
              <a:lnSpc>
                <a:spcPct val="95000"/>
              </a:lnSpc>
              <a:spcBef>
                <a:spcPts val="0"/>
              </a:spcBef>
              <a:buNone/>
            </a:pPr>
            <a:endParaRPr sz="1800" b="0" i="0" u="none" strike="noStrike" cap="none" baseline="0">
              <a:solidFill>
                <a:schemeClr val="dk1"/>
              </a:solidFill>
              <a:latin typeface="Questrial"/>
              <a:ea typeface="Questrial"/>
              <a:cs typeface="Questrial"/>
              <a:sym typeface="Questrial"/>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Shape 260"/>
          <p:cNvPicPr preferRelativeResize="0"/>
          <p:nvPr/>
        </p:nvPicPr>
        <p:blipFill rotWithShape="1">
          <a:blip r:embed="rId3">
            <a:alphaModFix/>
          </a:blip>
          <a:srcRect/>
          <a:stretch/>
        </p:blipFill>
        <p:spPr>
          <a:xfrm>
            <a:off x="1740032" y="1250333"/>
            <a:ext cx="5663936" cy="5074265"/>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
        <p:nvSpPr>
          <p:cNvPr id="261" name="Shape 261"/>
          <p:cNvSpPr txBox="1"/>
          <p:nvPr/>
        </p:nvSpPr>
        <p:spPr>
          <a:xfrm>
            <a:off x="233926" y="279810"/>
            <a:ext cx="8692229" cy="914608"/>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Heatmap</a:t>
            </a:r>
          </a:p>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(14 Variables)</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r" rtl="0">
              <a:lnSpc>
                <a:spcPct val="90000"/>
              </a:lnSpc>
              <a:spcBef>
                <a:spcPts val="0"/>
              </a:spcBef>
              <a:buClr>
                <a:schemeClr val="dk2"/>
              </a:buClr>
              <a:buSzPct val="25000"/>
              <a:buFont typeface="Questrial"/>
              <a:buNone/>
            </a:pPr>
            <a:r>
              <a:rPr lang="en-US" sz="5400" b="0" i="0" u="none" strike="noStrike" cap="none" baseline="0">
                <a:solidFill>
                  <a:schemeClr val="dk2"/>
                </a:solidFill>
                <a:latin typeface="Questrial"/>
                <a:ea typeface="Questrial"/>
                <a:cs typeface="Questrial"/>
                <a:sym typeface="Questrial"/>
              </a:rPr>
              <a:t>Classification Techniques</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ctr" rtl="0">
              <a:lnSpc>
                <a:spcPct val="85000"/>
              </a:lnSpc>
              <a:spcBef>
                <a:spcPts val="0"/>
              </a:spcBef>
              <a:buClr>
                <a:srgbClr val="31521B"/>
              </a:buClr>
              <a:buSzPct val="25000"/>
              <a:buFont typeface="Questrial"/>
              <a:buNone/>
            </a:pPr>
            <a:r>
              <a:rPr lang="en-US" sz="4400" b="0" i="0" u="none" strike="noStrike" cap="none" baseline="0">
                <a:solidFill>
                  <a:srgbClr val="31521B"/>
                </a:solidFill>
                <a:latin typeface="Questrial"/>
                <a:ea typeface="Questrial"/>
                <a:cs typeface="Questrial"/>
                <a:sym typeface="Questrial"/>
              </a:rPr>
              <a:t>Training and Test Errors</a:t>
            </a:r>
            <a:br>
              <a:rPr lang="en-US" sz="4400" b="0" i="0" u="none" strike="noStrike" cap="none" baseline="0">
                <a:solidFill>
                  <a:srgbClr val="31521B"/>
                </a:solidFill>
                <a:latin typeface="Questrial"/>
                <a:ea typeface="Questrial"/>
                <a:cs typeface="Questrial"/>
                <a:sym typeface="Questrial"/>
              </a:rPr>
            </a:br>
            <a:r>
              <a:rPr lang="en-US" sz="4400" b="0" i="0" u="none" strike="noStrike" cap="none" baseline="0">
                <a:solidFill>
                  <a:srgbClr val="31521B"/>
                </a:solidFill>
                <a:latin typeface="Questrial"/>
                <a:ea typeface="Questrial"/>
                <a:cs typeface="Questrial"/>
                <a:sym typeface="Questrial"/>
              </a:rPr>
              <a:t>(All Variables)</a:t>
            </a:r>
          </a:p>
        </p:txBody>
      </p:sp>
      <p:graphicFrame>
        <p:nvGraphicFramePr>
          <p:cNvPr id="274" name="Shape 274"/>
          <p:cNvGraphicFramePr/>
          <p:nvPr/>
        </p:nvGraphicFramePr>
        <p:xfrm>
          <a:off x="556049" y="1701800"/>
          <a:ext cx="7902150" cy="4114890"/>
        </p:xfrm>
        <a:graphic>
          <a:graphicData uri="http://schemas.openxmlformats.org/drawingml/2006/table">
            <a:tbl>
              <a:tblPr firstRow="1" bandRow="1">
                <a:noFill/>
                <a:tableStyleId>{5D9EB06F-5830-4CB8-B2E0-11F6B01B0CE5}</a:tableStyleId>
              </a:tblPr>
              <a:tblGrid>
                <a:gridCol w="2100000"/>
                <a:gridCol w="2902250"/>
                <a:gridCol w="2899900"/>
              </a:tblGrid>
              <a:tr h="457200">
                <a:tc rowSpan="2">
                  <a:txBody>
                    <a:bodyPr/>
                    <a:lstStyle/>
                    <a:p>
                      <a:pPr marL="0" marR="0" lvl="0" indent="0" algn="l" rtl="0">
                        <a:spcBef>
                          <a:spcPts val="0"/>
                        </a:spcBef>
                        <a:buNone/>
                      </a:pPr>
                      <a:endParaRPr sz="2400" b="1" u="sng" strike="noStrike" cap="none" baseline="0"/>
                    </a:p>
                  </a:txBody>
                  <a:tcPr marL="91450" marR="91450" marT="45725" marB="45725"/>
                </a:tc>
                <a:tc>
                  <a:txBody>
                    <a:bodyPr/>
                    <a:lstStyle/>
                    <a:p>
                      <a:pPr marL="0" marR="0" lvl="0" indent="0" algn="ctr" rtl="0">
                        <a:spcBef>
                          <a:spcPts val="0"/>
                        </a:spcBef>
                        <a:buSzPct val="25000"/>
                        <a:buNone/>
                      </a:pPr>
                      <a:r>
                        <a:rPr lang="en-US" sz="2400" b="1" u="sng" strike="noStrike" cap="none" baseline="0"/>
                        <a:t>Training Errors</a:t>
                      </a:r>
                    </a:p>
                  </a:txBody>
                  <a:tcPr marL="91450" marR="91450" marT="45725" marB="45725"/>
                </a:tc>
                <a:tc>
                  <a:txBody>
                    <a:bodyPr/>
                    <a:lstStyle/>
                    <a:p>
                      <a:pPr marL="0" marR="0" lvl="0" indent="0" algn="ctr" rtl="0">
                        <a:spcBef>
                          <a:spcPts val="0"/>
                        </a:spcBef>
                        <a:buSzPct val="25000"/>
                        <a:buNone/>
                      </a:pPr>
                      <a:r>
                        <a:rPr lang="en-US" sz="2400" b="1" u="sng" strike="noStrike" cap="none" baseline="0"/>
                        <a:t>Test Errors</a:t>
                      </a:r>
                    </a:p>
                  </a:txBody>
                  <a:tcPr marL="91450" marR="91450" marT="45725" marB="45725"/>
                </a:tc>
              </a:tr>
              <a:tr h="457200">
                <a:tc vMerge="1">
                  <a:txBody>
                    <a:bodyPr/>
                    <a:lstStyle/>
                    <a:p>
                      <a:endParaRPr lang="en-US"/>
                    </a:p>
                  </a:txBody>
                  <a:tcPr/>
                </a:tc>
                <a:tc gridSpan="2">
                  <a:txBody>
                    <a:bodyPr/>
                    <a:lstStyle/>
                    <a:p>
                      <a:pPr marL="0" marR="0" lvl="0" indent="0" algn="ctr" rtl="0">
                        <a:spcBef>
                          <a:spcPts val="0"/>
                        </a:spcBef>
                        <a:buSzPct val="25000"/>
                        <a:buNone/>
                      </a:pPr>
                      <a:r>
                        <a:rPr lang="en-US" sz="2400" b="0" u="none" strike="noStrike" cap="none" baseline="0"/>
                        <a:t>(in Percentages)</a:t>
                      </a:r>
                    </a:p>
                  </a:txBody>
                  <a:tcPr marL="91450" marR="91450" marT="45725" marB="45725"/>
                </a:tc>
                <a:tc hMerge="1">
                  <a:txBody>
                    <a:bodyPr/>
                    <a:lstStyle/>
                    <a:p>
                      <a:endParaRPr lang="en-US"/>
                    </a:p>
                  </a:txBody>
                  <a:tcPr/>
                </a:tc>
              </a:tr>
              <a:tr h="457200">
                <a:tc>
                  <a:txBody>
                    <a:bodyPr/>
                    <a:lstStyle/>
                    <a:p>
                      <a:pPr marL="0" marR="0" lvl="0" indent="0" algn="r" rtl="0">
                        <a:spcBef>
                          <a:spcPts val="0"/>
                        </a:spcBef>
                        <a:buSzPct val="25000"/>
                        <a:buNone/>
                      </a:pPr>
                      <a:r>
                        <a:rPr lang="en-US" sz="2400" b="1" u="sng" strike="noStrike" cap="none" baseline="0"/>
                        <a:t>LDA</a:t>
                      </a:r>
                    </a:p>
                  </a:txBody>
                  <a:tcPr marL="91450" marR="91450" marT="45725" marB="45725"/>
                </a:tc>
                <a:tc>
                  <a:txBody>
                    <a:bodyPr/>
                    <a:lstStyle/>
                    <a:p>
                      <a:pPr marL="0" marR="0" lvl="0" indent="0" algn="ctr" rtl="0">
                        <a:spcBef>
                          <a:spcPts val="0"/>
                        </a:spcBef>
                        <a:buSzPct val="25000"/>
                        <a:buNone/>
                      </a:pPr>
                      <a:r>
                        <a:rPr lang="en-US" sz="2400" u="none" strike="noStrike" cap="none" baseline="0"/>
                        <a:t>0</a:t>
                      </a:r>
                    </a:p>
                  </a:txBody>
                  <a:tcPr marL="91450" marR="91450" marT="45725" marB="45725"/>
                </a:tc>
                <a:tc>
                  <a:txBody>
                    <a:bodyPr/>
                    <a:lstStyle/>
                    <a:p>
                      <a:pPr marL="0" marR="0" lvl="0" indent="0" algn="ctr" rtl="0">
                        <a:spcBef>
                          <a:spcPts val="0"/>
                        </a:spcBef>
                        <a:buSzPct val="25000"/>
                        <a:buNone/>
                      </a:pPr>
                      <a:r>
                        <a:rPr lang="en-US" sz="2400" u="none" strike="noStrike" cap="none" baseline="0"/>
                        <a:t>0.775</a:t>
                      </a:r>
                    </a:p>
                  </a:txBody>
                  <a:tcPr marL="91450" marR="91450" marT="45725" marB="45725"/>
                </a:tc>
              </a:tr>
              <a:tr h="457200">
                <a:tc>
                  <a:txBody>
                    <a:bodyPr/>
                    <a:lstStyle/>
                    <a:p>
                      <a:pPr marL="0" marR="0" lvl="0" indent="0" algn="r" rtl="0">
                        <a:spcBef>
                          <a:spcPts val="0"/>
                        </a:spcBef>
                        <a:buSzPct val="25000"/>
                        <a:buNone/>
                      </a:pPr>
                      <a:r>
                        <a:rPr lang="en-US" sz="2400" b="1" u="sng" strike="noStrike" cap="none" baseline="0"/>
                        <a:t>LR</a:t>
                      </a:r>
                    </a:p>
                  </a:txBody>
                  <a:tcPr marL="91450" marR="91450" marT="45725" marB="45725"/>
                </a:tc>
                <a:tc>
                  <a:txBody>
                    <a:bodyPr/>
                    <a:lstStyle/>
                    <a:p>
                      <a:pPr marL="0" marR="0" lvl="0" indent="0" algn="ctr" rtl="0">
                        <a:spcBef>
                          <a:spcPts val="0"/>
                        </a:spcBef>
                        <a:buSzPct val="25000"/>
                        <a:buNone/>
                      </a:pPr>
                      <a:r>
                        <a:rPr lang="en-US" sz="2400" u="none" strike="noStrike" cap="none" baseline="0"/>
                        <a:t>0</a:t>
                      </a:r>
                    </a:p>
                  </a:txBody>
                  <a:tcPr marL="91450" marR="91450" marT="45725" marB="45725"/>
                </a:tc>
                <a:tc>
                  <a:txBody>
                    <a:bodyPr/>
                    <a:lstStyle/>
                    <a:p>
                      <a:pPr marL="0" marR="0" lvl="0" indent="0" algn="ctr" rtl="0">
                        <a:spcBef>
                          <a:spcPts val="0"/>
                        </a:spcBef>
                        <a:buSzPct val="25000"/>
                        <a:buNone/>
                      </a:pPr>
                      <a:r>
                        <a:rPr lang="en-US" sz="2400" u="none" strike="noStrike" cap="none" baseline="0"/>
                        <a:t>0.775</a:t>
                      </a:r>
                    </a:p>
                  </a:txBody>
                  <a:tcPr marL="91450" marR="91450" marT="45725" marB="45725"/>
                </a:tc>
              </a:tr>
              <a:tr h="457200">
                <a:tc>
                  <a:txBody>
                    <a:bodyPr/>
                    <a:lstStyle/>
                    <a:p>
                      <a:pPr marL="0" marR="0" lvl="0" indent="0" algn="r" rtl="0">
                        <a:spcBef>
                          <a:spcPts val="0"/>
                        </a:spcBef>
                        <a:buSzPct val="25000"/>
                        <a:buNone/>
                      </a:pPr>
                      <a:r>
                        <a:rPr lang="en-US" sz="2400" b="1" u="sng" strike="noStrike" cap="none" baseline="0"/>
                        <a:t>KNN</a:t>
                      </a:r>
                    </a:p>
                  </a:txBody>
                  <a:tcPr marL="91450" marR="91450" marT="45725" marB="45725"/>
                </a:tc>
                <a:tc>
                  <a:txBody>
                    <a:bodyPr/>
                    <a:lstStyle/>
                    <a:p>
                      <a:pPr marL="0" marR="0" lvl="0" indent="0" algn="ctr" rtl="0">
                        <a:spcBef>
                          <a:spcPts val="0"/>
                        </a:spcBef>
                        <a:buSzPct val="25000"/>
                        <a:buNone/>
                      </a:pPr>
                      <a:r>
                        <a:rPr lang="en-US" sz="2400" u="none" strike="noStrike" cap="none" baseline="0"/>
                        <a:t>0</a:t>
                      </a:r>
                    </a:p>
                  </a:txBody>
                  <a:tcPr marL="91450" marR="91450" marT="45725" marB="45725"/>
                </a:tc>
                <a:tc>
                  <a:txBody>
                    <a:bodyPr/>
                    <a:lstStyle/>
                    <a:p>
                      <a:pPr marL="0" marR="0" lvl="0" indent="0" algn="ctr" rtl="0">
                        <a:spcBef>
                          <a:spcPts val="0"/>
                        </a:spcBef>
                        <a:buSzPct val="25000"/>
                        <a:buNone/>
                      </a:pPr>
                      <a:r>
                        <a:rPr lang="en-US" sz="2400" u="none" strike="noStrike" cap="none" baseline="0"/>
                        <a:t>1.1628</a:t>
                      </a:r>
                    </a:p>
                  </a:txBody>
                  <a:tcPr marL="91450" marR="91450" marT="45725" marB="45725"/>
                </a:tc>
              </a:tr>
              <a:tr h="457200">
                <a:tc>
                  <a:txBody>
                    <a:bodyPr/>
                    <a:lstStyle/>
                    <a:p>
                      <a:pPr marL="0" marR="0" lvl="0" indent="0" algn="r" rtl="0">
                        <a:spcBef>
                          <a:spcPts val="0"/>
                        </a:spcBef>
                        <a:buSzPct val="25000"/>
                        <a:buNone/>
                      </a:pPr>
                      <a:r>
                        <a:rPr lang="en-US" sz="2400" b="1" u="sng" strike="noStrike" cap="none" baseline="0"/>
                        <a:t>SVM</a:t>
                      </a:r>
                    </a:p>
                  </a:txBody>
                  <a:tcPr marL="91450" marR="91450" marT="45725" marB="45725"/>
                </a:tc>
                <a:tc>
                  <a:txBody>
                    <a:bodyPr/>
                    <a:lstStyle/>
                    <a:p>
                      <a:pPr marL="0" marR="0" lvl="0" indent="0" algn="ctr" rtl="0">
                        <a:spcBef>
                          <a:spcPts val="0"/>
                        </a:spcBef>
                        <a:buSzPct val="25000"/>
                        <a:buNone/>
                      </a:pPr>
                      <a:r>
                        <a:rPr lang="en-US" sz="2400" u="none" strike="noStrike" cap="none" baseline="0"/>
                        <a:t>0</a:t>
                      </a:r>
                    </a:p>
                  </a:txBody>
                  <a:tcPr marL="91450" marR="91450" marT="45725" marB="45725"/>
                </a:tc>
                <a:tc>
                  <a:txBody>
                    <a:bodyPr/>
                    <a:lstStyle/>
                    <a:p>
                      <a:pPr marL="0" marR="0" lvl="0" indent="0" algn="ctr" rtl="0">
                        <a:spcBef>
                          <a:spcPts val="0"/>
                        </a:spcBef>
                        <a:buSzPct val="25000"/>
                        <a:buNone/>
                      </a:pPr>
                      <a:r>
                        <a:rPr lang="en-US" sz="2400" u="none" strike="noStrike" cap="none" baseline="0"/>
                        <a:t>0.775</a:t>
                      </a:r>
                    </a:p>
                  </a:txBody>
                  <a:tcPr marL="91450" marR="91450" marT="45725" marB="45725"/>
                </a:tc>
              </a:tr>
              <a:tr h="457200">
                <a:tc>
                  <a:txBody>
                    <a:bodyPr/>
                    <a:lstStyle/>
                    <a:p>
                      <a:pPr marL="0" marR="0" lvl="0" indent="0" algn="r" rtl="0">
                        <a:spcBef>
                          <a:spcPts val="0"/>
                        </a:spcBef>
                        <a:buSzPct val="25000"/>
                        <a:buNone/>
                      </a:pPr>
                      <a:r>
                        <a:rPr lang="en-US" sz="2400" b="1" u="sng" strike="noStrike" cap="none" baseline="0"/>
                        <a:t>Trees</a:t>
                      </a:r>
                    </a:p>
                  </a:txBody>
                  <a:tcPr marL="91450" marR="91450" marT="45725" marB="45725"/>
                </a:tc>
                <a:tc>
                  <a:txBody>
                    <a:bodyPr/>
                    <a:lstStyle/>
                    <a:p>
                      <a:pPr marL="0" marR="0" lvl="0" indent="0" algn="ctr" rtl="0">
                        <a:spcBef>
                          <a:spcPts val="0"/>
                        </a:spcBef>
                        <a:buSzPct val="25000"/>
                        <a:buNone/>
                      </a:pPr>
                      <a:r>
                        <a:rPr lang="en-US" sz="2400" u="none" strike="noStrike" cap="none" baseline="0"/>
                        <a:t>5.317</a:t>
                      </a:r>
                    </a:p>
                  </a:txBody>
                  <a:tcPr marL="91450" marR="91450" marT="45725" marB="45725"/>
                </a:tc>
                <a:tc>
                  <a:txBody>
                    <a:bodyPr/>
                    <a:lstStyle/>
                    <a:p>
                      <a:pPr marL="0" marR="0" lvl="0" indent="0" algn="ctr" rtl="0">
                        <a:spcBef>
                          <a:spcPts val="0"/>
                        </a:spcBef>
                        <a:buSzPct val="25000"/>
                        <a:buNone/>
                      </a:pPr>
                      <a:r>
                        <a:rPr lang="en-US" sz="2400" u="none" strike="noStrike" cap="none" baseline="0"/>
                        <a:t>6.977</a:t>
                      </a:r>
                    </a:p>
                  </a:txBody>
                  <a:tcPr marL="91450" marR="91450" marT="45725" marB="45725"/>
                </a:tc>
              </a:tr>
              <a:tr h="457200">
                <a:tc>
                  <a:txBody>
                    <a:bodyPr/>
                    <a:lstStyle/>
                    <a:p>
                      <a:pPr marL="0" marR="0" lvl="0" indent="0" algn="r" rtl="0">
                        <a:spcBef>
                          <a:spcPts val="0"/>
                        </a:spcBef>
                        <a:buSzPct val="25000"/>
                        <a:buNone/>
                      </a:pPr>
                      <a:r>
                        <a:rPr lang="en-US" sz="2400" b="1" u="sng" strike="noStrike" cap="none" baseline="0"/>
                        <a:t>Pruned Tree</a:t>
                      </a:r>
                    </a:p>
                  </a:txBody>
                  <a:tcPr marL="91450" marR="91450" marT="45725" marB="45725"/>
                </a:tc>
                <a:tc>
                  <a:txBody>
                    <a:bodyPr/>
                    <a:lstStyle/>
                    <a:p>
                      <a:pPr marL="0" marR="0" lvl="0" indent="0" algn="ctr" rtl="0">
                        <a:spcBef>
                          <a:spcPts val="0"/>
                        </a:spcBef>
                        <a:buSzPct val="25000"/>
                        <a:buNone/>
                      </a:pPr>
                      <a:r>
                        <a:rPr lang="en-US" sz="2400" u="none" strike="noStrike" cap="none" baseline="0"/>
                        <a:t>7.547</a:t>
                      </a:r>
                    </a:p>
                  </a:txBody>
                  <a:tcPr marL="91450" marR="91450" marT="45725" marB="45725"/>
                </a:tc>
                <a:tc>
                  <a:txBody>
                    <a:bodyPr/>
                    <a:lstStyle/>
                    <a:p>
                      <a:pPr marL="0" marR="0" lvl="0" indent="0" algn="ctr" rtl="0">
                        <a:spcBef>
                          <a:spcPts val="0"/>
                        </a:spcBef>
                        <a:buSzPct val="25000"/>
                        <a:buNone/>
                      </a:pPr>
                      <a:r>
                        <a:rPr lang="en-US" sz="2400" u="none" strike="noStrike" cap="none" baseline="0"/>
                        <a:t>8.527</a:t>
                      </a:r>
                    </a:p>
                  </a:txBody>
                  <a:tcPr marL="91450" marR="91450" marT="45725" marB="45725"/>
                </a:tc>
              </a:tr>
              <a:tr h="457200">
                <a:tc>
                  <a:txBody>
                    <a:bodyPr/>
                    <a:lstStyle/>
                    <a:p>
                      <a:pPr marL="0" marR="0" lvl="0" indent="0" algn="r" rtl="0">
                        <a:spcBef>
                          <a:spcPts val="0"/>
                        </a:spcBef>
                        <a:buSzPct val="25000"/>
                        <a:buNone/>
                      </a:pPr>
                      <a:r>
                        <a:rPr lang="en-US" sz="2400" b="1" u="sng" strike="noStrike" cap="none" baseline="0"/>
                        <a:t>RF</a:t>
                      </a:r>
                    </a:p>
                  </a:txBody>
                  <a:tcPr marL="91450" marR="91450" marT="45725" marB="45725"/>
                </a:tc>
                <a:tc>
                  <a:txBody>
                    <a:bodyPr/>
                    <a:lstStyle/>
                    <a:p>
                      <a:pPr marL="0" marR="0" lvl="0" indent="0" algn="ctr" rtl="0">
                        <a:spcBef>
                          <a:spcPts val="0"/>
                        </a:spcBef>
                        <a:buSzPct val="25000"/>
                        <a:buNone/>
                      </a:pPr>
                      <a:r>
                        <a:rPr lang="en-US" sz="2400" u="none" strike="noStrike" cap="none" baseline="0"/>
                        <a:t>0 </a:t>
                      </a:r>
                    </a:p>
                  </a:txBody>
                  <a:tcPr marL="91450" marR="91450" marT="45725" marB="45725"/>
                </a:tc>
                <a:tc>
                  <a:txBody>
                    <a:bodyPr/>
                    <a:lstStyle/>
                    <a:p>
                      <a:pPr marL="0" marR="0" lvl="0" indent="0" algn="ctr" rtl="0">
                        <a:spcBef>
                          <a:spcPts val="0"/>
                        </a:spcBef>
                        <a:buSzPct val="25000"/>
                        <a:buNone/>
                      </a:pPr>
                      <a:r>
                        <a:rPr lang="en-US" sz="2400" u="none" strike="noStrike" cap="none" baseline="0"/>
                        <a:t>1.550</a:t>
                      </a:r>
                    </a:p>
                  </a:txBody>
                  <a:tcPr marL="91450" marR="91450" marT="45725" marB="45725"/>
                </a:tc>
              </a:tr>
            </a:tbl>
          </a:graphicData>
        </a:graphic>
      </p:graphicFrame>
      <p:sp>
        <p:nvSpPr>
          <p:cNvPr id="275" name="Shape 275"/>
          <p:cNvSpPr txBox="1"/>
          <p:nvPr/>
        </p:nvSpPr>
        <p:spPr>
          <a:xfrm>
            <a:off x="228601" y="6096000"/>
            <a:ext cx="8686798" cy="620938"/>
          </a:xfrm>
          <a:prstGeom prst="rect">
            <a:avLst/>
          </a:prstGeom>
          <a:noFill/>
          <a:ln>
            <a:noFill/>
          </a:ln>
        </p:spPr>
        <p:txBody>
          <a:bodyPr lIns="91425" tIns="45700" rIns="91425" bIns="45700" anchor="t" anchorCtr="0">
            <a:noAutofit/>
          </a:bodyPr>
          <a:lstStyle/>
          <a:p>
            <a:pPr marL="0" marR="0" lvl="0" indent="0" algn="l"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**QDA does not work because observations (55) for Milton is less than the </a:t>
            </a:r>
          </a:p>
          <a:p>
            <a:pPr marL="0" marR="0" lvl="0" indent="0" algn="l"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number of predictor variables (64)</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ctr" rtl="0">
              <a:lnSpc>
                <a:spcPct val="85000"/>
              </a:lnSpc>
              <a:spcBef>
                <a:spcPts val="0"/>
              </a:spcBef>
              <a:buClr>
                <a:srgbClr val="31521B"/>
              </a:buClr>
              <a:buSzPct val="25000"/>
              <a:buFont typeface="Questrial"/>
              <a:buNone/>
            </a:pPr>
            <a:r>
              <a:rPr lang="en-US" sz="4400" b="0" i="0" u="none" strike="noStrike" cap="none" baseline="0">
                <a:solidFill>
                  <a:srgbClr val="31521B"/>
                </a:solidFill>
                <a:latin typeface="Questrial"/>
                <a:ea typeface="Questrial"/>
                <a:cs typeface="Questrial"/>
                <a:sym typeface="Questrial"/>
              </a:rPr>
              <a:t>Training and Test Errors</a:t>
            </a:r>
            <a:br>
              <a:rPr lang="en-US" sz="4400" b="0" i="0" u="none" strike="noStrike" cap="none" baseline="0">
                <a:solidFill>
                  <a:srgbClr val="31521B"/>
                </a:solidFill>
                <a:latin typeface="Questrial"/>
                <a:ea typeface="Questrial"/>
                <a:cs typeface="Questrial"/>
                <a:sym typeface="Questrial"/>
              </a:rPr>
            </a:br>
            <a:r>
              <a:rPr lang="en-US" sz="4400" b="0" i="0" u="none" strike="noStrike" cap="none" baseline="0">
                <a:solidFill>
                  <a:srgbClr val="31521B"/>
                </a:solidFill>
                <a:latin typeface="Questrial"/>
                <a:ea typeface="Questrial"/>
                <a:cs typeface="Questrial"/>
                <a:sym typeface="Questrial"/>
              </a:rPr>
              <a:t>(14 Variables)</a:t>
            </a:r>
          </a:p>
        </p:txBody>
      </p:sp>
      <p:graphicFrame>
        <p:nvGraphicFramePr>
          <p:cNvPr id="282" name="Shape 282"/>
          <p:cNvGraphicFramePr/>
          <p:nvPr/>
        </p:nvGraphicFramePr>
        <p:xfrm>
          <a:off x="556049" y="1701800"/>
          <a:ext cx="7902150" cy="4572100"/>
        </p:xfrm>
        <a:graphic>
          <a:graphicData uri="http://schemas.openxmlformats.org/drawingml/2006/table">
            <a:tbl>
              <a:tblPr firstRow="1" bandRow="1">
                <a:noFill/>
                <a:tableStyleId>{72753640-4060-459C-B9E8-4332B2303648}</a:tableStyleId>
              </a:tblPr>
              <a:tblGrid>
                <a:gridCol w="2100000"/>
                <a:gridCol w="2902250"/>
                <a:gridCol w="2899900"/>
              </a:tblGrid>
              <a:tr h="457200">
                <a:tc rowSpan="2">
                  <a:txBody>
                    <a:bodyPr/>
                    <a:lstStyle/>
                    <a:p>
                      <a:pPr marL="0" marR="0" lvl="0" indent="0" algn="l" rtl="0">
                        <a:spcBef>
                          <a:spcPts val="0"/>
                        </a:spcBef>
                        <a:buNone/>
                      </a:pPr>
                      <a:endParaRPr sz="2400" b="1" u="sng" strike="noStrike" cap="none" baseline="0"/>
                    </a:p>
                  </a:txBody>
                  <a:tcPr marL="91450" marR="91450" marT="45725" marB="45725"/>
                </a:tc>
                <a:tc>
                  <a:txBody>
                    <a:bodyPr/>
                    <a:lstStyle/>
                    <a:p>
                      <a:pPr marL="0" marR="0" lvl="0" indent="0" algn="ctr" rtl="0">
                        <a:spcBef>
                          <a:spcPts val="0"/>
                        </a:spcBef>
                        <a:buSzPct val="25000"/>
                        <a:buNone/>
                      </a:pPr>
                      <a:r>
                        <a:rPr lang="en-US" sz="2400" b="1" u="sng" strike="noStrike" cap="none" baseline="0"/>
                        <a:t>Training Errors</a:t>
                      </a:r>
                    </a:p>
                  </a:txBody>
                  <a:tcPr marL="91450" marR="91450" marT="45725" marB="45725"/>
                </a:tc>
                <a:tc>
                  <a:txBody>
                    <a:bodyPr/>
                    <a:lstStyle/>
                    <a:p>
                      <a:pPr marL="0" marR="0" lvl="0" indent="0" algn="ctr" rtl="0">
                        <a:spcBef>
                          <a:spcPts val="0"/>
                        </a:spcBef>
                        <a:buSzPct val="25000"/>
                        <a:buNone/>
                      </a:pPr>
                      <a:r>
                        <a:rPr lang="en-US" sz="2400" b="1" u="sng" strike="noStrike" cap="none" baseline="0"/>
                        <a:t>Test Errors</a:t>
                      </a:r>
                    </a:p>
                  </a:txBody>
                  <a:tcPr marL="91450" marR="91450" marT="45725" marB="45725"/>
                </a:tc>
              </a:tr>
              <a:tr h="457200">
                <a:tc vMerge="1">
                  <a:txBody>
                    <a:bodyPr/>
                    <a:lstStyle/>
                    <a:p>
                      <a:endParaRPr lang="en-US"/>
                    </a:p>
                  </a:txBody>
                  <a:tcPr/>
                </a:tc>
                <a:tc gridSpan="2">
                  <a:txBody>
                    <a:bodyPr/>
                    <a:lstStyle/>
                    <a:p>
                      <a:pPr marL="0" marR="0" lvl="0" indent="0" algn="ctr" rtl="0">
                        <a:spcBef>
                          <a:spcPts val="0"/>
                        </a:spcBef>
                        <a:buSzPct val="25000"/>
                        <a:buNone/>
                      </a:pPr>
                      <a:r>
                        <a:rPr lang="en-US" sz="2400" b="0" u="none" strike="noStrike" cap="none" baseline="0"/>
                        <a:t>(in Percentages)</a:t>
                      </a:r>
                    </a:p>
                  </a:txBody>
                  <a:tcPr marL="91450" marR="91450" marT="45725" marB="45725"/>
                </a:tc>
                <a:tc hMerge="1">
                  <a:txBody>
                    <a:bodyPr/>
                    <a:lstStyle/>
                    <a:p>
                      <a:endParaRPr lang="en-US"/>
                    </a:p>
                  </a:txBody>
                  <a:tcPr/>
                </a:tc>
              </a:tr>
              <a:tr h="457200">
                <a:tc>
                  <a:txBody>
                    <a:bodyPr/>
                    <a:lstStyle/>
                    <a:p>
                      <a:pPr marL="0" marR="0" lvl="0" indent="0" algn="r" rtl="0">
                        <a:spcBef>
                          <a:spcPts val="0"/>
                        </a:spcBef>
                        <a:buSzPct val="25000"/>
                        <a:buNone/>
                      </a:pPr>
                      <a:r>
                        <a:rPr lang="en-US" sz="2400" b="1" u="sng" strike="noStrike" cap="none" baseline="0"/>
                        <a:t>LDA</a:t>
                      </a:r>
                    </a:p>
                  </a:txBody>
                  <a:tcPr marL="91450" marR="91450" marT="45725" marB="45725"/>
                </a:tc>
                <a:tc>
                  <a:txBody>
                    <a:bodyPr/>
                    <a:lstStyle/>
                    <a:p>
                      <a:pPr marL="0" marR="0" lvl="0" indent="0" algn="ctr" rtl="0">
                        <a:spcBef>
                          <a:spcPts val="0"/>
                        </a:spcBef>
                        <a:buSzPct val="25000"/>
                        <a:buNone/>
                      </a:pPr>
                      <a:r>
                        <a:rPr lang="en-US" sz="2400" u="none" strike="noStrike" cap="none" baseline="0"/>
                        <a:t>3.602</a:t>
                      </a:r>
                    </a:p>
                  </a:txBody>
                  <a:tcPr marL="91450" marR="91450" marT="45725" marB="45725"/>
                </a:tc>
                <a:tc>
                  <a:txBody>
                    <a:bodyPr/>
                    <a:lstStyle/>
                    <a:p>
                      <a:pPr marL="0" marR="0" lvl="0" indent="0" algn="ctr" rtl="0">
                        <a:spcBef>
                          <a:spcPts val="0"/>
                        </a:spcBef>
                        <a:buSzPct val="25000"/>
                        <a:buNone/>
                      </a:pPr>
                      <a:r>
                        <a:rPr lang="en-US" sz="2400" u="none" strike="noStrike" cap="none" baseline="0"/>
                        <a:t>1.550</a:t>
                      </a:r>
                    </a:p>
                  </a:txBody>
                  <a:tcPr marL="91450" marR="91450" marT="45725" marB="45725"/>
                </a:tc>
              </a:tr>
              <a:tr h="457200">
                <a:tc>
                  <a:txBody>
                    <a:bodyPr/>
                    <a:lstStyle/>
                    <a:p>
                      <a:pPr marL="0" marR="0" lvl="0" indent="0" algn="r" rtl="0">
                        <a:spcBef>
                          <a:spcPts val="0"/>
                        </a:spcBef>
                        <a:buSzPct val="25000"/>
                        <a:buNone/>
                      </a:pPr>
                      <a:r>
                        <a:rPr lang="en-US" sz="2400" b="1" u="sng" strike="noStrike" cap="none" baseline="0"/>
                        <a:t>QDA</a:t>
                      </a:r>
                    </a:p>
                  </a:txBody>
                  <a:tcPr marL="91450" marR="91450" marT="45725" marB="45725"/>
                </a:tc>
                <a:tc>
                  <a:txBody>
                    <a:bodyPr/>
                    <a:lstStyle/>
                    <a:p>
                      <a:pPr marL="0" marR="0" lvl="0" indent="0" algn="ctr" rtl="0">
                        <a:spcBef>
                          <a:spcPts val="0"/>
                        </a:spcBef>
                        <a:buSzPct val="25000"/>
                        <a:buNone/>
                      </a:pPr>
                      <a:r>
                        <a:rPr lang="en-US" sz="2400" u="none" strike="noStrike" cap="none" baseline="0"/>
                        <a:t>2.058</a:t>
                      </a:r>
                    </a:p>
                  </a:txBody>
                  <a:tcPr marL="91450" marR="91450" marT="45725" marB="45725"/>
                </a:tc>
                <a:tc>
                  <a:txBody>
                    <a:bodyPr/>
                    <a:lstStyle/>
                    <a:p>
                      <a:pPr marL="0" marR="0" lvl="0" indent="0" algn="ctr" rtl="0">
                        <a:spcBef>
                          <a:spcPts val="0"/>
                        </a:spcBef>
                        <a:buSzPct val="25000"/>
                        <a:buNone/>
                      </a:pPr>
                      <a:r>
                        <a:rPr lang="en-US" sz="2400" u="none" strike="noStrike" cap="none" baseline="0"/>
                        <a:t>1.550</a:t>
                      </a:r>
                    </a:p>
                  </a:txBody>
                  <a:tcPr marL="91450" marR="91450" marT="45725" marB="45725"/>
                </a:tc>
              </a:tr>
              <a:tr h="457200">
                <a:tc>
                  <a:txBody>
                    <a:bodyPr/>
                    <a:lstStyle/>
                    <a:p>
                      <a:pPr marL="0" marR="0" lvl="0" indent="0" algn="r" rtl="0">
                        <a:spcBef>
                          <a:spcPts val="0"/>
                        </a:spcBef>
                        <a:buSzPct val="25000"/>
                        <a:buNone/>
                      </a:pPr>
                      <a:r>
                        <a:rPr lang="en-US" sz="2400" b="1" u="sng" strike="noStrike" cap="none" baseline="0"/>
                        <a:t>LR</a:t>
                      </a:r>
                    </a:p>
                  </a:txBody>
                  <a:tcPr marL="91450" marR="91450" marT="45725" marB="45725"/>
                </a:tc>
                <a:tc>
                  <a:txBody>
                    <a:bodyPr/>
                    <a:lstStyle/>
                    <a:p>
                      <a:pPr marL="0" marR="0" lvl="0" indent="0" algn="ctr" rtl="0">
                        <a:spcBef>
                          <a:spcPts val="0"/>
                        </a:spcBef>
                        <a:buSzPct val="25000"/>
                        <a:buNone/>
                      </a:pPr>
                      <a:r>
                        <a:rPr lang="en-US" sz="2400" u="none" strike="noStrike" cap="none" baseline="0"/>
                        <a:t>3.087</a:t>
                      </a:r>
                    </a:p>
                  </a:txBody>
                  <a:tcPr marL="91450" marR="91450" marT="45725" marB="45725"/>
                </a:tc>
                <a:tc>
                  <a:txBody>
                    <a:bodyPr/>
                    <a:lstStyle/>
                    <a:p>
                      <a:pPr marL="0" marR="0" lvl="0" indent="0" algn="ctr" rtl="0">
                        <a:spcBef>
                          <a:spcPts val="0"/>
                        </a:spcBef>
                        <a:buSzPct val="25000"/>
                        <a:buNone/>
                      </a:pPr>
                      <a:r>
                        <a:rPr lang="en-US" sz="2400" u="none" strike="noStrike" cap="none" baseline="0"/>
                        <a:t>2.713</a:t>
                      </a:r>
                    </a:p>
                  </a:txBody>
                  <a:tcPr marL="91450" marR="91450" marT="45725" marB="45725"/>
                </a:tc>
              </a:tr>
              <a:tr h="457200">
                <a:tc>
                  <a:txBody>
                    <a:bodyPr/>
                    <a:lstStyle/>
                    <a:p>
                      <a:pPr marL="0" marR="0" lvl="0" indent="0" algn="r" rtl="0">
                        <a:spcBef>
                          <a:spcPts val="0"/>
                        </a:spcBef>
                        <a:buSzPct val="25000"/>
                        <a:buNone/>
                      </a:pPr>
                      <a:r>
                        <a:rPr lang="en-US" sz="2400" b="1" u="sng" strike="noStrike" cap="none" baseline="0"/>
                        <a:t>KNN</a:t>
                      </a:r>
                    </a:p>
                  </a:txBody>
                  <a:tcPr marL="91450" marR="91450" marT="45725" marB="45725"/>
                </a:tc>
                <a:tc>
                  <a:txBody>
                    <a:bodyPr/>
                    <a:lstStyle/>
                    <a:p>
                      <a:pPr marL="0" marR="0" lvl="0" indent="0" algn="ctr" rtl="0">
                        <a:spcBef>
                          <a:spcPts val="0"/>
                        </a:spcBef>
                        <a:buSzPct val="25000"/>
                        <a:buNone/>
                      </a:pPr>
                      <a:r>
                        <a:rPr lang="en-US" sz="2400" u="none" strike="noStrike" cap="none" baseline="0"/>
                        <a:t>0</a:t>
                      </a:r>
                    </a:p>
                  </a:txBody>
                  <a:tcPr marL="91450" marR="91450" marT="45725" marB="45725"/>
                </a:tc>
                <a:tc>
                  <a:txBody>
                    <a:bodyPr/>
                    <a:lstStyle/>
                    <a:p>
                      <a:pPr marL="0" marR="0" lvl="0" indent="0" algn="ctr" rtl="0">
                        <a:spcBef>
                          <a:spcPts val="0"/>
                        </a:spcBef>
                        <a:buSzPct val="25000"/>
                        <a:buNone/>
                      </a:pPr>
                      <a:r>
                        <a:rPr lang="en-US" sz="2400" u="none" strike="noStrike" cap="none" baseline="0"/>
                        <a:t>3.101</a:t>
                      </a:r>
                    </a:p>
                  </a:txBody>
                  <a:tcPr marL="91450" marR="91450" marT="45725" marB="45725"/>
                </a:tc>
              </a:tr>
              <a:tr h="457200">
                <a:tc>
                  <a:txBody>
                    <a:bodyPr/>
                    <a:lstStyle/>
                    <a:p>
                      <a:pPr marL="0" marR="0" lvl="0" indent="0" algn="r" rtl="0">
                        <a:spcBef>
                          <a:spcPts val="0"/>
                        </a:spcBef>
                        <a:buSzPct val="25000"/>
                        <a:buNone/>
                      </a:pPr>
                      <a:r>
                        <a:rPr lang="en-US" sz="2400" b="1" u="sng" strike="noStrike" cap="none" baseline="0"/>
                        <a:t>SVM</a:t>
                      </a:r>
                    </a:p>
                  </a:txBody>
                  <a:tcPr marL="91450" marR="91450" marT="45725" marB="45725"/>
                </a:tc>
                <a:tc>
                  <a:txBody>
                    <a:bodyPr/>
                    <a:lstStyle/>
                    <a:p>
                      <a:pPr marL="0" marR="0" lvl="0" indent="0" algn="ctr" rtl="0">
                        <a:spcBef>
                          <a:spcPts val="0"/>
                        </a:spcBef>
                        <a:buSzPct val="25000"/>
                        <a:buNone/>
                      </a:pPr>
                      <a:r>
                        <a:rPr lang="en-US" sz="2400" u="none" strike="noStrike" cap="none" baseline="0"/>
                        <a:t>1.887</a:t>
                      </a:r>
                    </a:p>
                  </a:txBody>
                  <a:tcPr marL="91450" marR="91450" marT="45725" marB="45725"/>
                </a:tc>
                <a:tc>
                  <a:txBody>
                    <a:bodyPr/>
                    <a:lstStyle/>
                    <a:p>
                      <a:pPr marL="0" marR="0" lvl="0" indent="0" algn="ctr" rtl="0">
                        <a:spcBef>
                          <a:spcPts val="0"/>
                        </a:spcBef>
                        <a:buSzPct val="25000"/>
                        <a:buNone/>
                      </a:pPr>
                      <a:r>
                        <a:rPr lang="en-US" sz="2400" u="none" strike="noStrike" cap="none" baseline="0"/>
                        <a:t>1.550</a:t>
                      </a:r>
                    </a:p>
                  </a:txBody>
                  <a:tcPr marL="91450" marR="91450" marT="45725" marB="45725"/>
                </a:tc>
              </a:tr>
              <a:tr h="457200">
                <a:tc>
                  <a:txBody>
                    <a:bodyPr/>
                    <a:lstStyle/>
                    <a:p>
                      <a:pPr marL="0" marR="0" lvl="0" indent="0" algn="r" rtl="0">
                        <a:spcBef>
                          <a:spcPts val="0"/>
                        </a:spcBef>
                        <a:buSzPct val="25000"/>
                        <a:buNone/>
                      </a:pPr>
                      <a:r>
                        <a:rPr lang="en-US" sz="2400" b="1" u="sng" strike="noStrike" cap="none" baseline="0"/>
                        <a:t>Trees</a:t>
                      </a:r>
                    </a:p>
                  </a:txBody>
                  <a:tcPr marL="91450" marR="91450" marT="45725" marB="45725"/>
                </a:tc>
                <a:tc>
                  <a:txBody>
                    <a:bodyPr/>
                    <a:lstStyle/>
                    <a:p>
                      <a:pPr marL="0" marR="0" lvl="0" indent="0" algn="ctr" rtl="0">
                        <a:spcBef>
                          <a:spcPts val="0"/>
                        </a:spcBef>
                        <a:buSzPct val="25000"/>
                        <a:buNone/>
                      </a:pPr>
                      <a:r>
                        <a:rPr lang="en-US" sz="2400" u="none" strike="noStrike" cap="none" baseline="0"/>
                        <a:t>6.003</a:t>
                      </a:r>
                    </a:p>
                  </a:txBody>
                  <a:tcPr marL="91450" marR="91450" marT="45725" marB="45725"/>
                </a:tc>
                <a:tc>
                  <a:txBody>
                    <a:bodyPr/>
                    <a:lstStyle/>
                    <a:p>
                      <a:pPr marL="0" marR="0" lvl="0" indent="0" algn="ctr" rtl="0">
                        <a:spcBef>
                          <a:spcPts val="0"/>
                        </a:spcBef>
                        <a:buSzPct val="25000"/>
                        <a:buNone/>
                      </a:pPr>
                      <a:r>
                        <a:rPr lang="en-US" sz="2400" u="none" strike="noStrike" cap="none" baseline="0"/>
                        <a:t>6.202</a:t>
                      </a:r>
                    </a:p>
                  </a:txBody>
                  <a:tcPr marL="91450" marR="91450" marT="45725" marB="45725"/>
                </a:tc>
              </a:tr>
              <a:tr h="457200">
                <a:tc>
                  <a:txBody>
                    <a:bodyPr/>
                    <a:lstStyle/>
                    <a:p>
                      <a:pPr marL="0" marR="0" lvl="0" indent="0" algn="r" rtl="0">
                        <a:spcBef>
                          <a:spcPts val="0"/>
                        </a:spcBef>
                        <a:buSzPct val="25000"/>
                        <a:buNone/>
                      </a:pPr>
                      <a:r>
                        <a:rPr lang="en-US" sz="2400" b="1" u="sng" strike="noStrike" cap="none" baseline="0"/>
                        <a:t>Pruned Tree</a:t>
                      </a:r>
                    </a:p>
                  </a:txBody>
                  <a:tcPr marL="91450" marR="91450" marT="45725" marB="45725"/>
                </a:tc>
                <a:tc>
                  <a:txBody>
                    <a:bodyPr/>
                    <a:lstStyle/>
                    <a:p>
                      <a:pPr marL="0" marR="0" lvl="0" indent="0" algn="ctr" rtl="0">
                        <a:spcBef>
                          <a:spcPts val="0"/>
                        </a:spcBef>
                        <a:buSzPct val="25000"/>
                        <a:buNone/>
                      </a:pPr>
                      <a:r>
                        <a:rPr lang="en-US" sz="2400" u="none" strike="noStrike" cap="none" baseline="0"/>
                        <a:t>7.547</a:t>
                      </a:r>
                    </a:p>
                  </a:txBody>
                  <a:tcPr marL="91450" marR="91450" marT="45725" marB="45725"/>
                </a:tc>
                <a:tc>
                  <a:txBody>
                    <a:bodyPr/>
                    <a:lstStyle/>
                    <a:p>
                      <a:pPr marL="0" marR="0" lvl="0" indent="0" algn="ctr" rtl="0">
                        <a:spcBef>
                          <a:spcPts val="0"/>
                        </a:spcBef>
                        <a:buSzPct val="25000"/>
                        <a:buNone/>
                      </a:pPr>
                      <a:r>
                        <a:rPr lang="en-US" sz="2400" u="none" strike="noStrike" cap="none" baseline="0"/>
                        <a:t>8.527</a:t>
                      </a:r>
                    </a:p>
                  </a:txBody>
                  <a:tcPr marL="91450" marR="91450" marT="45725" marB="45725"/>
                </a:tc>
              </a:tr>
              <a:tr h="457200">
                <a:tc>
                  <a:txBody>
                    <a:bodyPr/>
                    <a:lstStyle/>
                    <a:p>
                      <a:pPr marL="0" marR="0" lvl="0" indent="0" algn="r" rtl="0">
                        <a:spcBef>
                          <a:spcPts val="0"/>
                        </a:spcBef>
                        <a:buSzPct val="25000"/>
                        <a:buNone/>
                      </a:pPr>
                      <a:r>
                        <a:rPr lang="en-US" sz="2400" b="1" u="sng" strike="noStrike" cap="none" baseline="0"/>
                        <a:t>RF</a:t>
                      </a:r>
                    </a:p>
                  </a:txBody>
                  <a:tcPr marL="91450" marR="91450" marT="45725" marB="45725"/>
                </a:tc>
                <a:tc>
                  <a:txBody>
                    <a:bodyPr/>
                    <a:lstStyle/>
                    <a:p>
                      <a:pPr marL="0" marR="0" lvl="0" indent="0" algn="ctr" rtl="0">
                        <a:spcBef>
                          <a:spcPts val="0"/>
                        </a:spcBef>
                        <a:buSzPct val="25000"/>
                        <a:buNone/>
                      </a:pPr>
                      <a:r>
                        <a:rPr lang="en-US" sz="2400" u="none" strike="noStrike" cap="none" baseline="0"/>
                        <a:t> 0</a:t>
                      </a:r>
                    </a:p>
                  </a:txBody>
                  <a:tcPr marL="91450" marR="91450" marT="45725" marB="45725"/>
                </a:tc>
                <a:tc>
                  <a:txBody>
                    <a:bodyPr/>
                    <a:lstStyle/>
                    <a:p>
                      <a:pPr marL="0" marR="0" lvl="0" indent="0" algn="ctr" rtl="0">
                        <a:spcBef>
                          <a:spcPts val="0"/>
                        </a:spcBef>
                        <a:buSzPct val="25000"/>
                        <a:buNone/>
                      </a:pPr>
                      <a:r>
                        <a:rPr lang="en-US" sz="2400" u="none" strike="noStrike" cap="none" baseline="0"/>
                        <a:t>2.326</a:t>
                      </a:r>
                    </a:p>
                  </a:txBody>
                  <a:tcPr marL="91450" marR="91450" marT="45725" marB="45725"/>
                </a:tc>
              </a:tr>
            </a:tbl>
          </a:graphicData>
        </a:graphic>
      </p:graphicFrame>
      <p:sp>
        <p:nvSpPr>
          <p:cNvPr id="283" name="Shape 283"/>
          <p:cNvSpPr/>
          <p:nvPr/>
        </p:nvSpPr>
        <p:spPr>
          <a:xfrm>
            <a:off x="1524000" y="2667000"/>
            <a:ext cx="6400799" cy="381000"/>
          </a:xfrm>
          <a:prstGeom prst="roundRect">
            <a:avLst>
              <a:gd name="adj" fmla="val 16667"/>
            </a:avLst>
          </a:prstGeom>
          <a:noFill/>
          <a:ln w="381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Questrial"/>
              <a:ea typeface="Questrial"/>
              <a:cs typeface="Questrial"/>
              <a:sym typeface="Questrial"/>
            </a:endParaRPr>
          </a:p>
        </p:txBody>
      </p:sp>
      <p:sp>
        <p:nvSpPr>
          <p:cNvPr id="284" name="Shape 284"/>
          <p:cNvSpPr/>
          <p:nvPr/>
        </p:nvSpPr>
        <p:spPr>
          <a:xfrm>
            <a:off x="1524000" y="4495800"/>
            <a:ext cx="6400799" cy="381000"/>
          </a:xfrm>
          <a:prstGeom prst="roundRect">
            <a:avLst>
              <a:gd name="adj" fmla="val 16667"/>
            </a:avLst>
          </a:prstGeom>
          <a:noFill/>
          <a:ln w="381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Questrial"/>
              <a:ea typeface="Questrial"/>
              <a:cs typeface="Questrial"/>
              <a:sym typeface="Questrial"/>
            </a:endParaRPr>
          </a:p>
        </p:txBody>
      </p:sp>
      <p:sp>
        <p:nvSpPr>
          <p:cNvPr id="285" name="Shape 285"/>
          <p:cNvSpPr/>
          <p:nvPr/>
        </p:nvSpPr>
        <p:spPr>
          <a:xfrm>
            <a:off x="1524000" y="3124200"/>
            <a:ext cx="6400799" cy="381000"/>
          </a:xfrm>
          <a:prstGeom prst="roundRect">
            <a:avLst>
              <a:gd name="adj" fmla="val 16667"/>
            </a:avLst>
          </a:prstGeom>
          <a:noFill/>
          <a:ln w="381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Questrial"/>
              <a:ea typeface="Questrial"/>
              <a:cs typeface="Questrial"/>
              <a:sym typeface="Questrial"/>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Class Density Plots</a:t>
            </a:r>
          </a:p>
        </p:txBody>
      </p:sp>
      <p:sp>
        <p:nvSpPr>
          <p:cNvPr id="292" name="Shape 292"/>
          <p:cNvSpPr txBox="1"/>
          <p:nvPr/>
        </p:nvSpPr>
        <p:spPr>
          <a:xfrm>
            <a:off x="1519099" y="6372232"/>
            <a:ext cx="184666" cy="357790"/>
          </a:xfrm>
          <a:prstGeom prst="rect">
            <a:avLst/>
          </a:prstGeom>
          <a:noFill/>
          <a:ln>
            <a:noFill/>
          </a:ln>
        </p:spPr>
        <p:txBody>
          <a:bodyPr lIns="91425" tIns="45700" rIns="91425" bIns="45700" anchor="t" anchorCtr="0">
            <a:noAutofit/>
          </a:bodyPr>
          <a:lstStyle/>
          <a:p>
            <a:pPr marL="0" marR="0" lvl="0" indent="0" algn="l" rtl="0">
              <a:lnSpc>
                <a:spcPct val="95000"/>
              </a:lnSpc>
              <a:spcBef>
                <a:spcPts val="0"/>
              </a:spcBef>
              <a:buNone/>
            </a:pPr>
            <a:endParaRPr sz="1800" b="0" i="0" u="none" strike="noStrike" cap="none" baseline="0">
              <a:solidFill>
                <a:schemeClr val="dk1"/>
              </a:solidFill>
              <a:latin typeface="Questrial"/>
              <a:ea typeface="Questrial"/>
              <a:cs typeface="Questrial"/>
              <a:sym typeface="Questrial"/>
            </a:endParaRPr>
          </a:p>
        </p:txBody>
      </p:sp>
      <p:sp>
        <p:nvSpPr>
          <p:cNvPr id="293" name="Shape 293"/>
          <p:cNvSpPr txBox="1"/>
          <p:nvPr/>
        </p:nvSpPr>
        <p:spPr>
          <a:xfrm>
            <a:off x="227660" y="5867400"/>
            <a:ext cx="4344339" cy="573952"/>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640" b="0" i="0" u="none" strike="noStrike" cap="none" baseline="0">
                <a:solidFill>
                  <a:schemeClr val="dk1"/>
                </a:solidFill>
                <a:latin typeface="Questrial"/>
                <a:ea typeface="Questrial"/>
                <a:cs typeface="Questrial"/>
                <a:sym typeface="Questrial"/>
              </a:rPr>
              <a:t>Distributions of Classes are Approximately Normal</a:t>
            </a:r>
          </a:p>
        </p:txBody>
      </p:sp>
      <p:pic>
        <p:nvPicPr>
          <p:cNvPr id="294" name="Shape 294"/>
          <p:cNvPicPr preferRelativeResize="0"/>
          <p:nvPr/>
        </p:nvPicPr>
        <p:blipFill rotWithShape="1">
          <a:blip r:embed="rId3">
            <a:alphaModFix/>
          </a:blip>
          <a:srcRect/>
          <a:stretch/>
        </p:blipFill>
        <p:spPr>
          <a:xfrm>
            <a:off x="228600" y="1371600"/>
            <a:ext cx="4343400" cy="4291615"/>
          </a:xfrm>
          <a:prstGeom prst="rect">
            <a:avLst/>
          </a:prstGeom>
          <a:noFill/>
          <a:ln>
            <a:noFill/>
          </a:ln>
        </p:spPr>
      </p:pic>
      <p:pic>
        <p:nvPicPr>
          <p:cNvPr id="295" name="Shape 295"/>
          <p:cNvPicPr preferRelativeResize="0"/>
          <p:nvPr/>
        </p:nvPicPr>
        <p:blipFill rotWithShape="1">
          <a:blip r:embed="rId4">
            <a:alphaModFix/>
          </a:blip>
          <a:srcRect/>
          <a:stretch/>
        </p:blipFill>
        <p:spPr>
          <a:xfrm>
            <a:off x="4572000" y="1371600"/>
            <a:ext cx="4343400" cy="4291615"/>
          </a:xfrm>
          <a:prstGeom prst="rect">
            <a:avLst/>
          </a:prstGeom>
          <a:noFill/>
          <a:ln>
            <a:noFill/>
          </a:ln>
        </p:spPr>
      </p:pic>
      <p:sp>
        <p:nvSpPr>
          <p:cNvPr id="296" name="Shape 296"/>
          <p:cNvSpPr txBox="1"/>
          <p:nvPr/>
        </p:nvSpPr>
        <p:spPr>
          <a:xfrm>
            <a:off x="228600" y="990600"/>
            <a:ext cx="434339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1" i="0" u="none" strike="noStrike" cap="none" baseline="0">
                <a:solidFill>
                  <a:schemeClr val="dk1"/>
                </a:solidFill>
                <a:latin typeface="Questrial"/>
                <a:ea typeface="Questrial"/>
                <a:cs typeface="Questrial"/>
                <a:sym typeface="Questrial"/>
              </a:rPr>
              <a:t>All Variables</a:t>
            </a:r>
          </a:p>
        </p:txBody>
      </p:sp>
      <p:sp>
        <p:nvSpPr>
          <p:cNvPr id="297" name="Shape 297"/>
          <p:cNvSpPr txBox="1"/>
          <p:nvPr/>
        </p:nvSpPr>
        <p:spPr>
          <a:xfrm>
            <a:off x="4572001" y="990600"/>
            <a:ext cx="4343400"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1" i="0" u="none" strike="noStrike" cap="none" baseline="0">
                <a:solidFill>
                  <a:schemeClr val="dk1"/>
                </a:solidFill>
                <a:latin typeface="Questrial"/>
                <a:ea typeface="Questrial"/>
                <a:cs typeface="Questrial"/>
                <a:sym typeface="Questrial"/>
              </a:rPr>
              <a:t>14 Variables</a:t>
            </a:r>
          </a:p>
        </p:txBody>
      </p:sp>
      <p:sp>
        <p:nvSpPr>
          <p:cNvPr id="298" name="Shape 298"/>
          <p:cNvSpPr txBox="1"/>
          <p:nvPr/>
        </p:nvSpPr>
        <p:spPr>
          <a:xfrm>
            <a:off x="4572000" y="5867400"/>
            <a:ext cx="4344339" cy="573952"/>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640" b="0" i="0" u="none" strike="noStrike" cap="none" baseline="0">
                <a:solidFill>
                  <a:schemeClr val="dk1"/>
                </a:solidFill>
                <a:latin typeface="Questrial"/>
                <a:ea typeface="Questrial"/>
                <a:cs typeface="Questrial"/>
                <a:sym typeface="Questrial"/>
              </a:rPr>
              <a:t>Distributions of Classes are Slightly </a:t>
            </a:r>
          </a:p>
          <a:p>
            <a:pPr marL="0" marR="0" lvl="0" indent="0" algn="ctr" rtl="0">
              <a:lnSpc>
                <a:spcPct val="95000"/>
              </a:lnSpc>
              <a:spcBef>
                <a:spcPts val="0"/>
              </a:spcBef>
              <a:buSzPct val="25000"/>
              <a:buNone/>
            </a:pPr>
            <a:r>
              <a:rPr lang="en-US" sz="1640" b="0" i="0" u="none" strike="noStrike" cap="none" baseline="0">
                <a:solidFill>
                  <a:schemeClr val="dk1"/>
                </a:solidFill>
                <a:latin typeface="Questrial"/>
                <a:ea typeface="Questrial"/>
                <a:cs typeface="Questrial"/>
                <a:sym typeface="Questrial"/>
              </a:rPr>
              <a:t>Skewed</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p:nvPr/>
        </p:nvSpPr>
        <p:spPr>
          <a:xfrm>
            <a:off x="233926" y="279810"/>
            <a:ext cx="8692229" cy="914608"/>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Linear Discriminants Plots</a:t>
            </a:r>
          </a:p>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(14 Variables)</a:t>
            </a:r>
          </a:p>
        </p:txBody>
      </p:sp>
      <p:sp>
        <p:nvSpPr>
          <p:cNvPr id="305" name="Shape 305"/>
          <p:cNvSpPr txBox="1"/>
          <p:nvPr/>
        </p:nvSpPr>
        <p:spPr>
          <a:xfrm>
            <a:off x="227660" y="6049578"/>
            <a:ext cx="868867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Red = Austen, Blue = London, Green = Milton, Orange = Shakespeare</a:t>
            </a:r>
          </a:p>
        </p:txBody>
      </p:sp>
      <p:pic>
        <p:nvPicPr>
          <p:cNvPr id="306" name="Shape 306"/>
          <p:cNvPicPr preferRelativeResize="0"/>
          <p:nvPr/>
        </p:nvPicPr>
        <p:blipFill rotWithShape="1">
          <a:blip r:embed="rId3">
            <a:alphaModFix/>
          </a:blip>
          <a:srcRect/>
          <a:stretch/>
        </p:blipFill>
        <p:spPr>
          <a:xfrm>
            <a:off x="228600" y="1283380"/>
            <a:ext cx="8686800" cy="450781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3" name="Shape 313"/>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ctr" rtl="0">
              <a:lnSpc>
                <a:spcPct val="85000"/>
              </a:lnSpc>
              <a:spcBef>
                <a:spcPts val="0"/>
              </a:spcBef>
              <a:buClr>
                <a:srgbClr val="31521B"/>
              </a:buClr>
              <a:buSzPct val="25000"/>
              <a:buFont typeface="Questrial"/>
              <a:buNone/>
            </a:pPr>
            <a:r>
              <a:rPr lang="en-US" sz="4400" b="0" i="0" u="none" strike="noStrike" cap="none" baseline="0">
                <a:solidFill>
                  <a:srgbClr val="31521B"/>
                </a:solidFill>
                <a:latin typeface="Questrial"/>
                <a:ea typeface="Questrial"/>
                <a:cs typeface="Questrial"/>
                <a:sym typeface="Questrial"/>
              </a:rPr>
              <a:t>Linear Discriminant Analysis</a:t>
            </a:r>
          </a:p>
        </p:txBody>
      </p:sp>
      <p:sp>
        <p:nvSpPr>
          <p:cNvPr id="312" name="Shape 312"/>
          <p:cNvSpPr txBox="1">
            <a:spLocks noGrp="1"/>
          </p:cNvSpPr>
          <p:nvPr>
            <p:ph idx="1"/>
          </p:nvPr>
        </p:nvSpPr>
        <p:spPr>
          <a:xfrm>
            <a:off x="838200" y="1701800"/>
            <a:ext cx="7619999" cy="4851400"/>
          </a:xfrm>
          <a:prstGeom prst="rect">
            <a:avLst/>
          </a:prstGeom>
          <a:noFill/>
          <a:ln>
            <a:noFill/>
          </a:ln>
        </p:spPr>
        <p:txBody>
          <a:bodyPr lIns="121875" tIns="60925" rIns="121875" bIns="60925" anchor="t" anchorCtr="0">
            <a:noAutofit/>
          </a:bodyPr>
          <a:lstStyle/>
          <a:p>
            <a:pPr marL="304747" marR="0" lvl="0" indent="-304747" algn="l" rtl="0">
              <a:lnSpc>
                <a:spcPct val="95000"/>
              </a:lnSpc>
              <a:spcBef>
                <a:spcPts val="0"/>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Since normality assumption is satisfied, LDA works better than LR</a:t>
            </a:r>
          </a:p>
          <a:p>
            <a:pPr marL="304747" marR="0" lvl="0" indent="-304747"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Since LDA is a simpler model than SVM, and they both have same test error, we prefer LDA over SVM. </a:t>
            </a:r>
          </a:p>
          <a:p>
            <a:pPr marL="304747" marR="0" lvl="0" indent="-304747"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Since QDA and LDA have same test error, it is reasonable to assume equal variances for each class</a:t>
            </a:r>
          </a:p>
          <a:p>
            <a:pPr marL="304747" marR="0" lvl="0" indent="-304747"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Therefore, LDA is best</a:t>
            </a:r>
          </a:p>
          <a:p>
            <a:pPr marL="304747" marR="0" lvl="0" indent="-152347" algn="l" rtl="0">
              <a:lnSpc>
                <a:spcPct val="95000"/>
              </a:lnSpc>
              <a:spcBef>
                <a:spcPts val="1866"/>
              </a:spcBef>
              <a:buClr>
                <a:srgbClr val="08A5EF"/>
              </a:buClr>
              <a:buFont typeface="Arial"/>
              <a:buNone/>
            </a:pPr>
            <a:endParaRPr sz="2400" b="0" i="0" u="none" strike="noStrike" cap="none" baseline="0">
              <a:solidFill>
                <a:schemeClr val="dk1"/>
              </a:solidFill>
              <a:latin typeface="Questrial"/>
              <a:ea typeface="Questrial"/>
              <a:cs typeface="Questrial"/>
              <a:sym typeface="Questria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ctr" rtl="0">
              <a:lnSpc>
                <a:spcPct val="85000"/>
              </a:lnSpc>
              <a:spcBef>
                <a:spcPts val="0"/>
              </a:spcBef>
              <a:buClr>
                <a:srgbClr val="31521B"/>
              </a:buClr>
              <a:buSzPct val="25000"/>
              <a:buFont typeface="Questrial"/>
              <a:buNone/>
            </a:pPr>
            <a:r>
              <a:rPr lang="en-US" sz="4400" b="0" i="0" u="none" strike="noStrike" cap="none" baseline="0">
                <a:solidFill>
                  <a:srgbClr val="31521B"/>
                </a:solidFill>
                <a:latin typeface="Questrial"/>
                <a:ea typeface="Questrial"/>
                <a:cs typeface="Questrial"/>
                <a:sym typeface="Questrial"/>
              </a:rPr>
              <a:t>Goals/Motivation</a:t>
            </a:r>
          </a:p>
        </p:txBody>
      </p:sp>
      <p:sp>
        <p:nvSpPr>
          <p:cNvPr id="116" name="Shape 116"/>
          <p:cNvSpPr txBox="1">
            <a:spLocks noGrp="1"/>
          </p:cNvSpPr>
          <p:nvPr>
            <p:ph idx="1"/>
          </p:nvPr>
        </p:nvSpPr>
        <p:spPr>
          <a:xfrm>
            <a:off x="838200" y="1701800"/>
            <a:ext cx="7619999" cy="4851400"/>
          </a:xfrm>
          <a:prstGeom prst="rect">
            <a:avLst/>
          </a:prstGeom>
          <a:noFill/>
          <a:ln>
            <a:noFill/>
          </a:ln>
        </p:spPr>
        <p:txBody>
          <a:bodyPr lIns="121875" tIns="60925" rIns="121875" bIns="60925" anchor="t" anchorCtr="0">
            <a:noAutofit/>
          </a:bodyPr>
          <a:lstStyle/>
          <a:p>
            <a:pPr marL="304747" marR="0" lvl="0" indent="-304747" algn="l" rtl="0">
              <a:lnSpc>
                <a:spcPct val="95000"/>
              </a:lnSpc>
              <a:spcBef>
                <a:spcPts val="0"/>
              </a:spcBef>
              <a:buClr>
                <a:srgbClr val="08A5EF"/>
              </a:buClr>
              <a:buSzPct val="100000"/>
              <a:buFont typeface="Arial"/>
              <a:buChar char="•"/>
            </a:pPr>
            <a:r>
              <a:rPr lang="en-US" sz="2400" b="0" i="0" u="sng" strike="noStrike" cap="none" baseline="0">
                <a:solidFill>
                  <a:schemeClr val="dk1"/>
                </a:solidFill>
                <a:latin typeface="Questrial"/>
                <a:ea typeface="Questrial"/>
                <a:cs typeface="Questrial"/>
                <a:sym typeface="Questrial"/>
              </a:rPr>
              <a:t>Motivation</a:t>
            </a:r>
          </a:p>
          <a:p>
            <a:pPr marL="792163" marR="0" lvl="0" indent="-309563"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Every writer has his own writing style</a:t>
            </a:r>
          </a:p>
          <a:p>
            <a:pPr marL="792163" marR="0" lvl="0" indent="-309563"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Be able to match authors to anonymous books written in different periods</a:t>
            </a:r>
          </a:p>
          <a:p>
            <a:pPr marL="304747" marR="0" lvl="0" indent="-304747" algn="l" rtl="0">
              <a:lnSpc>
                <a:spcPct val="95000"/>
              </a:lnSpc>
              <a:spcBef>
                <a:spcPts val="1866"/>
              </a:spcBef>
              <a:buClr>
                <a:srgbClr val="08A5EF"/>
              </a:buClr>
              <a:buSzPct val="100000"/>
              <a:buFont typeface="Arial"/>
              <a:buChar char="•"/>
            </a:pPr>
            <a:r>
              <a:rPr lang="en-US" sz="2400" b="0" i="0" u="sng" strike="noStrike" cap="none" baseline="0">
                <a:solidFill>
                  <a:schemeClr val="dk1"/>
                </a:solidFill>
                <a:latin typeface="Questrial"/>
                <a:ea typeface="Questrial"/>
                <a:cs typeface="Questrial"/>
                <a:sym typeface="Questrial"/>
              </a:rPr>
              <a:t>Goals</a:t>
            </a:r>
          </a:p>
          <a:p>
            <a:pPr marL="792163" marR="0" lvl="0" indent="-309563"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Classify authors on the basis of functional words</a:t>
            </a:r>
          </a:p>
          <a:p>
            <a:pPr marL="792163" marR="0" lvl="0" indent="-309563"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Reduce the number of functional words required for the classification problem</a:t>
            </a:r>
          </a:p>
          <a:p>
            <a:pPr marL="792163" marR="0" lvl="0" indent="-157162" algn="l" rtl="0">
              <a:lnSpc>
                <a:spcPct val="95000"/>
              </a:lnSpc>
              <a:spcBef>
                <a:spcPts val="1866"/>
              </a:spcBef>
              <a:buClr>
                <a:srgbClr val="08A5EF"/>
              </a:buClr>
              <a:buFont typeface="Arial"/>
              <a:buNone/>
            </a:pPr>
            <a:endParaRPr sz="2400" b="0" i="0" u="none" strike="noStrike" cap="none" baseline="0">
              <a:solidFill>
                <a:schemeClr val="dk1"/>
              </a:solidFill>
              <a:latin typeface="Questrial"/>
              <a:ea typeface="Questrial"/>
              <a:cs typeface="Questrial"/>
              <a:sym typeface="Questrial"/>
            </a:endParaRPr>
          </a:p>
        </p:txBody>
      </p:sp>
      <p:sp>
        <p:nvSpPr>
          <p:cNvPr id="115" name="Shape 115"/>
          <p:cNvSpPr txBox="1"/>
          <p:nvPr/>
        </p:nvSpPr>
        <p:spPr>
          <a:xfrm>
            <a:off x="10275917" y="1830999"/>
            <a:ext cx="184666" cy="357790"/>
          </a:xfrm>
          <a:prstGeom prst="rect">
            <a:avLst/>
          </a:prstGeom>
          <a:noFill/>
          <a:ln>
            <a:noFill/>
          </a:ln>
        </p:spPr>
        <p:txBody>
          <a:bodyPr lIns="91425" tIns="45700" rIns="91425" bIns="45700" anchor="t" anchorCtr="0">
            <a:noAutofit/>
          </a:bodyPr>
          <a:lstStyle/>
          <a:p>
            <a:pPr marL="0" marR="0" lvl="0" indent="0" algn="l" rtl="0">
              <a:lnSpc>
                <a:spcPct val="95000"/>
              </a:lnSpc>
              <a:spcBef>
                <a:spcPts val="0"/>
              </a:spcBef>
              <a:buNone/>
            </a:pPr>
            <a:endParaRPr sz="1800" b="0" i="0" u="none" strike="noStrike" cap="none" baseline="0">
              <a:solidFill>
                <a:schemeClr val="dk1"/>
              </a:solidFill>
              <a:latin typeface="Questrial"/>
              <a:ea typeface="Questrial"/>
              <a:cs typeface="Questrial"/>
              <a:sym typeface="Questrial"/>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r" rtl="0">
              <a:lnSpc>
                <a:spcPct val="90000"/>
              </a:lnSpc>
              <a:spcBef>
                <a:spcPts val="0"/>
              </a:spcBef>
              <a:buClr>
                <a:schemeClr val="dk2"/>
              </a:buClr>
              <a:buSzPct val="25000"/>
              <a:buFont typeface="Questrial"/>
              <a:buNone/>
            </a:pPr>
            <a:r>
              <a:rPr lang="en-US" sz="5400" b="0" i="0" u="none" strike="noStrike" cap="none" baseline="0">
                <a:solidFill>
                  <a:schemeClr val="dk2"/>
                </a:solidFill>
                <a:latin typeface="Questrial"/>
                <a:ea typeface="Questrial"/>
                <a:cs typeface="Questrial"/>
                <a:sym typeface="Questrial"/>
              </a:rPr>
              <a:t>Robustness Check</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233926" y="279810"/>
            <a:ext cx="8692229" cy="914608"/>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Unpruned Classification Tree</a:t>
            </a:r>
          </a:p>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(All Variables)</a:t>
            </a:r>
          </a:p>
        </p:txBody>
      </p:sp>
      <p:pic>
        <p:nvPicPr>
          <p:cNvPr id="325" name="Shape 325"/>
          <p:cNvPicPr preferRelativeResize="0"/>
          <p:nvPr/>
        </p:nvPicPr>
        <p:blipFill rotWithShape="1">
          <a:blip r:embed="rId3">
            <a:alphaModFix/>
          </a:blip>
          <a:srcRect/>
          <a:stretch/>
        </p:blipFill>
        <p:spPr>
          <a:xfrm>
            <a:off x="228600" y="1289482"/>
            <a:ext cx="8686800" cy="4501718"/>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233926" y="279810"/>
            <a:ext cx="8692229" cy="914608"/>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Unpruned Classification Tree</a:t>
            </a:r>
          </a:p>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(14 Variables)</a:t>
            </a:r>
          </a:p>
        </p:txBody>
      </p:sp>
      <p:pic>
        <p:nvPicPr>
          <p:cNvPr id="331" name="Shape 331"/>
          <p:cNvPicPr preferRelativeResize="0"/>
          <p:nvPr/>
        </p:nvPicPr>
        <p:blipFill rotWithShape="1">
          <a:blip r:embed="rId3">
            <a:alphaModFix/>
          </a:blip>
          <a:srcRect/>
          <a:stretch/>
        </p:blipFill>
        <p:spPr>
          <a:xfrm>
            <a:off x="228600" y="1289482"/>
            <a:ext cx="8686800" cy="4501718"/>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233926" y="279810"/>
            <a:ext cx="8692229" cy="914608"/>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Pruned Tree with CP = 0.027624</a:t>
            </a:r>
          </a:p>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(All Variables)</a:t>
            </a:r>
          </a:p>
        </p:txBody>
      </p:sp>
      <p:pic>
        <p:nvPicPr>
          <p:cNvPr id="338" name="Shape 338"/>
          <p:cNvPicPr preferRelativeResize="0"/>
          <p:nvPr/>
        </p:nvPicPr>
        <p:blipFill rotWithShape="1">
          <a:blip r:embed="rId3">
            <a:alphaModFix/>
          </a:blip>
          <a:srcRect/>
          <a:stretch/>
        </p:blipFill>
        <p:spPr>
          <a:xfrm>
            <a:off x="228600" y="1289482"/>
            <a:ext cx="8686800" cy="4501718"/>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p:nvPr/>
        </p:nvSpPr>
        <p:spPr>
          <a:xfrm>
            <a:off x="233926" y="279810"/>
            <a:ext cx="8692229" cy="914608"/>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Pruned Tree with CP = 0.027624</a:t>
            </a:r>
          </a:p>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(14 Variables)</a:t>
            </a:r>
          </a:p>
        </p:txBody>
      </p:sp>
      <p:pic>
        <p:nvPicPr>
          <p:cNvPr id="344" name="Shape 344"/>
          <p:cNvPicPr preferRelativeResize="0"/>
          <p:nvPr/>
        </p:nvPicPr>
        <p:blipFill rotWithShape="1">
          <a:blip r:embed="rId3">
            <a:alphaModFix/>
          </a:blip>
          <a:srcRect/>
          <a:stretch/>
        </p:blipFill>
        <p:spPr>
          <a:xfrm>
            <a:off x="228600" y="1289482"/>
            <a:ext cx="8686800" cy="4501718"/>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r" rtl="0">
              <a:lnSpc>
                <a:spcPct val="90000"/>
              </a:lnSpc>
              <a:spcBef>
                <a:spcPts val="0"/>
              </a:spcBef>
              <a:buClr>
                <a:schemeClr val="dk2"/>
              </a:buClr>
              <a:buSzPct val="25000"/>
              <a:buFont typeface="Questrial"/>
              <a:buNone/>
            </a:pPr>
            <a:r>
              <a:rPr lang="en-US" sz="5400" b="0" i="0" u="none" strike="noStrike" cap="none" baseline="0">
                <a:solidFill>
                  <a:schemeClr val="dk2"/>
                </a:solidFill>
                <a:latin typeface="Questrial"/>
                <a:ea typeface="Questrial"/>
                <a:cs typeface="Questrial"/>
                <a:sym typeface="Questrial"/>
              </a:rPr>
              <a:t>Variable Importance</a:t>
            </a: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All Four Classes</a:t>
            </a:r>
          </a:p>
        </p:txBody>
      </p:sp>
      <p:sp>
        <p:nvSpPr>
          <p:cNvPr id="355" name="Shape 355"/>
          <p:cNvSpPr txBox="1"/>
          <p:nvPr/>
        </p:nvSpPr>
        <p:spPr>
          <a:xfrm>
            <a:off x="227660" y="6049578"/>
            <a:ext cx="868867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Most Important Variables: Be, Was, Her, Had, Not</a:t>
            </a:r>
          </a:p>
        </p:txBody>
      </p:sp>
      <p:pic>
        <p:nvPicPr>
          <p:cNvPr id="356" name="Shape 356"/>
          <p:cNvPicPr preferRelativeResize="0"/>
          <p:nvPr/>
        </p:nvPicPr>
        <p:blipFill rotWithShape="1">
          <a:blip r:embed="rId3">
            <a:alphaModFix/>
          </a:blip>
          <a:srcRect/>
          <a:stretch/>
        </p:blipFill>
        <p:spPr>
          <a:xfrm>
            <a:off x="228600" y="1175091"/>
            <a:ext cx="8686800" cy="450781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Austen and London</a:t>
            </a:r>
          </a:p>
        </p:txBody>
      </p:sp>
      <p:sp>
        <p:nvSpPr>
          <p:cNvPr id="362" name="Shape 362"/>
          <p:cNvSpPr txBox="1"/>
          <p:nvPr/>
        </p:nvSpPr>
        <p:spPr>
          <a:xfrm>
            <a:off x="227660" y="6049578"/>
            <a:ext cx="868867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Most Important Variables: Be, Not, Her, Any, Is</a:t>
            </a:r>
          </a:p>
        </p:txBody>
      </p:sp>
      <p:pic>
        <p:nvPicPr>
          <p:cNvPr id="363" name="Shape 363"/>
          <p:cNvPicPr preferRelativeResize="0"/>
          <p:nvPr/>
        </p:nvPicPr>
        <p:blipFill rotWithShape="1">
          <a:blip r:embed="rId3">
            <a:alphaModFix/>
          </a:blip>
          <a:srcRect/>
          <a:stretch/>
        </p:blipFill>
        <p:spPr>
          <a:xfrm>
            <a:off x="228600" y="1175091"/>
            <a:ext cx="8686800" cy="450781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Austen and Milton</a:t>
            </a:r>
          </a:p>
        </p:txBody>
      </p:sp>
      <p:sp>
        <p:nvSpPr>
          <p:cNvPr id="370" name="Shape 370"/>
          <p:cNvSpPr txBox="1"/>
          <p:nvPr/>
        </p:nvSpPr>
        <p:spPr>
          <a:xfrm>
            <a:off x="227660" y="6049578"/>
            <a:ext cx="868867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Most Important Variables: It, Was, Any, Had, Be</a:t>
            </a:r>
          </a:p>
        </p:txBody>
      </p:sp>
      <p:pic>
        <p:nvPicPr>
          <p:cNvPr id="371" name="Shape 371"/>
          <p:cNvPicPr preferRelativeResize="0"/>
          <p:nvPr/>
        </p:nvPicPr>
        <p:blipFill rotWithShape="1">
          <a:blip r:embed="rId3">
            <a:alphaModFix/>
          </a:blip>
          <a:srcRect/>
          <a:stretch/>
        </p:blipFill>
        <p:spPr>
          <a:xfrm>
            <a:off x="228600" y="1175091"/>
            <a:ext cx="8686800" cy="450781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Austen and Shakespeare</a:t>
            </a:r>
          </a:p>
        </p:txBody>
      </p:sp>
      <p:sp>
        <p:nvSpPr>
          <p:cNvPr id="377" name="Shape 377"/>
          <p:cNvSpPr txBox="1"/>
          <p:nvPr/>
        </p:nvSpPr>
        <p:spPr>
          <a:xfrm>
            <a:off x="227660" y="6049578"/>
            <a:ext cx="868867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Most Important Variables: Was, Had, Her, Any, My</a:t>
            </a:r>
          </a:p>
        </p:txBody>
      </p:sp>
      <p:pic>
        <p:nvPicPr>
          <p:cNvPr id="378" name="Shape 378"/>
          <p:cNvPicPr preferRelativeResize="0"/>
          <p:nvPr/>
        </p:nvPicPr>
        <p:blipFill rotWithShape="1">
          <a:blip r:embed="rId3">
            <a:alphaModFix/>
          </a:blip>
          <a:srcRect/>
          <a:stretch/>
        </p:blipFill>
        <p:spPr>
          <a:xfrm>
            <a:off x="228600" y="1175091"/>
            <a:ext cx="8686800" cy="450781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Shape 122"/>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ctr" rtl="0">
              <a:lnSpc>
                <a:spcPct val="85000"/>
              </a:lnSpc>
              <a:spcBef>
                <a:spcPts val="0"/>
              </a:spcBef>
              <a:buClr>
                <a:srgbClr val="31521B"/>
              </a:buClr>
              <a:buSzPct val="25000"/>
              <a:buFont typeface="Questrial"/>
              <a:buNone/>
            </a:pPr>
            <a:r>
              <a:rPr lang="en-US" sz="4400" b="0" i="0" u="none" strike="noStrike" cap="none" baseline="0">
                <a:solidFill>
                  <a:srgbClr val="31521B"/>
                </a:solidFill>
                <a:latin typeface="Questrial"/>
                <a:ea typeface="Questrial"/>
                <a:cs typeface="Questrial"/>
                <a:sym typeface="Questrial"/>
              </a:rPr>
              <a:t>About the Dataset</a:t>
            </a:r>
          </a:p>
        </p:txBody>
      </p:sp>
      <p:sp>
        <p:nvSpPr>
          <p:cNvPr id="121" name="Shape 121"/>
          <p:cNvSpPr txBox="1">
            <a:spLocks noGrp="1"/>
          </p:cNvSpPr>
          <p:nvPr>
            <p:ph idx="1"/>
          </p:nvPr>
        </p:nvSpPr>
        <p:spPr>
          <a:xfrm>
            <a:off x="838200" y="1676400"/>
            <a:ext cx="7543800" cy="4953000"/>
          </a:xfrm>
          <a:prstGeom prst="rect">
            <a:avLst/>
          </a:prstGeom>
          <a:noFill/>
          <a:ln>
            <a:noFill/>
          </a:ln>
        </p:spPr>
        <p:txBody>
          <a:bodyPr lIns="121875" tIns="60925" rIns="121875" bIns="60925" anchor="t" anchorCtr="0">
            <a:noAutofit/>
          </a:bodyPr>
          <a:lstStyle/>
          <a:p>
            <a:pPr marL="304747" marR="0" lvl="0" indent="-304747" algn="l" rtl="0">
              <a:lnSpc>
                <a:spcPct val="95000"/>
              </a:lnSpc>
              <a:spcBef>
                <a:spcPts val="0"/>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65 variables and 841 Observations</a:t>
            </a:r>
          </a:p>
          <a:p>
            <a:pPr marL="623888" marR="0" lvl="0" indent="-306388"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Authors: William Shakespeare, John Milton, Jack London, Jane Austen</a:t>
            </a:r>
          </a:p>
          <a:p>
            <a:pPr marL="623888" marR="0" lvl="0" indent="-306388"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69 Function Words (Predictor Variables)</a:t>
            </a:r>
          </a:p>
          <a:p>
            <a:pPr marL="1203325" marR="0" lvl="0" indent="-314325"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Removed words: a, and, of, the, to</a:t>
            </a:r>
          </a:p>
          <a:p>
            <a:pPr marL="900112" marR="0" lvl="0" indent="-11112" algn="l" rtl="0">
              <a:lnSpc>
                <a:spcPct val="95000"/>
              </a:lnSpc>
              <a:spcBef>
                <a:spcPts val="1866"/>
              </a:spcBef>
              <a:buClr>
                <a:srgbClr val="08A5EF"/>
              </a:buClr>
              <a:buFont typeface="Arial"/>
              <a:buNone/>
            </a:pPr>
            <a:endParaRPr sz="2400" b="0" i="0" u="none" strike="noStrike" cap="none" baseline="0">
              <a:solidFill>
                <a:schemeClr val="dk1"/>
              </a:solidFill>
              <a:latin typeface="Questrial"/>
              <a:ea typeface="Questrial"/>
              <a:cs typeface="Questrial"/>
              <a:sym typeface="Questrial"/>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London and Milton</a:t>
            </a:r>
          </a:p>
        </p:txBody>
      </p:sp>
      <p:sp>
        <p:nvSpPr>
          <p:cNvPr id="384" name="Shape 384"/>
          <p:cNvSpPr txBox="1"/>
          <p:nvPr/>
        </p:nvSpPr>
        <p:spPr>
          <a:xfrm>
            <a:off x="227660" y="6049578"/>
            <a:ext cx="868867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Most Important Variables: Was, It, Or, With, Had</a:t>
            </a:r>
          </a:p>
        </p:txBody>
      </p:sp>
      <p:pic>
        <p:nvPicPr>
          <p:cNvPr id="385" name="Shape 385"/>
          <p:cNvPicPr preferRelativeResize="0"/>
          <p:nvPr/>
        </p:nvPicPr>
        <p:blipFill rotWithShape="1">
          <a:blip r:embed="rId3">
            <a:alphaModFix/>
          </a:blip>
          <a:srcRect/>
          <a:stretch/>
        </p:blipFill>
        <p:spPr>
          <a:xfrm>
            <a:off x="228600" y="1175091"/>
            <a:ext cx="8686800" cy="450781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London and Shakespeare</a:t>
            </a:r>
          </a:p>
        </p:txBody>
      </p:sp>
      <p:sp>
        <p:nvSpPr>
          <p:cNvPr id="391" name="Shape 391"/>
          <p:cNvSpPr txBox="1"/>
          <p:nvPr/>
        </p:nvSpPr>
        <p:spPr>
          <a:xfrm>
            <a:off x="227660" y="6049578"/>
            <a:ext cx="868867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Most Important Variables: Was, Had, Be, Is, My</a:t>
            </a:r>
          </a:p>
        </p:txBody>
      </p:sp>
      <p:pic>
        <p:nvPicPr>
          <p:cNvPr id="392" name="Shape 392"/>
          <p:cNvPicPr preferRelativeResize="0"/>
          <p:nvPr/>
        </p:nvPicPr>
        <p:blipFill rotWithShape="1">
          <a:blip r:embed="rId3">
            <a:alphaModFix/>
          </a:blip>
          <a:srcRect/>
          <a:stretch/>
        </p:blipFill>
        <p:spPr>
          <a:xfrm>
            <a:off x="228600" y="1175091"/>
            <a:ext cx="8686800" cy="450781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Milton and Shakespeare</a:t>
            </a:r>
          </a:p>
        </p:txBody>
      </p:sp>
      <p:sp>
        <p:nvSpPr>
          <p:cNvPr id="398" name="Shape 398"/>
          <p:cNvSpPr txBox="1"/>
          <p:nvPr/>
        </p:nvSpPr>
        <p:spPr>
          <a:xfrm>
            <a:off x="227660" y="6049578"/>
            <a:ext cx="868867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Most Important Variables: It, Is, Or, My, With</a:t>
            </a:r>
          </a:p>
        </p:txBody>
      </p:sp>
      <p:pic>
        <p:nvPicPr>
          <p:cNvPr id="399" name="Shape 399"/>
          <p:cNvPicPr preferRelativeResize="0"/>
          <p:nvPr/>
        </p:nvPicPr>
        <p:blipFill rotWithShape="1">
          <a:blip r:embed="rId3">
            <a:alphaModFix/>
          </a:blip>
          <a:srcRect/>
          <a:stretch/>
        </p:blipFill>
        <p:spPr>
          <a:xfrm>
            <a:off x="228600" y="1175091"/>
            <a:ext cx="8686800" cy="450781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Robustness Checking</a:t>
            </a:r>
          </a:p>
        </p:txBody>
      </p:sp>
      <p:sp>
        <p:nvSpPr>
          <p:cNvPr id="405" name="Shape 405"/>
          <p:cNvSpPr txBox="1"/>
          <p:nvPr/>
        </p:nvSpPr>
        <p:spPr>
          <a:xfrm>
            <a:off x="227660" y="6049578"/>
            <a:ext cx="868867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Most Important Variables: Be, Was, Her, Had, Not</a:t>
            </a:r>
          </a:p>
        </p:txBody>
      </p:sp>
      <p:pic>
        <p:nvPicPr>
          <p:cNvPr id="406" name="Shape 406"/>
          <p:cNvPicPr preferRelativeResize="0"/>
          <p:nvPr/>
        </p:nvPicPr>
        <p:blipFill rotWithShape="1">
          <a:blip r:embed="rId3">
            <a:alphaModFix/>
          </a:blip>
          <a:srcRect/>
          <a:stretch/>
        </p:blipFill>
        <p:spPr>
          <a:xfrm>
            <a:off x="228600" y="1175091"/>
            <a:ext cx="8686800" cy="4507819"/>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r" rtl="0">
              <a:lnSpc>
                <a:spcPct val="90000"/>
              </a:lnSpc>
              <a:spcBef>
                <a:spcPts val="0"/>
              </a:spcBef>
              <a:buClr>
                <a:schemeClr val="dk2"/>
              </a:buClr>
              <a:buSzPct val="25000"/>
              <a:buFont typeface="Questrial"/>
              <a:buNone/>
            </a:pPr>
            <a:r>
              <a:rPr lang="en-US" sz="5400" b="0" i="0" u="none" strike="noStrike" cap="none" baseline="0">
                <a:solidFill>
                  <a:schemeClr val="dk2"/>
                </a:solidFill>
                <a:latin typeface="Questrial"/>
                <a:ea typeface="Questrial"/>
                <a:cs typeface="Questrial"/>
                <a:sym typeface="Questrial"/>
              </a:rPr>
              <a:t>Conclusion</a:t>
            </a:r>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Shape 418"/>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ctr" rtl="0">
              <a:lnSpc>
                <a:spcPct val="85000"/>
              </a:lnSpc>
              <a:spcBef>
                <a:spcPts val="0"/>
              </a:spcBef>
              <a:buClr>
                <a:srgbClr val="31521B"/>
              </a:buClr>
              <a:buSzPct val="25000"/>
              <a:buFont typeface="Questrial"/>
              <a:buNone/>
            </a:pPr>
            <a:r>
              <a:rPr lang="en-US" sz="4400" b="0" i="0" u="none" strike="noStrike" cap="none" baseline="0">
                <a:solidFill>
                  <a:srgbClr val="31521B"/>
                </a:solidFill>
                <a:latin typeface="Questrial"/>
                <a:ea typeface="Questrial"/>
                <a:cs typeface="Questrial"/>
                <a:sym typeface="Questrial"/>
              </a:rPr>
              <a:t>Summary</a:t>
            </a:r>
          </a:p>
        </p:txBody>
      </p:sp>
      <p:sp>
        <p:nvSpPr>
          <p:cNvPr id="417" name="Shape 417"/>
          <p:cNvSpPr txBox="1">
            <a:spLocks noGrp="1"/>
          </p:cNvSpPr>
          <p:nvPr>
            <p:ph idx="1"/>
          </p:nvPr>
        </p:nvSpPr>
        <p:spPr>
          <a:xfrm>
            <a:off x="838200" y="1701800"/>
            <a:ext cx="7619999" cy="4927599"/>
          </a:xfrm>
          <a:prstGeom prst="rect">
            <a:avLst/>
          </a:prstGeom>
          <a:noFill/>
          <a:ln>
            <a:noFill/>
          </a:ln>
        </p:spPr>
        <p:txBody>
          <a:bodyPr lIns="121875" tIns="60925" rIns="121875" bIns="60925" anchor="t" anchorCtr="0">
            <a:noAutofit/>
          </a:bodyPr>
          <a:lstStyle/>
          <a:p>
            <a:pPr marL="304747" marR="0" lvl="0" indent="-304747" algn="l" rtl="0">
              <a:lnSpc>
                <a:spcPct val="95000"/>
              </a:lnSpc>
              <a:spcBef>
                <a:spcPts val="0"/>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LDA works best for our dataset </a:t>
            </a:r>
          </a:p>
          <a:p>
            <a:pPr marL="304747" marR="0" lvl="0" indent="-304747"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Reduced the number of variables based on PC loadings, for simplicity</a:t>
            </a:r>
          </a:p>
          <a:p>
            <a:pPr marL="304747" marR="0" lvl="0" indent="-304747"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Used RF to determine the most important variables</a:t>
            </a:r>
          </a:p>
          <a:p>
            <a:pPr marL="304747" marR="0" lvl="0" indent="-304747"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Reducing the dimension did not affect the most important variables and still resulted in good classification</a:t>
            </a:r>
          </a:p>
          <a:p>
            <a:pPr marL="0" marR="0" lvl="0" indent="0" algn="l" rtl="0">
              <a:lnSpc>
                <a:spcPct val="95000"/>
              </a:lnSpc>
              <a:spcBef>
                <a:spcPts val="1866"/>
              </a:spcBef>
              <a:buClr>
                <a:srgbClr val="08A5EF"/>
              </a:buClr>
              <a:buFont typeface="Arial"/>
              <a:buNone/>
            </a:pPr>
            <a:endParaRPr sz="2400" b="0" i="0" u="none" strike="noStrike" cap="none" baseline="0">
              <a:solidFill>
                <a:schemeClr val="dk1"/>
              </a:solidFill>
              <a:latin typeface="Questrial"/>
              <a:ea typeface="Questrial"/>
              <a:cs typeface="Questrial"/>
              <a:sym typeface="Questrial"/>
            </a:endParaRPr>
          </a:p>
          <a:p>
            <a:pPr marL="304747" marR="0" lvl="0" indent="-152347" algn="l" rtl="0">
              <a:lnSpc>
                <a:spcPct val="95000"/>
              </a:lnSpc>
              <a:spcBef>
                <a:spcPts val="1866"/>
              </a:spcBef>
              <a:buClr>
                <a:srgbClr val="08A5EF"/>
              </a:buClr>
              <a:buFont typeface="Arial"/>
              <a:buNone/>
            </a:pPr>
            <a:endParaRPr sz="2400" b="0" i="0" u="none" strike="noStrike" cap="none" baseline="0">
              <a:solidFill>
                <a:schemeClr val="dk1"/>
              </a:solidFill>
              <a:latin typeface="Questrial"/>
              <a:ea typeface="Questrial"/>
              <a:cs typeface="Questrial"/>
              <a:sym typeface="Questrial"/>
            </a:endParaRPr>
          </a:p>
          <a:p>
            <a:pPr marL="304747" marR="0" lvl="0" indent="-152347" algn="l" rtl="0">
              <a:lnSpc>
                <a:spcPct val="95000"/>
              </a:lnSpc>
              <a:spcBef>
                <a:spcPts val="1866"/>
              </a:spcBef>
              <a:buClr>
                <a:srgbClr val="08A5EF"/>
              </a:buClr>
              <a:buFont typeface="Arial"/>
              <a:buNone/>
            </a:pPr>
            <a:endParaRPr sz="2400" b="0" i="0" u="none" strike="noStrike" cap="none" baseline="0">
              <a:solidFill>
                <a:schemeClr val="dk1"/>
              </a:solidFill>
              <a:latin typeface="Questrial"/>
              <a:ea typeface="Questrial"/>
              <a:cs typeface="Questrial"/>
              <a:sym typeface="Questrial"/>
            </a:endParaRP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5" name="Shape 425"/>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ctr" rtl="0">
              <a:lnSpc>
                <a:spcPct val="85000"/>
              </a:lnSpc>
              <a:spcBef>
                <a:spcPts val="0"/>
              </a:spcBef>
              <a:buClr>
                <a:srgbClr val="31521B"/>
              </a:buClr>
              <a:buSzPct val="25000"/>
              <a:buFont typeface="Questrial"/>
              <a:buNone/>
            </a:pPr>
            <a:r>
              <a:rPr lang="en-US" sz="4400" b="0" i="0" u="none" strike="noStrike" cap="none" baseline="0">
                <a:solidFill>
                  <a:srgbClr val="31521B"/>
                </a:solidFill>
                <a:latin typeface="Questrial"/>
                <a:ea typeface="Questrial"/>
                <a:cs typeface="Questrial"/>
                <a:sym typeface="Questrial"/>
              </a:rPr>
              <a:t>Summary</a:t>
            </a:r>
          </a:p>
        </p:txBody>
      </p:sp>
      <p:sp>
        <p:nvSpPr>
          <p:cNvPr id="424" name="Shape 424"/>
          <p:cNvSpPr txBox="1">
            <a:spLocks noGrp="1"/>
          </p:cNvSpPr>
          <p:nvPr>
            <p:ph idx="1"/>
          </p:nvPr>
        </p:nvSpPr>
        <p:spPr>
          <a:xfrm>
            <a:off x="838200" y="1701800"/>
            <a:ext cx="7619999" cy="4927599"/>
          </a:xfrm>
          <a:prstGeom prst="rect">
            <a:avLst/>
          </a:prstGeom>
          <a:noFill/>
          <a:ln>
            <a:noFill/>
          </a:ln>
        </p:spPr>
        <p:txBody>
          <a:bodyPr lIns="121875" tIns="60925" rIns="121875" bIns="60925" anchor="t" anchorCtr="0">
            <a:noAutofit/>
          </a:bodyPr>
          <a:lstStyle/>
          <a:p>
            <a:pPr marL="304747" marR="0" lvl="0" indent="-304747" algn="l" rtl="0">
              <a:lnSpc>
                <a:spcPct val="95000"/>
              </a:lnSpc>
              <a:spcBef>
                <a:spcPts val="0"/>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Our analysis is based on authors from different eras, therefore, this quantitative method works well for us</a:t>
            </a:r>
          </a:p>
          <a:p>
            <a:pPr marL="304747" marR="0" lvl="0" indent="-304747"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However, this method may not work as well in all cases if we classified</a:t>
            </a:r>
          </a:p>
          <a:p>
            <a:pPr marL="752475" marR="0" lvl="0" indent="-307975"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Authors from same eras</a:t>
            </a:r>
          </a:p>
          <a:p>
            <a:pPr marL="752475" marR="0" lvl="0" indent="-307975"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Authors with similar writing styles</a:t>
            </a:r>
          </a:p>
          <a:p>
            <a:pPr marL="752475" marR="0" lvl="0" indent="-307975"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Authors and similar genres </a:t>
            </a:r>
          </a:p>
          <a:p>
            <a:pPr marL="304747" marR="0" lvl="0" indent="-152347" algn="l" rtl="0">
              <a:lnSpc>
                <a:spcPct val="95000"/>
              </a:lnSpc>
              <a:spcBef>
                <a:spcPts val="1866"/>
              </a:spcBef>
              <a:buClr>
                <a:srgbClr val="08A5EF"/>
              </a:buClr>
              <a:buFont typeface="Arial"/>
              <a:buNone/>
            </a:pPr>
            <a:endParaRPr sz="2400" b="0" i="0" u="none" strike="noStrike" cap="none" baseline="0">
              <a:solidFill>
                <a:schemeClr val="dk1"/>
              </a:solidFill>
              <a:latin typeface="Questrial"/>
              <a:ea typeface="Questrial"/>
              <a:cs typeface="Questrial"/>
              <a:sym typeface="Questrial"/>
            </a:endParaRPr>
          </a:p>
          <a:p>
            <a:pPr marL="304747" marR="0" lvl="0" indent="-152347" algn="l" rtl="0">
              <a:lnSpc>
                <a:spcPct val="95000"/>
              </a:lnSpc>
              <a:spcBef>
                <a:spcPts val="1866"/>
              </a:spcBef>
              <a:buClr>
                <a:srgbClr val="08A5EF"/>
              </a:buClr>
              <a:buFont typeface="Arial"/>
              <a:buNone/>
            </a:pPr>
            <a:endParaRPr sz="2400" b="0" i="0" u="none" strike="noStrike" cap="none" baseline="0">
              <a:solidFill>
                <a:schemeClr val="dk1"/>
              </a:solidFill>
              <a:latin typeface="Questrial"/>
              <a:ea typeface="Questrial"/>
              <a:cs typeface="Questrial"/>
              <a:sym typeface="Questrial"/>
            </a:endParaRPr>
          </a:p>
          <a:p>
            <a:pPr marL="304747" marR="0" lvl="0" indent="-152347" algn="l" rtl="0">
              <a:lnSpc>
                <a:spcPct val="95000"/>
              </a:lnSpc>
              <a:spcBef>
                <a:spcPts val="1866"/>
              </a:spcBef>
              <a:buClr>
                <a:srgbClr val="08A5EF"/>
              </a:buClr>
              <a:buFont typeface="Arial"/>
              <a:buNone/>
            </a:pPr>
            <a:endParaRPr sz="2400" b="0" i="0" u="none" strike="noStrike" cap="none" baseline="0">
              <a:solidFill>
                <a:schemeClr val="dk1"/>
              </a:solidFill>
              <a:latin typeface="Questrial"/>
              <a:ea typeface="Questrial"/>
              <a:cs typeface="Questrial"/>
              <a:sym typeface="Questria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ctr" rtl="0">
              <a:lnSpc>
                <a:spcPct val="85000"/>
              </a:lnSpc>
              <a:spcBef>
                <a:spcPts val="0"/>
              </a:spcBef>
              <a:buClr>
                <a:srgbClr val="31521B"/>
              </a:buClr>
              <a:buSzPct val="25000"/>
              <a:buFont typeface="Questrial"/>
              <a:buNone/>
            </a:pPr>
            <a:r>
              <a:rPr lang="en-US" sz="4400" b="0" i="0" u="none" strike="noStrike" cap="none" baseline="0">
                <a:solidFill>
                  <a:srgbClr val="31521B"/>
                </a:solidFill>
                <a:latin typeface="Questrial"/>
                <a:ea typeface="Questrial"/>
                <a:cs typeface="Questrial"/>
                <a:sym typeface="Questrial"/>
              </a:rPr>
              <a:t>Assumptions </a:t>
            </a:r>
          </a:p>
        </p:txBody>
      </p:sp>
      <p:sp>
        <p:nvSpPr>
          <p:cNvPr id="128" name="Shape 128"/>
          <p:cNvSpPr txBox="1">
            <a:spLocks noGrp="1"/>
          </p:cNvSpPr>
          <p:nvPr>
            <p:ph idx="1"/>
          </p:nvPr>
        </p:nvSpPr>
        <p:spPr>
          <a:xfrm>
            <a:off x="838200" y="1676400"/>
            <a:ext cx="7543800" cy="4953000"/>
          </a:xfrm>
          <a:prstGeom prst="rect">
            <a:avLst/>
          </a:prstGeom>
          <a:noFill/>
          <a:ln>
            <a:noFill/>
          </a:ln>
        </p:spPr>
        <p:txBody>
          <a:bodyPr lIns="121875" tIns="60925" rIns="121875" bIns="60925" anchor="t" anchorCtr="0">
            <a:noAutofit/>
          </a:bodyPr>
          <a:lstStyle/>
          <a:p>
            <a:pPr marL="304747" marR="0" lvl="0" indent="-304747" algn="l" rtl="0">
              <a:lnSpc>
                <a:spcPct val="95000"/>
              </a:lnSpc>
              <a:spcBef>
                <a:spcPts val="0"/>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While analyzing the frequencies, we have the following assumptions:</a:t>
            </a:r>
          </a:p>
          <a:p>
            <a:pPr marL="623888" marR="0" lvl="0" indent="-306388"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The style of the author remains the same.</a:t>
            </a:r>
          </a:p>
          <a:p>
            <a:pPr marL="623888" marR="0" lvl="0" indent="-306388"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Occurrences of successive functional words are independent.</a:t>
            </a:r>
          </a:p>
          <a:p>
            <a:pPr marL="385763" marR="0" lvl="0" indent="-347663" algn="l" rtl="0">
              <a:lnSpc>
                <a:spcPct val="9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Blocks of 1700 words chosen because there’s an offset between maintaining the style, and the dependence of the variables.</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Shape 136"/>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ctr" rtl="0">
              <a:lnSpc>
                <a:spcPct val="85000"/>
              </a:lnSpc>
              <a:spcBef>
                <a:spcPts val="0"/>
              </a:spcBef>
              <a:buClr>
                <a:srgbClr val="31521B"/>
              </a:buClr>
              <a:buSzPct val="25000"/>
              <a:buFont typeface="Questrial"/>
              <a:buNone/>
            </a:pPr>
            <a:r>
              <a:rPr lang="en-US" sz="4400" b="0" i="0" u="none" strike="noStrike" cap="none" baseline="0">
                <a:solidFill>
                  <a:srgbClr val="31521B"/>
                </a:solidFill>
                <a:latin typeface="Questrial"/>
                <a:ea typeface="Questrial"/>
                <a:cs typeface="Questrial"/>
                <a:sym typeface="Questrial"/>
              </a:rPr>
              <a:t>About the Authors</a:t>
            </a:r>
          </a:p>
        </p:txBody>
      </p:sp>
      <p:sp>
        <p:nvSpPr>
          <p:cNvPr id="135" name="Shape 135"/>
          <p:cNvSpPr txBox="1">
            <a:spLocks noGrp="1"/>
          </p:cNvSpPr>
          <p:nvPr>
            <p:ph idx="1"/>
          </p:nvPr>
        </p:nvSpPr>
        <p:spPr>
          <a:xfrm>
            <a:off x="838200" y="1701800"/>
            <a:ext cx="7772400" cy="5003800"/>
          </a:xfrm>
          <a:prstGeom prst="rect">
            <a:avLst/>
          </a:prstGeom>
          <a:noFill/>
          <a:ln>
            <a:noFill/>
          </a:ln>
        </p:spPr>
        <p:txBody>
          <a:bodyPr lIns="121875" tIns="60925" rIns="121875" bIns="60925" anchor="t" anchorCtr="0">
            <a:noAutofit/>
          </a:bodyPr>
          <a:lstStyle/>
          <a:p>
            <a:pPr marL="304747" marR="0" lvl="0" indent="-304747" algn="l" rtl="0">
              <a:lnSpc>
                <a:spcPct val="85000"/>
              </a:lnSpc>
              <a:spcBef>
                <a:spcPts val="0"/>
              </a:spcBef>
              <a:buClr>
                <a:srgbClr val="08A5EF"/>
              </a:buClr>
              <a:buSzPct val="100000"/>
              <a:buFont typeface="Arial"/>
              <a:buChar char="•"/>
            </a:pPr>
            <a:r>
              <a:rPr lang="en-US" sz="2400" b="1" i="0" u="none" strike="noStrike" cap="none" baseline="0">
                <a:solidFill>
                  <a:schemeClr val="dk1"/>
                </a:solidFill>
                <a:latin typeface="Questrial"/>
                <a:ea typeface="Questrial"/>
                <a:cs typeface="Questrial"/>
                <a:sym typeface="Questrial"/>
              </a:rPr>
              <a:t>William Shakespeare (1564 – 1616)</a:t>
            </a:r>
          </a:p>
          <a:p>
            <a:pPr marL="796925" marR="0" lvl="0" indent="-314325" algn="l" rtl="0">
              <a:lnSpc>
                <a:spcPct val="8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Playwright: 13 of his plays are included in the dataset.</a:t>
            </a:r>
          </a:p>
          <a:p>
            <a:pPr marL="796925" marR="0" lvl="0" indent="-314325" algn="l" rtl="0">
              <a:lnSpc>
                <a:spcPct val="8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Various kinds of plays ranging from comedies to tragedies.</a:t>
            </a:r>
          </a:p>
          <a:p>
            <a:pPr marL="304747" marR="0" lvl="0" indent="-304747" algn="l" rtl="0">
              <a:lnSpc>
                <a:spcPct val="85000"/>
              </a:lnSpc>
              <a:spcBef>
                <a:spcPts val="1866"/>
              </a:spcBef>
              <a:buClr>
                <a:srgbClr val="08A5EF"/>
              </a:buClr>
              <a:buSzPct val="100000"/>
              <a:buFont typeface="Arial"/>
              <a:buChar char="•"/>
            </a:pPr>
            <a:r>
              <a:rPr lang="en-US" sz="2400" b="1" i="0" u="none" strike="noStrike" cap="none" baseline="0">
                <a:solidFill>
                  <a:schemeClr val="dk1"/>
                </a:solidFill>
                <a:latin typeface="Questrial"/>
                <a:ea typeface="Questrial"/>
                <a:cs typeface="Questrial"/>
                <a:sym typeface="Questrial"/>
              </a:rPr>
              <a:t>John Milton (1608 – 1674)</a:t>
            </a:r>
          </a:p>
          <a:p>
            <a:pPr marL="749300" marR="0" lvl="0" indent="-304800" algn="l" rtl="0">
              <a:lnSpc>
                <a:spcPct val="8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Poet: Known for his epic poem Paradise Lost, included in the data set.</a:t>
            </a:r>
          </a:p>
          <a:p>
            <a:pPr marL="749300" marR="0" lvl="0" indent="-304800" algn="l" rtl="0">
              <a:lnSpc>
                <a:spcPct val="8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Wrote at a time of political change, and his ideas reflect freedom and urgent issues of his day.</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Shape 143"/>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ctr" rtl="0">
              <a:lnSpc>
                <a:spcPct val="85000"/>
              </a:lnSpc>
              <a:spcBef>
                <a:spcPts val="0"/>
              </a:spcBef>
              <a:buClr>
                <a:srgbClr val="31521B"/>
              </a:buClr>
              <a:buSzPct val="25000"/>
              <a:buFont typeface="Questrial"/>
              <a:buNone/>
            </a:pPr>
            <a:r>
              <a:rPr lang="en-US" sz="4400" b="0" i="0" u="none" strike="noStrike" cap="none" baseline="0">
                <a:solidFill>
                  <a:srgbClr val="31521B"/>
                </a:solidFill>
                <a:latin typeface="Questrial"/>
                <a:ea typeface="Questrial"/>
                <a:cs typeface="Questrial"/>
                <a:sym typeface="Questrial"/>
              </a:rPr>
              <a:t>About the Authors</a:t>
            </a:r>
          </a:p>
        </p:txBody>
      </p:sp>
      <p:sp>
        <p:nvSpPr>
          <p:cNvPr id="142" name="Shape 142"/>
          <p:cNvSpPr txBox="1">
            <a:spLocks noGrp="1"/>
          </p:cNvSpPr>
          <p:nvPr>
            <p:ph idx="1"/>
          </p:nvPr>
        </p:nvSpPr>
        <p:spPr>
          <a:xfrm>
            <a:off x="838200" y="1701800"/>
            <a:ext cx="7848599" cy="4470399"/>
          </a:xfrm>
          <a:prstGeom prst="rect">
            <a:avLst/>
          </a:prstGeom>
          <a:noFill/>
          <a:ln>
            <a:noFill/>
          </a:ln>
        </p:spPr>
        <p:txBody>
          <a:bodyPr lIns="121875" tIns="60925" rIns="121875" bIns="60925" anchor="t" anchorCtr="0">
            <a:noAutofit/>
          </a:bodyPr>
          <a:lstStyle/>
          <a:p>
            <a:pPr marL="304747" marR="0" lvl="0" indent="-304747" algn="l" rtl="0">
              <a:lnSpc>
                <a:spcPct val="85000"/>
              </a:lnSpc>
              <a:spcBef>
                <a:spcPts val="0"/>
              </a:spcBef>
              <a:buClr>
                <a:srgbClr val="08A5EF"/>
              </a:buClr>
              <a:buSzPct val="100000"/>
              <a:buFont typeface="Arial"/>
              <a:buChar char="•"/>
            </a:pPr>
            <a:r>
              <a:rPr lang="en-US" sz="2400" b="1" i="0" u="none" strike="noStrike" cap="none" baseline="0">
                <a:solidFill>
                  <a:schemeClr val="dk1"/>
                </a:solidFill>
                <a:latin typeface="Questrial"/>
                <a:ea typeface="Questrial"/>
                <a:cs typeface="Questrial"/>
                <a:sym typeface="Questrial"/>
              </a:rPr>
              <a:t>Jane Austen (1775 – 1817)</a:t>
            </a:r>
          </a:p>
          <a:p>
            <a:pPr marL="749300" marR="0" lvl="0" indent="-304800" algn="l" rtl="0">
              <a:lnSpc>
                <a:spcPct val="8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Novelist: 5 of her works are included in the data set.</a:t>
            </a:r>
          </a:p>
          <a:p>
            <a:pPr marL="749300" marR="0" lvl="0" indent="-304800" algn="l" rtl="0">
              <a:lnSpc>
                <a:spcPct val="8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Romantic fiction, with strong realism and social commentary.</a:t>
            </a:r>
          </a:p>
          <a:p>
            <a:pPr marL="304747" marR="0" lvl="0" indent="-304747" algn="l" rtl="0">
              <a:lnSpc>
                <a:spcPct val="85000"/>
              </a:lnSpc>
              <a:spcBef>
                <a:spcPts val="1866"/>
              </a:spcBef>
              <a:buClr>
                <a:srgbClr val="08A5EF"/>
              </a:buClr>
              <a:buSzPct val="100000"/>
              <a:buFont typeface="Arial"/>
              <a:buChar char="•"/>
            </a:pPr>
            <a:r>
              <a:rPr lang="en-US" sz="2400" b="1" i="0" u="none" strike="noStrike" cap="none" baseline="0">
                <a:solidFill>
                  <a:schemeClr val="dk1"/>
                </a:solidFill>
                <a:latin typeface="Questrial"/>
                <a:ea typeface="Questrial"/>
                <a:cs typeface="Questrial"/>
                <a:sym typeface="Questrial"/>
              </a:rPr>
              <a:t>Jack London (1876 – 1916)</a:t>
            </a:r>
          </a:p>
          <a:p>
            <a:pPr marL="749300" marR="0" lvl="0" indent="-304800" algn="l" rtl="0">
              <a:lnSpc>
                <a:spcPct val="8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Author and social activist: 6 of his works are included in the data set.</a:t>
            </a:r>
          </a:p>
          <a:p>
            <a:pPr marL="749300" marR="0" lvl="0" indent="-304800" algn="l" rtl="0">
              <a:lnSpc>
                <a:spcPct val="85000"/>
              </a:lnSpc>
              <a:spcBef>
                <a:spcPts val="1866"/>
              </a:spcBef>
              <a:buClr>
                <a:srgbClr val="08A5EF"/>
              </a:buClr>
              <a:buSzPct val="100000"/>
              <a:buFont typeface="Arial"/>
              <a:buChar char="•"/>
            </a:pPr>
            <a:r>
              <a:rPr lang="en-US" sz="2400" b="0" i="0" u="none" strike="noStrike" cap="none" baseline="0">
                <a:solidFill>
                  <a:schemeClr val="dk1"/>
                </a:solidFill>
                <a:latin typeface="Questrial"/>
                <a:ea typeface="Questrial"/>
                <a:cs typeface="Questrial"/>
                <a:sym typeface="Questrial"/>
              </a:rPr>
              <a:t>Pioneer of magazine commercial fiction. Advocate of socialism and worker rights.</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r" rtl="0">
              <a:lnSpc>
                <a:spcPct val="90000"/>
              </a:lnSpc>
              <a:spcBef>
                <a:spcPts val="0"/>
              </a:spcBef>
              <a:buClr>
                <a:schemeClr val="dk2"/>
              </a:buClr>
              <a:buSzPct val="25000"/>
              <a:buFont typeface="Questrial"/>
              <a:buNone/>
            </a:pPr>
            <a:r>
              <a:rPr lang="en-US" sz="5400" b="0" i="0" u="none" strike="noStrike" cap="none" baseline="0">
                <a:solidFill>
                  <a:schemeClr val="dk2"/>
                </a:solidFill>
                <a:latin typeface="Questrial"/>
                <a:ea typeface="Questrial"/>
                <a:cs typeface="Questrial"/>
                <a:sym typeface="Questrial"/>
              </a:rPr>
              <a:t>Exploratory Analysis</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p:nvPr/>
        </p:nvSpPr>
        <p:spPr>
          <a:xfrm>
            <a:off x="227660" y="6049578"/>
            <a:ext cx="8688679" cy="357790"/>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1800" b="0" i="0" u="none" strike="noStrike" cap="none" baseline="0">
                <a:solidFill>
                  <a:schemeClr val="dk1"/>
                </a:solidFill>
                <a:latin typeface="Questrial"/>
                <a:ea typeface="Questrial"/>
                <a:cs typeface="Questrial"/>
                <a:sym typeface="Questrial"/>
              </a:rPr>
              <a:t>Most Frequent Words: My, In, That, Is, Not</a:t>
            </a:r>
          </a:p>
        </p:txBody>
      </p:sp>
      <p:sp>
        <p:nvSpPr>
          <p:cNvPr id="156" name="Shape 156"/>
          <p:cNvSpPr txBox="1"/>
          <p:nvPr/>
        </p:nvSpPr>
        <p:spPr>
          <a:xfrm>
            <a:off x="233926" y="279810"/>
            <a:ext cx="8692229" cy="505265"/>
          </a:xfrm>
          <a:prstGeom prst="rect">
            <a:avLst/>
          </a:prstGeom>
          <a:noFill/>
          <a:ln>
            <a:noFill/>
          </a:ln>
        </p:spPr>
        <p:txBody>
          <a:bodyPr lIns="91425" tIns="45700" rIns="91425" bIns="45700" anchor="t" anchorCtr="0">
            <a:noAutofit/>
          </a:bodyPr>
          <a:lstStyle/>
          <a:p>
            <a:pPr marL="0" marR="0" lvl="0" indent="0" algn="ctr" rtl="0">
              <a:lnSpc>
                <a:spcPct val="95000"/>
              </a:lnSpc>
              <a:spcBef>
                <a:spcPts val="0"/>
              </a:spcBef>
              <a:buSzPct val="25000"/>
              <a:buNone/>
            </a:pPr>
            <a:r>
              <a:rPr lang="en-US" sz="2800" b="1" i="0" u="none" strike="noStrike" cap="none" baseline="0">
                <a:solidFill>
                  <a:schemeClr val="dk1"/>
                </a:solidFill>
                <a:latin typeface="Questrial"/>
                <a:ea typeface="Questrial"/>
                <a:cs typeface="Questrial"/>
                <a:sym typeface="Questrial"/>
              </a:rPr>
              <a:t>Shakespeare</a:t>
            </a:r>
          </a:p>
        </p:txBody>
      </p:sp>
      <p:pic>
        <p:nvPicPr>
          <p:cNvPr id="157" name="Shape 157"/>
          <p:cNvPicPr preferRelativeResize="0"/>
          <p:nvPr/>
        </p:nvPicPr>
        <p:blipFill rotWithShape="1">
          <a:blip r:embed="rId3">
            <a:alphaModFix/>
          </a:blip>
          <a:srcRect/>
          <a:stretch/>
        </p:blipFill>
        <p:spPr>
          <a:xfrm>
            <a:off x="228600" y="1173970"/>
            <a:ext cx="8686800" cy="4510061"/>
          </a:xfrm>
          <a:prstGeom prst="roundRect">
            <a:avLst>
              <a:gd name="adj" fmla="val 4167"/>
            </a:avLst>
          </a:prstGeom>
          <a:solidFill>
            <a:srgbClr val="FFFFFF"/>
          </a:solidFill>
          <a:ln w="76200" cap="sq" cmpd="sng">
            <a:solidFill>
              <a:srgbClr val="292929"/>
            </a:solidFill>
            <a:prstDash val="solid"/>
            <a:miter/>
            <a:headEnd type="none" w="med" len="med"/>
            <a:tailEnd type="none" w="med" len="med"/>
          </a:ln>
          <a:effectLst>
            <a:reflection stA="28000" endPos="28000" dist="5000" dir="5400000" sy="-100000" algn="bl" rotWithShape="0"/>
          </a:effectLst>
        </p:spPr>
      </p:pic>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2227</Words>
  <Application>Microsoft Office PowerPoint</Application>
  <PresentationFormat>On-screen Show (4:3)</PresentationFormat>
  <Paragraphs>275</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Arial</vt:lpstr>
      <vt:lpstr>Questrial</vt:lpstr>
      <vt:lpstr>Century Gothic</vt:lpstr>
      <vt:lpstr>Calibri Light</vt:lpstr>
      <vt:lpstr>Office Theme</vt:lpstr>
      <vt:lpstr>Classification of Authors by Functional  Words</vt:lpstr>
      <vt:lpstr>Introduction</vt:lpstr>
      <vt:lpstr>Goals/Motivation</vt:lpstr>
      <vt:lpstr>About the Dataset</vt:lpstr>
      <vt:lpstr>Assumptions </vt:lpstr>
      <vt:lpstr>About the Authors</vt:lpstr>
      <vt:lpstr>About the Authors</vt:lpstr>
      <vt:lpstr>Exploratory Analysis</vt:lpstr>
      <vt:lpstr>PowerPoint Presentation</vt:lpstr>
      <vt:lpstr>PowerPoint Presentation</vt:lpstr>
      <vt:lpstr>PowerPoint Presentation</vt:lpstr>
      <vt:lpstr>PowerPoint Presentation</vt:lpstr>
      <vt:lpstr>PowerPoint Presentation</vt:lpstr>
      <vt:lpstr>Methods Used in the Analysis</vt:lpstr>
      <vt:lpstr>Dimension Reduction Techniques</vt:lpstr>
      <vt:lpstr>PowerPoint Presentation</vt:lpstr>
      <vt:lpstr>PowerPoint Presentation</vt:lpstr>
      <vt:lpstr>PowerPoint Presentation</vt:lpstr>
      <vt:lpstr>PowerPoint Presentation</vt:lpstr>
      <vt:lpstr>PowerPoint Presentation</vt:lpstr>
      <vt:lpstr>Dimension Reduction</vt:lpstr>
      <vt:lpstr>PowerPoint Presentation</vt:lpstr>
      <vt:lpstr>PowerPoint Presentation</vt:lpstr>
      <vt:lpstr>Classification Techniques</vt:lpstr>
      <vt:lpstr>Training and Test Errors (All Variables)</vt:lpstr>
      <vt:lpstr>Training and Test Errors (14 Variables)</vt:lpstr>
      <vt:lpstr>PowerPoint Presentation</vt:lpstr>
      <vt:lpstr>PowerPoint Presentation</vt:lpstr>
      <vt:lpstr>Linear Discriminant Analysis</vt:lpstr>
      <vt:lpstr>Robustness Check</vt:lpstr>
      <vt:lpstr>PowerPoint Presentation</vt:lpstr>
      <vt:lpstr>PowerPoint Presentation</vt:lpstr>
      <vt:lpstr>PowerPoint Presentation</vt:lpstr>
      <vt:lpstr>PowerPoint Presentation</vt:lpstr>
      <vt:lpstr>Variable Importance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Summary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Authors by Functional  Words</dc:title>
  <dc:creator>Chinmay</dc:creator>
  <cp:lastModifiedBy>Chinmay Maheshwari</cp:lastModifiedBy>
  <cp:revision>1</cp:revision>
  <dcterms:modified xsi:type="dcterms:W3CDTF">2015-11-19T03:32:34Z</dcterms:modified>
</cp:coreProperties>
</file>