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6" r:id="rId6"/>
    <p:sldId id="268" r:id="rId7"/>
    <p:sldId id="278" r:id="rId8"/>
    <p:sldId id="279" r:id="rId9"/>
    <p:sldId id="280" r:id="rId10"/>
    <p:sldId id="281" r:id="rId11"/>
    <p:sldId id="277" r:id="rId12"/>
    <p:sldId id="267" r:id="rId13"/>
    <p:sldId id="269" r:id="rId14"/>
    <p:sldId id="271" r:id="rId15"/>
    <p:sldId id="270" r:id="rId16"/>
    <p:sldId id="272" r:id="rId17"/>
    <p:sldId id="273" r:id="rId18"/>
    <p:sldId id="274" r:id="rId19"/>
    <p:sldId id="275" r:id="rId20"/>
    <p:sldId id="276"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F76F-30E3-4A49-950D-D04E0009A3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F081628-ECED-42DD-9145-2D212C08E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7789B36-AF69-4A57-9D6F-E778496B1A15}"/>
              </a:ext>
            </a:extLst>
          </p:cNvPr>
          <p:cNvSpPr>
            <a:spLocks noGrp="1"/>
          </p:cNvSpPr>
          <p:nvPr>
            <p:ph type="dt" sz="half" idx="10"/>
          </p:nvPr>
        </p:nvSpPr>
        <p:spPr/>
        <p:txBody>
          <a:bodyPr/>
          <a:lstStyle/>
          <a:p>
            <a:fld id="{479BDAC5-C696-46F5-BAA5-A5FE14BB0875}" type="datetimeFigureOut">
              <a:rPr lang="en-CA" smtClean="0"/>
              <a:t>2021-07-31</a:t>
            </a:fld>
            <a:endParaRPr lang="en-CA"/>
          </a:p>
        </p:txBody>
      </p:sp>
      <p:sp>
        <p:nvSpPr>
          <p:cNvPr id="5" name="Footer Placeholder 4">
            <a:extLst>
              <a:ext uri="{FF2B5EF4-FFF2-40B4-BE49-F238E27FC236}">
                <a16:creationId xmlns:a16="http://schemas.microsoft.com/office/drawing/2014/main" id="{FDF5F1EA-43DD-45B6-83DF-2C5176C916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C02EE7-9374-436D-AA32-13E811761340}"/>
              </a:ext>
            </a:extLst>
          </p:cNvPr>
          <p:cNvSpPr>
            <a:spLocks noGrp="1"/>
          </p:cNvSpPr>
          <p:nvPr>
            <p:ph type="sldNum" sz="quarter" idx="12"/>
          </p:nvPr>
        </p:nvSpPr>
        <p:spPr/>
        <p:txBody>
          <a:bodyPr/>
          <a:lstStyle/>
          <a:p>
            <a:fld id="{5A468F91-46F8-47B5-9FB0-2518979EA30E}" type="slidenum">
              <a:rPr lang="en-CA" smtClean="0"/>
              <a:t>‹#›</a:t>
            </a:fld>
            <a:endParaRPr lang="en-CA"/>
          </a:p>
        </p:txBody>
      </p:sp>
    </p:spTree>
    <p:extLst>
      <p:ext uri="{BB962C8B-B14F-4D97-AF65-F5344CB8AC3E}">
        <p14:creationId xmlns:p14="http://schemas.microsoft.com/office/powerpoint/2010/main" val="70861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0273-3634-44BC-8C56-8CB0F577304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86F3753-0D62-4EA3-B700-739A6A029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B34AD5-5DD4-4B1F-8E74-BB00E6BB19CA}"/>
              </a:ext>
            </a:extLst>
          </p:cNvPr>
          <p:cNvSpPr>
            <a:spLocks noGrp="1"/>
          </p:cNvSpPr>
          <p:nvPr>
            <p:ph type="dt" sz="half" idx="10"/>
          </p:nvPr>
        </p:nvSpPr>
        <p:spPr/>
        <p:txBody>
          <a:bodyPr/>
          <a:lstStyle/>
          <a:p>
            <a:fld id="{479BDAC5-C696-46F5-BAA5-A5FE14BB0875}" type="datetimeFigureOut">
              <a:rPr lang="en-CA" smtClean="0"/>
              <a:t>2021-07-31</a:t>
            </a:fld>
            <a:endParaRPr lang="en-CA"/>
          </a:p>
        </p:txBody>
      </p:sp>
      <p:sp>
        <p:nvSpPr>
          <p:cNvPr id="5" name="Footer Placeholder 4">
            <a:extLst>
              <a:ext uri="{FF2B5EF4-FFF2-40B4-BE49-F238E27FC236}">
                <a16:creationId xmlns:a16="http://schemas.microsoft.com/office/drawing/2014/main" id="{F26D8101-5BA2-46D8-A1EA-37975D0E40D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F9EFA7-E648-4E80-B554-06C42547AA30}"/>
              </a:ext>
            </a:extLst>
          </p:cNvPr>
          <p:cNvSpPr>
            <a:spLocks noGrp="1"/>
          </p:cNvSpPr>
          <p:nvPr>
            <p:ph type="sldNum" sz="quarter" idx="12"/>
          </p:nvPr>
        </p:nvSpPr>
        <p:spPr/>
        <p:txBody>
          <a:bodyPr/>
          <a:lstStyle/>
          <a:p>
            <a:fld id="{5A468F91-46F8-47B5-9FB0-2518979EA30E}" type="slidenum">
              <a:rPr lang="en-CA" smtClean="0"/>
              <a:t>‹#›</a:t>
            </a:fld>
            <a:endParaRPr lang="en-CA"/>
          </a:p>
        </p:txBody>
      </p:sp>
    </p:spTree>
    <p:extLst>
      <p:ext uri="{BB962C8B-B14F-4D97-AF65-F5344CB8AC3E}">
        <p14:creationId xmlns:p14="http://schemas.microsoft.com/office/powerpoint/2010/main" val="45720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E93635-EC86-4E5B-86AF-66A184DE7F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0397930-901C-47D3-8835-1069C211A0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008D0DF-FD0D-4FB7-BD05-6F9BCF4560A8}"/>
              </a:ext>
            </a:extLst>
          </p:cNvPr>
          <p:cNvSpPr>
            <a:spLocks noGrp="1"/>
          </p:cNvSpPr>
          <p:nvPr>
            <p:ph type="dt" sz="half" idx="10"/>
          </p:nvPr>
        </p:nvSpPr>
        <p:spPr/>
        <p:txBody>
          <a:bodyPr/>
          <a:lstStyle/>
          <a:p>
            <a:fld id="{479BDAC5-C696-46F5-BAA5-A5FE14BB0875}" type="datetimeFigureOut">
              <a:rPr lang="en-CA" smtClean="0"/>
              <a:t>2021-07-31</a:t>
            </a:fld>
            <a:endParaRPr lang="en-CA"/>
          </a:p>
        </p:txBody>
      </p:sp>
      <p:sp>
        <p:nvSpPr>
          <p:cNvPr id="5" name="Footer Placeholder 4">
            <a:extLst>
              <a:ext uri="{FF2B5EF4-FFF2-40B4-BE49-F238E27FC236}">
                <a16:creationId xmlns:a16="http://schemas.microsoft.com/office/drawing/2014/main" id="{7E81D325-934D-491B-A224-E012C8E21F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341759-CC46-4F9B-8461-99F0BCD149E9}"/>
              </a:ext>
            </a:extLst>
          </p:cNvPr>
          <p:cNvSpPr>
            <a:spLocks noGrp="1"/>
          </p:cNvSpPr>
          <p:nvPr>
            <p:ph type="sldNum" sz="quarter" idx="12"/>
          </p:nvPr>
        </p:nvSpPr>
        <p:spPr/>
        <p:txBody>
          <a:bodyPr/>
          <a:lstStyle/>
          <a:p>
            <a:fld id="{5A468F91-46F8-47B5-9FB0-2518979EA30E}" type="slidenum">
              <a:rPr lang="en-CA" smtClean="0"/>
              <a:t>‹#›</a:t>
            </a:fld>
            <a:endParaRPr lang="en-CA"/>
          </a:p>
        </p:txBody>
      </p:sp>
    </p:spTree>
    <p:extLst>
      <p:ext uri="{BB962C8B-B14F-4D97-AF65-F5344CB8AC3E}">
        <p14:creationId xmlns:p14="http://schemas.microsoft.com/office/powerpoint/2010/main" val="314123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680B-86C9-4134-9ADE-808E9FA2F7D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3CB2B4-C4D5-414B-B694-09916F9222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BE0D42-CA22-4661-8B2D-0D09AC0E112E}"/>
              </a:ext>
            </a:extLst>
          </p:cNvPr>
          <p:cNvSpPr>
            <a:spLocks noGrp="1"/>
          </p:cNvSpPr>
          <p:nvPr>
            <p:ph type="dt" sz="half" idx="10"/>
          </p:nvPr>
        </p:nvSpPr>
        <p:spPr/>
        <p:txBody>
          <a:bodyPr/>
          <a:lstStyle/>
          <a:p>
            <a:fld id="{479BDAC5-C696-46F5-BAA5-A5FE14BB0875}" type="datetimeFigureOut">
              <a:rPr lang="en-CA" smtClean="0"/>
              <a:t>2021-07-31</a:t>
            </a:fld>
            <a:endParaRPr lang="en-CA"/>
          </a:p>
        </p:txBody>
      </p:sp>
      <p:sp>
        <p:nvSpPr>
          <p:cNvPr id="5" name="Footer Placeholder 4">
            <a:extLst>
              <a:ext uri="{FF2B5EF4-FFF2-40B4-BE49-F238E27FC236}">
                <a16:creationId xmlns:a16="http://schemas.microsoft.com/office/drawing/2014/main" id="{AE4DB347-F9F8-4D3B-8B25-0501ED39EC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FE1C43-BEEB-43B4-AC24-C2F3157F3659}"/>
              </a:ext>
            </a:extLst>
          </p:cNvPr>
          <p:cNvSpPr>
            <a:spLocks noGrp="1"/>
          </p:cNvSpPr>
          <p:nvPr>
            <p:ph type="sldNum" sz="quarter" idx="12"/>
          </p:nvPr>
        </p:nvSpPr>
        <p:spPr/>
        <p:txBody>
          <a:bodyPr/>
          <a:lstStyle/>
          <a:p>
            <a:fld id="{5A468F91-46F8-47B5-9FB0-2518979EA30E}" type="slidenum">
              <a:rPr lang="en-CA" smtClean="0"/>
              <a:t>‹#›</a:t>
            </a:fld>
            <a:endParaRPr lang="en-CA"/>
          </a:p>
        </p:txBody>
      </p:sp>
    </p:spTree>
    <p:extLst>
      <p:ext uri="{BB962C8B-B14F-4D97-AF65-F5344CB8AC3E}">
        <p14:creationId xmlns:p14="http://schemas.microsoft.com/office/powerpoint/2010/main" val="41798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D574-355E-41DF-ADD2-82B16CC38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60A7BA6-0256-4D90-B863-148AE63098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27096F-C443-45F0-BADF-90C82BDA6772}"/>
              </a:ext>
            </a:extLst>
          </p:cNvPr>
          <p:cNvSpPr>
            <a:spLocks noGrp="1"/>
          </p:cNvSpPr>
          <p:nvPr>
            <p:ph type="dt" sz="half" idx="10"/>
          </p:nvPr>
        </p:nvSpPr>
        <p:spPr/>
        <p:txBody>
          <a:bodyPr/>
          <a:lstStyle/>
          <a:p>
            <a:fld id="{479BDAC5-C696-46F5-BAA5-A5FE14BB0875}" type="datetimeFigureOut">
              <a:rPr lang="en-CA" smtClean="0"/>
              <a:t>2021-07-31</a:t>
            </a:fld>
            <a:endParaRPr lang="en-CA"/>
          </a:p>
        </p:txBody>
      </p:sp>
      <p:sp>
        <p:nvSpPr>
          <p:cNvPr id="5" name="Footer Placeholder 4">
            <a:extLst>
              <a:ext uri="{FF2B5EF4-FFF2-40B4-BE49-F238E27FC236}">
                <a16:creationId xmlns:a16="http://schemas.microsoft.com/office/drawing/2014/main" id="{9B8D2E0A-D18C-495A-AA51-D7EDAA4864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504879-F6B9-4239-A412-16B7C6B2197C}"/>
              </a:ext>
            </a:extLst>
          </p:cNvPr>
          <p:cNvSpPr>
            <a:spLocks noGrp="1"/>
          </p:cNvSpPr>
          <p:nvPr>
            <p:ph type="sldNum" sz="quarter" idx="12"/>
          </p:nvPr>
        </p:nvSpPr>
        <p:spPr/>
        <p:txBody>
          <a:bodyPr/>
          <a:lstStyle/>
          <a:p>
            <a:fld id="{5A468F91-46F8-47B5-9FB0-2518979EA30E}" type="slidenum">
              <a:rPr lang="en-CA" smtClean="0"/>
              <a:t>‹#›</a:t>
            </a:fld>
            <a:endParaRPr lang="en-CA"/>
          </a:p>
        </p:txBody>
      </p:sp>
    </p:spTree>
    <p:extLst>
      <p:ext uri="{BB962C8B-B14F-4D97-AF65-F5344CB8AC3E}">
        <p14:creationId xmlns:p14="http://schemas.microsoft.com/office/powerpoint/2010/main" val="86661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DE1D-9E78-480F-A1D4-F3FBFA590BC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F627F20-478F-4415-B4F2-395CB9C9A3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4CC69B9-6E57-4878-A723-BBBBC3836B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EDB1BE9-DF93-4E33-9B5B-894E50F0815B}"/>
              </a:ext>
            </a:extLst>
          </p:cNvPr>
          <p:cNvSpPr>
            <a:spLocks noGrp="1"/>
          </p:cNvSpPr>
          <p:nvPr>
            <p:ph type="dt" sz="half" idx="10"/>
          </p:nvPr>
        </p:nvSpPr>
        <p:spPr/>
        <p:txBody>
          <a:bodyPr/>
          <a:lstStyle/>
          <a:p>
            <a:fld id="{479BDAC5-C696-46F5-BAA5-A5FE14BB0875}" type="datetimeFigureOut">
              <a:rPr lang="en-CA" smtClean="0"/>
              <a:t>2021-07-31</a:t>
            </a:fld>
            <a:endParaRPr lang="en-CA"/>
          </a:p>
        </p:txBody>
      </p:sp>
      <p:sp>
        <p:nvSpPr>
          <p:cNvPr id="6" name="Footer Placeholder 5">
            <a:extLst>
              <a:ext uri="{FF2B5EF4-FFF2-40B4-BE49-F238E27FC236}">
                <a16:creationId xmlns:a16="http://schemas.microsoft.com/office/drawing/2014/main" id="{9481EF2D-0A04-4481-86E0-3F7E5639244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1A76923-C227-47BE-BCC0-7DB183587784}"/>
              </a:ext>
            </a:extLst>
          </p:cNvPr>
          <p:cNvSpPr>
            <a:spLocks noGrp="1"/>
          </p:cNvSpPr>
          <p:nvPr>
            <p:ph type="sldNum" sz="quarter" idx="12"/>
          </p:nvPr>
        </p:nvSpPr>
        <p:spPr/>
        <p:txBody>
          <a:bodyPr/>
          <a:lstStyle/>
          <a:p>
            <a:fld id="{5A468F91-46F8-47B5-9FB0-2518979EA30E}" type="slidenum">
              <a:rPr lang="en-CA" smtClean="0"/>
              <a:t>‹#›</a:t>
            </a:fld>
            <a:endParaRPr lang="en-CA"/>
          </a:p>
        </p:txBody>
      </p:sp>
    </p:spTree>
    <p:extLst>
      <p:ext uri="{BB962C8B-B14F-4D97-AF65-F5344CB8AC3E}">
        <p14:creationId xmlns:p14="http://schemas.microsoft.com/office/powerpoint/2010/main" val="2309418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F040-73DB-4793-8D1A-4EE03FE0C2C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4EA21F8-5B51-4765-A527-CED122B9B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46CDC-B65A-4BD6-8169-6AFE3E61A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AA9C00E-E1A5-4081-AFBA-C64E33FBC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957D83-A237-41B7-BF16-2B8D3ED67F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3F47AF-F281-4D0C-B5C4-9C9D531AAC7D}"/>
              </a:ext>
            </a:extLst>
          </p:cNvPr>
          <p:cNvSpPr>
            <a:spLocks noGrp="1"/>
          </p:cNvSpPr>
          <p:nvPr>
            <p:ph type="dt" sz="half" idx="10"/>
          </p:nvPr>
        </p:nvSpPr>
        <p:spPr/>
        <p:txBody>
          <a:bodyPr/>
          <a:lstStyle/>
          <a:p>
            <a:fld id="{479BDAC5-C696-46F5-BAA5-A5FE14BB0875}" type="datetimeFigureOut">
              <a:rPr lang="en-CA" smtClean="0"/>
              <a:t>2021-07-31</a:t>
            </a:fld>
            <a:endParaRPr lang="en-CA"/>
          </a:p>
        </p:txBody>
      </p:sp>
      <p:sp>
        <p:nvSpPr>
          <p:cNvPr id="8" name="Footer Placeholder 7">
            <a:extLst>
              <a:ext uri="{FF2B5EF4-FFF2-40B4-BE49-F238E27FC236}">
                <a16:creationId xmlns:a16="http://schemas.microsoft.com/office/drawing/2014/main" id="{480BB0A7-CE1B-4707-8F1F-1FC1EB5A6F1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CBC0B9E-A4D1-4B07-9C62-41239485EF71}"/>
              </a:ext>
            </a:extLst>
          </p:cNvPr>
          <p:cNvSpPr>
            <a:spLocks noGrp="1"/>
          </p:cNvSpPr>
          <p:nvPr>
            <p:ph type="sldNum" sz="quarter" idx="12"/>
          </p:nvPr>
        </p:nvSpPr>
        <p:spPr/>
        <p:txBody>
          <a:bodyPr/>
          <a:lstStyle/>
          <a:p>
            <a:fld id="{5A468F91-46F8-47B5-9FB0-2518979EA30E}" type="slidenum">
              <a:rPr lang="en-CA" smtClean="0"/>
              <a:t>‹#›</a:t>
            </a:fld>
            <a:endParaRPr lang="en-CA"/>
          </a:p>
        </p:txBody>
      </p:sp>
    </p:spTree>
    <p:extLst>
      <p:ext uri="{BB962C8B-B14F-4D97-AF65-F5344CB8AC3E}">
        <p14:creationId xmlns:p14="http://schemas.microsoft.com/office/powerpoint/2010/main" val="157182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25E2-6C95-4FB4-ACDE-0371A20D5FD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151D275-3A0C-4921-8C22-D37217243686}"/>
              </a:ext>
            </a:extLst>
          </p:cNvPr>
          <p:cNvSpPr>
            <a:spLocks noGrp="1"/>
          </p:cNvSpPr>
          <p:nvPr>
            <p:ph type="dt" sz="half" idx="10"/>
          </p:nvPr>
        </p:nvSpPr>
        <p:spPr/>
        <p:txBody>
          <a:bodyPr/>
          <a:lstStyle/>
          <a:p>
            <a:fld id="{479BDAC5-C696-46F5-BAA5-A5FE14BB0875}" type="datetimeFigureOut">
              <a:rPr lang="en-CA" smtClean="0"/>
              <a:t>2021-07-31</a:t>
            </a:fld>
            <a:endParaRPr lang="en-CA"/>
          </a:p>
        </p:txBody>
      </p:sp>
      <p:sp>
        <p:nvSpPr>
          <p:cNvPr id="4" name="Footer Placeholder 3">
            <a:extLst>
              <a:ext uri="{FF2B5EF4-FFF2-40B4-BE49-F238E27FC236}">
                <a16:creationId xmlns:a16="http://schemas.microsoft.com/office/drawing/2014/main" id="{B1F439D5-7679-49FF-B355-AF398D89532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322610A-100A-4572-9331-6BC28A634A91}"/>
              </a:ext>
            </a:extLst>
          </p:cNvPr>
          <p:cNvSpPr>
            <a:spLocks noGrp="1"/>
          </p:cNvSpPr>
          <p:nvPr>
            <p:ph type="sldNum" sz="quarter" idx="12"/>
          </p:nvPr>
        </p:nvSpPr>
        <p:spPr/>
        <p:txBody>
          <a:bodyPr/>
          <a:lstStyle/>
          <a:p>
            <a:fld id="{5A468F91-46F8-47B5-9FB0-2518979EA30E}" type="slidenum">
              <a:rPr lang="en-CA" smtClean="0"/>
              <a:t>‹#›</a:t>
            </a:fld>
            <a:endParaRPr lang="en-CA"/>
          </a:p>
        </p:txBody>
      </p:sp>
    </p:spTree>
    <p:extLst>
      <p:ext uri="{BB962C8B-B14F-4D97-AF65-F5344CB8AC3E}">
        <p14:creationId xmlns:p14="http://schemas.microsoft.com/office/powerpoint/2010/main" val="159959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0D9514-1FA9-4C1C-BF7A-6508F628A8CF}"/>
              </a:ext>
            </a:extLst>
          </p:cNvPr>
          <p:cNvSpPr>
            <a:spLocks noGrp="1"/>
          </p:cNvSpPr>
          <p:nvPr>
            <p:ph type="dt" sz="half" idx="10"/>
          </p:nvPr>
        </p:nvSpPr>
        <p:spPr/>
        <p:txBody>
          <a:bodyPr/>
          <a:lstStyle/>
          <a:p>
            <a:fld id="{479BDAC5-C696-46F5-BAA5-A5FE14BB0875}" type="datetimeFigureOut">
              <a:rPr lang="en-CA" smtClean="0"/>
              <a:t>2021-07-31</a:t>
            </a:fld>
            <a:endParaRPr lang="en-CA"/>
          </a:p>
        </p:txBody>
      </p:sp>
      <p:sp>
        <p:nvSpPr>
          <p:cNvPr id="3" name="Footer Placeholder 2">
            <a:extLst>
              <a:ext uri="{FF2B5EF4-FFF2-40B4-BE49-F238E27FC236}">
                <a16:creationId xmlns:a16="http://schemas.microsoft.com/office/drawing/2014/main" id="{DCB56175-DBAF-4B59-958B-00DE50EE70F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4D8183C-F758-4786-BF68-A3E1AC00850C}"/>
              </a:ext>
            </a:extLst>
          </p:cNvPr>
          <p:cNvSpPr>
            <a:spLocks noGrp="1"/>
          </p:cNvSpPr>
          <p:nvPr>
            <p:ph type="sldNum" sz="quarter" idx="12"/>
          </p:nvPr>
        </p:nvSpPr>
        <p:spPr/>
        <p:txBody>
          <a:bodyPr/>
          <a:lstStyle/>
          <a:p>
            <a:fld id="{5A468F91-46F8-47B5-9FB0-2518979EA30E}" type="slidenum">
              <a:rPr lang="en-CA" smtClean="0"/>
              <a:t>‹#›</a:t>
            </a:fld>
            <a:endParaRPr lang="en-CA"/>
          </a:p>
        </p:txBody>
      </p:sp>
    </p:spTree>
    <p:extLst>
      <p:ext uri="{BB962C8B-B14F-4D97-AF65-F5344CB8AC3E}">
        <p14:creationId xmlns:p14="http://schemas.microsoft.com/office/powerpoint/2010/main" val="187885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9879-C37C-46BF-8778-11ACB1019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D2613AA-228B-47DC-A25D-688BDE307C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C275CA9-B871-4DA0-A1BD-F715EB428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4AE34-0620-4B3D-A90C-9753BDC6F3EC}"/>
              </a:ext>
            </a:extLst>
          </p:cNvPr>
          <p:cNvSpPr>
            <a:spLocks noGrp="1"/>
          </p:cNvSpPr>
          <p:nvPr>
            <p:ph type="dt" sz="half" idx="10"/>
          </p:nvPr>
        </p:nvSpPr>
        <p:spPr/>
        <p:txBody>
          <a:bodyPr/>
          <a:lstStyle/>
          <a:p>
            <a:fld id="{479BDAC5-C696-46F5-BAA5-A5FE14BB0875}" type="datetimeFigureOut">
              <a:rPr lang="en-CA" smtClean="0"/>
              <a:t>2021-07-31</a:t>
            </a:fld>
            <a:endParaRPr lang="en-CA"/>
          </a:p>
        </p:txBody>
      </p:sp>
      <p:sp>
        <p:nvSpPr>
          <p:cNvPr id="6" name="Footer Placeholder 5">
            <a:extLst>
              <a:ext uri="{FF2B5EF4-FFF2-40B4-BE49-F238E27FC236}">
                <a16:creationId xmlns:a16="http://schemas.microsoft.com/office/drawing/2014/main" id="{1881A2C2-916C-45BD-B124-B4076E25C4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3A212E-A816-4DD1-8AFE-9130521144B4}"/>
              </a:ext>
            </a:extLst>
          </p:cNvPr>
          <p:cNvSpPr>
            <a:spLocks noGrp="1"/>
          </p:cNvSpPr>
          <p:nvPr>
            <p:ph type="sldNum" sz="quarter" idx="12"/>
          </p:nvPr>
        </p:nvSpPr>
        <p:spPr/>
        <p:txBody>
          <a:bodyPr/>
          <a:lstStyle/>
          <a:p>
            <a:fld id="{5A468F91-46F8-47B5-9FB0-2518979EA30E}" type="slidenum">
              <a:rPr lang="en-CA" smtClean="0"/>
              <a:t>‹#›</a:t>
            </a:fld>
            <a:endParaRPr lang="en-CA"/>
          </a:p>
        </p:txBody>
      </p:sp>
    </p:spTree>
    <p:extLst>
      <p:ext uri="{BB962C8B-B14F-4D97-AF65-F5344CB8AC3E}">
        <p14:creationId xmlns:p14="http://schemas.microsoft.com/office/powerpoint/2010/main" val="266977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D0F7-5B6C-46A7-8DAE-AB7C52226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6D3E1EC-2917-43AE-80E9-A65B33EBD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AE51D71-A16C-46BF-B0C5-17F401F3A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B2122-9112-4877-ABED-A0A3AB59F134}"/>
              </a:ext>
            </a:extLst>
          </p:cNvPr>
          <p:cNvSpPr>
            <a:spLocks noGrp="1"/>
          </p:cNvSpPr>
          <p:nvPr>
            <p:ph type="dt" sz="half" idx="10"/>
          </p:nvPr>
        </p:nvSpPr>
        <p:spPr/>
        <p:txBody>
          <a:bodyPr/>
          <a:lstStyle/>
          <a:p>
            <a:fld id="{479BDAC5-C696-46F5-BAA5-A5FE14BB0875}" type="datetimeFigureOut">
              <a:rPr lang="en-CA" smtClean="0"/>
              <a:t>2021-07-31</a:t>
            </a:fld>
            <a:endParaRPr lang="en-CA"/>
          </a:p>
        </p:txBody>
      </p:sp>
      <p:sp>
        <p:nvSpPr>
          <p:cNvPr id="6" name="Footer Placeholder 5">
            <a:extLst>
              <a:ext uri="{FF2B5EF4-FFF2-40B4-BE49-F238E27FC236}">
                <a16:creationId xmlns:a16="http://schemas.microsoft.com/office/drawing/2014/main" id="{6679619C-39C5-4C62-9A93-F88A6DF02F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6BECDD5-3CF2-4659-ACB9-B83C01B545E1}"/>
              </a:ext>
            </a:extLst>
          </p:cNvPr>
          <p:cNvSpPr>
            <a:spLocks noGrp="1"/>
          </p:cNvSpPr>
          <p:nvPr>
            <p:ph type="sldNum" sz="quarter" idx="12"/>
          </p:nvPr>
        </p:nvSpPr>
        <p:spPr/>
        <p:txBody>
          <a:bodyPr/>
          <a:lstStyle/>
          <a:p>
            <a:fld id="{5A468F91-46F8-47B5-9FB0-2518979EA30E}" type="slidenum">
              <a:rPr lang="en-CA" smtClean="0"/>
              <a:t>‹#›</a:t>
            </a:fld>
            <a:endParaRPr lang="en-CA"/>
          </a:p>
        </p:txBody>
      </p:sp>
    </p:spTree>
    <p:extLst>
      <p:ext uri="{BB962C8B-B14F-4D97-AF65-F5344CB8AC3E}">
        <p14:creationId xmlns:p14="http://schemas.microsoft.com/office/powerpoint/2010/main" val="285181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985851-9171-4BFA-94FB-0297C5EAD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4270A39-F8BC-4D5B-9EE1-34008B0BA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BF809D-E440-4599-8D50-4F584D2BD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BDAC5-C696-46F5-BAA5-A5FE14BB0875}" type="datetimeFigureOut">
              <a:rPr lang="en-CA" smtClean="0"/>
              <a:t>2021-07-31</a:t>
            </a:fld>
            <a:endParaRPr lang="en-CA"/>
          </a:p>
        </p:txBody>
      </p:sp>
      <p:sp>
        <p:nvSpPr>
          <p:cNvPr id="5" name="Footer Placeholder 4">
            <a:extLst>
              <a:ext uri="{FF2B5EF4-FFF2-40B4-BE49-F238E27FC236}">
                <a16:creationId xmlns:a16="http://schemas.microsoft.com/office/drawing/2014/main" id="{DF833127-438C-45D1-A54C-44A76BD8C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71B1CD4-A551-448E-AE52-2AEEC85435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68F91-46F8-47B5-9FB0-2518979EA30E}" type="slidenum">
              <a:rPr lang="en-CA" smtClean="0"/>
              <a:t>‹#›</a:t>
            </a:fld>
            <a:endParaRPr lang="en-CA"/>
          </a:p>
        </p:txBody>
      </p:sp>
    </p:spTree>
    <p:extLst>
      <p:ext uri="{BB962C8B-B14F-4D97-AF65-F5344CB8AC3E}">
        <p14:creationId xmlns:p14="http://schemas.microsoft.com/office/powerpoint/2010/main" val="166148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0D2DD-A275-4FB5-94D6-84C759844115}"/>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C1FB0A1E-033E-45C5-9155-2CEC412F9740}"/>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F1BE03FD-E805-40A4-B864-65313A46A572}"/>
              </a:ext>
            </a:extLst>
          </p:cNvPr>
          <p:cNvSpPr/>
          <p:nvPr/>
        </p:nvSpPr>
        <p:spPr>
          <a:xfrm>
            <a:off x="9336506" y="6488668"/>
            <a:ext cx="2930995" cy="369332"/>
          </a:xfrm>
          <a:prstGeom prst="rect">
            <a:avLst/>
          </a:prstGeom>
        </p:spPr>
        <p:txBody>
          <a:bodyPr wrap="none">
            <a:spAutoFit/>
          </a:bodyPr>
          <a:lstStyle/>
          <a:p>
            <a:r>
              <a:rPr lang="en-CA" dirty="0">
                <a:solidFill>
                  <a:schemeClr val="bg1">
                    <a:lumMod val="95000"/>
                  </a:schemeClr>
                </a:solidFill>
              </a:rPr>
              <a:t>Created By: Naseer Alshnawa</a:t>
            </a:r>
          </a:p>
        </p:txBody>
      </p:sp>
    </p:spTree>
    <p:extLst>
      <p:ext uri="{BB962C8B-B14F-4D97-AF65-F5344CB8AC3E}">
        <p14:creationId xmlns:p14="http://schemas.microsoft.com/office/powerpoint/2010/main" val="1780865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9989" cy="2156621"/>
          </a:xfrm>
        </p:spPr>
        <p:txBody>
          <a:bodyPr anchor="t">
            <a:normAutofit/>
          </a:bodyPr>
          <a:lstStyle/>
          <a:p>
            <a:r>
              <a:rPr lang="en-CA" sz="2400" dirty="0">
                <a:solidFill>
                  <a:srgbClr val="FFFFFF"/>
                </a:solidFill>
              </a:rPr>
              <a:t>Data Understanding </a:t>
            </a:r>
            <a:endParaRPr lang="en-CA" sz="2400" dirty="0">
              <a:solidFill>
                <a:schemeClr val="bg1">
                  <a:lumMod val="95000"/>
                </a:schemeClr>
              </a:solidFill>
            </a:endParaRP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16" name="Rectangle 15">
            <a:extLst>
              <a:ext uri="{FF2B5EF4-FFF2-40B4-BE49-F238E27FC236}">
                <a16:creationId xmlns:a16="http://schemas.microsoft.com/office/drawing/2014/main" id="{5E5783A7-D792-46BB-A6D0-07ED5C8A11E6}"/>
              </a:ext>
            </a:extLst>
          </p:cNvPr>
          <p:cNvSpPr/>
          <p:nvPr/>
        </p:nvSpPr>
        <p:spPr>
          <a:xfrm>
            <a:off x="4505308" y="135320"/>
            <a:ext cx="6096000" cy="1077218"/>
          </a:xfrm>
          <a:prstGeom prst="rect">
            <a:avLst/>
          </a:prstGeom>
        </p:spPr>
        <p:txBody>
          <a:bodyPr>
            <a:spAutoFit/>
          </a:bodyPr>
          <a:lstStyle/>
          <a:p>
            <a:r>
              <a:rPr lang="en-CA" sz="1600" dirty="0"/>
              <a:t>More information:</a:t>
            </a:r>
          </a:p>
          <a:p>
            <a:pPr marL="342900" indent="-342900">
              <a:buFont typeface="Arial" panose="020B0604020202020204" pitchFamily="34" charset="0"/>
              <a:buChar char="•"/>
            </a:pPr>
            <a:r>
              <a:rPr lang="en-CA" sz="1600" dirty="0"/>
              <a:t>Account Status and Cancel reason.</a:t>
            </a:r>
          </a:p>
          <a:p>
            <a:pPr marL="342900" indent="-342900">
              <a:buFont typeface="Arial" panose="020B0604020202020204" pitchFamily="34" charset="0"/>
              <a:buChar char="•"/>
            </a:pPr>
            <a:r>
              <a:rPr lang="en-CA" sz="1600" dirty="0"/>
              <a:t>Number of subscribers for each Service.</a:t>
            </a:r>
          </a:p>
          <a:p>
            <a:pPr marL="342900" indent="-342900">
              <a:buFont typeface="Arial" panose="020B0604020202020204" pitchFamily="34" charset="0"/>
              <a:buChar char="•"/>
            </a:pPr>
            <a:r>
              <a:rPr lang="en-CA" sz="1600" dirty="0"/>
              <a:t>Products Cost.</a:t>
            </a:r>
            <a:endParaRPr lang="en-US" sz="1600" dirty="0"/>
          </a:p>
        </p:txBody>
      </p:sp>
      <p:pic>
        <p:nvPicPr>
          <p:cNvPr id="6" name="Picture 5">
            <a:extLst>
              <a:ext uri="{FF2B5EF4-FFF2-40B4-BE49-F238E27FC236}">
                <a16:creationId xmlns:a16="http://schemas.microsoft.com/office/drawing/2014/main" id="{4D69C0B9-0992-40B3-9D8F-34E543F9C9BA}"/>
              </a:ext>
            </a:extLst>
          </p:cNvPr>
          <p:cNvPicPr>
            <a:picLocks noChangeAspect="1"/>
          </p:cNvPicPr>
          <p:nvPr/>
        </p:nvPicPr>
        <p:blipFill>
          <a:blip r:embed="rId3"/>
          <a:stretch>
            <a:fillRect/>
          </a:stretch>
        </p:blipFill>
        <p:spPr>
          <a:xfrm>
            <a:off x="4568058" y="1245611"/>
            <a:ext cx="6707388" cy="5477069"/>
          </a:xfrm>
          <a:prstGeom prst="rect">
            <a:avLst/>
          </a:prstGeom>
        </p:spPr>
      </p:pic>
    </p:spTree>
    <p:extLst>
      <p:ext uri="{BB962C8B-B14F-4D97-AF65-F5344CB8AC3E}">
        <p14:creationId xmlns:p14="http://schemas.microsoft.com/office/powerpoint/2010/main" val="123157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9989" cy="2156621"/>
          </a:xfrm>
        </p:spPr>
        <p:txBody>
          <a:bodyPr anchor="t">
            <a:normAutofit/>
          </a:bodyPr>
          <a:lstStyle/>
          <a:p>
            <a:r>
              <a:rPr lang="en-CA" sz="2400" dirty="0">
                <a:solidFill>
                  <a:srgbClr val="FFFFFF"/>
                </a:solidFill>
              </a:rPr>
              <a:t>Data Understanding </a:t>
            </a:r>
            <a:endParaRPr lang="en-CA" sz="2400" dirty="0">
              <a:solidFill>
                <a:schemeClr val="bg1">
                  <a:lumMod val="95000"/>
                </a:schemeClr>
              </a:solidFill>
            </a:endParaRPr>
          </a:p>
        </p:txBody>
      </p:sp>
      <p:sp>
        <p:nvSpPr>
          <p:cNvPr id="3" name="Content Placeholder 2">
            <a:extLst>
              <a:ext uri="{FF2B5EF4-FFF2-40B4-BE49-F238E27FC236}">
                <a16:creationId xmlns:a16="http://schemas.microsoft.com/office/drawing/2014/main" id="{3553DF9C-FBA7-435A-8316-58199E7DAF5D}"/>
              </a:ext>
            </a:extLst>
          </p:cNvPr>
          <p:cNvSpPr>
            <a:spLocks noGrp="1"/>
          </p:cNvSpPr>
          <p:nvPr>
            <p:ph sz="half" idx="1"/>
          </p:nvPr>
        </p:nvSpPr>
        <p:spPr>
          <a:xfrm>
            <a:off x="5436101" y="251214"/>
            <a:ext cx="996054" cy="369332"/>
          </a:xfrm>
        </p:spPr>
        <p:txBody>
          <a:bodyPr>
            <a:normAutofit fontScale="92500"/>
          </a:bodyPr>
          <a:lstStyle/>
          <a:p>
            <a:r>
              <a:rPr lang="en-CA" sz="2000" dirty="0"/>
              <a:t>Cost</a:t>
            </a:r>
          </a:p>
        </p:txBody>
      </p:sp>
      <p:sp>
        <p:nvSpPr>
          <p:cNvPr id="4" name="Content Placeholder 3">
            <a:extLst>
              <a:ext uri="{FF2B5EF4-FFF2-40B4-BE49-F238E27FC236}">
                <a16:creationId xmlns:a16="http://schemas.microsoft.com/office/drawing/2014/main" id="{25FA36E7-E780-43F7-9D1E-CB6CC0B5B2B9}"/>
              </a:ext>
            </a:extLst>
          </p:cNvPr>
          <p:cNvSpPr>
            <a:spLocks noGrp="1"/>
          </p:cNvSpPr>
          <p:nvPr>
            <p:ph sz="half" idx="2"/>
          </p:nvPr>
        </p:nvSpPr>
        <p:spPr>
          <a:xfrm>
            <a:off x="9311807" y="253217"/>
            <a:ext cx="1296641" cy="369332"/>
          </a:xfrm>
        </p:spPr>
        <p:txBody>
          <a:bodyPr>
            <a:normAutofit fontScale="92500"/>
          </a:bodyPr>
          <a:lstStyle/>
          <a:p>
            <a:r>
              <a:rPr lang="en-CA" sz="2000" dirty="0"/>
              <a:t>Revenue</a:t>
            </a:r>
          </a:p>
          <a:p>
            <a:endParaRPr lang="en-CA" sz="2000" dirty="0"/>
          </a:p>
        </p:txBody>
      </p:sp>
      <p:pic>
        <p:nvPicPr>
          <p:cNvPr id="5" name="Picture 4">
            <a:extLst>
              <a:ext uri="{FF2B5EF4-FFF2-40B4-BE49-F238E27FC236}">
                <a16:creationId xmlns:a16="http://schemas.microsoft.com/office/drawing/2014/main" id="{19717AD2-82CA-4242-A6AE-701C6D42D74A}"/>
              </a:ext>
            </a:extLst>
          </p:cNvPr>
          <p:cNvPicPr>
            <a:picLocks noChangeAspect="1"/>
          </p:cNvPicPr>
          <p:nvPr/>
        </p:nvPicPr>
        <p:blipFill>
          <a:blip r:embed="rId2"/>
          <a:stretch>
            <a:fillRect/>
          </a:stretch>
        </p:blipFill>
        <p:spPr>
          <a:xfrm>
            <a:off x="4686532" y="697763"/>
            <a:ext cx="2762891" cy="2623767"/>
          </a:xfrm>
          <a:prstGeom prst="rect">
            <a:avLst/>
          </a:prstGeom>
        </p:spPr>
      </p:pic>
      <p:pic>
        <p:nvPicPr>
          <p:cNvPr id="7" name="Picture 6">
            <a:extLst>
              <a:ext uri="{FF2B5EF4-FFF2-40B4-BE49-F238E27FC236}">
                <a16:creationId xmlns:a16="http://schemas.microsoft.com/office/drawing/2014/main" id="{BD8BCC30-156C-4B96-9E52-6BED8AC39D9F}"/>
              </a:ext>
            </a:extLst>
          </p:cNvPr>
          <p:cNvPicPr>
            <a:picLocks noChangeAspect="1"/>
          </p:cNvPicPr>
          <p:nvPr/>
        </p:nvPicPr>
        <p:blipFill>
          <a:blip r:embed="rId3"/>
          <a:stretch>
            <a:fillRect/>
          </a:stretch>
        </p:blipFill>
        <p:spPr>
          <a:xfrm>
            <a:off x="8442978" y="697764"/>
            <a:ext cx="3226109" cy="2623767"/>
          </a:xfrm>
          <a:prstGeom prst="rect">
            <a:avLst/>
          </a:prstGeom>
        </p:spPr>
      </p:pic>
      <p:graphicFrame>
        <p:nvGraphicFramePr>
          <p:cNvPr id="12" name="Table 11">
            <a:extLst>
              <a:ext uri="{FF2B5EF4-FFF2-40B4-BE49-F238E27FC236}">
                <a16:creationId xmlns:a16="http://schemas.microsoft.com/office/drawing/2014/main" id="{9C4FB513-2185-40B9-A2AC-5D88EE93D8FB}"/>
              </a:ext>
            </a:extLst>
          </p:cNvPr>
          <p:cNvGraphicFramePr>
            <a:graphicFrameLocks noGrp="1"/>
          </p:cNvGraphicFramePr>
          <p:nvPr/>
        </p:nvGraphicFramePr>
        <p:xfrm>
          <a:off x="5952002" y="4338340"/>
          <a:ext cx="3359805" cy="1643012"/>
        </p:xfrm>
        <a:graphic>
          <a:graphicData uri="http://schemas.openxmlformats.org/drawingml/2006/table">
            <a:tbl>
              <a:tblPr/>
              <a:tblGrid>
                <a:gridCol w="1871111">
                  <a:extLst>
                    <a:ext uri="{9D8B030D-6E8A-4147-A177-3AD203B41FA5}">
                      <a16:colId xmlns:a16="http://schemas.microsoft.com/office/drawing/2014/main" val="1693534491"/>
                    </a:ext>
                  </a:extLst>
                </a:gridCol>
                <a:gridCol w="1488694">
                  <a:extLst>
                    <a:ext uri="{9D8B030D-6E8A-4147-A177-3AD203B41FA5}">
                      <a16:colId xmlns:a16="http://schemas.microsoft.com/office/drawing/2014/main" val="1122414682"/>
                    </a:ext>
                  </a:extLst>
                </a:gridCol>
              </a:tblGrid>
              <a:tr h="234716">
                <a:tc>
                  <a:txBody>
                    <a:bodyPr/>
                    <a:lstStyle/>
                    <a:p>
                      <a:pPr algn="ctr" fontAlgn="ctr"/>
                      <a:r>
                        <a:rPr lang="en-CA" sz="1100" b="0" i="0" u="none" strike="noStrike">
                          <a:solidFill>
                            <a:srgbClr val="000000"/>
                          </a:solidFill>
                          <a:effectLst/>
                          <a:latin typeface="Calibri" panose="020F0502020204030204" pitchFamily="34" charset="0"/>
                        </a:rPr>
                        <a:t>Number of products bought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CA" sz="1100" b="0" i="0" u="none" strike="noStrike">
                          <a:solidFill>
                            <a:srgbClr val="000000"/>
                          </a:solidFill>
                          <a:effectLst/>
                          <a:latin typeface="Calibri" panose="020F0502020204030204" pitchFamily="34" charset="0"/>
                        </a:rPr>
                        <a:t>Number of household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984984379"/>
                  </a:ext>
                </a:extLst>
              </a:tr>
              <a:tr h="234716">
                <a:tc>
                  <a:txBody>
                    <a:bodyPr/>
                    <a:lstStyle/>
                    <a:p>
                      <a:pPr algn="ctr" fontAlgn="ctr"/>
                      <a:r>
                        <a:rPr lang="en-CA" sz="1100" b="0" i="0" u="none" strike="noStrike">
                          <a:solidFill>
                            <a:srgbClr val="000000"/>
                          </a:solidFill>
                          <a:effectLst/>
                          <a:latin typeface="Calibri" panose="020F0502020204030204" pitchFamily="34" charset="0"/>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CA" sz="1100" b="0" i="0" u="none" strike="noStrike">
                          <a:solidFill>
                            <a:srgbClr val="000000"/>
                          </a:solidFill>
                          <a:effectLst/>
                          <a:latin typeface="Courier New" panose="02070309020205020404" pitchFamily="49" charset="0"/>
                        </a:rPr>
                        <a:t>1589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23520768"/>
                  </a:ext>
                </a:extLst>
              </a:tr>
              <a:tr h="234716">
                <a:tc>
                  <a:txBody>
                    <a:bodyPr/>
                    <a:lstStyle/>
                    <a:p>
                      <a:pPr algn="ctr" fontAlgn="ctr"/>
                      <a:r>
                        <a:rPr lang="en-CA" sz="11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CA" sz="1100" b="0" i="0" u="none" strike="noStrike">
                          <a:solidFill>
                            <a:srgbClr val="000000"/>
                          </a:solidFill>
                          <a:effectLst/>
                          <a:latin typeface="Courier New" panose="02070309020205020404" pitchFamily="49" charset="0"/>
                        </a:rPr>
                        <a:t>1220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234681714"/>
                  </a:ext>
                </a:extLst>
              </a:tr>
              <a:tr h="234716">
                <a:tc>
                  <a:txBody>
                    <a:bodyPr/>
                    <a:lstStyle/>
                    <a:p>
                      <a:pPr algn="ctr" fontAlgn="ctr"/>
                      <a:r>
                        <a:rPr lang="en-CA" sz="1100" b="0"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CA" sz="1100" b="0" i="0" u="none" strike="noStrike">
                          <a:solidFill>
                            <a:srgbClr val="000000"/>
                          </a:solidFill>
                          <a:effectLst/>
                          <a:latin typeface="Courier New" panose="02070309020205020404" pitchFamily="49" charset="0"/>
                        </a:rPr>
                        <a:t>539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22549924"/>
                  </a:ext>
                </a:extLst>
              </a:tr>
              <a:tr h="234716">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CA" sz="1100" b="0" i="0" u="none" strike="noStrike">
                          <a:solidFill>
                            <a:srgbClr val="000000"/>
                          </a:solidFill>
                          <a:effectLst/>
                          <a:latin typeface="Courier New" panose="02070309020205020404" pitchFamily="49"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36919996"/>
                  </a:ext>
                </a:extLst>
              </a:tr>
              <a:tr h="234716">
                <a:tc>
                  <a:txBody>
                    <a:bodyPr/>
                    <a:lstStyle/>
                    <a:p>
                      <a:pPr algn="ctr" fontAlgn="ctr"/>
                      <a:r>
                        <a:rPr lang="en-CA" sz="1100" b="0" i="0" u="none" strike="noStrike">
                          <a:solidFill>
                            <a:srgbClr val="000000"/>
                          </a:solidFill>
                          <a:effectLst/>
                          <a:latin typeface="Calibri" panose="020F050202020403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CA" sz="1100" b="0" i="0" u="none" strike="noStrike">
                          <a:solidFill>
                            <a:srgbClr val="000000"/>
                          </a:solidFill>
                          <a:effectLst/>
                          <a:latin typeface="Courier New" panose="02070309020205020404" pitchFamily="49"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544443418"/>
                  </a:ext>
                </a:extLst>
              </a:tr>
              <a:tr h="234716">
                <a:tc>
                  <a:txBody>
                    <a:bodyPr/>
                    <a:lstStyle/>
                    <a:p>
                      <a:pPr algn="ctr" fontAlgn="ctr"/>
                      <a:r>
                        <a:rPr lang="en-CA" sz="1100" b="0" i="0" u="none" strike="noStrike" dirty="0">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CA" sz="1100" b="0" i="0" u="none" strike="noStrike" dirty="0">
                          <a:solidFill>
                            <a:srgbClr val="000000"/>
                          </a:solidFill>
                          <a:effectLst/>
                          <a:latin typeface="Courier New" panose="02070309020205020404" pitchFamily="49"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966292394"/>
                  </a:ext>
                </a:extLst>
              </a:tr>
            </a:tbl>
          </a:graphicData>
        </a:graphic>
      </p:graphicFrame>
      <p:sp>
        <p:nvSpPr>
          <p:cNvPr id="21" name="TextBox 20">
            <a:extLst>
              <a:ext uri="{FF2B5EF4-FFF2-40B4-BE49-F238E27FC236}">
                <a16:creationId xmlns:a16="http://schemas.microsoft.com/office/drawing/2014/main" id="{5E96FE7C-BB68-47BE-A0D4-161EA0872051}"/>
              </a:ext>
            </a:extLst>
          </p:cNvPr>
          <p:cNvSpPr txBox="1"/>
          <p:nvPr/>
        </p:nvSpPr>
        <p:spPr>
          <a:xfrm>
            <a:off x="6663965" y="3981603"/>
            <a:ext cx="1779013" cy="369332"/>
          </a:xfrm>
          <a:prstGeom prst="rect">
            <a:avLst/>
          </a:prstGeom>
          <a:noFill/>
        </p:spPr>
        <p:txBody>
          <a:bodyPr wrap="none" rtlCol="0">
            <a:spAutoFit/>
          </a:bodyPr>
          <a:lstStyle/>
          <a:p>
            <a:pPr marL="285750" indent="-285750">
              <a:buFont typeface="Arial" panose="020B0604020202020204" pitchFamily="34" charset="0"/>
              <a:buChar char="•"/>
            </a:pPr>
            <a:r>
              <a:rPr lang="en-CA" dirty="0"/>
              <a:t>Segmentation</a:t>
            </a: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6" name="TextBox 5">
            <a:extLst>
              <a:ext uri="{FF2B5EF4-FFF2-40B4-BE49-F238E27FC236}">
                <a16:creationId xmlns:a16="http://schemas.microsoft.com/office/drawing/2014/main" id="{63D04D14-14BA-4806-9F00-24E2F93EDC0A}"/>
              </a:ext>
            </a:extLst>
          </p:cNvPr>
          <p:cNvSpPr txBox="1"/>
          <p:nvPr/>
        </p:nvSpPr>
        <p:spPr>
          <a:xfrm>
            <a:off x="8179832" y="3355505"/>
            <a:ext cx="3637534" cy="430887"/>
          </a:xfrm>
          <a:prstGeom prst="rect">
            <a:avLst/>
          </a:prstGeom>
          <a:noFill/>
        </p:spPr>
        <p:txBody>
          <a:bodyPr wrap="none" rtlCol="0">
            <a:spAutoFit/>
          </a:bodyPr>
          <a:lstStyle/>
          <a:p>
            <a:pPr algn="ctr"/>
            <a:r>
              <a:rPr lang="en-CA" sz="1100" dirty="0"/>
              <a:t>AAA products have low market.</a:t>
            </a:r>
          </a:p>
          <a:p>
            <a:r>
              <a:rPr lang="en-CA" sz="1100" dirty="0"/>
              <a:t> The highest used product </a:t>
            </a:r>
            <a:r>
              <a:rPr lang="en-CA" sz="1100" dirty="0">
                <a:highlight>
                  <a:srgbClr val="FFFF00"/>
                </a:highlight>
              </a:rPr>
              <a:t>is less than 30% </a:t>
            </a:r>
            <a:r>
              <a:rPr lang="en-CA" sz="1100" dirty="0"/>
              <a:t>of the household.</a:t>
            </a:r>
          </a:p>
        </p:txBody>
      </p:sp>
      <p:sp>
        <p:nvSpPr>
          <p:cNvPr id="14" name="TextBox 13">
            <a:extLst>
              <a:ext uri="{FF2B5EF4-FFF2-40B4-BE49-F238E27FC236}">
                <a16:creationId xmlns:a16="http://schemas.microsoft.com/office/drawing/2014/main" id="{1658F770-06B4-49E5-936B-754BBDDFE45C}"/>
              </a:ext>
            </a:extLst>
          </p:cNvPr>
          <p:cNvSpPr txBox="1"/>
          <p:nvPr/>
        </p:nvSpPr>
        <p:spPr>
          <a:xfrm>
            <a:off x="4423398" y="3355505"/>
            <a:ext cx="3108543" cy="430887"/>
          </a:xfrm>
          <a:prstGeom prst="rect">
            <a:avLst/>
          </a:prstGeom>
          <a:noFill/>
        </p:spPr>
        <p:txBody>
          <a:bodyPr wrap="none" rtlCol="0">
            <a:spAutoFit/>
          </a:bodyPr>
          <a:lstStyle/>
          <a:p>
            <a:r>
              <a:rPr lang="en-CA" sz="1100" dirty="0"/>
              <a:t>AAA’s households cost are </a:t>
            </a:r>
            <a:r>
              <a:rPr lang="en-CA" sz="1100" dirty="0">
                <a:highlight>
                  <a:srgbClr val="FFFF00"/>
                </a:highlight>
              </a:rPr>
              <a:t>less than 35%,</a:t>
            </a:r>
          </a:p>
          <a:p>
            <a:r>
              <a:rPr lang="en-CA" sz="1100" dirty="0"/>
              <a:t>65% households didn't generate any costs in 2019.</a:t>
            </a:r>
          </a:p>
        </p:txBody>
      </p:sp>
      <p:sp>
        <p:nvSpPr>
          <p:cNvPr id="8" name="Rectangle 7">
            <a:extLst>
              <a:ext uri="{FF2B5EF4-FFF2-40B4-BE49-F238E27FC236}">
                <a16:creationId xmlns:a16="http://schemas.microsoft.com/office/drawing/2014/main" id="{7B64B8C4-840E-4068-BDEA-727A1B9FBF83}"/>
              </a:ext>
            </a:extLst>
          </p:cNvPr>
          <p:cNvSpPr/>
          <p:nvPr/>
        </p:nvSpPr>
        <p:spPr>
          <a:xfrm>
            <a:off x="5436101" y="6099110"/>
            <a:ext cx="4551015" cy="430887"/>
          </a:xfrm>
          <a:prstGeom prst="rect">
            <a:avLst/>
          </a:prstGeom>
        </p:spPr>
        <p:txBody>
          <a:bodyPr wrap="square">
            <a:spAutoFit/>
          </a:bodyPr>
          <a:lstStyle/>
          <a:p>
            <a:pPr algn="ctr"/>
            <a:r>
              <a:rPr lang="en-CA" sz="1100" dirty="0">
                <a:highlight>
                  <a:srgbClr val="FFFF00"/>
                </a:highlight>
              </a:rPr>
              <a:t>Around 45%</a:t>
            </a:r>
            <a:r>
              <a:rPr lang="en-CA" sz="1100" dirty="0"/>
              <a:t> of the households did not subscribe to other AAA products and there is a big market opportunities</a:t>
            </a:r>
          </a:p>
        </p:txBody>
      </p:sp>
    </p:spTree>
    <p:extLst>
      <p:ext uri="{BB962C8B-B14F-4D97-AF65-F5344CB8AC3E}">
        <p14:creationId xmlns:p14="http://schemas.microsoft.com/office/powerpoint/2010/main" val="667601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8342" cy="2156621"/>
          </a:xfrm>
        </p:spPr>
        <p:txBody>
          <a:bodyPr anchor="t">
            <a:normAutofit/>
          </a:bodyPr>
          <a:lstStyle/>
          <a:p>
            <a:r>
              <a:rPr lang="en-CA" sz="2400" dirty="0">
                <a:solidFill>
                  <a:schemeClr val="bg1">
                    <a:lumMod val="95000"/>
                  </a:schemeClr>
                </a:solidFill>
              </a:rPr>
              <a:t>Problem Definition &amp; Solution</a:t>
            </a:r>
            <a:endParaRPr lang="en-CA" sz="2400" dirty="0">
              <a:solidFill>
                <a:srgbClr val="FFFFFF"/>
              </a:solidFill>
            </a:endParaRPr>
          </a:p>
        </p:txBody>
      </p:sp>
      <p:sp>
        <p:nvSpPr>
          <p:cNvPr id="3" name="Content Placeholder 2">
            <a:extLst>
              <a:ext uri="{FF2B5EF4-FFF2-40B4-BE49-F238E27FC236}">
                <a16:creationId xmlns:a16="http://schemas.microsoft.com/office/drawing/2014/main" id="{3553DF9C-FBA7-435A-8316-58199E7DAF5D}"/>
              </a:ext>
            </a:extLst>
          </p:cNvPr>
          <p:cNvSpPr>
            <a:spLocks noGrp="1"/>
          </p:cNvSpPr>
          <p:nvPr>
            <p:ph sz="half" idx="1"/>
          </p:nvPr>
        </p:nvSpPr>
        <p:spPr>
          <a:xfrm>
            <a:off x="4715080" y="318326"/>
            <a:ext cx="996054" cy="369332"/>
          </a:xfrm>
        </p:spPr>
        <p:txBody>
          <a:bodyPr>
            <a:normAutofit fontScale="92500"/>
          </a:bodyPr>
          <a:lstStyle/>
          <a:p>
            <a:r>
              <a:rPr lang="en-CA" sz="2000" dirty="0"/>
              <a:t>Cost</a:t>
            </a:r>
          </a:p>
        </p:txBody>
      </p:sp>
      <p:sp>
        <p:nvSpPr>
          <p:cNvPr id="4" name="Content Placeholder 3">
            <a:extLst>
              <a:ext uri="{FF2B5EF4-FFF2-40B4-BE49-F238E27FC236}">
                <a16:creationId xmlns:a16="http://schemas.microsoft.com/office/drawing/2014/main" id="{25FA36E7-E780-43F7-9D1E-CB6CC0B5B2B9}"/>
              </a:ext>
            </a:extLst>
          </p:cNvPr>
          <p:cNvSpPr>
            <a:spLocks noGrp="1"/>
          </p:cNvSpPr>
          <p:nvPr>
            <p:ph sz="half" idx="2"/>
          </p:nvPr>
        </p:nvSpPr>
        <p:spPr>
          <a:xfrm>
            <a:off x="9311807" y="253217"/>
            <a:ext cx="1296641" cy="369332"/>
          </a:xfrm>
        </p:spPr>
        <p:txBody>
          <a:bodyPr>
            <a:normAutofit fontScale="92500"/>
          </a:bodyPr>
          <a:lstStyle/>
          <a:p>
            <a:r>
              <a:rPr lang="en-CA" sz="2000" dirty="0"/>
              <a:t>Revenue</a:t>
            </a:r>
          </a:p>
          <a:p>
            <a:endParaRPr lang="en-CA" sz="2000" dirty="0"/>
          </a:p>
        </p:txBody>
      </p:sp>
      <p:sp>
        <p:nvSpPr>
          <p:cNvPr id="21" name="TextBox 20">
            <a:extLst>
              <a:ext uri="{FF2B5EF4-FFF2-40B4-BE49-F238E27FC236}">
                <a16:creationId xmlns:a16="http://schemas.microsoft.com/office/drawing/2014/main" id="{5E96FE7C-BB68-47BE-A0D4-161EA0872051}"/>
              </a:ext>
            </a:extLst>
          </p:cNvPr>
          <p:cNvSpPr txBox="1"/>
          <p:nvPr/>
        </p:nvSpPr>
        <p:spPr>
          <a:xfrm>
            <a:off x="6549690" y="2925485"/>
            <a:ext cx="1779013" cy="369332"/>
          </a:xfrm>
          <a:prstGeom prst="rect">
            <a:avLst/>
          </a:prstGeom>
          <a:noFill/>
        </p:spPr>
        <p:txBody>
          <a:bodyPr wrap="none" rtlCol="0">
            <a:spAutoFit/>
          </a:bodyPr>
          <a:lstStyle/>
          <a:p>
            <a:pPr marL="285750" indent="-285750">
              <a:buFont typeface="Arial" panose="020B0604020202020204" pitchFamily="34" charset="0"/>
              <a:buChar char="•"/>
            </a:pPr>
            <a:r>
              <a:rPr lang="en-CA" dirty="0"/>
              <a:t>Segmentation</a:t>
            </a: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27" name="TextBox 26">
            <a:extLst>
              <a:ext uri="{FF2B5EF4-FFF2-40B4-BE49-F238E27FC236}">
                <a16:creationId xmlns:a16="http://schemas.microsoft.com/office/drawing/2014/main" id="{7E9B346A-0091-4ACD-9E69-775F3FD1E42F}"/>
              </a:ext>
            </a:extLst>
          </p:cNvPr>
          <p:cNvSpPr txBox="1"/>
          <p:nvPr/>
        </p:nvSpPr>
        <p:spPr>
          <a:xfrm>
            <a:off x="4572951" y="800325"/>
            <a:ext cx="3733714" cy="938719"/>
          </a:xfrm>
          <a:prstGeom prst="rect">
            <a:avLst/>
          </a:prstGeom>
          <a:noFill/>
        </p:spPr>
        <p:txBody>
          <a:bodyPr wrap="none" rtlCol="0">
            <a:spAutoFit/>
          </a:bodyPr>
          <a:lstStyle/>
          <a:p>
            <a:r>
              <a:rPr lang="en-CA" sz="1100" b="1" dirty="0"/>
              <a:t>Problem statement: </a:t>
            </a:r>
            <a:r>
              <a:rPr lang="en-CA" sz="1100" dirty="0"/>
              <a:t>How likely will the members to subscribe</a:t>
            </a:r>
          </a:p>
          <a:p>
            <a:r>
              <a:rPr lang="en-CA" sz="1100" dirty="0"/>
              <a:t> to other AAA’s financial product in the next 12 months?</a:t>
            </a:r>
          </a:p>
          <a:p>
            <a:endParaRPr lang="en-CA" sz="1100" dirty="0"/>
          </a:p>
          <a:p>
            <a:r>
              <a:rPr lang="en-CA" sz="1100" b="1" dirty="0"/>
              <a:t>Solution: </a:t>
            </a:r>
            <a:r>
              <a:rPr lang="en-CA" sz="1100" dirty="0"/>
              <a:t>Predictive models to Forecast the probability of </a:t>
            </a:r>
          </a:p>
          <a:p>
            <a:r>
              <a:rPr lang="en-CA" sz="1100" dirty="0"/>
              <a:t>generating cost for the next 12 months</a:t>
            </a:r>
          </a:p>
        </p:txBody>
      </p:sp>
      <p:sp>
        <p:nvSpPr>
          <p:cNvPr id="32" name="TextBox 31">
            <a:extLst>
              <a:ext uri="{FF2B5EF4-FFF2-40B4-BE49-F238E27FC236}">
                <a16:creationId xmlns:a16="http://schemas.microsoft.com/office/drawing/2014/main" id="{ECAAF39F-927B-4D3B-9F2F-6E38452E928A}"/>
              </a:ext>
            </a:extLst>
          </p:cNvPr>
          <p:cNvSpPr txBox="1"/>
          <p:nvPr/>
        </p:nvSpPr>
        <p:spPr>
          <a:xfrm>
            <a:off x="4568058" y="3346345"/>
            <a:ext cx="5742278" cy="769441"/>
          </a:xfrm>
          <a:prstGeom prst="rect">
            <a:avLst/>
          </a:prstGeom>
          <a:noFill/>
        </p:spPr>
        <p:txBody>
          <a:bodyPr wrap="none" rtlCol="0">
            <a:spAutoFit/>
          </a:bodyPr>
          <a:lstStyle/>
          <a:p>
            <a:r>
              <a:rPr lang="en-CA" sz="1100" b="1" dirty="0"/>
              <a:t>Problem statement:</a:t>
            </a:r>
            <a:r>
              <a:rPr lang="en-CA" sz="1100" dirty="0"/>
              <a:t> How to target members and achieve highest Return on investment?</a:t>
            </a:r>
          </a:p>
          <a:p>
            <a:endParaRPr lang="en-CA" sz="1100" dirty="0"/>
          </a:p>
          <a:p>
            <a:r>
              <a:rPr lang="en-CA" sz="1100" dirty="0"/>
              <a:t> </a:t>
            </a:r>
            <a:r>
              <a:rPr lang="en-CA" sz="1100" b="1" dirty="0"/>
              <a:t>Solution: </a:t>
            </a:r>
            <a:r>
              <a:rPr lang="en-CA" sz="1100" dirty="0"/>
              <a:t>Clustering based on predicted probabilities of purchasing products and generating cost </a:t>
            </a:r>
          </a:p>
          <a:p>
            <a:r>
              <a:rPr lang="en-CA" sz="1100" dirty="0"/>
              <a:t>by Explore the market opportunities to maximizes the Return on investment.</a:t>
            </a:r>
          </a:p>
        </p:txBody>
      </p:sp>
      <p:sp>
        <p:nvSpPr>
          <p:cNvPr id="33" name="TextBox 32">
            <a:extLst>
              <a:ext uri="{FF2B5EF4-FFF2-40B4-BE49-F238E27FC236}">
                <a16:creationId xmlns:a16="http://schemas.microsoft.com/office/drawing/2014/main" id="{909AB6F5-13D2-4935-B9D6-C9AC7B886C85}"/>
              </a:ext>
            </a:extLst>
          </p:cNvPr>
          <p:cNvSpPr txBox="1"/>
          <p:nvPr/>
        </p:nvSpPr>
        <p:spPr>
          <a:xfrm>
            <a:off x="8950006" y="800324"/>
            <a:ext cx="3138530" cy="938719"/>
          </a:xfrm>
          <a:prstGeom prst="rect">
            <a:avLst/>
          </a:prstGeom>
          <a:noFill/>
        </p:spPr>
        <p:txBody>
          <a:bodyPr wrap="square" rtlCol="0">
            <a:spAutoFit/>
          </a:bodyPr>
          <a:lstStyle/>
          <a:p>
            <a:r>
              <a:rPr lang="en-CA" sz="1100" b="1" dirty="0"/>
              <a:t>Problem statement </a:t>
            </a:r>
            <a:r>
              <a:rPr lang="en-CA" sz="1100" dirty="0"/>
              <a:t>: How likely are the members to purchase AAA’s financial products? </a:t>
            </a:r>
          </a:p>
          <a:p>
            <a:endParaRPr lang="en-CA" sz="1100" dirty="0"/>
          </a:p>
          <a:p>
            <a:r>
              <a:rPr lang="en-CA" sz="1100" b="1" dirty="0"/>
              <a:t>Solution:</a:t>
            </a:r>
            <a:r>
              <a:rPr lang="en-CA" sz="1100" dirty="0"/>
              <a:t> Predictive models to Predict probability of purchasing a product</a:t>
            </a:r>
          </a:p>
        </p:txBody>
      </p:sp>
    </p:spTree>
    <p:extLst>
      <p:ext uri="{BB962C8B-B14F-4D97-AF65-F5344CB8AC3E}">
        <p14:creationId xmlns:p14="http://schemas.microsoft.com/office/powerpoint/2010/main" val="333665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8342" cy="2156621"/>
          </a:xfrm>
        </p:spPr>
        <p:txBody>
          <a:bodyPr anchor="t">
            <a:normAutofit/>
          </a:bodyPr>
          <a:lstStyle/>
          <a:p>
            <a:r>
              <a:rPr lang="en-CA" sz="2400" dirty="0">
                <a:solidFill>
                  <a:schemeClr val="bg1">
                    <a:lumMod val="95000"/>
                  </a:schemeClr>
                </a:solidFill>
              </a:rPr>
              <a:t>Analysis Result</a:t>
            </a:r>
          </a:p>
        </p:txBody>
      </p:sp>
      <p:sp>
        <p:nvSpPr>
          <p:cNvPr id="3" name="Content Placeholder 2">
            <a:extLst>
              <a:ext uri="{FF2B5EF4-FFF2-40B4-BE49-F238E27FC236}">
                <a16:creationId xmlns:a16="http://schemas.microsoft.com/office/drawing/2014/main" id="{3553DF9C-FBA7-435A-8316-58199E7DAF5D}"/>
              </a:ext>
            </a:extLst>
          </p:cNvPr>
          <p:cNvSpPr>
            <a:spLocks noGrp="1"/>
          </p:cNvSpPr>
          <p:nvPr>
            <p:ph sz="half" idx="1"/>
          </p:nvPr>
        </p:nvSpPr>
        <p:spPr>
          <a:xfrm>
            <a:off x="7424724" y="201848"/>
            <a:ext cx="996054" cy="369332"/>
          </a:xfrm>
        </p:spPr>
        <p:txBody>
          <a:bodyPr>
            <a:normAutofit fontScale="92500" lnSpcReduction="10000"/>
          </a:bodyPr>
          <a:lstStyle/>
          <a:p>
            <a:pPr marL="0" indent="0">
              <a:buNone/>
            </a:pPr>
            <a:r>
              <a:rPr lang="en-CA" sz="2000" dirty="0"/>
              <a:t>Cost</a:t>
            </a: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27" name="TextBox 26">
            <a:extLst>
              <a:ext uri="{FF2B5EF4-FFF2-40B4-BE49-F238E27FC236}">
                <a16:creationId xmlns:a16="http://schemas.microsoft.com/office/drawing/2014/main" id="{7E9B346A-0091-4ACD-9E69-775F3FD1E42F}"/>
              </a:ext>
            </a:extLst>
          </p:cNvPr>
          <p:cNvSpPr txBox="1"/>
          <p:nvPr/>
        </p:nvSpPr>
        <p:spPr>
          <a:xfrm>
            <a:off x="4547784" y="769913"/>
            <a:ext cx="2872068" cy="307777"/>
          </a:xfrm>
          <a:prstGeom prst="rect">
            <a:avLst/>
          </a:prstGeom>
          <a:noFill/>
        </p:spPr>
        <p:txBody>
          <a:bodyPr wrap="none" rtlCol="0">
            <a:spAutoFit/>
          </a:bodyPr>
          <a:lstStyle/>
          <a:p>
            <a:r>
              <a:rPr lang="en-CA" sz="1400" b="1" dirty="0"/>
              <a:t>Forecast Cost in the Next 12 Months</a:t>
            </a:r>
          </a:p>
        </p:txBody>
      </p:sp>
      <p:pic>
        <p:nvPicPr>
          <p:cNvPr id="5" name="Picture 4">
            <a:extLst>
              <a:ext uri="{FF2B5EF4-FFF2-40B4-BE49-F238E27FC236}">
                <a16:creationId xmlns:a16="http://schemas.microsoft.com/office/drawing/2014/main" id="{1C662C7E-CA55-4FF4-B295-2180FD61523C}"/>
              </a:ext>
            </a:extLst>
          </p:cNvPr>
          <p:cNvPicPr>
            <a:picLocks noChangeAspect="1"/>
          </p:cNvPicPr>
          <p:nvPr/>
        </p:nvPicPr>
        <p:blipFill>
          <a:blip r:embed="rId3"/>
          <a:stretch>
            <a:fillRect/>
          </a:stretch>
        </p:blipFill>
        <p:spPr>
          <a:xfrm>
            <a:off x="4717740" y="2739031"/>
            <a:ext cx="3534230" cy="1379938"/>
          </a:xfrm>
          <a:prstGeom prst="rect">
            <a:avLst/>
          </a:prstGeom>
        </p:spPr>
      </p:pic>
      <p:sp>
        <p:nvSpPr>
          <p:cNvPr id="7" name="Content Placeholder 6">
            <a:extLst>
              <a:ext uri="{FF2B5EF4-FFF2-40B4-BE49-F238E27FC236}">
                <a16:creationId xmlns:a16="http://schemas.microsoft.com/office/drawing/2014/main" id="{4EF77A2F-3411-45CD-BCAA-B2050FF9FCD9}"/>
              </a:ext>
            </a:extLst>
          </p:cNvPr>
          <p:cNvSpPr>
            <a:spLocks noGrp="1"/>
          </p:cNvSpPr>
          <p:nvPr>
            <p:ph sz="half" idx="2"/>
          </p:nvPr>
        </p:nvSpPr>
        <p:spPr>
          <a:xfrm>
            <a:off x="4662880" y="1250308"/>
            <a:ext cx="5412297" cy="1352725"/>
          </a:xfrm>
        </p:spPr>
        <p:txBody>
          <a:bodyPr>
            <a:normAutofit fontScale="92500" lnSpcReduction="10000"/>
          </a:bodyPr>
          <a:lstStyle/>
          <a:p>
            <a:r>
              <a:rPr lang="en-CA" sz="1400" b="1" dirty="0"/>
              <a:t>Time-Relevant Variables: </a:t>
            </a:r>
            <a:r>
              <a:rPr lang="en-CA" sz="1400" dirty="0"/>
              <a:t>Use the cost before year 2019 as year n-1, n-2, and so on to predict the cost in year 2019. Afterwards, treat year 2019 as year n-1, year 2018 as year n-2, and so on to predict the cost in year 2020.</a:t>
            </a:r>
          </a:p>
          <a:p>
            <a:r>
              <a:rPr lang="en-CA" sz="1400" dirty="0"/>
              <a:t> </a:t>
            </a:r>
            <a:r>
              <a:rPr lang="en-CA" sz="1400" b="1" dirty="0"/>
              <a:t>Assumption: </a:t>
            </a:r>
            <a:r>
              <a:rPr lang="en-CA" sz="1400" dirty="0"/>
              <a:t>The household information would remain the same in year 2020 </a:t>
            </a:r>
          </a:p>
          <a:p>
            <a:r>
              <a:rPr lang="en-CA" sz="1400" b="1" dirty="0"/>
              <a:t>Best Model: </a:t>
            </a:r>
            <a:r>
              <a:rPr lang="en-CA" sz="1400" dirty="0"/>
              <a:t>Bagging + Decision Tree</a:t>
            </a:r>
          </a:p>
        </p:txBody>
      </p:sp>
    </p:spTree>
    <p:extLst>
      <p:ext uri="{BB962C8B-B14F-4D97-AF65-F5344CB8AC3E}">
        <p14:creationId xmlns:p14="http://schemas.microsoft.com/office/powerpoint/2010/main" val="394372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8342" cy="2156621"/>
          </a:xfrm>
        </p:spPr>
        <p:txBody>
          <a:bodyPr anchor="t">
            <a:normAutofit/>
          </a:bodyPr>
          <a:lstStyle/>
          <a:p>
            <a:r>
              <a:rPr lang="en-CA" sz="2400" dirty="0">
                <a:solidFill>
                  <a:schemeClr val="bg1">
                    <a:lumMod val="95000"/>
                  </a:schemeClr>
                </a:solidFill>
              </a:rPr>
              <a:t>Analysis Result</a:t>
            </a:r>
          </a:p>
        </p:txBody>
      </p:sp>
      <p:sp>
        <p:nvSpPr>
          <p:cNvPr id="4" name="Content Placeholder 3">
            <a:extLst>
              <a:ext uri="{FF2B5EF4-FFF2-40B4-BE49-F238E27FC236}">
                <a16:creationId xmlns:a16="http://schemas.microsoft.com/office/drawing/2014/main" id="{25FA36E7-E780-43F7-9D1E-CB6CC0B5B2B9}"/>
              </a:ext>
            </a:extLst>
          </p:cNvPr>
          <p:cNvSpPr>
            <a:spLocks noGrp="1"/>
          </p:cNvSpPr>
          <p:nvPr>
            <p:ph sz="half" idx="2"/>
          </p:nvPr>
        </p:nvSpPr>
        <p:spPr>
          <a:xfrm>
            <a:off x="6790875" y="183271"/>
            <a:ext cx="1296641" cy="369332"/>
          </a:xfrm>
        </p:spPr>
        <p:txBody>
          <a:bodyPr>
            <a:normAutofit fontScale="92500"/>
          </a:bodyPr>
          <a:lstStyle/>
          <a:p>
            <a:r>
              <a:rPr lang="en-CA" sz="2000" dirty="0"/>
              <a:t>Revenue</a:t>
            </a:r>
          </a:p>
          <a:p>
            <a:endParaRPr lang="en-CA" sz="2000" dirty="0"/>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27" name="TextBox 26">
            <a:extLst>
              <a:ext uri="{FF2B5EF4-FFF2-40B4-BE49-F238E27FC236}">
                <a16:creationId xmlns:a16="http://schemas.microsoft.com/office/drawing/2014/main" id="{7E9B346A-0091-4ACD-9E69-775F3FD1E42F}"/>
              </a:ext>
            </a:extLst>
          </p:cNvPr>
          <p:cNvSpPr txBox="1"/>
          <p:nvPr/>
        </p:nvSpPr>
        <p:spPr>
          <a:xfrm>
            <a:off x="4572951" y="800325"/>
            <a:ext cx="3365730" cy="307777"/>
          </a:xfrm>
          <a:prstGeom prst="rect">
            <a:avLst/>
          </a:prstGeom>
          <a:noFill/>
        </p:spPr>
        <p:txBody>
          <a:bodyPr wrap="none" rtlCol="0">
            <a:spAutoFit/>
          </a:bodyPr>
          <a:lstStyle/>
          <a:p>
            <a:r>
              <a:rPr lang="en-CA" sz="1400" b="1" dirty="0"/>
              <a:t>Predict Probability of Purchasing a Product</a:t>
            </a:r>
          </a:p>
        </p:txBody>
      </p:sp>
      <p:pic>
        <p:nvPicPr>
          <p:cNvPr id="8" name="Picture 7">
            <a:extLst>
              <a:ext uri="{FF2B5EF4-FFF2-40B4-BE49-F238E27FC236}">
                <a16:creationId xmlns:a16="http://schemas.microsoft.com/office/drawing/2014/main" id="{2102CE42-73C7-41FF-8B5C-AE87DDC5F3F0}"/>
              </a:ext>
            </a:extLst>
          </p:cNvPr>
          <p:cNvPicPr>
            <a:picLocks noChangeAspect="1"/>
          </p:cNvPicPr>
          <p:nvPr/>
        </p:nvPicPr>
        <p:blipFill>
          <a:blip r:embed="rId3"/>
          <a:stretch>
            <a:fillRect/>
          </a:stretch>
        </p:blipFill>
        <p:spPr>
          <a:xfrm>
            <a:off x="4683785" y="3229071"/>
            <a:ext cx="6173769" cy="3318544"/>
          </a:xfrm>
          <a:prstGeom prst="rect">
            <a:avLst/>
          </a:prstGeom>
        </p:spPr>
      </p:pic>
      <p:sp>
        <p:nvSpPr>
          <p:cNvPr id="9" name="TextBox 8">
            <a:extLst>
              <a:ext uri="{FF2B5EF4-FFF2-40B4-BE49-F238E27FC236}">
                <a16:creationId xmlns:a16="http://schemas.microsoft.com/office/drawing/2014/main" id="{C2BB7E84-638E-4F6D-87BA-4617066C60B1}"/>
              </a:ext>
            </a:extLst>
          </p:cNvPr>
          <p:cNvSpPr txBox="1"/>
          <p:nvPr/>
        </p:nvSpPr>
        <p:spPr>
          <a:xfrm>
            <a:off x="4815280" y="1152924"/>
            <a:ext cx="4613945" cy="2031325"/>
          </a:xfrm>
          <a:prstGeom prst="rect">
            <a:avLst/>
          </a:prstGeom>
          <a:noFill/>
        </p:spPr>
        <p:txBody>
          <a:bodyPr wrap="square" rtlCol="0">
            <a:spAutoFit/>
          </a:bodyPr>
          <a:lstStyle/>
          <a:p>
            <a:r>
              <a:rPr lang="en-CA" sz="1400" b="1" dirty="0"/>
              <a:t>Best Model: </a:t>
            </a:r>
            <a:r>
              <a:rPr lang="en-CA" sz="1400" dirty="0"/>
              <a:t>Bagging + Decision Tree </a:t>
            </a:r>
          </a:p>
          <a:p>
            <a:r>
              <a:rPr lang="en-CA" sz="1400" b="1" dirty="0"/>
              <a:t>Prediction Power on Probability (AUC):</a:t>
            </a:r>
          </a:p>
          <a:p>
            <a:pPr marL="285750" indent="-285750">
              <a:buFont typeface="Wingdings" panose="05000000000000000000" pitchFamily="2" charset="2"/>
              <a:buChar char="Ø"/>
            </a:pPr>
            <a:r>
              <a:rPr lang="en-CA" sz="1400" dirty="0"/>
              <a:t>Test Set (Decision Tree) 0.911474</a:t>
            </a:r>
          </a:p>
          <a:p>
            <a:pPr marL="285750" indent="-285750">
              <a:buFont typeface="Wingdings" panose="05000000000000000000" pitchFamily="2" charset="2"/>
              <a:buChar char="Ø"/>
            </a:pPr>
            <a:r>
              <a:rPr lang="en-CA" sz="1400" dirty="0"/>
              <a:t>Test Set (Bagging): 0.975726 </a:t>
            </a:r>
          </a:p>
          <a:p>
            <a:pPr marL="285750" indent="-285750">
              <a:buFont typeface="Wingdings" panose="05000000000000000000" pitchFamily="2" charset="2"/>
              <a:buChar char="Ø"/>
            </a:pPr>
            <a:r>
              <a:rPr lang="en-CA" sz="1400" dirty="0"/>
              <a:t> All Data (Bagging): 0.986834 </a:t>
            </a:r>
          </a:p>
          <a:p>
            <a:endParaRPr lang="en-CA" sz="1400" dirty="0"/>
          </a:p>
          <a:p>
            <a:r>
              <a:rPr lang="en-CA" sz="1400" dirty="0">
                <a:solidFill>
                  <a:srgbClr val="00B050"/>
                </a:solidFill>
              </a:rPr>
              <a:t>With high AUC on predicting all products, we can be confident that the probability of purchasing would be a good reference on potential buyers for each product.</a:t>
            </a:r>
          </a:p>
        </p:txBody>
      </p:sp>
    </p:spTree>
    <p:extLst>
      <p:ext uri="{BB962C8B-B14F-4D97-AF65-F5344CB8AC3E}">
        <p14:creationId xmlns:p14="http://schemas.microsoft.com/office/powerpoint/2010/main" val="191379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8342" cy="2156621"/>
          </a:xfrm>
        </p:spPr>
        <p:txBody>
          <a:bodyPr anchor="t">
            <a:normAutofit/>
          </a:bodyPr>
          <a:lstStyle/>
          <a:p>
            <a:r>
              <a:rPr lang="en-CA" sz="2400" dirty="0">
                <a:solidFill>
                  <a:schemeClr val="bg1">
                    <a:lumMod val="95000"/>
                  </a:schemeClr>
                </a:solidFill>
              </a:rPr>
              <a:t>Analysis Result</a:t>
            </a:r>
          </a:p>
        </p:txBody>
      </p:sp>
      <p:sp>
        <p:nvSpPr>
          <p:cNvPr id="21" name="TextBox 20">
            <a:extLst>
              <a:ext uri="{FF2B5EF4-FFF2-40B4-BE49-F238E27FC236}">
                <a16:creationId xmlns:a16="http://schemas.microsoft.com/office/drawing/2014/main" id="{5E96FE7C-BB68-47BE-A0D4-161EA0872051}"/>
              </a:ext>
            </a:extLst>
          </p:cNvPr>
          <p:cNvSpPr txBox="1"/>
          <p:nvPr/>
        </p:nvSpPr>
        <p:spPr>
          <a:xfrm>
            <a:off x="6005379" y="159298"/>
            <a:ext cx="3530582" cy="369332"/>
          </a:xfrm>
          <a:prstGeom prst="rect">
            <a:avLst/>
          </a:prstGeom>
          <a:noFill/>
        </p:spPr>
        <p:txBody>
          <a:bodyPr wrap="none" rtlCol="0">
            <a:spAutoFit/>
          </a:bodyPr>
          <a:lstStyle/>
          <a:p>
            <a:r>
              <a:rPr lang="en-CA" dirty="0"/>
              <a:t>Segmentation Number of Segments</a:t>
            </a: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32" name="TextBox 31">
            <a:extLst>
              <a:ext uri="{FF2B5EF4-FFF2-40B4-BE49-F238E27FC236}">
                <a16:creationId xmlns:a16="http://schemas.microsoft.com/office/drawing/2014/main" id="{ECAAF39F-927B-4D3B-9F2F-6E38452E928A}"/>
              </a:ext>
            </a:extLst>
          </p:cNvPr>
          <p:cNvSpPr txBox="1"/>
          <p:nvPr/>
        </p:nvSpPr>
        <p:spPr>
          <a:xfrm>
            <a:off x="4631742" y="871624"/>
            <a:ext cx="5117106" cy="600164"/>
          </a:xfrm>
          <a:prstGeom prst="rect">
            <a:avLst/>
          </a:prstGeom>
          <a:noFill/>
        </p:spPr>
        <p:txBody>
          <a:bodyPr wrap="none" rtlCol="0">
            <a:spAutoFit/>
          </a:bodyPr>
          <a:lstStyle/>
          <a:p>
            <a:r>
              <a:rPr lang="en-CA" sz="1100" b="1" dirty="0"/>
              <a:t>Market Opportunities:</a:t>
            </a:r>
            <a:r>
              <a:rPr lang="en-CA" sz="1100" dirty="0"/>
              <a:t> When the households are clustered into 8 or 9 groups, </a:t>
            </a:r>
          </a:p>
          <a:p>
            <a:r>
              <a:rPr lang="en-CA" sz="1100" dirty="0"/>
              <a:t>we can identify target groups with high interest on a particular product for 7 products.</a:t>
            </a:r>
          </a:p>
          <a:p>
            <a:r>
              <a:rPr lang="en-CA" sz="1100" dirty="0"/>
              <a:t>Therefore, it seems 8 is an ideal number of clusters</a:t>
            </a:r>
          </a:p>
        </p:txBody>
      </p:sp>
      <p:pic>
        <p:nvPicPr>
          <p:cNvPr id="10" name="Picture 9">
            <a:extLst>
              <a:ext uri="{FF2B5EF4-FFF2-40B4-BE49-F238E27FC236}">
                <a16:creationId xmlns:a16="http://schemas.microsoft.com/office/drawing/2014/main" id="{B44EE103-6ACD-41BE-B172-D8404B5EE9EC}"/>
              </a:ext>
            </a:extLst>
          </p:cNvPr>
          <p:cNvPicPr>
            <a:picLocks noChangeAspect="1"/>
          </p:cNvPicPr>
          <p:nvPr/>
        </p:nvPicPr>
        <p:blipFill>
          <a:blip r:embed="rId3"/>
          <a:stretch>
            <a:fillRect/>
          </a:stretch>
        </p:blipFill>
        <p:spPr>
          <a:xfrm>
            <a:off x="4727485" y="1585132"/>
            <a:ext cx="5889033" cy="5038069"/>
          </a:xfrm>
          <a:prstGeom prst="rect">
            <a:avLst/>
          </a:prstGeom>
        </p:spPr>
      </p:pic>
    </p:spTree>
    <p:extLst>
      <p:ext uri="{BB962C8B-B14F-4D97-AF65-F5344CB8AC3E}">
        <p14:creationId xmlns:p14="http://schemas.microsoft.com/office/powerpoint/2010/main" val="29903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8342" cy="2156621"/>
          </a:xfrm>
        </p:spPr>
        <p:txBody>
          <a:bodyPr anchor="t">
            <a:normAutofit/>
          </a:bodyPr>
          <a:lstStyle/>
          <a:p>
            <a:r>
              <a:rPr lang="en-CA" sz="2400" dirty="0">
                <a:solidFill>
                  <a:schemeClr val="bg1">
                    <a:lumMod val="95000"/>
                  </a:schemeClr>
                </a:solidFill>
              </a:rPr>
              <a:t>Analysis Result</a:t>
            </a:r>
          </a:p>
        </p:txBody>
      </p:sp>
      <p:sp>
        <p:nvSpPr>
          <p:cNvPr id="21" name="TextBox 20">
            <a:extLst>
              <a:ext uri="{FF2B5EF4-FFF2-40B4-BE49-F238E27FC236}">
                <a16:creationId xmlns:a16="http://schemas.microsoft.com/office/drawing/2014/main" id="{5E96FE7C-BB68-47BE-A0D4-161EA0872051}"/>
              </a:ext>
            </a:extLst>
          </p:cNvPr>
          <p:cNvSpPr txBox="1"/>
          <p:nvPr/>
        </p:nvSpPr>
        <p:spPr>
          <a:xfrm>
            <a:off x="5794993" y="337349"/>
            <a:ext cx="3729482" cy="369332"/>
          </a:xfrm>
          <a:prstGeom prst="rect">
            <a:avLst/>
          </a:prstGeom>
          <a:noFill/>
        </p:spPr>
        <p:txBody>
          <a:bodyPr wrap="none" rtlCol="0">
            <a:spAutoFit/>
          </a:bodyPr>
          <a:lstStyle/>
          <a:p>
            <a:r>
              <a:rPr lang="en-CA" dirty="0"/>
              <a:t>Segmentation – Cost across Segments</a:t>
            </a: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32" name="TextBox 31">
            <a:extLst>
              <a:ext uri="{FF2B5EF4-FFF2-40B4-BE49-F238E27FC236}">
                <a16:creationId xmlns:a16="http://schemas.microsoft.com/office/drawing/2014/main" id="{ECAAF39F-927B-4D3B-9F2F-6E38452E928A}"/>
              </a:ext>
            </a:extLst>
          </p:cNvPr>
          <p:cNvSpPr txBox="1"/>
          <p:nvPr/>
        </p:nvSpPr>
        <p:spPr>
          <a:xfrm>
            <a:off x="4631742" y="871624"/>
            <a:ext cx="6247223" cy="600164"/>
          </a:xfrm>
          <a:prstGeom prst="rect">
            <a:avLst/>
          </a:prstGeom>
          <a:noFill/>
        </p:spPr>
        <p:txBody>
          <a:bodyPr wrap="none" rtlCol="0">
            <a:spAutoFit/>
          </a:bodyPr>
          <a:lstStyle/>
          <a:p>
            <a:r>
              <a:rPr lang="en-CA" sz="1100" b="1" dirty="0"/>
              <a:t>Market Opportunities:</a:t>
            </a:r>
            <a:r>
              <a:rPr lang="en-CA" sz="1100" dirty="0"/>
              <a:t> Predicted probability of cost does not show noticeable difference across clusters. </a:t>
            </a:r>
          </a:p>
          <a:p>
            <a:r>
              <a:rPr lang="en-CA" sz="1100" dirty="0"/>
              <a:t>One reason might be that cost is generated randomly as customers only need road service in emergency.</a:t>
            </a:r>
          </a:p>
          <a:p>
            <a:r>
              <a:rPr lang="en-CA" sz="1100" dirty="0"/>
              <a:t>It is also possible that cost is hard to predict. </a:t>
            </a:r>
          </a:p>
        </p:txBody>
      </p:sp>
      <p:pic>
        <p:nvPicPr>
          <p:cNvPr id="3" name="Picture 2">
            <a:extLst>
              <a:ext uri="{FF2B5EF4-FFF2-40B4-BE49-F238E27FC236}">
                <a16:creationId xmlns:a16="http://schemas.microsoft.com/office/drawing/2014/main" id="{CDD54638-01E0-4F30-BE78-A83682945CC7}"/>
              </a:ext>
            </a:extLst>
          </p:cNvPr>
          <p:cNvPicPr>
            <a:picLocks noChangeAspect="1"/>
          </p:cNvPicPr>
          <p:nvPr/>
        </p:nvPicPr>
        <p:blipFill>
          <a:blip r:embed="rId3"/>
          <a:stretch>
            <a:fillRect/>
          </a:stretch>
        </p:blipFill>
        <p:spPr>
          <a:xfrm>
            <a:off x="5505450" y="2277107"/>
            <a:ext cx="4457700" cy="2867025"/>
          </a:xfrm>
          <a:prstGeom prst="rect">
            <a:avLst/>
          </a:prstGeom>
        </p:spPr>
      </p:pic>
    </p:spTree>
    <p:extLst>
      <p:ext uri="{BB962C8B-B14F-4D97-AF65-F5344CB8AC3E}">
        <p14:creationId xmlns:p14="http://schemas.microsoft.com/office/powerpoint/2010/main" val="3532186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76633" y="1053303"/>
            <a:ext cx="3878342" cy="2881134"/>
          </a:xfrm>
        </p:spPr>
        <p:txBody>
          <a:bodyPr anchor="t">
            <a:normAutofit fontScale="90000"/>
          </a:bodyPr>
          <a:lstStyle/>
          <a:p>
            <a:r>
              <a:rPr lang="en-CA" sz="2400" dirty="0">
                <a:solidFill>
                  <a:schemeClr val="bg1">
                    <a:lumMod val="95000"/>
                  </a:schemeClr>
                </a:solidFill>
              </a:rPr>
              <a:t>Recommendations</a:t>
            </a:r>
            <a:br>
              <a:rPr lang="en-CA" sz="2400" dirty="0">
                <a:solidFill>
                  <a:schemeClr val="bg1">
                    <a:lumMod val="95000"/>
                  </a:schemeClr>
                </a:solidFill>
              </a:rPr>
            </a:br>
            <a:br>
              <a:rPr lang="en-CA" sz="1800" dirty="0">
                <a:solidFill>
                  <a:schemeClr val="bg1">
                    <a:lumMod val="95000"/>
                  </a:schemeClr>
                </a:solidFill>
              </a:rPr>
            </a:br>
            <a:r>
              <a:rPr lang="en-CA" sz="1800" dirty="0">
                <a:solidFill>
                  <a:schemeClr val="bg1">
                    <a:lumMod val="95000"/>
                  </a:schemeClr>
                </a:solidFill>
              </a:rPr>
              <a:t>1. Use the segmentation result to target HHs that have particularly high interest on a certain product. </a:t>
            </a:r>
            <a:br>
              <a:rPr lang="en-CA" sz="1800" dirty="0">
                <a:solidFill>
                  <a:schemeClr val="bg1">
                    <a:lumMod val="95000"/>
                  </a:schemeClr>
                </a:solidFill>
              </a:rPr>
            </a:br>
            <a:r>
              <a:rPr lang="en-CA" sz="1800" dirty="0">
                <a:solidFill>
                  <a:schemeClr val="bg1">
                    <a:lumMod val="95000"/>
                  </a:schemeClr>
                </a:solidFill>
              </a:rPr>
              <a:t>2. Based on HH profile to make tailored product strategies </a:t>
            </a:r>
            <a:br>
              <a:rPr lang="en-CA" sz="1800" dirty="0">
                <a:solidFill>
                  <a:schemeClr val="bg1">
                    <a:lumMod val="95000"/>
                  </a:schemeClr>
                </a:solidFill>
              </a:rPr>
            </a:br>
            <a:r>
              <a:rPr lang="en-CA" sz="1800" dirty="0">
                <a:solidFill>
                  <a:schemeClr val="bg1">
                    <a:lumMod val="95000"/>
                  </a:schemeClr>
                </a:solidFill>
              </a:rPr>
              <a:t>3. Focus customized product strategy on top 7 popular products </a:t>
            </a:r>
            <a:br>
              <a:rPr lang="en-CA" sz="1800" dirty="0">
                <a:solidFill>
                  <a:schemeClr val="bg1">
                    <a:lumMod val="95000"/>
                  </a:schemeClr>
                </a:solidFill>
              </a:rPr>
            </a:br>
            <a:r>
              <a:rPr lang="en-CA" sz="1800" dirty="0">
                <a:solidFill>
                  <a:schemeClr val="bg1">
                    <a:lumMod val="95000"/>
                  </a:schemeClr>
                </a:solidFill>
              </a:rPr>
              <a:t>4. Collect more information for cost prediction or conduct more exploration analysis on the pattern of cost.</a:t>
            </a:r>
          </a:p>
        </p:txBody>
      </p:sp>
      <p:sp>
        <p:nvSpPr>
          <p:cNvPr id="21" name="TextBox 20">
            <a:extLst>
              <a:ext uri="{FF2B5EF4-FFF2-40B4-BE49-F238E27FC236}">
                <a16:creationId xmlns:a16="http://schemas.microsoft.com/office/drawing/2014/main" id="{5E96FE7C-BB68-47BE-A0D4-161EA0872051}"/>
              </a:ext>
            </a:extLst>
          </p:cNvPr>
          <p:cNvSpPr txBox="1"/>
          <p:nvPr/>
        </p:nvSpPr>
        <p:spPr>
          <a:xfrm>
            <a:off x="5794993" y="337349"/>
            <a:ext cx="3729482" cy="369332"/>
          </a:xfrm>
          <a:prstGeom prst="rect">
            <a:avLst/>
          </a:prstGeom>
          <a:noFill/>
        </p:spPr>
        <p:txBody>
          <a:bodyPr wrap="none" rtlCol="0">
            <a:spAutoFit/>
          </a:bodyPr>
          <a:lstStyle/>
          <a:p>
            <a:r>
              <a:rPr lang="en-CA" dirty="0"/>
              <a:t>Segmentation – Cost across Segments</a:t>
            </a: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32" name="TextBox 31">
            <a:extLst>
              <a:ext uri="{FF2B5EF4-FFF2-40B4-BE49-F238E27FC236}">
                <a16:creationId xmlns:a16="http://schemas.microsoft.com/office/drawing/2014/main" id="{ECAAF39F-927B-4D3B-9F2F-6E38452E928A}"/>
              </a:ext>
            </a:extLst>
          </p:cNvPr>
          <p:cNvSpPr txBox="1"/>
          <p:nvPr/>
        </p:nvSpPr>
        <p:spPr>
          <a:xfrm>
            <a:off x="4631742" y="871624"/>
            <a:ext cx="4007828" cy="600164"/>
          </a:xfrm>
          <a:prstGeom prst="rect">
            <a:avLst/>
          </a:prstGeom>
          <a:noFill/>
        </p:spPr>
        <p:txBody>
          <a:bodyPr wrap="none" rtlCol="0">
            <a:spAutoFit/>
          </a:bodyPr>
          <a:lstStyle/>
          <a:p>
            <a:r>
              <a:rPr lang="en-CA" sz="1100" dirty="0"/>
              <a:t>• The table summarizes the size of potential HH for each product.</a:t>
            </a:r>
          </a:p>
          <a:p>
            <a:r>
              <a:rPr lang="en-CA" sz="1100" dirty="0"/>
              <a:t> • Each segment represents a target group that is much more likely</a:t>
            </a:r>
          </a:p>
          <a:p>
            <a:r>
              <a:rPr lang="en-CA" sz="1100" dirty="0"/>
              <a:t>    to purchase the product than the others.</a:t>
            </a:r>
          </a:p>
        </p:txBody>
      </p:sp>
      <p:pic>
        <p:nvPicPr>
          <p:cNvPr id="5" name="Picture 4">
            <a:extLst>
              <a:ext uri="{FF2B5EF4-FFF2-40B4-BE49-F238E27FC236}">
                <a16:creationId xmlns:a16="http://schemas.microsoft.com/office/drawing/2014/main" id="{8FDF1C4D-579F-403C-8A22-854457963A50}"/>
              </a:ext>
            </a:extLst>
          </p:cNvPr>
          <p:cNvPicPr>
            <a:picLocks noChangeAspect="1"/>
          </p:cNvPicPr>
          <p:nvPr/>
        </p:nvPicPr>
        <p:blipFill>
          <a:blip r:embed="rId3"/>
          <a:stretch>
            <a:fillRect/>
          </a:stretch>
        </p:blipFill>
        <p:spPr>
          <a:xfrm>
            <a:off x="4918396" y="2162175"/>
            <a:ext cx="5257800" cy="2533650"/>
          </a:xfrm>
          <a:prstGeom prst="rect">
            <a:avLst/>
          </a:prstGeom>
        </p:spPr>
      </p:pic>
      <p:sp>
        <p:nvSpPr>
          <p:cNvPr id="6" name="TextBox 5">
            <a:extLst>
              <a:ext uri="{FF2B5EF4-FFF2-40B4-BE49-F238E27FC236}">
                <a16:creationId xmlns:a16="http://schemas.microsoft.com/office/drawing/2014/main" id="{2BF58AD3-F5EB-41D0-8047-75F87F5E41E9}"/>
              </a:ext>
            </a:extLst>
          </p:cNvPr>
          <p:cNvSpPr txBox="1"/>
          <p:nvPr/>
        </p:nvSpPr>
        <p:spPr>
          <a:xfrm>
            <a:off x="4920282" y="4790114"/>
            <a:ext cx="3892412" cy="261610"/>
          </a:xfrm>
          <a:prstGeom prst="rect">
            <a:avLst/>
          </a:prstGeom>
          <a:noFill/>
        </p:spPr>
        <p:txBody>
          <a:bodyPr wrap="none" rtlCol="0">
            <a:spAutoFit/>
          </a:bodyPr>
          <a:lstStyle/>
          <a:p>
            <a:pPr marL="171450" indent="-171450">
              <a:buFont typeface="Wingdings" panose="05000000000000000000" pitchFamily="2" charset="2"/>
              <a:buChar char="Ø"/>
            </a:pPr>
            <a:r>
              <a:rPr lang="en-CA" sz="1100" dirty="0">
                <a:solidFill>
                  <a:schemeClr val="accent5">
                    <a:lumMod val="50000"/>
                  </a:schemeClr>
                </a:solidFill>
              </a:rPr>
              <a:t>The households that have purchase the product are excluded.</a:t>
            </a:r>
          </a:p>
        </p:txBody>
      </p:sp>
    </p:spTree>
    <p:extLst>
      <p:ext uri="{BB962C8B-B14F-4D97-AF65-F5344CB8AC3E}">
        <p14:creationId xmlns:p14="http://schemas.microsoft.com/office/powerpoint/2010/main" val="81227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8342" cy="2156621"/>
          </a:xfrm>
        </p:spPr>
        <p:txBody>
          <a:bodyPr anchor="t">
            <a:normAutofit/>
          </a:bodyPr>
          <a:lstStyle/>
          <a:p>
            <a:r>
              <a:rPr lang="en-CA" sz="2400" dirty="0">
                <a:solidFill>
                  <a:schemeClr val="bg1"/>
                </a:solidFill>
              </a:rPr>
              <a:t>Appendix</a:t>
            </a:r>
          </a:p>
        </p:txBody>
      </p:sp>
      <p:sp>
        <p:nvSpPr>
          <p:cNvPr id="21" name="TextBox 20">
            <a:extLst>
              <a:ext uri="{FF2B5EF4-FFF2-40B4-BE49-F238E27FC236}">
                <a16:creationId xmlns:a16="http://schemas.microsoft.com/office/drawing/2014/main" id="{5E96FE7C-BB68-47BE-A0D4-161EA0872051}"/>
              </a:ext>
            </a:extLst>
          </p:cNvPr>
          <p:cNvSpPr txBox="1"/>
          <p:nvPr/>
        </p:nvSpPr>
        <p:spPr>
          <a:xfrm>
            <a:off x="5794993" y="337349"/>
            <a:ext cx="1981183" cy="369332"/>
          </a:xfrm>
          <a:prstGeom prst="rect">
            <a:avLst/>
          </a:prstGeom>
          <a:noFill/>
        </p:spPr>
        <p:txBody>
          <a:bodyPr wrap="none" rtlCol="0">
            <a:spAutoFit/>
          </a:bodyPr>
          <a:lstStyle/>
          <a:p>
            <a:r>
              <a:rPr lang="en-CA" dirty="0"/>
              <a:t>Data Preprocessing</a:t>
            </a: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32" name="TextBox 31">
            <a:extLst>
              <a:ext uri="{FF2B5EF4-FFF2-40B4-BE49-F238E27FC236}">
                <a16:creationId xmlns:a16="http://schemas.microsoft.com/office/drawing/2014/main" id="{ECAAF39F-927B-4D3B-9F2F-6E38452E928A}"/>
              </a:ext>
            </a:extLst>
          </p:cNvPr>
          <p:cNvSpPr txBox="1"/>
          <p:nvPr/>
        </p:nvSpPr>
        <p:spPr>
          <a:xfrm>
            <a:off x="4631742" y="871624"/>
            <a:ext cx="5466561" cy="2123658"/>
          </a:xfrm>
          <a:prstGeom prst="rect">
            <a:avLst/>
          </a:prstGeom>
          <a:noFill/>
        </p:spPr>
        <p:txBody>
          <a:bodyPr wrap="none" rtlCol="0">
            <a:spAutoFit/>
          </a:bodyPr>
          <a:lstStyle/>
          <a:p>
            <a:r>
              <a:rPr lang="en-CA" sz="1100" b="1" dirty="0"/>
              <a:t>Data Cleaning: </a:t>
            </a:r>
          </a:p>
          <a:p>
            <a:r>
              <a:rPr lang="en-CA" sz="1100" dirty="0"/>
              <a:t>• Remove cancelled members </a:t>
            </a:r>
          </a:p>
          <a:p>
            <a:r>
              <a:rPr lang="en-CA" sz="1100" dirty="0"/>
              <a:t>• Transform Income/Credit Ranges/Number of Children to numeric data. </a:t>
            </a:r>
          </a:p>
          <a:p>
            <a:endParaRPr lang="en-CA" sz="1100" dirty="0"/>
          </a:p>
          <a:p>
            <a:r>
              <a:rPr lang="en-CA" sz="1100" b="1" dirty="0"/>
              <a:t>Feature Engineering:</a:t>
            </a:r>
            <a:r>
              <a:rPr lang="en-CA" sz="1100" dirty="0"/>
              <a:t> </a:t>
            </a:r>
          </a:p>
          <a:p>
            <a:r>
              <a:rPr lang="en-CA" sz="1100" dirty="0"/>
              <a:t>• Aggregate cost by year to create new cost variables – cost in 2014, cost in 2015, and so on </a:t>
            </a:r>
          </a:p>
          <a:p>
            <a:r>
              <a:rPr lang="en-CA" sz="1100" dirty="0"/>
              <a:t>• Count number of member type by Household</a:t>
            </a:r>
          </a:p>
          <a:p>
            <a:endParaRPr lang="en-CA" sz="1100" dirty="0"/>
          </a:p>
          <a:p>
            <a:r>
              <a:rPr lang="en-CA" sz="1100" b="1" dirty="0"/>
              <a:t>Granularity – Household Level: </a:t>
            </a:r>
          </a:p>
          <a:p>
            <a:r>
              <a:rPr lang="en-CA" sz="1100" dirty="0"/>
              <a:t>• Use sum or mean of numeric data </a:t>
            </a:r>
          </a:p>
          <a:p>
            <a:r>
              <a:rPr lang="en-CA" sz="1100" dirty="0"/>
              <a:t>• Use mode for non-numeric data on variables that are consistent within Household </a:t>
            </a:r>
          </a:p>
          <a:p>
            <a:r>
              <a:rPr lang="en-CA" sz="1100" dirty="0"/>
              <a:t>• Fill in missing value with median</a:t>
            </a:r>
          </a:p>
        </p:txBody>
      </p:sp>
    </p:spTree>
    <p:extLst>
      <p:ext uri="{BB962C8B-B14F-4D97-AF65-F5344CB8AC3E}">
        <p14:creationId xmlns:p14="http://schemas.microsoft.com/office/powerpoint/2010/main" val="1202491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8342" cy="2156621"/>
          </a:xfrm>
        </p:spPr>
        <p:txBody>
          <a:bodyPr anchor="t">
            <a:normAutofit/>
          </a:bodyPr>
          <a:lstStyle/>
          <a:p>
            <a:r>
              <a:rPr lang="en-CA" sz="2400" dirty="0">
                <a:solidFill>
                  <a:schemeClr val="bg1"/>
                </a:solidFill>
              </a:rPr>
              <a:t>Appendix</a:t>
            </a:r>
          </a:p>
        </p:txBody>
      </p:sp>
      <p:sp>
        <p:nvSpPr>
          <p:cNvPr id="21" name="TextBox 20">
            <a:extLst>
              <a:ext uri="{FF2B5EF4-FFF2-40B4-BE49-F238E27FC236}">
                <a16:creationId xmlns:a16="http://schemas.microsoft.com/office/drawing/2014/main" id="{5E96FE7C-BB68-47BE-A0D4-161EA0872051}"/>
              </a:ext>
            </a:extLst>
          </p:cNvPr>
          <p:cNvSpPr txBox="1"/>
          <p:nvPr/>
        </p:nvSpPr>
        <p:spPr>
          <a:xfrm>
            <a:off x="5794993" y="337349"/>
            <a:ext cx="3311291" cy="369332"/>
          </a:xfrm>
          <a:prstGeom prst="rect">
            <a:avLst/>
          </a:prstGeom>
          <a:noFill/>
        </p:spPr>
        <p:txBody>
          <a:bodyPr wrap="none" rtlCol="0">
            <a:spAutoFit/>
          </a:bodyPr>
          <a:lstStyle/>
          <a:p>
            <a:r>
              <a:rPr lang="en-CA" dirty="0"/>
              <a:t>Challenges and Modeling Process</a:t>
            </a: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32" name="TextBox 31">
            <a:extLst>
              <a:ext uri="{FF2B5EF4-FFF2-40B4-BE49-F238E27FC236}">
                <a16:creationId xmlns:a16="http://schemas.microsoft.com/office/drawing/2014/main" id="{ECAAF39F-927B-4D3B-9F2F-6E38452E928A}"/>
              </a:ext>
            </a:extLst>
          </p:cNvPr>
          <p:cNvSpPr txBox="1"/>
          <p:nvPr/>
        </p:nvSpPr>
        <p:spPr>
          <a:xfrm>
            <a:off x="4631742" y="871624"/>
            <a:ext cx="6040436" cy="5339923"/>
          </a:xfrm>
          <a:prstGeom prst="rect">
            <a:avLst/>
          </a:prstGeom>
          <a:noFill/>
        </p:spPr>
        <p:txBody>
          <a:bodyPr wrap="none" rtlCol="0">
            <a:spAutoFit/>
          </a:bodyPr>
          <a:lstStyle/>
          <a:p>
            <a:pPr marL="171450" indent="-171450">
              <a:buFont typeface="Wingdings" panose="05000000000000000000" pitchFamily="2" charset="2"/>
              <a:buChar char="Ø"/>
            </a:pPr>
            <a:r>
              <a:rPr lang="en-CA" sz="1100" b="1" dirty="0"/>
              <a:t>Predict Probability of Purchasing a Product</a:t>
            </a:r>
          </a:p>
          <a:p>
            <a:endParaRPr lang="en-CA" sz="1100" dirty="0"/>
          </a:p>
          <a:p>
            <a:r>
              <a:rPr lang="en-CA" sz="1100" dirty="0"/>
              <a:t> The data  was Unbalanced and was fix by using Up-Sampling, clean data used to train/test the models </a:t>
            </a:r>
          </a:p>
          <a:p>
            <a:r>
              <a:rPr lang="en-CA" sz="1100" dirty="0"/>
              <a:t>to Optimize and Select Best Single </a:t>
            </a:r>
          </a:p>
          <a:p>
            <a:endParaRPr lang="en-CA" sz="1100" dirty="0"/>
          </a:p>
          <a:p>
            <a:r>
              <a:rPr lang="en-CA" sz="1100" b="1" dirty="0"/>
              <a:t>Process &amp; Model : </a:t>
            </a:r>
            <a:r>
              <a:rPr lang="en-CA" sz="1100" dirty="0">
                <a:solidFill>
                  <a:srgbClr val="FF0000"/>
                </a:solidFill>
              </a:rPr>
              <a:t>Decision Tree</a:t>
            </a:r>
            <a:r>
              <a:rPr lang="en-CA" sz="1100" dirty="0"/>
              <a:t> and </a:t>
            </a:r>
            <a:r>
              <a:rPr lang="en-CA" sz="1100" dirty="0">
                <a:solidFill>
                  <a:srgbClr val="FF0000"/>
                </a:solidFill>
              </a:rPr>
              <a:t>Bagging</a:t>
            </a:r>
            <a:r>
              <a:rPr lang="en-CA" sz="1100" dirty="0"/>
              <a:t> on Optimized Decision Tree</a:t>
            </a:r>
          </a:p>
          <a:p>
            <a:endParaRPr lang="en-CA" sz="1100" dirty="0"/>
          </a:p>
          <a:p>
            <a:pPr marL="171450" indent="-171450">
              <a:buFont typeface="Wingdings" panose="05000000000000000000" pitchFamily="2" charset="2"/>
              <a:buChar char="Ø"/>
            </a:pPr>
            <a:r>
              <a:rPr lang="en-CA" sz="1100" b="1" dirty="0"/>
              <a:t>Forecast Cost in the Next 12 Months</a:t>
            </a:r>
          </a:p>
          <a:p>
            <a:endParaRPr lang="en-CA" sz="1100" b="1" dirty="0"/>
          </a:p>
          <a:p>
            <a:r>
              <a:rPr lang="en-CA" sz="1100" dirty="0"/>
              <a:t>Data was not normally distributed, its effect the cost prediction and has low performance (RMSE) </a:t>
            </a:r>
          </a:p>
          <a:p>
            <a:endParaRPr lang="en-CA" sz="1100" dirty="0"/>
          </a:p>
          <a:p>
            <a:r>
              <a:rPr lang="en-CA" sz="1100" b="1" dirty="0"/>
              <a:t>Solution:</a:t>
            </a:r>
            <a:r>
              <a:rPr lang="en-CA" sz="1100" dirty="0"/>
              <a:t> Modify question and predict whether a customer will generate cost </a:t>
            </a:r>
          </a:p>
          <a:p>
            <a:endParaRPr lang="en-CA" sz="1100" dirty="0"/>
          </a:p>
          <a:p>
            <a:r>
              <a:rPr lang="en-CA" sz="1100" b="1" dirty="0"/>
              <a:t>Process &amp; Model:</a:t>
            </a:r>
            <a:r>
              <a:rPr lang="en-CA" sz="1100" dirty="0"/>
              <a:t> </a:t>
            </a:r>
          </a:p>
          <a:p>
            <a:endParaRPr lang="en-CA" sz="1100" dirty="0"/>
          </a:p>
          <a:p>
            <a:r>
              <a:rPr lang="en-CA" sz="1100" dirty="0"/>
              <a:t>• Train and Test Models </a:t>
            </a:r>
          </a:p>
          <a:p>
            <a:r>
              <a:rPr lang="en-CA" sz="1100" dirty="0"/>
              <a:t>• Optimize and Select Best Single Model: </a:t>
            </a:r>
            <a:r>
              <a:rPr lang="en-CA" sz="1100" dirty="0">
                <a:solidFill>
                  <a:srgbClr val="FF0000"/>
                </a:solidFill>
              </a:rPr>
              <a:t>Decision Tree </a:t>
            </a:r>
          </a:p>
          <a:p>
            <a:endParaRPr lang="en-CA" sz="1100" dirty="0"/>
          </a:p>
          <a:p>
            <a:r>
              <a:rPr lang="en-CA" sz="1100" dirty="0"/>
              <a:t>• Apply </a:t>
            </a:r>
            <a:r>
              <a:rPr lang="en-CA" sz="1100" dirty="0">
                <a:solidFill>
                  <a:srgbClr val="FF0000"/>
                </a:solidFill>
              </a:rPr>
              <a:t>Bagging</a:t>
            </a:r>
            <a:r>
              <a:rPr lang="en-CA" sz="1100" dirty="0"/>
              <a:t> on Optimized Decision Tree</a:t>
            </a:r>
          </a:p>
          <a:p>
            <a:endParaRPr lang="en-CA" sz="1100" dirty="0"/>
          </a:p>
          <a:p>
            <a:endParaRPr lang="en-CA" sz="1100" b="1" dirty="0"/>
          </a:p>
          <a:p>
            <a:pPr marL="171450" indent="-171450">
              <a:buFont typeface="Wingdings" panose="05000000000000000000" pitchFamily="2" charset="2"/>
              <a:buChar char="Ø"/>
            </a:pPr>
            <a:r>
              <a:rPr lang="en-CA" sz="1100" b="1" dirty="0"/>
              <a:t>Explore Market Opportunities</a:t>
            </a:r>
          </a:p>
          <a:p>
            <a:pPr marL="171450" indent="-171450">
              <a:buFont typeface="Wingdings" panose="05000000000000000000" pitchFamily="2" charset="2"/>
              <a:buChar char="Ø"/>
            </a:pPr>
            <a:endParaRPr lang="en-CA" sz="1100" b="1" dirty="0"/>
          </a:p>
          <a:p>
            <a:r>
              <a:rPr lang="en-CA" sz="1100" b="1" dirty="0"/>
              <a:t>Process &amp; Model: </a:t>
            </a:r>
          </a:p>
          <a:p>
            <a:endParaRPr lang="en-CA" sz="1100" dirty="0"/>
          </a:p>
          <a:p>
            <a:r>
              <a:rPr lang="en-CA" sz="1100" dirty="0"/>
              <a:t>• Gather data used for segmentation: </a:t>
            </a:r>
          </a:p>
          <a:p>
            <a:endParaRPr lang="en-CA" sz="1100" dirty="0"/>
          </a:p>
          <a:p>
            <a:pPr marL="228600" indent="-228600">
              <a:buAutoNum type="arabicPeriod"/>
            </a:pPr>
            <a:r>
              <a:rPr lang="en-CA" sz="1100" dirty="0"/>
              <a:t>Probability of purchasing each product </a:t>
            </a:r>
          </a:p>
          <a:p>
            <a:pPr marL="228600" indent="-228600">
              <a:buAutoNum type="arabicPeriod"/>
            </a:pPr>
            <a:r>
              <a:rPr lang="en-CA" sz="1100" dirty="0"/>
              <a:t>Probability of generating cost in the next 12 months </a:t>
            </a:r>
          </a:p>
          <a:p>
            <a:endParaRPr lang="en-CA" sz="1100" dirty="0"/>
          </a:p>
          <a:p>
            <a:r>
              <a:rPr lang="en-CA" sz="1100" dirty="0"/>
              <a:t>• Apply K-Means Clustering</a:t>
            </a:r>
            <a:endParaRPr lang="en-CA" sz="1100" b="1" dirty="0"/>
          </a:p>
        </p:txBody>
      </p:sp>
    </p:spTree>
    <p:extLst>
      <p:ext uri="{BB962C8B-B14F-4D97-AF65-F5344CB8AC3E}">
        <p14:creationId xmlns:p14="http://schemas.microsoft.com/office/powerpoint/2010/main" val="328347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7DCA999B-8203-4D06-8C42-5D31EE0FF9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674"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33" name="Freeform: Shape 32">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4">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3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5">
            <a:extLst>
              <a:ext uri="{FF2B5EF4-FFF2-40B4-BE49-F238E27FC236}">
                <a16:creationId xmlns:a16="http://schemas.microsoft.com/office/drawing/2014/main" id="{E420D053-41F1-40C8-A7D8-3374555D9185}"/>
              </a:ext>
            </a:extLst>
          </p:cNvPr>
          <p:cNvSpPr/>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dirty="0"/>
              <a:t> Background </a:t>
            </a:r>
          </a:p>
          <a:p>
            <a:pPr indent="-228600">
              <a:lnSpc>
                <a:spcPct val="90000"/>
              </a:lnSpc>
              <a:spcAft>
                <a:spcPts val="600"/>
              </a:spcAft>
              <a:buFont typeface="Arial" panose="020B0604020202020204" pitchFamily="34" charset="0"/>
              <a:buChar char="•"/>
            </a:pPr>
            <a:r>
              <a:rPr lang="en-US" sz="1700" dirty="0"/>
              <a:t> Objectives </a:t>
            </a:r>
          </a:p>
          <a:p>
            <a:pPr indent="-228600">
              <a:lnSpc>
                <a:spcPct val="90000"/>
              </a:lnSpc>
              <a:spcAft>
                <a:spcPts val="600"/>
              </a:spcAft>
              <a:buFont typeface="Arial" panose="020B0604020202020204" pitchFamily="34" charset="0"/>
              <a:buChar char="•"/>
            </a:pPr>
            <a:r>
              <a:rPr lang="en-US" sz="1700" dirty="0"/>
              <a:t> Approach </a:t>
            </a:r>
          </a:p>
          <a:p>
            <a:pPr indent="-228600">
              <a:lnSpc>
                <a:spcPct val="90000"/>
              </a:lnSpc>
              <a:spcAft>
                <a:spcPts val="600"/>
              </a:spcAft>
              <a:buFont typeface="Arial" panose="020B0604020202020204" pitchFamily="34" charset="0"/>
              <a:buChar char="•"/>
            </a:pPr>
            <a:r>
              <a:rPr lang="en-US" sz="1700" dirty="0"/>
              <a:t> Methodology &amp; Analysis Result </a:t>
            </a:r>
          </a:p>
          <a:p>
            <a:pPr indent="-228600">
              <a:lnSpc>
                <a:spcPct val="90000"/>
              </a:lnSpc>
              <a:spcAft>
                <a:spcPts val="600"/>
              </a:spcAft>
              <a:buFont typeface="Arial" panose="020B0604020202020204" pitchFamily="34" charset="0"/>
              <a:buChar char="•"/>
            </a:pPr>
            <a:r>
              <a:rPr lang="en-US" sz="1700" dirty="0"/>
              <a:t> Recommendations </a:t>
            </a:r>
          </a:p>
          <a:p>
            <a:pPr indent="-228600">
              <a:lnSpc>
                <a:spcPct val="90000"/>
              </a:lnSpc>
              <a:spcAft>
                <a:spcPts val="600"/>
              </a:spcAft>
              <a:buFont typeface="Arial" panose="020B0604020202020204" pitchFamily="34" charset="0"/>
              <a:buChar char="•"/>
            </a:pPr>
            <a:r>
              <a:rPr lang="en-US" sz="1700" dirty="0"/>
              <a:t> Appendix</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p:txBody>
      </p:sp>
      <p:pic>
        <p:nvPicPr>
          <p:cNvPr id="9" name="Picture 8">
            <a:extLst>
              <a:ext uri="{FF2B5EF4-FFF2-40B4-BE49-F238E27FC236}">
                <a16:creationId xmlns:a16="http://schemas.microsoft.com/office/drawing/2014/main" id="{E3C13CF3-E368-4576-84D1-8F69E4737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54" y="963534"/>
            <a:ext cx="2059573" cy="838993"/>
          </a:xfrm>
          <a:prstGeom prst="rect">
            <a:avLst/>
          </a:prstGeom>
        </p:spPr>
      </p:pic>
    </p:spTree>
    <p:extLst>
      <p:ext uri="{BB962C8B-B14F-4D97-AF65-F5344CB8AC3E}">
        <p14:creationId xmlns:p14="http://schemas.microsoft.com/office/powerpoint/2010/main" val="1148603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8342" cy="2156621"/>
          </a:xfrm>
        </p:spPr>
        <p:txBody>
          <a:bodyPr anchor="t">
            <a:normAutofit/>
          </a:bodyPr>
          <a:lstStyle/>
          <a:p>
            <a:r>
              <a:rPr lang="en-CA" sz="2400" dirty="0">
                <a:solidFill>
                  <a:schemeClr val="bg1"/>
                </a:solidFill>
              </a:rPr>
              <a:t>Appendix</a:t>
            </a:r>
          </a:p>
        </p:txBody>
      </p:sp>
      <p:sp>
        <p:nvSpPr>
          <p:cNvPr id="21" name="TextBox 20">
            <a:extLst>
              <a:ext uri="{FF2B5EF4-FFF2-40B4-BE49-F238E27FC236}">
                <a16:creationId xmlns:a16="http://schemas.microsoft.com/office/drawing/2014/main" id="{5E96FE7C-BB68-47BE-A0D4-161EA0872051}"/>
              </a:ext>
            </a:extLst>
          </p:cNvPr>
          <p:cNvSpPr txBox="1"/>
          <p:nvPr/>
        </p:nvSpPr>
        <p:spPr>
          <a:xfrm>
            <a:off x="5794993" y="337349"/>
            <a:ext cx="2709653" cy="369332"/>
          </a:xfrm>
          <a:prstGeom prst="rect">
            <a:avLst/>
          </a:prstGeom>
          <a:noFill/>
        </p:spPr>
        <p:txBody>
          <a:bodyPr wrap="none" rtlCol="0">
            <a:spAutoFit/>
          </a:bodyPr>
          <a:lstStyle/>
          <a:p>
            <a:r>
              <a:rPr lang="en-CA" dirty="0"/>
              <a:t>Results from Other Models</a:t>
            </a: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32" name="TextBox 31">
            <a:extLst>
              <a:ext uri="{FF2B5EF4-FFF2-40B4-BE49-F238E27FC236}">
                <a16:creationId xmlns:a16="http://schemas.microsoft.com/office/drawing/2014/main" id="{ECAAF39F-927B-4D3B-9F2F-6E38452E928A}"/>
              </a:ext>
            </a:extLst>
          </p:cNvPr>
          <p:cNvSpPr txBox="1"/>
          <p:nvPr/>
        </p:nvSpPr>
        <p:spPr>
          <a:xfrm>
            <a:off x="4631742" y="871624"/>
            <a:ext cx="5368777" cy="261610"/>
          </a:xfrm>
          <a:prstGeom prst="rect">
            <a:avLst/>
          </a:prstGeom>
          <a:noFill/>
        </p:spPr>
        <p:txBody>
          <a:bodyPr wrap="none" rtlCol="0">
            <a:spAutoFit/>
          </a:bodyPr>
          <a:lstStyle/>
          <a:p>
            <a:r>
              <a:rPr lang="en-CA" sz="1100" dirty="0"/>
              <a:t>Performance of other models tried for product prediction, using 'INS Client' as an example.</a:t>
            </a:r>
          </a:p>
        </p:txBody>
      </p:sp>
      <p:pic>
        <p:nvPicPr>
          <p:cNvPr id="3" name="Picture 2">
            <a:extLst>
              <a:ext uri="{FF2B5EF4-FFF2-40B4-BE49-F238E27FC236}">
                <a16:creationId xmlns:a16="http://schemas.microsoft.com/office/drawing/2014/main" id="{B0C9F9C4-E127-4CFB-86C0-F47C8E2A9CA1}"/>
              </a:ext>
            </a:extLst>
          </p:cNvPr>
          <p:cNvPicPr>
            <a:picLocks noChangeAspect="1"/>
          </p:cNvPicPr>
          <p:nvPr/>
        </p:nvPicPr>
        <p:blipFill>
          <a:blip r:embed="rId3"/>
          <a:stretch>
            <a:fillRect/>
          </a:stretch>
        </p:blipFill>
        <p:spPr>
          <a:xfrm>
            <a:off x="4504146" y="1754697"/>
            <a:ext cx="4000500" cy="1066800"/>
          </a:xfrm>
          <a:prstGeom prst="rect">
            <a:avLst/>
          </a:prstGeom>
        </p:spPr>
      </p:pic>
      <p:sp>
        <p:nvSpPr>
          <p:cNvPr id="4" name="TextBox 3">
            <a:extLst>
              <a:ext uri="{FF2B5EF4-FFF2-40B4-BE49-F238E27FC236}">
                <a16:creationId xmlns:a16="http://schemas.microsoft.com/office/drawing/2014/main" id="{9C1797D7-C024-4427-9286-5350B0AE6708}"/>
              </a:ext>
            </a:extLst>
          </p:cNvPr>
          <p:cNvSpPr txBox="1"/>
          <p:nvPr/>
        </p:nvSpPr>
        <p:spPr>
          <a:xfrm>
            <a:off x="4521142" y="1385365"/>
            <a:ext cx="587020" cy="369332"/>
          </a:xfrm>
          <a:prstGeom prst="rect">
            <a:avLst/>
          </a:prstGeom>
          <a:noFill/>
        </p:spPr>
        <p:txBody>
          <a:bodyPr wrap="none" rtlCol="0">
            <a:spAutoFit/>
          </a:bodyPr>
          <a:lstStyle/>
          <a:p>
            <a:r>
              <a:rPr lang="en-CA"/>
              <a:t>kNN</a:t>
            </a:r>
            <a:endParaRPr lang="en-CA" dirty="0"/>
          </a:p>
        </p:txBody>
      </p:sp>
      <p:sp>
        <p:nvSpPr>
          <p:cNvPr id="5" name="Rectangle 4">
            <a:extLst>
              <a:ext uri="{FF2B5EF4-FFF2-40B4-BE49-F238E27FC236}">
                <a16:creationId xmlns:a16="http://schemas.microsoft.com/office/drawing/2014/main" id="{4ADFF216-6338-44BD-BF6C-84F036BE0288}"/>
              </a:ext>
            </a:extLst>
          </p:cNvPr>
          <p:cNvSpPr/>
          <p:nvPr/>
        </p:nvSpPr>
        <p:spPr>
          <a:xfrm>
            <a:off x="5095565" y="3244334"/>
            <a:ext cx="2000869" cy="369332"/>
          </a:xfrm>
          <a:prstGeom prst="rect">
            <a:avLst/>
          </a:prstGeom>
        </p:spPr>
        <p:txBody>
          <a:bodyPr wrap="none">
            <a:spAutoFit/>
          </a:bodyPr>
          <a:lstStyle/>
          <a:p>
            <a:r>
              <a:rPr lang="en-CA" dirty="0"/>
              <a:t>Logistic Regression </a:t>
            </a:r>
          </a:p>
        </p:txBody>
      </p:sp>
      <p:sp>
        <p:nvSpPr>
          <p:cNvPr id="6" name="Rectangle 5">
            <a:extLst>
              <a:ext uri="{FF2B5EF4-FFF2-40B4-BE49-F238E27FC236}">
                <a16:creationId xmlns:a16="http://schemas.microsoft.com/office/drawing/2014/main" id="{71F97617-4B68-4BA0-87CB-04EA32AC1051}"/>
              </a:ext>
            </a:extLst>
          </p:cNvPr>
          <p:cNvSpPr/>
          <p:nvPr/>
        </p:nvSpPr>
        <p:spPr>
          <a:xfrm>
            <a:off x="4112593" y="4725907"/>
            <a:ext cx="617477" cy="369332"/>
          </a:xfrm>
          <a:prstGeom prst="rect">
            <a:avLst/>
          </a:prstGeom>
        </p:spPr>
        <p:txBody>
          <a:bodyPr wrap="none">
            <a:spAutoFit/>
          </a:bodyPr>
          <a:lstStyle/>
          <a:p>
            <a:r>
              <a:rPr lang="en-CA" dirty="0"/>
              <a:t>SVM</a:t>
            </a:r>
          </a:p>
        </p:txBody>
      </p:sp>
      <p:pic>
        <p:nvPicPr>
          <p:cNvPr id="7" name="Picture 6">
            <a:extLst>
              <a:ext uri="{FF2B5EF4-FFF2-40B4-BE49-F238E27FC236}">
                <a16:creationId xmlns:a16="http://schemas.microsoft.com/office/drawing/2014/main" id="{B7E45BDB-B91D-4B58-9865-788CC3330A6F}"/>
              </a:ext>
            </a:extLst>
          </p:cNvPr>
          <p:cNvPicPr>
            <a:picLocks noChangeAspect="1"/>
          </p:cNvPicPr>
          <p:nvPr/>
        </p:nvPicPr>
        <p:blipFill>
          <a:blip r:embed="rId4"/>
          <a:stretch>
            <a:fillRect/>
          </a:stretch>
        </p:blipFill>
        <p:spPr>
          <a:xfrm>
            <a:off x="6504396" y="3596322"/>
            <a:ext cx="5114925" cy="952500"/>
          </a:xfrm>
          <a:prstGeom prst="rect">
            <a:avLst/>
          </a:prstGeom>
        </p:spPr>
      </p:pic>
      <p:pic>
        <p:nvPicPr>
          <p:cNvPr id="8" name="Picture 7">
            <a:extLst>
              <a:ext uri="{FF2B5EF4-FFF2-40B4-BE49-F238E27FC236}">
                <a16:creationId xmlns:a16="http://schemas.microsoft.com/office/drawing/2014/main" id="{19A78AE0-F047-43E5-AC41-84B8090C97A8}"/>
              </a:ext>
            </a:extLst>
          </p:cNvPr>
          <p:cNvPicPr>
            <a:picLocks noChangeAspect="1"/>
          </p:cNvPicPr>
          <p:nvPr/>
        </p:nvPicPr>
        <p:blipFill>
          <a:blip r:embed="rId5"/>
          <a:stretch>
            <a:fillRect/>
          </a:stretch>
        </p:blipFill>
        <p:spPr>
          <a:xfrm>
            <a:off x="4561766" y="5232416"/>
            <a:ext cx="6705600" cy="952500"/>
          </a:xfrm>
          <a:prstGeom prst="rect">
            <a:avLst/>
          </a:prstGeom>
        </p:spPr>
      </p:pic>
    </p:spTree>
    <p:extLst>
      <p:ext uri="{BB962C8B-B14F-4D97-AF65-F5344CB8AC3E}">
        <p14:creationId xmlns:p14="http://schemas.microsoft.com/office/powerpoint/2010/main" val="1278984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7CA30E-B469-49EA-8B79-54EB359F4C99}"/>
              </a:ext>
            </a:extLst>
          </p:cNvPr>
          <p:cNvPicPr>
            <a:picLocks noChangeAspect="1"/>
          </p:cNvPicPr>
          <p:nvPr/>
        </p:nvPicPr>
        <p:blipFill rotWithShape="1">
          <a:blip r:embed="rId2"/>
          <a:srcRect l="351" r="1835"/>
          <a:stretch/>
        </p:blipFill>
        <p:spPr>
          <a:xfrm>
            <a:off x="213360" y="10"/>
            <a:ext cx="11978640" cy="6857990"/>
          </a:xfrm>
          <a:custGeom>
            <a:avLst/>
            <a:gdLst/>
            <a:ahLst/>
            <a:cxnLst/>
            <a:rect l="l" t="t" r="r" b="b"/>
            <a:pathLst>
              <a:path w="11841276" h="6858000">
                <a:moveTo>
                  <a:pt x="0" y="0"/>
                </a:moveTo>
                <a:lnTo>
                  <a:pt x="11841276" y="0"/>
                </a:lnTo>
                <a:lnTo>
                  <a:pt x="11841276" y="6858000"/>
                </a:lnTo>
                <a:lnTo>
                  <a:pt x="3176154" y="6858000"/>
                </a:lnTo>
                <a:close/>
              </a:path>
            </a:pathLst>
          </a:custGeom>
        </p:spPr>
      </p:pic>
      <p:sp>
        <p:nvSpPr>
          <p:cNvPr id="24" name="Freeform: Shape 9">
            <a:extLst>
              <a:ext uri="{FF2B5EF4-FFF2-40B4-BE49-F238E27FC236}">
                <a16:creationId xmlns:a16="http://schemas.microsoft.com/office/drawing/2014/main" id="{A4D1609B-102A-4C77-86A2-ACB29FB9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52050" cy="6858478"/>
          </a:xfrm>
          <a:custGeom>
            <a:avLst/>
            <a:gdLst>
              <a:gd name="connsiteX0" fmla="*/ 4352050 w 4352050"/>
              <a:gd name="connsiteY0" fmla="*/ 6858478 h 6858478"/>
              <a:gd name="connsiteX1" fmla="*/ 0 w 4352050"/>
              <a:gd name="connsiteY1" fmla="*/ 6858478 h 6858478"/>
              <a:gd name="connsiteX2" fmla="*/ 0 w 4352050"/>
              <a:gd name="connsiteY2" fmla="*/ 0 h 6858478"/>
              <a:gd name="connsiteX3" fmla="*/ 103870 w 4352050"/>
              <a:gd name="connsiteY3" fmla="*/ 0 h 6858478"/>
              <a:gd name="connsiteX4" fmla="*/ 1170098 w 4352050"/>
              <a:gd name="connsiteY4" fmla="*/ 0 h 6858478"/>
              <a:gd name="connsiteX5" fmla="*/ 1175675 w 435205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52050" h="6858478">
                <a:moveTo>
                  <a:pt x="4352050" y="6858478"/>
                </a:moveTo>
                <a:lnTo>
                  <a:pt x="0" y="6858478"/>
                </a:lnTo>
                <a:lnTo>
                  <a:pt x="0" y="0"/>
                </a:lnTo>
                <a:lnTo>
                  <a:pt x="103870" y="0"/>
                </a:lnTo>
                <a:lnTo>
                  <a:pt x="1170098" y="0"/>
                </a:lnTo>
                <a:lnTo>
                  <a:pt x="1175675"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1">
            <a:extLst>
              <a:ext uri="{FF2B5EF4-FFF2-40B4-BE49-F238E27FC236}">
                <a16:creationId xmlns:a16="http://schemas.microsoft.com/office/drawing/2014/main" id="{38CA0C41-9332-42E9-BF4A-5DB3363BE1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24051" cy="6858478"/>
          </a:xfrm>
          <a:custGeom>
            <a:avLst/>
            <a:gdLst>
              <a:gd name="connsiteX0" fmla="*/ 3524051 w 3524051"/>
              <a:gd name="connsiteY0" fmla="*/ 6858478 h 6858478"/>
              <a:gd name="connsiteX1" fmla="*/ 0 w 3524051"/>
              <a:gd name="connsiteY1" fmla="*/ 6858478 h 6858478"/>
              <a:gd name="connsiteX2" fmla="*/ 0 w 3524051"/>
              <a:gd name="connsiteY2" fmla="*/ 0 h 6858478"/>
              <a:gd name="connsiteX3" fmla="*/ 342099 w 3524051"/>
              <a:gd name="connsiteY3" fmla="*/ 0 h 6858478"/>
              <a:gd name="connsiteX4" fmla="*/ 347676 w 3524051"/>
              <a:gd name="connsiteY4" fmla="*/ 0 h 6858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4051" h="6858478">
                <a:moveTo>
                  <a:pt x="3524051" y="6858478"/>
                </a:moveTo>
                <a:lnTo>
                  <a:pt x="0" y="6858478"/>
                </a:lnTo>
                <a:lnTo>
                  <a:pt x="0" y="0"/>
                </a:lnTo>
                <a:lnTo>
                  <a:pt x="342099" y="0"/>
                </a:lnTo>
                <a:lnTo>
                  <a:pt x="347676"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9544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B2C037-1BC1-45AE-AB50-E340AFAA6103}"/>
              </a:ext>
            </a:extLst>
          </p:cNvPr>
          <p:cNvSpPr>
            <a:spLocks noGrp="1"/>
          </p:cNvSpPr>
          <p:nvPr>
            <p:ph type="title"/>
          </p:nvPr>
        </p:nvSpPr>
        <p:spPr>
          <a:xfrm>
            <a:off x="804672" y="640080"/>
            <a:ext cx="3282696" cy="5257800"/>
          </a:xfrm>
        </p:spPr>
        <p:txBody>
          <a:bodyPr>
            <a:normAutofit/>
          </a:bodyPr>
          <a:lstStyle/>
          <a:p>
            <a:r>
              <a:rPr lang="en-CA" sz="3600" dirty="0">
                <a:solidFill>
                  <a:schemeClr val="bg1">
                    <a:lumMod val="95000"/>
                  </a:schemeClr>
                </a:solidFill>
              </a:rPr>
              <a:t>Background</a:t>
            </a:r>
            <a:br>
              <a:rPr lang="en-CA" sz="3600" dirty="0">
                <a:solidFill>
                  <a:schemeClr val="bg1">
                    <a:lumMod val="95000"/>
                  </a:schemeClr>
                </a:solidFill>
              </a:rPr>
            </a:br>
            <a:br>
              <a:rPr lang="en-CA" sz="3600" dirty="0">
                <a:solidFill>
                  <a:schemeClr val="bg1">
                    <a:lumMod val="95000"/>
                  </a:schemeClr>
                </a:solidFill>
              </a:rPr>
            </a:br>
            <a:br>
              <a:rPr lang="en-CA" sz="3600" dirty="0">
                <a:solidFill>
                  <a:schemeClr val="bg1">
                    <a:lumMod val="95000"/>
                  </a:schemeClr>
                </a:solidFill>
              </a:rPr>
            </a:br>
            <a:br>
              <a:rPr lang="en-CA" sz="1100" dirty="0">
                <a:solidFill>
                  <a:schemeClr val="bg1">
                    <a:lumMod val="95000"/>
                  </a:schemeClr>
                </a:solidFill>
              </a:rPr>
            </a:br>
            <a:r>
              <a:rPr lang="en-CA" sz="1600" dirty="0">
                <a:solidFill>
                  <a:schemeClr val="bg1">
                    <a:lumMod val="95000"/>
                  </a:schemeClr>
                </a:solidFill>
              </a:rPr>
              <a:t>AAA Northeast is one of the regional clubs comprising the American Automobile Association, covering Rhode Island, Connecticut, Massachusetts and portions of  </a:t>
            </a:r>
            <a:r>
              <a:rPr lang="en-US" sz="1600" dirty="0">
                <a:solidFill>
                  <a:schemeClr val="bg1">
                    <a:lumMod val="95000"/>
                  </a:schemeClr>
                </a:solidFill>
              </a:rPr>
              <a:t>Rhode Island, Connecticut States</a:t>
            </a:r>
            <a:r>
              <a:rPr lang="en-CA" sz="1600" dirty="0">
                <a:solidFill>
                  <a:schemeClr val="bg1">
                    <a:lumMod val="95000"/>
                  </a:schemeClr>
                </a:solidFill>
              </a:rPr>
              <a:t>. AAA Northeast offer services such as roadside assistance, maps, and various discounts as part of their services.</a:t>
            </a:r>
          </a:p>
        </p:txBody>
      </p:sp>
      <p:sp>
        <p:nvSpPr>
          <p:cNvPr id="3" name="Content Placeholder 2">
            <a:extLst>
              <a:ext uri="{FF2B5EF4-FFF2-40B4-BE49-F238E27FC236}">
                <a16:creationId xmlns:a16="http://schemas.microsoft.com/office/drawing/2014/main" id="{5AF56F74-C56F-4C71-A2C4-10183A0B47AC}"/>
              </a:ext>
            </a:extLst>
          </p:cNvPr>
          <p:cNvSpPr>
            <a:spLocks noGrp="1"/>
          </p:cNvSpPr>
          <p:nvPr>
            <p:ph idx="1"/>
          </p:nvPr>
        </p:nvSpPr>
        <p:spPr>
          <a:xfrm>
            <a:off x="5358384" y="2034073"/>
            <a:ext cx="6024654" cy="3863808"/>
          </a:xfrm>
        </p:spPr>
        <p:txBody>
          <a:bodyPr anchor="ctr">
            <a:normAutofit/>
          </a:bodyPr>
          <a:lstStyle/>
          <a:p>
            <a:pPr marL="0" indent="0">
              <a:buNone/>
            </a:pPr>
            <a:r>
              <a:rPr lang="en-CA" sz="2400" dirty="0"/>
              <a:t>• Roadside assistance is a costly benefit, particularly towing. Members who frequently use roadside assistance are less desirable. • AAA also offers other paid services at highly competitive prices. They also offer insurance, travel and banking/loan products. AAA would like to increase the penetration of these services.</a:t>
            </a:r>
          </a:p>
          <a:p>
            <a:pPr marL="0" indent="0">
              <a:buNone/>
            </a:pPr>
            <a:endParaRPr lang="en-CA" sz="2400" dirty="0"/>
          </a:p>
        </p:txBody>
      </p:sp>
      <p:pic>
        <p:nvPicPr>
          <p:cNvPr id="13" name="Picture 12">
            <a:extLst>
              <a:ext uri="{FF2B5EF4-FFF2-40B4-BE49-F238E27FC236}">
                <a16:creationId xmlns:a16="http://schemas.microsoft.com/office/drawing/2014/main" id="{C8B370B7-D15B-4944-88C5-A79AE2579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796" y="-9024"/>
            <a:ext cx="3184325" cy="1938285"/>
          </a:xfrm>
          <a:prstGeom prst="rect">
            <a:avLst/>
          </a:prstGeom>
        </p:spPr>
      </p:pic>
      <p:cxnSp>
        <p:nvCxnSpPr>
          <p:cNvPr id="6" name="Straight Connector 5">
            <a:extLst>
              <a:ext uri="{FF2B5EF4-FFF2-40B4-BE49-F238E27FC236}">
                <a16:creationId xmlns:a16="http://schemas.microsoft.com/office/drawing/2014/main" id="{41EFFED6-2CFD-4064-AB5D-6B7AEE147D8C}"/>
              </a:ext>
            </a:extLst>
          </p:cNvPr>
          <p:cNvCxnSpPr>
            <a:cxnSpLocks/>
          </p:cNvCxnSpPr>
          <p:nvPr/>
        </p:nvCxnSpPr>
        <p:spPr>
          <a:xfrm>
            <a:off x="804672" y="2432807"/>
            <a:ext cx="2390863"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447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B2C037-1BC1-45AE-AB50-E340AFAA6103}"/>
              </a:ext>
            </a:extLst>
          </p:cNvPr>
          <p:cNvSpPr>
            <a:spLocks noGrp="1"/>
          </p:cNvSpPr>
          <p:nvPr>
            <p:ph type="title"/>
          </p:nvPr>
        </p:nvSpPr>
        <p:spPr>
          <a:xfrm>
            <a:off x="804672" y="640080"/>
            <a:ext cx="3282696" cy="5257800"/>
          </a:xfrm>
        </p:spPr>
        <p:txBody>
          <a:bodyPr>
            <a:normAutofit/>
          </a:bodyPr>
          <a:lstStyle/>
          <a:p>
            <a:r>
              <a:rPr lang="en-CA" sz="3600" dirty="0">
                <a:solidFill>
                  <a:schemeClr val="bg1">
                    <a:lumMod val="95000"/>
                  </a:schemeClr>
                </a:solidFill>
              </a:rPr>
              <a:t>Objectives </a:t>
            </a:r>
            <a:br>
              <a:rPr lang="en-CA" sz="3600" dirty="0">
                <a:solidFill>
                  <a:schemeClr val="bg1">
                    <a:lumMod val="95000"/>
                  </a:schemeClr>
                </a:solidFill>
              </a:rPr>
            </a:br>
            <a:br>
              <a:rPr lang="en-CA" sz="3600" dirty="0">
                <a:solidFill>
                  <a:schemeClr val="bg1">
                    <a:lumMod val="95000"/>
                  </a:schemeClr>
                </a:solidFill>
              </a:rPr>
            </a:br>
            <a:br>
              <a:rPr lang="en-CA" sz="3600" dirty="0">
                <a:solidFill>
                  <a:schemeClr val="bg1">
                    <a:lumMod val="95000"/>
                  </a:schemeClr>
                </a:solidFill>
              </a:rPr>
            </a:br>
            <a:br>
              <a:rPr lang="en-CA" sz="3600" dirty="0">
                <a:solidFill>
                  <a:schemeClr val="bg1">
                    <a:lumMod val="95000"/>
                  </a:schemeClr>
                </a:solidFill>
              </a:rPr>
            </a:br>
            <a:r>
              <a:rPr lang="en-CA" sz="1600" dirty="0">
                <a:solidFill>
                  <a:schemeClr val="bg1">
                    <a:lumMod val="95000"/>
                  </a:schemeClr>
                </a:solidFill>
              </a:rPr>
              <a:t>Provide a market segmentation of AAA members at household level for AAA Northeast to better serve their members. This analysis would allow AAA to: </a:t>
            </a:r>
            <a:br>
              <a:rPr lang="en-CA" sz="1600" dirty="0">
                <a:solidFill>
                  <a:schemeClr val="bg1">
                    <a:lumMod val="95000"/>
                  </a:schemeClr>
                </a:solidFill>
              </a:rPr>
            </a:br>
            <a:br>
              <a:rPr lang="en-CA" sz="1600" dirty="0">
                <a:solidFill>
                  <a:schemeClr val="bg1">
                    <a:lumMod val="95000"/>
                  </a:schemeClr>
                </a:solidFill>
              </a:rPr>
            </a:br>
            <a:br>
              <a:rPr lang="en-CA" sz="1600" dirty="0">
                <a:solidFill>
                  <a:schemeClr val="bg1">
                    <a:lumMod val="95000"/>
                  </a:schemeClr>
                </a:solidFill>
              </a:rPr>
            </a:br>
            <a:endParaRPr lang="en-CA" sz="1600" dirty="0">
              <a:solidFill>
                <a:schemeClr val="bg1">
                  <a:lumMod val="95000"/>
                </a:schemeClr>
              </a:solidFill>
            </a:endParaRPr>
          </a:p>
        </p:txBody>
      </p:sp>
      <p:sp>
        <p:nvSpPr>
          <p:cNvPr id="3" name="Content Placeholder 2">
            <a:extLst>
              <a:ext uri="{FF2B5EF4-FFF2-40B4-BE49-F238E27FC236}">
                <a16:creationId xmlns:a16="http://schemas.microsoft.com/office/drawing/2014/main" id="{5AF56F74-C56F-4C71-A2C4-10183A0B47AC}"/>
              </a:ext>
            </a:extLst>
          </p:cNvPr>
          <p:cNvSpPr>
            <a:spLocks noGrp="1"/>
          </p:cNvSpPr>
          <p:nvPr>
            <p:ph idx="1"/>
          </p:nvPr>
        </p:nvSpPr>
        <p:spPr>
          <a:xfrm>
            <a:off x="5362674" y="1151810"/>
            <a:ext cx="6024654" cy="5257800"/>
          </a:xfrm>
        </p:spPr>
        <p:txBody>
          <a:bodyPr anchor="ctr">
            <a:normAutofit/>
          </a:bodyPr>
          <a:lstStyle/>
          <a:p>
            <a:pPr marL="285750" indent="-285750"/>
            <a:r>
              <a:rPr lang="en-US" sz="2400" dirty="0"/>
              <a:t>Better anticipate the needs of members.</a:t>
            </a:r>
          </a:p>
          <a:p>
            <a:pPr marL="285750" indent="-285750"/>
            <a:r>
              <a:rPr lang="en-US" sz="2400" dirty="0"/>
              <a:t>Customize communications and offering to various segments.</a:t>
            </a:r>
          </a:p>
          <a:p>
            <a:pPr marL="285750" indent="-285750"/>
            <a:r>
              <a:rPr lang="en-US" sz="2400" dirty="0"/>
              <a:t>Expend more effort driving acquisition and renewal of desirable members </a:t>
            </a:r>
          </a:p>
          <a:p>
            <a:pPr marL="0" indent="0">
              <a:buNone/>
            </a:pPr>
            <a:endParaRPr lang="en-CA" sz="2400" dirty="0"/>
          </a:p>
        </p:txBody>
      </p:sp>
      <p:pic>
        <p:nvPicPr>
          <p:cNvPr id="13" name="Picture 12">
            <a:extLst>
              <a:ext uri="{FF2B5EF4-FFF2-40B4-BE49-F238E27FC236}">
                <a16:creationId xmlns:a16="http://schemas.microsoft.com/office/drawing/2014/main" id="{C8B370B7-D15B-4944-88C5-A79AE2579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796" y="-9024"/>
            <a:ext cx="3184325" cy="1938285"/>
          </a:xfrm>
          <a:prstGeom prst="rect">
            <a:avLst/>
          </a:prstGeom>
        </p:spPr>
      </p:pic>
      <p:cxnSp>
        <p:nvCxnSpPr>
          <p:cNvPr id="6" name="Straight Connector 5">
            <a:extLst>
              <a:ext uri="{FF2B5EF4-FFF2-40B4-BE49-F238E27FC236}">
                <a16:creationId xmlns:a16="http://schemas.microsoft.com/office/drawing/2014/main" id="{41EFFED6-2CFD-4064-AB5D-6B7AEE147D8C}"/>
              </a:ext>
            </a:extLst>
          </p:cNvPr>
          <p:cNvCxnSpPr>
            <a:cxnSpLocks/>
          </p:cNvCxnSpPr>
          <p:nvPr/>
        </p:nvCxnSpPr>
        <p:spPr>
          <a:xfrm>
            <a:off x="804672" y="2432807"/>
            <a:ext cx="2390863"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160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B2C037-1BC1-45AE-AB50-E340AFAA6103}"/>
              </a:ext>
            </a:extLst>
          </p:cNvPr>
          <p:cNvSpPr>
            <a:spLocks noGrp="1"/>
          </p:cNvSpPr>
          <p:nvPr>
            <p:ph type="title"/>
          </p:nvPr>
        </p:nvSpPr>
        <p:spPr>
          <a:xfrm>
            <a:off x="804672" y="640080"/>
            <a:ext cx="3282696" cy="5257800"/>
          </a:xfrm>
        </p:spPr>
        <p:txBody>
          <a:bodyPr>
            <a:normAutofit/>
          </a:bodyPr>
          <a:lstStyle/>
          <a:p>
            <a:r>
              <a:rPr lang="en-CA" sz="3600" dirty="0">
                <a:solidFill>
                  <a:schemeClr val="bg1">
                    <a:lumMod val="95000"/>
                  </a:schemeClr>
                </a:solidFill>
              </a:rPr>
              <a:t>Approach </a:t>
            </a:r>
            <a:br>
              <a:rPr lang="en-CA" sz="3600" dirty="0">
                <a:solidFill>
                  <a:schemeClr val="bg1">
                    <a:lumMod val="95000"/>
                  </a:schemeClr>
                </a:solidFill>
              </a:rPr>
            </a:br>
            <a:br>
              <a:rPr lang="en-CA" sz="3600" dirty="0">
                <a:solidFill>
                  <a:schemeClr val="bg1">
                    <a:lumMod val="95000"/>
                  </a:schemeClr>
                </a:solidFill>
              </a:rPr>
            </a:br>
            <a:br>
              <a:rPr lang="en-CA" sz="3600" dirty="0">
                <a:solidFill>
                  <a:schemeClr val="bg1">
                    <a:lumMod val="95000"/>
                  </a:schemeClr>
                </a:solidFill>
              </a:rPr>
            </a:br>
            <a:r>
              <a:rPr lang="en-CA" sz="1600" dirty="0">
                <a:solidFill>
                  <a:schemeClr val="bg1">
                    <a:lumMod val="95000"/>
                  </a:schemeClr>
                </a:solidFill>
              </a:rPr>
              <a:t>• Data Understanding </a:t>
            </a:r>
            <a:br>
              <a:rPr lang="en-CA" sz="1600" dirty="0">
                <a:solidFill>
                  <a:schemeClr val="bg1">
                    <a:lumMod val="95000"/>
                  </a:schemeClr>
                </a:solidFill>
              </a:rPr>
            </a:br>
            <a:r>
              <a:rPr lang="en-CA" sz="1600" dirty="0">
                <a:solidFill>
                  <a:schemeClr val="bg1">
                    <a:lumMod val="95000"/>
                  </a:schemeClr>
                </a:solidFill>
              </a:rPr>
              <a:t>• Problem Definition &amp; Solution </a:t>
            </a:r>
            <a:br>
              <a:rPr lang="en-CA" sz="1600" dirty="0"/>
            </a:br>
            <a:br>
              <a:rPr lang="en-CA" sz="1600" dirty="0"/>
            </a:br>
            <a:br>
              <a:rPr lang="en-CA" sz="1600" dirty="0">
                <a:solidFill>
                  <a:schemeClr val="bg1">
                    <a:lumMod val="95000"/>
                  </a:schemeClr>
                </a:solidFill>
              </a:rPr>
            </a:br>
            <a:br>
              <a:rPr lang="en-CA" sz="1600" dirty="0">
                <a:solidFill>
                  <a:schemeClr val="bg1">
                    <a:lumMod val="95000"/>
                  </a:schemeClr>
                </a:solidFill>
              </a:rPr>
            </a:br>
            <a:br>
              <a:rPr lang="en-CA" sz="1600" dirty="0">
                <a:solidFill>
                  <a:schemeClr val="bg1">
                    <a:lumMod val="95000"/>
                  </a:schemeClr>
                </a:solidFill>
              </a:rPr>
            </a:br>
            <a:endParaRPr lang="en-CA" sz="1600" dirty="0">
              <a:solidFill>
                <a:schemeClr val="bg1">
                  <a:lumMod val="95000"/>
                </a:schemeClr>
              </a:solidFill>
            </a:endParaRPr>
          </a:p>
        </p:txBody>
      </p:sp>
      <p:pic>
        <p:nvPicPr>
          <p:cNvPr id="13" name="Picture 12">
            <a:extLst>
              <a:ext uri="{FF2B5EF4-FFF2-40B4-BE49-F238E27FC236}">
                <a16:creationId xmlns:a16="http://schemas.microsoft.com/office/drawing/2014/main" id="{C8B370B7-D15B-4944-88C5-A79AE2579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930" y="2524451"/>
            <a:ext cx="3184325" cy="1938285"/>
          </a:xfrm>
          <a:prstGeom prst="rect">
            <a:avLst/>
          </a:prstGeom>
        </p:spPr>
      </p:pic>
      <p:cxnSp>
        <p:nvCxnSpPr>
          <p:cNvPr id="6" name="Straight Connector 5">
            <a:extLst>
              <a:ext uri="{FF2B5EF4-FFF2-40B4-BE49-F238E27FC236}">
                <a16:creationId xmlns:a16="http://schemas.microsoft.com/office/drawing/2014/main" id="{41EFFED6-2CFD-4064-AB5D-6B7AEE147D8C}"/>
              </a:ext>
            </a:extLst>
          </p:cNvPr>
          <p:cNvCxnSpPr>
            <a:cxnSpLocks/>
          </p:cNvCxnSpPr>
          <p:nvPr/>
        </p:nvCxnSpPr>
        <p:spPr>
          <a:xfrm>
            <a:off x="804672" y="2432807"/>
            <a:ext cx="2390863"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783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9989" cy="2156621"/>
          </a:xfrm>
        </p:spPr>
        <p:txBody>
          <a:bodyPr anchor="t">
            <a:normAutofit/>
          </a:bodyPr>
          <a:lstStyle/>
          <a:p>
            <a:r>
              <a:rPr lang="en-CA" sz="2400" dirty="0">
                <a:solidFill>
                  <a:srgbClr val="FFFFFF"/>
                </a:solidFill>
              </a:rPr>
              <a:t>Data Understanding </a:t>
            </a:r>
            <a:endParaRPr lang="en-CA" sz="2400" dirty="0">
              <a:solidFill>
                <a:schemeClr val="bg1">
                  <a:lumMod val="95000"/>
                </a:schemeClr>
              </a:solidFill>
            </a:endParaRP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16" name="Rectangle 15">
            <a:extLst>
              <a:ext uri="{FF2B5EF4-FFF2-40B4-BE49-F238E27FC236}">
                <a16:creationId xmlns:a16="http://schemas.microsoft.com/office/drawing/2014/main" id="{5E5783A7-D792-46BB-A6D0-07ED5C8A11E6}"/>
              </a:ext>
            </a:extLst>
          </p:cNvPr>
          <p:cNvSpPr/>
          <p:nvPr/>
        </p:nvSpPr>
        <p:spPr>
          <a:xfrm>
            <a:off x="4421332" y="0"/>
            <a:ext cx="6096000" cy="1508105"/>
          </a:xfrm>
          <a:prstGeom prst="rect">
            <a:avLst/>
          </a:prstGeom>
        </p:spPr>
        <p:txBody>
          <a:bodyPr>
            <a:spAutoFit/>
          </a:bodyPr>
          <a:lstStyle/>
          <a:p>
            <a:r>
              <a:rPr lang="en-US" sz="2000" dirty="0"/>
              <a:t>Strong identifiers :</a:t>
            </a:r>
          </a:p>
          <a:p>
            <a:pPr marL="285750" indent="-285750">
              <a:buFont typeface="Arial" panose="020B0604020202020204" pitchFamily="34" charset="0"/>
              <a:buChar char="•"/>
            </a:pPr>
            <a:r>
              <a:rPr lang="en-US" dirty="0"/>
              <a:t>Children = Unknown</a:t>
            </a:r>
          </a:p>
          <a:p>
            <a:pPr marL="285750" indent="-285750">
              <a:buFont typeface="Arial" panose="020B0604020202020204" pitchFamily="34" charset="0"/>
              <a:buChar char="•"/>
            </a:pPr>
            <a:r>
              <a:rPr lang="en-US" dirty="0"/>
              <a:t>Gender = Unknown</a:t>
            </a:r>
          </a:p>
          <a:p>
            <a:pPr marL="285750" indent="-285750">
              <a:buFont typeface="Arial" panose="020B0604020202020204" pitchFamily="34" charset="0"/>
              <a:buChar char="•"/>
            </a:pPr>
            <a:r>
              <a:rPr lang="en-US" dirty="0"/>
              <a:t>Homeowner = Unknown</a:t>
            </a:r>
          </a:p>
          <a:p>
            <a:pPr marL="285750" indent="-285750">
              <a:buFont typeface="Arial" panose="020B0604020202020204" pitchFamily="34" charset="0"/>
              <a:buChar char="•"/>
            </a:pPr>
            <a:r>
              <a:rPr lang="en-CA" dirty="0"/>
              <a:t>Number of Individuals per </a:t>
            </a:r>
            <a:r>
              <a:rPr lang="en-CA" dirty="0" err="1"/>
              <a:t>HouseHold</a:t>
            </a:r>
            <a:endParaRPr lang="en-US" dirty="0"/>
          </a:p>
        </p:txBody>
      </p:sp>
      <p:pic>
        <p:nvPicPr>
          <p:cNvPr id="17" name="Picture 16">
            <a:extLst>
              <a:ext uri="{FF2B5EF4-FFF2-40B4-BE49-F238E27FC236}">
                <a16:creationId xmlns:a16="http://schemas.microsoft.com/office/drawing/2014/main" id="{5C371E70-9E93-4A93-94ED-1DDC7209DFA2}"/>
              </a:ext>
            </a:extLst>
          </p:cNvPr>
          <p:cNvPicPr>
            <a:picLocks noChangeAspect="1"/>
          </p:cNvPicPr>
          <p:nvPr/>
        </p:nvPicPr>
        <p:blipFill>
          <a:blip r:embed="rId3"/>
          <a:stretch>
            <a:fillRect/>
          </a:stretch>
        </p:blipFill>
        <p:spPr>
          <a:xfrm>
            <a:off x="4538381" y="1716833"/>
            <a:ext cx="7653618" cy="5098134"/>
          </a:xfrm>
          <a:prstGeom prst="rect">
            <a:avLst/>
          </a:prstGeom>
        </p:spPr>
      </p:pic>
    </p:spTree>
    <p:extLst>
      <p:ext uri="{BB962C8B-B14F-4D97-AF65-F5344CB8AC3E}">
        <p14:creationId xmlns:p14="http://schemas.microsoft.com/office/powerpoint/2010/main" val="414523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9989" cy="2156621"/>
          </a:xfrm>
        </p:spPr>
        <p:txBody>
          <a:bodyPr anchor="t">
            <a:normAutofit/>
          </a:bodyPr>
          <a:lstStyle/>
          <a:p>
            <a:r>
              <a:rPr lang="en-CA" sz="2400" dirty="0">
                <a:solidFill>
                  <a:srgbClr val="FFFFFF"/>
                </a:solidFill>
              </a:rPr>
              <a:t>Data Understanding </a:t>
            </a:r>
            <a:endParaRPr lang="en-CA" sz="2400" dirty="0">
              <a:solidFill>
                <a:schemeClr val="bg1">
                  <a:lumMod val="95000"/>
                </a:schemeClr>
              </a:solidFill>
            </a:endParaRP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16" name="Rectangle 15">
            <a:extLst>
              <a:ext uri="{FF2B5EF4-FFF2-40B4-BE49-F238E27FC236}">
                <a16:creationId xmlns:a16="http://schemas.microsoft.com/office/drawing/2014/main" id="{5E5783A7-D792-46BB-A6D0-07ED5C8A11E6}"/>
              </a:ext>
            </a:extLst>
          </p:cNvPr>
          <p:cNvSpPr/>
          <p:nvPr/>
        </p:nvSpPr>
        <p:spPr>
          <a:xfrm>
            <a:off x="4421332" y="0"/>
            <a:ext cx="6096000" cy="954107"/>
          </a:xfrm>
          <a:prstGeom prst="rect">
            <a:avLst/>
          </a:prstGeom>
        </p:spPr>
        <p:txBody>
          <a:bodyPr>
            <a:spAutoFit/>
          </a:bodyPr>
          <a:lstStyle/>
          <a:p>
            <a:r>
              <a:rPr lang="en-US" sz="2000" dirty="0"/>
              <a:t>Strong </a:t>
            </a:r>
            <a:r>
              <a:rPr lang="en-CA" sz="2000" dirty="0"/>
              <a:t>Household credit and income</a:t>
            </a:r>
            <a:r>
              <a:rPr lang="en-US" sz="2000" dirty="0"/>
              <a:t> :</a:t>
            </a:r>
          </a:p>
          <a:p>
            <a:pPr marL="285750" indent="-285750">
              <a:buFont typeface="Arial" panose="020B0604020202020204" pitchFamily="34" charset="0"/>
              <a:buChar char="•"/>
            </a:pPr>
            <a:r>
              <a:rPr lang="en-CA" dirty="0"/>
              <a:t>Credit</a:t>
            </a:r>
            <a:r>
              <a:rPr lang="en-US" dirty="0"/>
              <a:t> = Unknown</a:t>
            </a:r>
          </a:p>
          <a:p>
            <a:pPr marL="285750" indent="-285750">
              <a:buFont typeface="Arial" panose="020B0604020202020204" pitchFamily="34" charset="0"/>
              <a:buChar char="•"/>
            </a:pPr>
            <a:r>
              <a:rPr lang="en-CA" dirty="0"/>
              <a:t>Income</a:t>
            </a:r>
            <a:r>
              <a:rPr lang="en-US" dirty="0"/>
              <a:t> = Unknown</a:t>
            </a:r>
          </a:p>
        </p:txBody>
      </p:sp>
      <p:pic>
        <p:nvPicPr>
          <p:cNvPr id="3" name="Picture 2">
            <a:extLst>
              <a:ext uri="{FF2B5EF4-FFF2-40B4-BE49-F238E27FC236}">
                <a16:creationId xmlns:a16="http://schemas.microsoft.com/office/drawing/2014/main" id="{0AEFB27E-BDEF-4E55-8C58-7EF256A1FA9A}"/>
              </a:ext>
            </a:extLst>
          </p:cNvPr>
          <p:cNvPicPr>
            <a:picLocks noChangeAspect="1"/>
          </p:cNvPicPr>
          <p:nvPr/>
        </p:nvPicPr>
        <p:blipFill>
          <a:blip r:embed="rId3"/>
          <a:stretch>
            <a:fillRect/>
          </a:stretch>
        </p:blipFill>
        <p:spPr>
          <a:xfrm>
            <a:off x="4538380" y="1579811"/>
            <a:ext cx="7255513" cy="5206482"/>
          </a:xfrm>
          <a:prstGeom prst="rect">
            <a:avLst/>
          </a:prstGeom>
        </p:spPr>
      </p:pic>
    </p:spTree>
    <p:extLst>
      <p:ext uri="{BB962C8B-B14F-4D97-AF65-F5344CB8AC3E}">
        <p14:creationId xmlns:p14="http://schemas.microsoft.com/office/powerpoint/2010/main" val="221133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9989" cy="2156621"/>
          </a:xfrm>
        </p:spPr>
        <p:txBody>
          <a:bodyPr anchor="t">
            <a:normAutofit/>
          </a:bodyPr>
          <a:lstStyle/>
          <a:p>
            <a:r>
              <a:rPr lang="en-CA" sz="2400" dirty="0">
                <a:solidFill>
                  <a:srgbClr val="FFFFFF"/>
                </a:solidFill>
              </a:rPr>
              <a:t>Data Understanding </a:t>
            </a:r>
            <a:endParaRPr lang="en-CA" sz="2400" dirty="0">
              <a:solidFill>
                <a:schemeClr val="bg1">
                  <a:lumMod val="95000"/>
                </a:schemeClr>
              </a:solidFill>
            </a:endParaRP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16" name="Rectangle 15">
            <a:extLst>
              <a:ext uri="{FF2B5EF4-FFF2-40B4-BE49-F238E27FC236}">
                <a16:creationId xmlns:a16="http://schemas.microsoft.com/office/drawing/2014/main" id="{5E5783A7-D792-46BB-A6D0-07ED5C8A11E6}"/>
              </a:ext>
            </a:extLst>
          </p:cNvPr>
          <p:cNvSpPr/>
          <p:nvPr/>
        </p:nvSpPr>
        <p:spPr>
          <a:xfrm>
            <a:off x="4421332" y="0"/>
            <a:ext cx="6096000" cy="954107"/>
          </a:xfrm>
          <a:prstGeom prst="rect">
            <a:avLst/>
          </a:prstGeom>
        </p:spPr>
        <p:txBody>
          <a:bodyPr>
            <a:spAutoFit/>
          </a:bodyPr>
          <a:lstStyle/>
          <a:p>
            <a:r>
              <a:rPr lang="en-US" sz="2000" dirty="0"/>
              <a:t>Majority of Service usage:</a:t>
            </a:r>
          </a:p>
          <a:p>
            <a:pPr marL="285750" indent="-285750">
              <a:buFont typeface="Arial" panose="020B0604020202020204" pitchFamily="34" charset="0"/>
              <a:buChar char="•"/>
            </a:pPr>
            <a:r>
              <a:rPr lang="en-CA" dirty="0"/>
              <a:t>80%  Normal Services and 20-30 % for it is Towing, Battery and Flat Tiers Services</a:t>
            </a:r>
            <a:endParaRPr lang="en-US" dirty="0"/>
          </a:p>
        </p:txBody>
      </p:sp>
      <p:pic>
        <p:nvPicPr>
          <p:cNvPr id="4" name="Picture 3">
            <a:extLst>
              <a:ext uri="{FF2B5EF4-FFF2-40B4-BE49-F238E27FC236}">
                <a16:creationId xmlns:a16="http://schemas.microsoft.com/office/drawing/2014/main" id="{92F6BED9-555A-4345-9E91-FA9DFD55DABC}"/>
              </a:ext>
            </a:extLst>
          </p:cNvPr>
          <p:cNvPicPr>
            <a:picLocks noChangeAspect="1"/>
          </p:cNvPicPr>
          <p:nvPr/>
        </p:nvPicPr>
        <p:blipFill>
          <a:blip r:embed="rId3"/>
          <a:stretch>
            <a:fillRect/>
          </a:stretch>
        </p:blipFill>
        <p:spPr>
          <a:xfrm>
            <a:off x="4538381" y="1399590"/>
            <a:ext cx="6649127" cy="5346441"/>
          </a:xfrm>
          <a:prstGeom prst="rect">
            <a:avLst/>
          </a:prstGeom>
        </p:spPr>
      </p:pic>
    </p:spTree>
    <p:extLst>
      <p:ext uri="{BB962C8B-B14F-4D97-AF65-F5344CB8AC3E}">
        <p14:creationId xmlns:p14="http://schemas.microsoft.com/office/powerpoint/2010/main" val="244411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7D33B-B51A-450F-B9A8-65F9BDC4521A}"/>
              </a:ext>
            </a:extLst>
          </p:cNvPr>
          <p:cNvSpPr>
            <a:spLocks noGrp="1"/>
          </p:cNvSpPr>
          <p:nvPr>
            <p:ph type="title"/>
          </p:nvPr>
        </p:nvSpPr>
        <p:spPr>
          <a:xfrm>
            <a:off x="146727" y="2009648"/>
            <a:ext cx="3879989" cy="2156621"/>
          </a:xfrm>
        </p:spPr>
        <p:txBody>
          <a:bodyPr anchor="t">
            <a:normAutofit/>
          </a:bodyPr>
          <a:lstStyle/>
          <a:p>
            <a:r>
              <a:rPr lang="en-CA" sz="2400" dirty="0">
                <a:solidFill>
                  <a:srgbClr val="FFFFFF"/>
                </a:solidFill>
              </a:rPr>
              <a:t>Data Understanding </a:t>
            </a:r>
            <a:endParaRPr lang="en-CA" sz="2400" dirty="0">
              <a:solidFill>
                <a:schemeClr val="bg1">
                  <a:lumMod val="95000"/>
                </a:schemeClr>
              </a:solidFill>
            </a:endParaRPr>
          </a:p>
        </p:txBody>
      </p:sp>
      <p:pic>
        <p:nvPicPr>
          <p:cNvPr id="23" name="Picture 22">
            <a:extLst>
              <a:ext uri="{FF2B5EF4-FFF2-40B4-BE49-F238E27FC236}">
                <a16:creationId xmlns:a16="http://schemas.microsoft.com/office/drawing/2014/main" id="{8DE172D8-8E8A-45AE-8F88-21CABCD9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4" y="5648150"/>
            <a:ext cx="1094807" cy="666404"/>
          </a:xfrm>
          <a:prstGeom prst="rect">
            <a:avLst/>
          </a:prstGeom>
        </p:spPr>
      </p:pic>
      <p:sp>
        <p:nvSpPr>
          <p:cNvPr id="16" name="Rectangle 15">
            <a:extLst>
              <a:ext uri="{FF2B5EF4-FFF2-40B4-BE49-F238E27FC236}">
                <a16:creationId xmlns:a16="http://schemas.microsoft.com/office/drawing/2014/main" id="{5E5783A7-D792-46BB-A6D0-07ED5C8A11E6}"/>
              </a:ext>
            </a:extLst>
          </p:cNvPr>
          <p:cNvSpPr/>
          <p:nvPr/>
        </p:nvSpPr>
        <p:spPr>
          <a:xfrm>
            <a:off x="4505308" y="135320"/>
            <a:ext cx="6096000" cy="400110"/>
          </a:xfrm>
          <a:prstGeom prst="rect">
            <a:avLst/>
          </a:prstGeom>
        </p:spPr>
        <p:txBody>
          <a:bodyPr>
            <a:spAutoFit/>
          </a:bodyPr>
          <a:lstStyle/>
          <a:p>
            <a:r>
              <a:rPr lang="en-CA" sz="2000" dirty="0"/>
              <a:t>Cost and number of services for the last 3 years</a:t>
            </a:r>
            <a:endParaRPr lang="en-US" dirty="0"/>
          </a:p>
        </p:txBody>
      </p:sp>
      <p:pic>
        <p:nvPicPr>
          <p:cNvPr id="3" name="Picture 2">
            <a:extLst>
              <a:ext uri="{FF2B5EF4-FFF2-40B4-BE49-F238E27FC236}">
                <a16:creationId xmlns:a16="http://schemas.microsoft.com/office/drawing/2014/main" id="{4881ABE0-38F1-4C28-96F8-D698B8B1CFC3}"/>
              </a:ext>
            </a:extLst>
          </p:cNvPr>
          <p:cNvPicPr>
            <a:picLocks noChangeAspect="1"/>
          </p:cNvPicPr>
          <p:nvPr/>
        </p:nvPicPr>
        <p:blipFill>
          <a:blip r:embed="rId3"/>
          <a:stretch>
            <a:fillRect/>
          </a:stretch>
        </p:blipFill>
        <p:spPr>
          <a:xfrm>
            <a:off x="4421332" y="954107"/>
            <a:ext cx="7554090" cy="5796565"/>
          </a:xfrm>
          <a:prstGeom prst="rect">
            <a:avLst/>
          </a:prstGeom>
        </p:spPr>
      </p:pic>
    </p:spTree>
    <p:extLst>
      <p:ext uri="{BB962C8B-B14F-4D97-AF65-F5344CB8AC3E}">
        <p14:creationId xmlns:p14="http://schemas.microsoft.com/office/powerpoint/2010/main" val="1001934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1615</TotalTime>
  <Words>1119</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Office Theme</vt:lpstr>
      <vt:lpstr>PowerPoint Presentation</vt:lpstr>
      <vt:lpstr>PowerPoint Presentation</vt:lpstr>
      <vt:lpstr>Background    AAA Northeast is one of the regional clubs comprising the American Automobile Association, covering Rhode Island, Connecticut, Massachusetts and portions of  Rhode Island, Connecticut States. AAA Northeast offer services such as roadside assistance, maps, and various discounts as part of their services.</vt:lpstr>
      <vt:lpstr>Objectives     Provide a market segmentation of AAA members at household level for AAA Northeast to better serve their members. This analysis would allow AAA to:    </vt:lpstr>
      <vt:lpstr>Approach    • Data Understanding  • Problem Definition &amp; Solution      </vt:lpstr>
      <vt:lpstr>Data Understanding </vt:lpstr>
      <vt:lpstr>Data Understanding </vt:lpstr>
      <vt:lpstr>Data Understanding </vt:lpstr>
      <vt:lpstr>Data Understanding </vt:lpstr>
      <vt:lpstr>Data Understanding </vt:lpstr>
      <vt:lpstr>Data Understanding </vt:lpstr>
      <vt:lpstr>Problem Definition &amp; Solution</vt:lpstr>
      <vt:lpstr>Analysis Result</vt:lpstr>
      <vt:lpstr>Analysis Result</vt:lpstr>
      <vt:lpstr>Analysis Result</vt:lpstr>
      <vt:lpstr>Analysis Result</vt:lpstr>
      <vt:lpstr>Recommendations  1. Use the segmentation result to target HHs that have particularly high interest on a certain product.  2. Based on HH profile to make tailored product strategies  3. Focus customized product strategy on top 7 popular products  4. Collect more information for cost prediction or conduct more exploration analysis on the pattern of cost.</vt:lpstr>
      <vt:lpstr>Appendix</vt:lpstr>
      <vt:lpstr>Appendix</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Naseer Alshnawa</dc:creator>
  <cp:lastModifiedBy>Naseer Alshnawa</cp:lastModifiedBy>
  <cp:revision>27</cp:revision>
  <dcterms:created xsi:type="dcterms:W3CDTF">2021-07-30T00:29:38Z</dcterms:created>
  <dcterms:modified xsi:type="dcterms:W3CDTF">2021-07-31T22:58:10Z</dcterms:modified>
</cp:coreProperties>
</file>