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6" r:id="rId5"/>
    <p:sldId id="259" r:id="rId6"/>
    <p:sldId id="260" r:id="rId7"/>
    <p:sldId id="261" r:id="rId8"/>
    <p:sldId id="297" r:id="rId9"/>
    <p:sldId id="298" r:id="rId10"/>
    <p:sldId id="262" r:id="rId11"/>
    <p:sldId id="263" r:id="rId12"/>
    <p:sldId id="264" r:id="rId13"/>
    <p:sldId id="265" r:id="rId14"/>
    <p:sldId id="302" r:id="rId15"/>
    <p:sldId id="301" r:id="rId16"/>
    <p:sldId id="300" r:id="rId17"/>
    <p:sldId id="299" r:id="rId18"/>
    <p:sldId id="303" r:id="rId19"/>
    <p:sldId id="305" r:id="rId20"/>
    <p:sldId id="308" r:id="rId21"/>
    <p:sldId id="29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p:scale>
          <a:sx n="90" d="100"/>
          <a:sy n="90" d="100"/>
        </p:scale>
        <p:origin x="-1258" y="18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9936C2-BA42-43A1-8882-1C04073BB44C}" type="datetimeFigureOut">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796155-E963-45E8-9460-3F5BF64D627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936C2-BA42-43A1-8882-1C04073BB44C}" type="datetimeFigureOut">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796155-E963-45E8-9460-3F5BF64D627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936C2-BA42-43A1-8882-1C04073BB44C}" type="datetimeFigureOut">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796155-E963-45E8-9460-3F5BF64D627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936C2-BA42-43A1-8882-1C04073BB44C}" type="datetimeFigureOut">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796155-E963-45E8-9460-3F5BF64D627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9936C2-BA42-43A1-8882-1C04073BB44C}" type="datetimeFigureOut">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796155-E963-45E8-9460-3F5BF64D627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9936C2-BA42-43A1-8882-1C04073BB44C}" type="datetimeFigureOut">
              <a:rPr lang="en-US" smtClean="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796155-E963-45E8-9460-3F5BF64D627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9936C2-BA42-43A1-8882-1C04073BB44C}" type="datetimeFigureOut">
              <a:rPr lang="en-US" smtClean="0"/>
              <a:t>8/6/2020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4796155-E963-45E8-9460-3F5BF64D627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9936C2-BA42-43A1-8882-1C04073BB44C}" type="datetimeFigureOut">
              <a:rPr lang="en-US" smtClean="0"/>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4796155-E963-45E8-9460-3F5BF64D627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9936C2-BA42-43A1-8882-1C04073BB44C}" type="datetimeFigureOut">
              <a:rPr lang="en-US" smtClean="0"/>
              <a:t>8/6/2020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4796155-E963-45E8-9460-3F5BF64D627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9936C2-BA42-43A1-8882-1C04073BB44C}" type="datetimeFigureOut">
              <a:rPr lang="en-US" smtClean="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796155-E963-45E8-9460-3F5BF64D627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9936C2-BA42-43A1-8882-1C04073BB44C}" type="datetimeFigureOut">
              <a:rPr lang="en-US" smtClean="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796155-E963-45E8-9460-3F5BF64D627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9936C2-BA42-43A1-8882-1C04073BB44C}" type="datetimeFigureOut">
              <a:rPr lang="en-US" smtClean="0"/>
              <a:t>8/6/2020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96155-E963-45E8-9460-3F5BF64D627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ws.amazon.com/training/learning-paths/" TargetMode="External"/><Relationship Id="rId2" Type="http://schemas.openxmlformats.org/officeDocument/2006/relationships/hyperlink" Target="https://aws.amazon.com/conso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hyperlink" Target="https://www.infrastructure.aw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AWS (Amazon Web Services) - </a:t>
            </a:r>
            <a:r>
              <a:rPr lang="en-US" dirty="0"/>
              <a:t>Demo</a:t>
            </a:r>
            <a:br>
              <a:rPr lang="en-US" dirty="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500" kern="1200" dirty="0" smtClean="0">
                <a:solidFill>
                  <a:schemeClr val="tx1"/>
                </a:solidFill>
                <a:latin typeface="+mj-lt"/>
                <a:ea typeface="+mj-ea"/>
                <a:cs typeface="+mj-cs"/>
              </a:rPr>
              <a:t>Enterprises Using AWS cloud</a:t>
            </a:r>
            <a:endParaRPr lang="en-US" sz="3500" kern="1200" dirty="0">
              <a:solidFill>
                <a:schemeClr val="tx1"/>
              </a:solidFill>
              <a:latin typeface="+mj-lt"/>
              <a:ea typeface="+mj-ea"/>
              <a:cs typeface="+mj-cs"/>
            </a:endParaRPr>
          </a:p>
        </p:txBody>
      </p:sp>
      <p:pic>
        <p:nvPicPr>
          <p:cNvPr id="2050" name="Picture 2"/>
          <p:cNvPicPr>
            <a:picLocks noChangeAspect="1" noChangeArrowheads="1"/>
          </p:cNvPicPr>
          <p:nvPr/>
        </p:nvPicPr>
        <p:blipFill>
          <a:blip r:embed="rId2"/>
          <a:srcRect/>
          <a:stretch>
            <a:fillRect/>
          </a:stretch>
        </p:blipFill>
        <p:spPr bwMode="auto">
          <a:xfrm>
            <a:off x="428597" y="2143116"/>
            <a:ext cx="8143932" cy="34813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500" kern="1200" dirty="0">
                <a:solidFill>
                  <a:schemeClr val="tx1"/>
                </a:solidFill>
                <a:latin typeface="+mj-lt"/>
                <a:ea typeface="+mj-ea"/>
                <a:cs typeface="+mj-cs"/>
              </a:rPr>
              <a:t>Why </a:t>
            </a:r>
            <a:r>
              <a:rPr lang="en-US" sz="3500" kern="1200" dirty="0" smtClean="0">
                <a:solidFill>
                  <a:schemeClr val="tx1"/>
                </a:solidFill>
                <a:latin typeface="+mj-lt"/>
                <a:ea typeface="+mj-ea"/>
                <a:cs typeface="+mj-cs"/>
              </a:rPr>
              <a:t>AWS ?</a:t>
            </a:r>
            <a:endParaRPr lang="en-US" sz="3500"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a:bodyPr>
          <a:lstStyle/>
          <a:p>
            <a:pPr>
              <a:buNone/>
            </a:pPr>
            <a:r>
              <a:rPr lang="en-US" sz="1500" dirty="0" smtClean="0"/>
              <a:t>AWS Provides…</a:t>
            </a:r>
          </a:p>
          <a:p>
            <a:pPr>
              <a:buNone/>
            </a:pPr>
            <a:endParaRPr lang="en-US" sz="1500" dirty="0"/>
          </a:p>
          <a:p>
            <a:r>
              <a:rPr lang="en-US" sz="1500" dirty="0" smtClean="0"/>
              <a:t>Security </a:t>
            </a:r>
          </a:p>
          <a:p>
            <a:pPr>
              <a:buNone/>
            </a:pPr>
            <a:r>
              <a:rPr lang="en-US" sz="1500" dirty="0"/>
              <a:t> </a:t>
            </a:r>
            <a:r>
              <a:rPr lang="en-US" sz="1500" dirty="0" smtClean="0"/>
              <a:t>	– It is a secure and durable platform which provides end to end privacy and end to end security and storage</a:t>
            </a:r>
          </a:p>
          <a:p>
            <a:r>
              <a:rPr lang="en-US" sz="1500" dirty="0" smtClean="0"/>
              <a:t>Flexibility </a:t>
            </a:r>
          </a:p>
          <a:p>
            <a:pPr algn="just">
              <a:buNone/>
            </a:pPr>
            <a:r>
              <a:rPr lang="en-US" sz="1500" dirty="0" smtClean="0"/>
              <a:t>	– Allows the users to select the OS languages , database and other services</a:t>
            </a:r>
          </a:p>
          <a:p>
            <a:r>
              <a:rPr lang="en-US" sz="1500" dirty="0" smtClean="0"/>
              <a:t>Easy to use </a:t>
            </a:r>
          </a:p>
          <a:p>
            <a:pPr algn="just">
              <a:buNone/>
            </a:pPr>
            <a:r>
              <a:rPr lang="en-US" sz="1500" dirty="0" smtClean="0"/>
              <a:t>	– Host your applications quickly and securely whether an existing application or a new one</a:t>
            </a:r>
          </a:p>
          <a:p>
            <a:r>
              <a:rPr lang="en-US" sz="1500" dirty="0" smtClean="0"/>
              <a:t>Scalability </a:t>
            </a:r>
          </a:p>
          <a:p>
            <a:pPr algn="just">
              <a:buNone/>
            </a:pPr>
            <a:r>
              <a:rPr lang="en-US" sz="1500" dirty="0" smtClean="0"/>
              <a:t>	– The application can be easily scaled up or down depending on user requirement.</a:t>
            </a:r>
          </a:p>
          <a:p>
            <a:r>
              <a:rPr lang="en-US" sz="1500" dirty="0" smtClean="0"/>
              <a:t>Cost Savings </a:t>
            </a:r>
          </a:p>
          <a:p>
            <a:pPr algn="just">
              <a:buNone/>
            </a:pPr>
            <a:r>
              <a:rPr lang="en-US" sz="1500" dirty="0" smtClean="0"/>
              <a:t>	– Only pay for the compute power storage and other resources . You use without any long term commitments.</a:t>
            </a:r>
            <a:endParaRPr lang="en-US" sz="15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US" sz="3500" kern="1200" dirty="0">
                <a:solidFill>
                  <a:schemeClr val="tx1"/>
                </a:solidFill>
                <a:latin typeface="+mj-lt"/>
                <a:ea typeface="+mj-ea"/>
                <a:cs typeface="+mj-cs"/>
              </a:rPr>
              <a:t>AWS Services</a:t>
            </a:r>
            <a:br>
              <a:rPr lang="en-US" sz="3500" kern="1200" dirty="0">
                <a:solidFill>
                  <a:schemeClr val="tx1"/>
                </a:solidFill>
                <a:latin typeface="+mj-lt"/>
                <a:ea typeface="+mj-ea"/>
                <a:cs typeface="+mj-cs"/>
              </a:rPr>
            </a:br>
            <a:endParaRPr lang="en-US" sz="3500"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a:bodyPr>
          <a:lstStyle/>
          <a:p>
            <a:pPr>
              <a:buNone/>
            </a:pPr>
            <a:r>
              <a:rPr lang="en-US" sz="1500" dirty="0"/>
              <a:t>AWS </a:t>
            </a:r>
            <a:r>
              <a:rPr lang="en-US" sz="1500" dirty="0" smtClean="0"/>
              <a:t>Provides..</a:t>
            </a:r>
            <a:endParaRPr lang="en-US" sz="1500" dirty="0"/>
          </a:p>
        </p:txBody>
      </p:sp>
      <p:pic>
        <p:nvPicPr>
          <p:cNvPr id="3074" name="Picture 2"/>
          <p:cNvPicPr>
            <a:picLocks noChangeAspect="1" noChangeArrowheads="1"/>
          </p:cNvPicPr>
          <p:nvPr/>
        </p:nvPicPr>
        <p:blipFill>
          <a:blip r:embed="rId2"/>
          <a:srcRect/>
          <a:stretch>
            <a:fillRect/>
          </a:stretch>
        </p:blipFill>
        <p:spPr bwMode="auto">
          <a:xfrm>
            <a:off x="357158" y="1928802"/>
            <a:ext cx="8572528" cy="4476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500" kern="1200" dirty="0" smtClean="0">
                <a:solidFill>
                  <a:schemeClr val="tx1"/>
                </a:solidFill>
                <a:latin typeface="+mj-lt"/>
                <a:ea typeface="+mj-ea"/>
                <a:cs typeface="+mj-cs"/>
              </a:rPr>
              <a:t>AWS </a:t>
            </a:r>
            <a:r>
              <a:rPr lang="en-US" sz="3500" kern="1200" dirty="0" err="1" smtClean="0">
                <a:solidFill>
                  <a:schemeClr val="tx1"/>
                </a:solidFill>
                <a:latin typeface="+mj-lt"/>
                <a:ea typeface="+mj-ea"/>
                <a:cs typeface="+mj-cs"/>
              </a:rPr>
              <a:t>vs</a:t>
            </a:r>
            <a:r>
              <a:rPr lang="en-US" sz="3500" kern="1200" dirty="0" smtClean="0">
                <a:solidFill>
                  <a:schemeClr val="tx1"/>
                </a:solidFill>
                <a:latin typeface="+mj-lt"/>
                <a:ea typeface="+mj-ea"/>
                <a:cs typeface="+mj-cs"/>
              </a:rPr>
              <a:t> Azure </a:t>
            </a:r>
            <a:r>
              <a:rPr lang="en-US" sz="3500" kern="1200" dirty="0" err="1" smtClean="0">
                <a:solidFill>
                  <a:schemeClr val="tx1"/>
                </a:solidFill>
                <a:latin typeface="+mj-lt"/>
                <a:ea typeface="+mj-ea"/>
                <a:cs typeface="+mj-cs"/>
              </a:rPr>
              <a:t>vs</a:t>
            </a:r>
            <a:r>
              <a:rPr lang="en-US" sz="3500" kern="1200" dirty="0" smtClean="0">
                <a:solidFill>
                  <a:schemeClr val="tx1"/>
                </a:solidFill>
                <a:latin typeface="+mj-lt"/>
                <a:ea typeface="+mj-ea"/>
                <a:cs typeface="+mj-cs"/>
              </a:rPr>
              <a:t> GCP</a:t>
            </a:r>
            <a:endParaRPr lang="en-US" sz="3500" kern="1200" dirty="0">
              <a:solidFill>
                <a:schemeClr val="tx1"/>
              </a:solidFill>
              <a:latin typeface="+mj-lt"/>
              <a:ea typeface="+mj-ea"/>
              <a:cs typeface="+mj-cs"/>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773" y="1556792"/>
            <a:ext cx="5924550"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500" kern="1200" dirty="0" smtClean="0">
                <a:solidFill>
                  <a:schemeClr val="tx1"/>
                </a:solidFill>
                <a:latin typeface="+mj-lt"/>
                <a:ea typeface="+mj-ea"/>
                <a:cs typeface="+mj-cs"/>
              </a:rPr>
              <a:t>AWS </a:t>
            </a:r>
            <a:r>
              <a:rPr lang="en-US" sz="3500" kern="1200" dirty="0" err="1" smtClean="0">
                <a:solidFill>
                  <a:schemeClr val="tx1"/>
                </a:solidFill>
                <a:latin typeface="+mj-lt"/>
                <a:ea typeface="+mj-ea"/>
                <a:cs typeface="+mj-cs"/>
              </a:rPr>
              <a:t>vs</a:t>
            </a:r>
            <a:r>
              <a:rPr lang="en-US" sz="3500" kern="1200" dirty="0" smtClean="0">
                <a:solidFill>
                  <a:schemeClr val="tx1"/>
                </a:solidFill>
                <a:latin typeface="+mj-lt"/>
                <a:ea typeface="+mj-ea"/>
                <a:cs typeface="+mj-cs"/>
              </a:rPr>
              <a:t> Azure </a:t>
            </a:r>
            <a:r>
              <a:rPr lang="en-US" sz="3500" kern="1200" dirty="0" err="1" smtClean="0">
                <a:solidFill>
                  <a:schemeClr val="tx1"/>
                </a:solidFill>
                <a:latin typeface="+mj-lt"/>
                <a:ea typeface="+mj-ea"/>
                <a:cs typeface="+mj-cs"/>
              </a:rPr>
              <a:t>vs</a:t>
            </a:r>
            <a:r>
              <a:rPr lang="en-US" sz="3500" kern="1200" dirty="0" smtClean="0">
                <a:solidFill>
                  <a:schemeClr val="tx1"/>
                </a:solidFill>
                <a:latin typeface="+mj-lt"/>
                <a:ea typeface="+mj-ea"/>
                <a:cs typeface="+mj-cs"/>
              </a:rPr>
              <a:t> GCP</a:t>
            </a:r>
            <a:endParaRPr lang="en-US" sz="3500" kern="1200" dirty="0">
              <a:solidFill>
                <a:schemeClr val="tx1"/>
              </a:solidFill>
              <a:latin typeface="+mj-lt"/>
              <a:ea typeface="+mj-ea"/>
              <a:cs typeface="+mj-cs"/>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18373"/>
            <a:ext cx="223837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1" y="2785302"/>
            <a:ext cx="2219325"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4077072"/>
            <a:ext cx="2209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8305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500" kern="1200" dirty="0" smtClean="0">
                <a:solidFill>
                  <a:schemeClr val="tx1"/>
                </a:solidFill>
                <a:latin typeface="+mj-lt"/>
                <a:ea typeface="+mj-ea"/>
                <a:cs typeface="+mj-cs"/>
              </a:rPr>
              <a:t>AWS </a:t>
            </a:r>
            <a:r>
              <a:rPr lang="en-US" sz="3500" kern="1200" dirty="0" err="1" smtClean="0">
                <a:solidFill>
                  <a:schemeClr val="tx1"/>
                </a:solidFill>
                <a:latin typeface="+mj-lt"/>
                <a:ea typeface="+mj-ea"/>
                <a:cs typeface="+mj-cs"/>
              </a:rPr>
              <a:t>vs</a:t>
            </a:r>
            <a:r>
              <a:rPr lang="en-US" sz="3500" kern="1200" dirty="0" smtClean="0">
                <a:solidFill>
                  <a:schemeClr val="tx1"/>
                </a:solidFill>
                <a:latin typeface="+mj-lt"/>
                <a:ea typeface="+mj-ea"/>
                <a:cs typeface="+mj-cs"/>
              </a:rPr>
              <a:t> AZURE </a:t>
            </a:r>
            <a:r>
              <a:rPr lang="en-US" sz="3500" kern="1200" dirty="0" err="1" smtClean="0">
                <a:solidFill>
                  <a:schemeClr val="tx1"/>
                </a:solidFill>
                <a:latin typeface="+mj-lt"/>
                <a:ea typeface="+mj-ea"/>
                <a:cs typeface="+mj-cs"/>
              </a:rPr>
              <a:t>vs</a:t>
            </a:r>
            <a:r>
              <a:rPr lang="en-US" sz="3500" kern="1200" dirty="0" smtClean="0">
                <a:solidFill>
                  <a:schemeClr val="tx1"/>
                </a:solidFill>
                <a:latin typeface="+mj-lt"/>
                <a:ea typeface="+mj-ea"/>
                <a:cs typeface="+mj-cs"/>
              </a:rPr>
              <a:t> GCP</a:t>
            </a:r>
            <a:endParaRPr lang="en-US" sz="3500" kern="1200" dirty="0">
              <a:solidFill>
                <a:schemeClr val="tx1"/>
              </a:solidFill>
              <a:latin typeface="+mj-lt"/>
              <a:ea typeface="+mj-ea"/>
              <a:cs typeface="+mj-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40768"/>
            <a:ext cx="73279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4001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500" kern="1200" dirty="0" smtClean="0">
                <a:solidFill>
                  <a:schemeClr val="tx1"/>
                </a:solidFill>
                <a:latin typeface="+mj-lt"/>
                <a:ea typeface="+mj-ea"/>
                <a:cs typeface="+mj-cs"/>
              </a:rPr>
              <a:t>AWS </a:t>
            </a:r>
            <a:r>
              <a:rPr lang="en-US" sz="3500" kern="1200" dirty="0" err="1" smtClean="0">
                <a:solidFill>
                  <a:schemeClr val="tx1"/>
                </a:solidFill>
                <a:latin typeface="+mj-lt"/>
                <a:ea typeface="+mj-ea"/>
                <a:cs typeface="+mj-cs"/>
              </a:rPr>
              <a:t>vs</a:t>
            </a:r>
            <a:r>
              <a:rPr lang="en-US" sz="3500" kern="1200" dirty="0" smtClean="0">
                <a:solidFill>
                  <a:schemeClr val="tx1"/>
                </a:solidFill>
                <a:latin typeface="+mj-lt"/>
                <a:ea typeface="+mj-ea"/>
                <a:cs typeface="+mj-cs"/>
              </a:rPr>
              <a:t> AZURE </a:t>
            </a:r>
            <a:r>
              <a:rPr lang="en-US" sz="3500" kern="1200" dirty="0" err="1" smtClean="0">
                <a:solidFill>
                  <a:schemeClr val="tx1"/>
                </a:solidFill>
                <a:latin typeface="+mj-lt"/>
                <a:ea typeface="+mj-ea"/>
                <a:cs typeface="+mj-cs"/>
              </a:rPr>
              <a:t>vs</a:t>
            </a:r>
            <a:r>
              <a:rPr lang="en-US" sz="3500" kern="1200" dirty="0" smtClean="0">
                <a:solidFill>
                  <a:schemeClr val="tx1"/>
                </a:solidFill>
                <a:latin typeface="+mj-lt"/>
                <a:ea typeface="+mj-ea"/>
                <a:cs typeface="+mj-cs"/>
              </a:rPr>
              <a:t> GCP</a:t>
            </a:r>
            <a:endParaRPr lang="en-US" sz="3500" kern="1200" dirty="0">
              <a:solidFill>
                <a:schemeClr val="tx1"/>
              </a:solidFill>
              <a:latin typeface="+mj-lt"/>
              <a:ea typeface="+mj-ea"/>
              <a:cs typeface="+mj-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0" y="1720850"/>
            <a:ext cx="73660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3541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500" kern="1200" dirty="0">
                <a:solidFill>
                  <a:schemeClr val="tx1"/>
                </a:solidFill>
                <a:latin typeface="+mj-lt"/>
                <a:ea typeface="+mj-ea"/>
                <a:cs typeface="+mj-cs"/>
              </a:rPr>
              <a:t>AWS Services</a:t>
            </a:r>
          </a:p>
        </p:txBody>
      </p:sp>
      <p:sp>
        <p:nvSpPr>
          <p:cNvPr id="3" name="Content Placeholder 2"/>
          <p:cNvSpPr>
            <a:spLocks noGrp="1"/>
          </p:cNvSpPr>
          <p:nvPr>
            <p:ph idx="1"/>
          </p:nvPr>
        </p:nvSpPr>
        <p:spPr/>
        <p:txBody>
          <a:bodyPr>
            <a:normAutofit/>
          </a:bodyPr>
          <a:lstStyle/>
          <a:p>
            <a:r>
              <a:rPr lang="en-US" sz="1500" dirty="0" smtClean="0"/>
              <a:t>EC2 Service (Elastic Compute Cloud Service)</a:t>
            </a:r>
          </a:p>
          <a:p>
            <a:r>
              <a:rPr lang="en-US" sz="1500" dirty="0" smtClean="0"/>
              <a:t>EBS, EFS, S3</a:t>
            </a:r>
          </a:p>
          <a:p>
            <a:r>
              <a:rPr lang="en-US" sz="1500" dirty="0" smtClean="0"/>
              <a:t>RDS </a:t>
            </a:r>
          </a:p>
          <a:p>
            <a:r>
              <a:rPr lang="en-US" sz="1500" dirty="0" smtClean="0"/>
              <a:t>VPC</a:t>
            </a:r>
          </a:p>
          <a:p>
            <a:r>
              <a:rPr lang="en-US" sz="1500" dirty="0" smtClean="0"/>
              <a:t>Route 53</a:t>
            </a:r>
          </a:p>
          <a:p>
            <a:r>
              <a:rPr lang="en-US" sz="1500" dirty="0" smtClean="0"/>
              <a:t>Load Balancer</a:t>
            </a:r>
          </a:p>
          <a:p>
            <a:r>
              <a:rPr lang="en-US" sz="1500" dirty="0" smtClean="0"/>
              <a:t>Autoscaling</a:t>
            </a:r>
          </a:p>
          <a:p>
            <a:r>
              <a:rPr lang="en-US" sz="1500" dirty="0" smtClean="0"/>
              <a:t>Cloudwatch</a:t>
            </a:r>
          </a:p>
          <a:p>
            <a:r>
              <a:rPr lang="en-US" sz="1500" dirty="0" smtClean="0"/>
              <a:t>CloudTrail</a:t>
            </a:r>
          </a:p>
          <a:p>
            <a:r>
              <a:rPr lang="en-US" sz="1500" dirty="0" smtClean="0"/>
              <a:t>Elastic Beanstalk</a:t>
            </a:r>
          </a:p>
          <a:p>
            <a:r>
              <a:rPr lang="en-US" sz="1500" dirty="0" smtClean="0"/>
              <a:t>SNS, SQS</a:t>
            </a:r>
          </a:p>
          <a:p>
            <a:r>
              <a:rPr lang="en-US" sz="1500" dirty="0" smtClean="0"/>
              <a:t>DMS</a:t>
            </a:r>
          </a:p>
          <a:p>
            <a:r>
              <a:rPr lang="en-US" sz="1500" dirty="0" smtClean="0"/>
              <a:t>Lambda </a:t>
            </a:r>
          </a:p>
          <a:p>
            <a:r>
              <a:rPr lang="en-US" sz="1500" dirty="0" smtClean="0"/>
              <a:t>IAM</a:t>
            </a:r>
            <a:endParaRPr lang="en-US" sz="1500" dirty="0"/>
          </a:p>
        </p:txBody>
      </p:sp>
    </p:spTree>
    <p:extLst>
      <p:ext uri="{BB962C8B-B14F-4D97-AF65-F5344CB8AC3E}">
        <p14:creationId xmlns:p14="http://schemas.microsoft.com/office/powerpoint/2010/main" val="1743257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18658"/>
          </a:xfrm>
        </p:spPr>
        <p:txBody>
          <a:bodyPr>
            <a:normAutofit/>
          </a:bodyPr>
          <a:lstStyle/>
          <a:p>
            <a:pPr marL="342900" lvl="1" indent="-342900"/>
            <a:r>
              <a:rPr lang="en-US" sz="3600" dirty="0" smtClean="0"/>
              <a:t>AWS Course Content</a:t>
            </a:r>
            <a:endParaRPr lang="en-US" sz="3600" dirty="0"/>
          </a:p>
        </p:txBody>
      </p:sp>
    </p:spTree>
    <p:extLst>
      <p:ext uri="{BB962C8B-B14F-4D97-AF65-F5344CB8AC3E}">
        <p14:creationId xmlns:p14="http://schemas.microsoft.com/office/powerpoint/2010/main" val="679458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Console</a:t>
            </a:r>
            <a:endParaRPr lang="en-US" dirty="0"/>
          </a:p>
        </p:txBody>
      </p:sp>
      <p:sp>
        <p:nvSpPr>
          <p:cNvPr id="3" name="Content Placeholder 2"/>
          <p:cNvSpPr>
            <a:spLocks noGrp="1"/>
          </p:cNvSpPr>
          <p:nvPr>
            <p:ph idx="1"/>
          </p:nvPr>
        </p:nvSpPr>
        <p:spPr/>
        <p:txBody>
          <a:bodyPr>
            <a:normAutofit/>
          </a:bodyPr>
          <a:lstStyle/>
          <a:p>
            <a:r>
              <a:rPr lang="en-US" sz="2200" dirty="0">
                <a:hlinkClick r:id="rId2"/>
              </a:rPr>
              <a:t>https://aws.amazon.com/console</a:t>
            </a:r>
            <a:r>
              <a:rPr lang="en-US" sz="2200" dirty="0" smtClean="0">
                <a:hlinkClick r:id="rId2"/>
              </a:rPr>
              <a:t>/</a:t>
            </a:r>
            <a:endParaRPr lang="en-US" sz="2200" dirty="0" smtClean="0"/>
          </a:p>
          <a:p>
            <a:pPr marL="0" indent="0">
              <a:buNone/>
            </a:pPr>
            <a:r>
              <a:rPr lang="en-US" sz="2200" dirty="0" smtClean="0"/>
              <a:t>      - Products</a:t>
            </a:r>
          </a:p>
          <a:p>
            <a:pPr marL="0" indent="0">
              <a:buNone/>
            </a:pPr>
            <a:r>
              <a:rPr lang="en-US" sz="2200" dirty="0"/>
              <a:t> </a:t>
            </a:r>
            <a:r>
              <a:rPr lang="en-US" sz="2200" dirty="0" smtClean="0"/>
              <a:t>     - Pricing</a:t>
            </a:r>
          </a:p>
          <a:p>
            <a:pPr marL="0" indent="0">
              <a:buNone/>
            </a:pPr>
            <a:r>
              <a:rPr lang="en-US" sz="2200" dirty="0"/>
              <a:t> </a:t>
            </a:r>
            <a:r>
              <a:rPr lang="en-US" sz="2200" dirty="0" smtClean="0"/>
              <a:t>     - Documentation</a:t>
            </a:r>
          </a:p>
          <a:p>
            <a:pPr marL="0" indent="0">
              <a:buNone/>
            </a:pPr>
            <a:r>
              <a:rPr lang="en-US" sz="2200" dirty="0" smtClean="0"/>
              <a:t>      - Certification</a:t>
            </a:r>
          </a:p>
          <a:p>
            <a:pPr marL="0" indent="0">
              <a:buNone/>
            </a:pPr>
            <a:r>
              <a:rPr lang="en-US" sz="2200" dirty="0"/>
              <a:t> </a:t>
            </a:r>
            <a:r>
              <a:rPr lang="en-US" sz="2200" dirty="0" smtClean="0"/>
              <a:t>     - Learning path  </a:t>
            </a:r>
            <a:r>
              <a:rPr lang="en-US" sz="2000" dirty="0" smtClean="0">
                <a:hlinkClick r:id="rId3"/>
              </a:rPr>
              <a:t>https://aws.amazon.com/training/learning-paths/</a:t>
            </a:r>
            <a:endParaRPr lang="en-US" sz="2000" dirty="0" smtClean="0"/>
          </a:p>
          <a:p>
            <a:pPr marL="0" indent="0">
              <a:buNone/>
            </a:pPr>
            <a:r>
              <a:rPr lang="en-US" dirty="0" smtClean="0"/>
              <a:t> </a:t>
            </a:r>
            <a:endParaRPr lang="en-US" dirty="0"/>
          </a:p>
        </p:txBody>
      </p:sp>
    </p:spTree>
    <p:extLst>
      <p:ext uri="{BB962C8B-B14F-4D97-AF65-F5344CB8AC3E}">
        <p14:creationId xmlns:p14="http://schemas.microsoft.com/office/powerpoint/2010/main" val="4149536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t>Agenda</a:t>
            </a:r>
            <a:endParaRPr lang="en-US" sz="3500" dirty="0"/>
          </a:p>
        </p:txBody>
      </p:sp>
      <p:sp>
        <p:nvSpPr>
          <p:cNvPr id="3" name="Content Placeholder 2"/>
          <p:cNvSpPr>
            <a:spLocks noGrp="1"/>
          </p:cNvSpPr>
          <p:nvPr>
            <p:ph idx="1"/>
          </p:nvPr>
        </p:nvSpPr>
        <p:spPr/>
        <p:txBody>
          <a:bodyPr>
            <a:normAutofit/>
          </a:bodyPr>
          <a:lstStyle/>
          <a:p>
            <a:r>
              <a:rPr lang="en-US" sz="1500" dirty="0" smtClean="0"/>
              <a:t>Cloud</a:t>
            </a:r>
          </a:p>
          <a:p>
            <a:pPr lvl="1">
              <a:buFont typeface="Courier New" pitchFamily="49" charset="0"/>
              <a:buChar char="o"/>
            </a:pPr>
            <a:r>
              <a:rPr lang="en-US" sz="1100" dirty="0" smtClean="0"/>
              <a:t>What </a:t>
            </a:r>
            <a:r>
              <a:rPr lang="en-US" sz="1100" dirty="0"/>
              <a:t>is </a:t>
            </a:r>
            <a:r>
              <a:rPr lang="en-US" sz="1100" dirty="0" smtClean="0"/>
              <a:t>Cloud</a:t>
            </a:r>
          </a:p>
          <a:p>
            <a:pPr lvl="1">
              <a:buFont typeface="Courier New" pitchFamily="49" charset="0"/>
              <a:buChar char="o"/>
            </a:pPr>
            <a:r>
              <a:rPr lang="en-US" sz="1100" dirty="0"/>
              <a:t>Advantages of Cloud Computing</a:t>
            </a:r>
          </a:p>
          <a:p>
            <a:pPr lvl="1">
              <a:buFont typeface="Courier New" pitchFamily="49" charset="0"/>
              <a:buChar char="o"/>
            </a:pPr>
            <a:r>
              <a:rPr lang="en-US" sz="1100" dirty="0"/>
              <a:t>Service Models</a:t>
            </a:r>
          </a:p>
          <a:p>
            <a:pPr lvl="1">
              <a:buFont typeface="Courier New" pitchFamily="49" charset="0"/>
              <a:buChar char="o"/>
            </a:pPr>
            <a:r>
              <a:rPr lang="en-US" sz="1100" dirty="0"/>
              <a:t>Deployment Models</a:t>
            </a:r>
          </a:p>
          <a:p>
            <a:r>
              <a:rPr lang="en-US" sz="1500" dirty="0" smtClean="0"/>
              <a:t>AWS</a:t>
            </a:r>
          </a:p>
          <a:p>
            <a:pPr lvl="1">
              <a:buFont typeface="Courier New" pitchFamily="49" charset="0"/>
              <a:buChar char="o"/>
            </a:pPr>
            <a:r>
              <a:rPr lang="en-US" sz="1100" dirty="0" smtClean="0"/>
              <a:t>What </a:t>
            </a:r>
            <a:r>
              <a:rPr lang="en-US" sz="1100" dirty="0"/>
              <a:t>is AWS</a:t>
            </a:r>
          </a:p>
          <a:p>
            <a:pPr lvl="1">
              <a:buFont typeface="Courier New" pitchFamily="49" charset="0"/>
              <a:buChar char="o"/>
            </a:pPr>
            <a:r>
              <a:rPr lang="en-US" sz="1100" dirty="0"/>
              <a:t>Why </a:t>
            </a:r>
            <a:r>
              <a:rPr lang="en-US" sz="1100" dirty="0" smtClean="0"/>
              <a:t>AWS</a:t>
            </a:r>
          </a:p>
          <a:p>
            <a:pPr lvl="1">
              <a:buFont typeface="Courier New" pitchFamily="49" charset="0"/>
              <a:buChar char="o"/>
            </a:pPr>
            <a:r>
              <a:rPr lang="en-US" sz="1100" dirty="0"/>
              <a:t>AWS Global Infrastructure</a:t>
            </a:r>
          </a:p>
          <a:p>
            <a:pPr lvl="1">
              <a:buFont typeface="Courier New" pitchFamily="49" charset="0"/>
              <a:buChar char="o"/>
            </a:pPr>
            <a:r>
              <a:rPr lang="en-US" sz="1100" dirty="0"/>
              <a:t>AWS Advantages</a:t>
            </a:r>
          </a:p>
          <a:p>
            <a:pPr lvl="1">
              <a:buFont typeface="Courier New" pitchFamily="49" charset="0"/>
              <a:buChar char="o"/>
            </a:pPr>
            <a:r>
              <a:rPr lang="en-US" sz="1100" dirty="0"/>
              <a:t>AWS </a:t>
            </a:r>
            <a:r>
              <a:rPr lang="en-US" sz="1100" dirty="0" smtClean="0"/>
              <a:t>Services</a:t>
            </a:r>
          </a:p>
          <a:p>
            <a:pPr lvl="1">
              <a:buFont typeface="Courier New" pitchFamily="49" charset="0"/>
              <a:buChar char="o"/>
            </a:pPr>
            <a:r>
              <a:rPr lang="en-US" sz="1100" dirty="0" smtClean="0"/>
              <a:t>AWS </a:t>
            </a:r>
            <a:r>
              <a:rPr lang="en-US" sz="1100" dirty="0" err="1" smtClean="0"/>
              <a:t>vs</a:t>
            </a:r>
            <a:r>
              <a:rPr lang="en-US" sz="1100" dirty="0" smtClean="0"/>
              <a:t> Azure </a:t>
            </a:r>
            <a:r>
              <a:rPr lang="en-US" sz="1100" dirty="0" err="1" smtClean="0"/>
              <a:t>vs</a:t>
            </a:r>
            <a:r>
              <a:rPr lang="en-US" sz="1100" dirty="0" smtClean="0"/>
              <a:t> GCP</a:t>
            </a:r>
          </a:p>
          <a:p>
            <a:pPr marL="342900" lvl="1" indent="-342900">
              <a:buFont typeface="Arial" pitchFamily="34" charset="0"/>
              <a:buChar char="•"/>
            </a:pPr>
            <a:r>
              <a:rPr lang="en-US" sz="1500" dirty="0"/>
              <a:t>AWS Course Content</a:t>
            </a:r>
          </a:p>
          <a:p>
            <a:pPr marL="342900" lvl="1" indent="-342900">
              <a:buFont typeface="Arial" pitchFamily="34" charset="0"/>
              <a:buChar char="•"/>
            </a:pPr>
            <a:r>
              <a:rPr lang="en-US" sz="1500" dirty="0"/>
              <a:t>Queries &amp; Answers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Management Console</a:t>
            </a:r>
          </a:p>
        </p:txBody>
      </p:sp>
      <p:sp>
        <p:nvSpPr>
          <p:cNvPr id="3" name="Content Placeholder 2"/>
          <p:cNvSpPr>
            <a:spLocks noGrp="1"/>
          </p:cNvSpPr>
          <p:nvPr>
            <p:ph idx="1"/>
          </p:nvPr>
        </p:nvSpPr>
        <p:spPr>
          <a:xfrm>
            <a:off x="467544" y="1556792"/>
            <a:ext cx="8229600" cy="4525963"/>
          </a:xfrm>
        </p:spPr>
        <p:txBody>
          <a:bodyPr>
            <a:normAutofit/>
          </a:bodyPr>
          <a:lstStyle/>
          <a:p>
            <a:pPr>
              <a:lnSpc>
                <a:spcPct val="90000"/>
              </a:lnSpc>
              <a:buFontTx/>
              <a:buChar char="-"/>
            </a:pPr>
            <a:r>
              <a:rPr lang="en-US" sz="2200" dirty="0" smtClean="0"/>
              <a:t>AWS </a:t>
            </a:r>
            <a:r>
              <a:rPr lang="en-US" sz="2200" dirty="0"/>
              <a:t>Free Account </a:t>
            </a:r>
            <a:r>
              <a:rPr lang="en-US" sz="2200" dirty="0" smtClean="0"/>
              <a:t>Creation</a:t>
            </a:r>
          </a:p>
          <a:p>
            <a:pPr>
              <a:lnSpc>
                <a:spcPct val="90000"/>
              </a:lnSpc>
              <a:buFontTx/>
              <a:buChar char="-"/>
            </a:pPr>
            <a:r>
              <a:rPr lang="en-US" sz="2200" dirty="0"/>
              <a:t>Going through Console</a:t>
            </a:r>
            <a:endParaRPr lang="en-US" sz="2200" dirty="0"/>
          </a:p>
        </p:txBody>
      </p:sp>
    </p:spTree>
    <p:extLst>
      <p:ext uri="{BB962C8B-B14F-4D97-AF65-F5344CB8AC3E}">
        <p14:creationId xmlns:p14="http://schemas.microsoft.com/office/powerpoint/2010/main" val="768117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Autofit/>
          </a:bodyPr>
          <a:lstStyle/>
          <a:p>
            <a:pPr lvl="1" algn="l" rtl="0">
              <a:spcBef>
                <a:spcPct val="0"/>
              </a:spcBef>
            </a:pPr>
            <a:r>
              <a:rPr lang="en-US" sz="3500" kern="1200" dirty="0">
                <a:solidFill>
                  <a:schemeClr val="tx1"/>
                </a:solidFill>
                <a:latin typeface="+mj-lt"/>
                <a:ea typeface="+mj-ea"/>
                <a:cs typeface="+mj-cs"/>
              </a:rPr>
              <a:t>Queries &amp; Answers</a:t>
            </a:r>
            <a:br>
              <a:rPr lang="en-US" sz="3500" kern="1200" dirty="0">
                <a:solidFill>
                  <a:schemeClr val="tx1"/>
                </a:solidFill>
                <a:latin typeface="+mj-lt"/>
                <a:ea typeface="+mj-ea"/>
                <a:cs typeface="+mj-cs"/>
              </a:rPr>
            </a:br>
            <a:endParaRPr lang="en-US" sz="3500" kern="1200" dirty="0">
              <a:solidFill>
                <a:schemeClr val="tx1"/>
              </a:solidFill>
              <a:latin typeface="+mj-lt"/>
              <a:ea typeface="+mj-ea"/>
              <a:cs typeface="+mj-cs"/>
            </a:endParaRPr>
          </a:p>
        </p:txBody>
      </p:sp>
      <p:sp>
        <p:nvSpPr>
          <p:cNvPr id="4" name="Rectangle 3"/>
          <p:cNvSpPr/>
          <p:nvPr/>
        </p:nvSpPr>
        <p:spPr>
          <a:xfrm>
            <a:off x="3071802" y="3071810"/>
            <a:ext cx="1643074" cy="1246495"/>
          </a:xfrm>
          <a:prstGeom prst="rect">
            <a:avLst/>
          </a:prstGeom>
        </p:spPr>
        <p:txBody>
          <a:bodyPr wrap="square">
            <a:spAutoFit/>
          </a:bodyPr>
          <a:lstStyle/>
          <a:p>
            <a:pPr marL="342900" lvl="1" indent="-342900"/>
            <a:r>
              <a:rPr lang="en-US" sz="1500" dirty="0" smtClean="0"/>
              <a:t>Any Queries ??</a:t>
            </a:r>
          </a:p>
          <a:p>
            <a:pPr marL="342900" lvl="1" indent="-342900"/>
            <a:endParaRPr lang="en-US" sz="1500" dirty="0"/>
          </a:p>
          <a:p>
            <a:pPr marL="342900" lvl="1" indent="-342900"/>
            <a:endParaRPr lang="en-US" sz="1500" dirty="0" smtClean="0"/>
          </a:p>
          <a:p>
            <a:pPr marL="342900" lvl="1" indent="-342900"/>
            <a:endParaRPr lang="en-US" sz="1500" dirty="0"/>
          </a:p>
          <a:p>
            <a:pPr marL="342900" lvl="1" indent="-342900"/>
            <a:endParaRPr lang="en-US" sz="1500" dirty="0"/>
          </a:p>
        </p:txBody>
      </p:sp>
      <p:pic>
        <p:nvPicPr>
          <p:cNvPr id="31746" name="Picture 2"/>
          <p:cNvPicPr>
            <a:picLocks noChangeAspect="1" noChangeArrowheads="1"/>
          </p:cNvPicPr>
          <p:nvPr/>
        </p:nvPicPr>
        <p:blipFill>
          <a:blip r:embed="rId2"/>
          <a:srcRect/>
          <a:stretch>
            <a:fillRect/>
          </a:stretch>
        </p:blipFill>
        <p:spPr bwMode="auto">
          <a:xfrm>
            <a:off x="3000364" y="4071942"/>
            <a:ext cx="1304925" cy="85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500" dirty="0" smtClean="0"/>
              <a:t>What is Cloud ?</a:t>
            </a:r>
            <a:endParaRPr lang="en-US" sz="3500" dirty="0"/>
          </a:p>
        </p:txBody>
      </p:sp>
      <p:sp>
        <p:nvSpPr>
          <p:cNvPr id="3" name="Content Placeholder 2"/>
          <p:cNvSpPr>
            <a:spLocks noGrp="1"/>
          </p:cNvSpPr>
          <p:nvPr>
            <p:ph idx="1"/>
          </p:nvPr>
        </p:nvSpPr>
        <p:spPr>
          <a:xfrm>
            <a:off x="142844" y="1600200"/>
            <a:ext cx="8715436" cy="4525963"/>
          </a:xfrm>
        </p:spPr>
        <p:txBody>
          <a:bodyPr/>
          <a:lstStyle/>
          <a:p>
            <a:r>
              <a:rPr lang="en-US" sz="1500" dirty="0" smtClean="0"/>
              <a:t>It is a practice of </a:t>
            </a:r>
            <a:r>
              <a:rPr lang="en-US" sz="1500" u="sng" dirty="0" smtClean="0"/>
              <a:t>using remote servers on the internet </a:t>
            </a:r>
            <a:r>
              <a:rPr lang="en-US" sz="1500" dirty="0" smtClean="0"/>
              <a:t>for carrying out tasks </a:t>
            </a:r>
            <a:r>
              <a:rPr lang="en-US" sz="1500" u="sng" dirty="0" smtClean="0"/>
              <a:t>rather than using our own computers/servers</a:t>
            </a:r>
            <a:r>
              <a:rPr lang="en-US" sz="1500" dirty="0" smtClean="0"/>
              <a:t> </a:t>
            </a:r>
          </a:p>
          <a:p>
            <a:r>
              <a:rPr lang="en-US" sz="1500" dirty="0" smtClean="0"/>
              <a:t>Cloud </a:t>
            </a:r>
            <a:r>
              <a:rPr lang="en-US" sz="1500" dirty="0"/>
              <a:t>Computing is the </a:t>
            </a:r>
            <a:r>
              <a:rPr lang="en-US" sz="1500" u="sng" dirty="0"/>
              <a:t>on-demand delivery of compute power, database storage, applications, and other IT resources</a:t>
            </a:r>
            <a:r>
              <a:rPr lang="en-US" sz="1500" b="1" dirty="0"/>
              <a:t> </a:t>
            </a:r>
            <a:r>
              <a:rPr lang="en-US" sz="1500" dirty="0"/>
              <a:t>through a cloud services platform via the internet with </a:t>
            </a:r>
            <a:r>
              <a:rPr lang="en-US" sz="1500" u="sng" dirty="0"/>
              <a:t>pay as you go pricing </a:t>
            </a:r>
            <a:r>
              <a:rPr lang="en-US" sz="1500" dirty="0" smtClean="0"/>
              <a:t>method</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Advantages of Cloud Computing</a:t>
            </a:r>
            <a:endParaRPr lang="en-US" sz="3500" dirty="0"/>
          </a:p>
        </p:txBody>
      </p:sp>
      <p:sp>
        <p:nvSpPr>
          <p:cNvPr id="3" name="Content Placeholder 2"/>
          <p:cNvSpPr>
            <a:spLocks noGrp="1"/>
          </p:cNvSpPr>
          <p:nvPr>
            <p:ph idx="1"/>
          </p:nvPr>
        </p:nvSpPr>
        <p:spPr>
          <a:xfrm>
            <a:off x="142844" y="1600201"/>
            <a:ext cx="8715436" cy="3917031"/>
          </a:xfrm>
        </p:spPr>
        <p:txBody>
          <a:bodyPr>
            <a:normAutofit fontScale="77500" lnSpcReduction="20000"/>
          </a:bodyPr>
          <a:lstStyle/>
          <a:p>
            <a:r>
              <a:rPr lang="en-US" sz="1800" b="1" dirty="0"/>
              <a:t>Trade capital expense for variable expense – </a:t>
            </a:r>
            <a:r>
              <a:rPr lang="en-US" sz="1800" dirty="0"/>
              <a:t>Instead of having to invest heavily in data centers and servers before you know how you’re going to use them, you can pay only when you consume computing resources, and pay only for how much you consume.</a:t>
            </a:r>
          </a:p>
          <a:p>
            <a:r>
              <a:rPr lang="en-US" sz="1800" b="1" dirty="0"/>
              <a:t>Benefit from massive economies of scale – </a:t>
            </a:r>
            <a:r>
              <a:rPr lang="en-US" sz="1800" dirty="0"/>
              <a:t>By using cloud computing, you can achieve a lower variable cost than you can get on your own. Because usage from hundreds of thousands of customers is aggregated in the cloud, providers such as AWS can achieve higher economies of scale, which translates into lower pay as-you-go prices.</a:t>
            </a:r>
          </a:p>
          <a:p>
            <a:r>
              <a:rPr lang="en-US" sz="1800" b="1" dirty="0"/>
              <a:t>Stop guessing capacity –</a:t>
            </a:r>
            <a:r>
              <a:rPr lang="en-US" sz="1800" dirty="0"/>
              <a:t> Eliminate guessing on your infrastructure capacity needs. When you make a capacity decision prior to deploying an application, you often end up either sitting on expensive idle resources or dealing with limited capacity. With cloud computing, these problems go away. You can access as much or as little capacity as you need, and scale up and down as required with only a few minutes’ notice.</a:t>
            </a:r>
          </a:p>
          <a:p>
            <a:r>
              <a:rPr lang="en-US" sz="1800" b="1" dirty="0"/>
              <a:t>Increase speed and agility –</a:t>
            </a:r>
            <a:r>
              <a:rPr lang="en-US" sz="1800" dirty="0"/>
              <a:t> In a cloud computing environment, new IT resources are only a click away, which means that you reduce the time to make those resources available to your developers from weeks to just minutes. This results in a dramatic increase in agility for the organization, since the cost and time it takes to experiment and develop is significantly lower.</a:t>
            </a:r>
          </a:p>
          <a:p>
            <a:r>
              <a:rPr lang="en-US" sz="1800" b="1" dirty="0"/>
              <a:t>Stop spending money running and maintaining data centers – </a:t>
            </a:r>
            <a:r>
              <a:rPr lang="en-US" sz="1800" dirty="0"/>
              <a:t>Focus on projects that differentiate your business, not the infrastructure. Cloud computing lets you focus on your own customers, rather than on the heavy lifting of racking, stacking, and powering servers.</a:t>
            </a:r>
          </a:p>
          <a:p>
            <a:r>
              <a:rPr lang="en-US" sz="1800" b="1" dirty="0"/>
              <a:t>Go global in minutes – </a:t>
            </a:r>
            <a:r>
              <a:rPr lang="en-US" sz="1800" dirty="0"/>
              <a:t>Easily deploy your application in multiple regions around the world with just a few clicks. This means you can provide lower latency and a better experience for your customers at minimal cost.</a:t>
            </a:r>
          </a:p>
          <a:p>
            <a:pPr>
              <a:buNone/>
            </a:pPr>
            <a:endParaRPr lang="en-US" dirty="0"/>
          </a:p>
        </p:txBody>
      </p:sp>
    </p:spTree>
    <p:extLst>
      <p:ext uri="{BB962C8B-B14F-4D97-AF65-F5344CB8AC3E}">
        <p14:creationId xmlns:p14="http://schemas.microsoft.com/office/powerpoint/2010/main" val="1951979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500" dirty="0" smtClean="0"/>
              <a:t>Service Models</a:t>
            </a:r>
            <a:endParaRPr lang="en-US" sz="3500" dirty="0"/>
          </a:p>
        </p:txBody>
      </p:sp>
      <p:pic>
        <p:nvPicPr>
          <p:cNvPr id="1026" name="Picture 2"/>
          <p:cNvPicPr>
            <a:picLocks noChangeAspect="1" noChangeArrowheads="1"/>
          </p:cNvPicPr>
          <p:nvPr/>
        </p:nvPicPr>
        <p:blipFill>
          <a:blip r:embed="rId2"/>
          <a:srcRect/>
          <a:stretch>
            <a:fillRect/>
          </a:stretch>
        </p:blipFill>
        <p:spPr bwMode="auto">
          <a:xfrm>
            <a:off x="1466850" y="1738313"/>
            <a:ext cx="6210300" cy="3381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500" kern="1200" dirty="0">
                <a:solidFill>
                  <a:schemeClr val="tx1"/>
                </a:solidFill>
                <a:latin typeface="+mj-lt"/>
                <a:ea typeface="+mj-ea"/>
                <a:cs typeface="+mj-cs"/>
              </a:rPr>
              <a:t>Deployment Models</a:t>
            </a:r>
          </a:p>
        </p:txBody>
      </p:sp>
      <p:sp>
        <p:nvSpPr>
          <p:cNvPr id="3" name="Content Placeholder 2"/>
          <p:cNvSpPr>
            <a:spLocks noGrp="1"/>
          </p:cNvSpPr>
          <p:nvPr>
            <p:ph idx="1"/>
          </p:nvPr>
        </p:nvSpPr>
        <p:spPr/>
        <p:txBody>
          <a:bodyPr>
            <a:normAutofit/>
          </a:bodyPr>
          <a:lstStyle/>
          <a:p>
            <a:r>
              <a:rPr lang="en-US" sz="1500" dirty="0"/>
              <a:t>Public </a:t>
            </a:r>
            <a:r>
              <a:rPr lang="en-US" sz="1500" dirty="0" smtClean="0"/>
              <a:t>Cloud  </a:t>
            </a:r>
          </a:p>
          <a:p>
            <a:pPr>
              <a:buNone/>
            </a:pPr>
            <a:r>
              <a:rPr lang="en-US" sz="1300" dirty="0" smtClean="0"/>
              <a:t>- 	provisioned for open use - it is owned , managed and operated by a business, academic or government organizations </a:t>
            </a:r>
            <a:endParaRPr lang="en-US" sz="1300" dirty="0"/>
          </a:p>
          <a:p>
            <a:r>
              <a:rPr lang="en-US" sz="1500" dirty="0" smtClean="0"/>
              <a:t>Private Cloud</a:t>
            </a:r>
          </a:p>
          <a:p>
            <a:pPr>
              <a:buNone/>
            </a:pPr>
            <a:r>
              <a:rPr lang="en-US" sz="1300" dirty="0" smtClean="0"/>
              <a:t>-       provisioned for exclusive use by a single organization comprising multiple consumers - it is owned , managed and operated by organization. </a:t>
            </a:r>
            <a:endParaRPr lang="en-US" sz="1300" dirty="0"/>
          </a:p>
          <a:p>
            <a:r>
              <a:rPr lang="en-US" sz="1500" dirty="0" smtClean="0"/>
              <a:t>Hybrid Cloud </a:t>
            </a:r>
          </a:p>
          <a:p>
            <a:pPr>
              <a:buNone/>
            </a:pPr>
            <a:r>
              <a:rPr lang="en-US" sz="1300" dirty="0"/>
              <a:t>–      This infrastructure is a combination of two or more distinct cloud infrastructures</a:t>
            </a:r>
          </a:p>
          <a:p>
            <a:r>
              <a:rPr lang="en-US" sz="1500" dirty="0" smtClean="0"/>
              <a:t>Community Cloud </a:t>
            </a:r>
          </a:p>
          <a:p>
            <a:pPr>
              <a:buNone/>
            </a:pPr>
            <a:r>
              <a:rPr lang="en-US" sz="1300" dirty="0"/>
              <a:t>–     This is a multi-tenant infrastructure that is shared among several organizations from a specific group</a:t>
            </a:r>
          </a:p>
          <a:p>
            <a:pPr>
              <a:buNone/>
            </a:pPr>
            <a:endParaRPr lang="en-US" sz="15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500" kern="1200" dirty="0">
                <a:solidFill>
                  <a:schemeClr val="tx1"/>
                </a:solidFill>
                <a:latin typeface="+mj-lt"/>
                <a:ea typeface="+mj-ea"/>
                <a:cs typeface="+mj-cs"/>
              </a:rPr>
              <a:t>What is </a:t>
            </a:r>
            <a:r>
              <a:rPr lang="en-US" sz="3500" kern="1200" dirty="0" smtClean="0">
                <a:solidFill>
                  <a:schemeClr val="tx1"/>
                </a:solidFill>
                <a:latin typeface="+mj-lt"/>
                <a:ea typeface="+mj-ea"/>
                <a:cs typeface="+mj-cs"/>
              </a:rPr>
              <a:t>AWS ?</a:t>
            </a:r>
            <a:endParaRPr lang="en-US" sz="3500"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a:bodyPr>
          <a:lstStyle/>
          <a:p>
            <a:r>
              <a:rPr lang="en-US" sz="1500" dirty="0"/>
              <a:t>AWS Amazon </a:t>
            </a:r>
            <a:r>
              <a:rPr lang="en-US" sz="1500" dirty="0" smtClean="0"/>
              <a:t>web services </a:t>
            </a:r>
            <a:r>
              <a:rPr lang="en-US" sz="1500" dirty="0"/>
              <a:t>is a </a:t>
            </a:r>
            <a:r>
              <a:rPr lang="en-US" sz="1500" b="1" dirty="0"/>
              <a:t>secure</a:t>
            </a:r>
            <a:r>
              <a:rPr lang="en-US" sz="1500" dirty="0"/>
              <a:t> cloud services platform offering </a:t>
            </a:r>
            <a:r>
              <a:rPr lang="en-US" sz="1500" b="1" dirty="0"/>
              <a:t>compute power</a:t>
            </a:r>
            <a:r>
              <a:rPr lang="en-US" sz="1500" dirty="0"/>
              <a:t>, </a:t>
            </a:r>
            <a:r>
              <a:rPr lang="en-US" sz="1500" b="1" dirty="0"/>
              <a:t>database storage</a:t>
            </a:r>
            <a:r>
              <a:rPr lang="en-US" sz="1500" dirty="0"/>
              <a:t>, </a:t>
            </a:r>
            <a:r>
              <a:rPr lang="en-US" sz="1500" b="1" dirty="0" smtClean="0"/>
              <a:t>content </a:t>
            </a:r>
            <a:r>
              <a:rPr lang="en-US" sz="1500" b="1" dirty="0"/>
              <a:t>delivery </a:t>
            </a:r>
            <a:r>
              <a:rPr lang="en-US" sz="1500" dirty="0"/>
              <a:t>and other </a:t>
            </a:r>
            <a:r>
              <a:rPr lang="en-US" sz="1500" dirty="0" smtClean="0"/>
              <a:t>functionality</a:t>
            </a:r>
          </a:p>
          <a:p>
            <a:r>
              <a:rPr lang="en-US" sz="1500" dirty="0" smtClean="0"/>
              <a:t>With the </a:t>
            </a:r>
            <a:r>
              <a:rPr lang="en-US" sz="1500" b="1" dirty="0" smtClean="0"/>
              <a:t>pay as you go </a:t>
            </a:r>
            <a:r>
              <a:rPr lang="en-US" sz="1500" dirty="0" smtClean="0"/>
              <a:t>system there is no requirement for upfront capital</a:t>
            </a:r>
          </a:p>
          <a:p>
            <a:r>
              <a:rPr lang="en-US" sz="1500" dirty="0" smtClean="0"/>
              <a:t>Available in matter of seconds</a:t>
            </a:r>
          </a:p>
          <a:p>
            <a:r>
              <a:rPr lang="en-US" sz="1500" dirty="0" smtClean="0"/>
              <a:t>Helps in controlling </a:t>
            </a:r>
            <a:r>
              <a:rPr lang="en-US" sz="1500" b="1" dirty="0" smtClean="0"/>
              <a:t>auditing</a:t>
            </a:r>
            <a:r>
              <a:rPr lang="en-US" sz="1500" dirty="0" smtClean="0"/>
              <a:t> and managing </a:t>
            </a:r>
            <a:r>
              <a:rPr lang="en-US" sz="1500" b="1" dirty="0" smtClean="0"/>
              <a:t>identity</a:t>
            </a:r>
            <a:r>
              <a:rPr lang="en-US" sz="1500" dirty="0" smtClean="0"/>
              <a:t> , </a:t>
            </a:r>
            <a:r>
              <a:rPr lang="en-US" sz="1500" b="1" dirty="0" smtClean="0"/>
              <a:t>configuration</a:t>
            </a:r>
            <a:r>
              <a:rPr lang="en-US" sz="1500" dirty="0" smtClean="0"/>
              <a:t> and usage</a:t>
            </a:r>
          </a:p>
          <a:p>
            <a:r>
              <a:rPr lang="en-US" sz="1500" dirty="0" smtClean="0"/>
              <a:t>Easily available when required</a:t>
            </a:r>
          </a:p>
          <a:p>
            <a:r>
              <a:rPr lang="en-US" sz="1500" dirty="0" smtClean="0"/>
              <a:t>Offers 150+ cloud applications with features. </a:t>
            </a:r>
            <a:endParaRPr lang="en-US" sz="15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Global </a:t>
            </a:r>
            <a:r>
              <a:rPr lang="en-US" dirty="0"/>
              <a:t>Infrastructure</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AWS serves over a million active customers in more than 190 countries. AWS global infrastructure achieve </a:t>
            </a:r>
            <a:r>
              <a:rPr lang="en-US" b="1" dirty="0"/>
              <a:t>lower latency </a:t>
            </a:r>
            <a:r>
              <a:rPr lang="en-US" dirty="0"/>
              <a:t>and </a:t>
            </a:r>
            <a:r>
              <a:rPr lang="en-US" b="1" dirty="0"/>
              <a:t>higher throughput</a:t>
            </a:r>
            <a:r>
              <a:rPr lang="en-US" dirty="0"/>
              <a:t>, and  it will ensure the data resides only in the AWS Region specified by customers.</a:t>
            </a:r>
          </a:p>
          <a:p>
            <a:r>
              <a:rPr lang="en-US" dirty="0"/>
              <a:t>The AWS Cloud infrastructure is built around AWS </a:t>
            </a:r>
            <a:r>
              <a:rPr lang="en-US" b="1" dirty="0"/>
              <a:t>Regions</a:t>
            </a:r>
            <a:r>
              <a:rPr lang="en-US" dirty="0"/>
              <a:t> and </a:t>
            </a:r>
            <a:r>
              <a:rPr lang="en-US" b="1" dirty="0"/>
              <a:t>Availability Zones</a:t>
            </a:r>
            <a:r>
              <a:rPr lang="en-US" dirty="0"/>
              <a:t>. </a:t>
            </a:r>
          </a:p>
          <a:p>
            <a:r>
              <a:rPr lang="en-US" dirty="0"/>
              <a:t>An AWS Region is a physical location in the world where we have multiple Availability Zones. </a:t>
            </a:r>
          </a:p>
          <a:p>
            <a:r>
              <a:rPr lang="en-US" dirty="0"/>
              <a:t>Availability Zones consist of one or more discrete data centers, each with redundant power, networking, and connectivity, housed in separate facilities. These Availability Zones offer you the ability to operate production applications and databases that are more </a:t>
            </a:r>
            <a:r>
              <a:rPr lang="en-US" b="1" dirty="0"/>
              <a:t>highly available</a:t>
            </a:r>
            <a:r>
              <a:rPr lang="en-US" dirty="0"/>
              <a:t>, </a:t>
            </a:r>
            <a:r>
              <a:rPr lang="en-US" b="1" dirty="0"/>
              <a:t>fault tolerant</a:t>
            </a:r>
            <a:r>
              <a:rPr lang="en-US" dirty="0"/>
              <a:t>, and scalable than would be possible from a single data center. The AWS Cloud operates in </a:t>
            </a:r>
            <a:r>
              <a:rPr lang="en-US" b="1" dirty="0" smtClean="0"/>
              <a:t>77 </a:t>
            </a:r>
            <a:r>
              <a:rPr lang="en-US" b="1" dirty="0"/>
              <a:t>Availability Zones </a:t>
            </a:r>
            <a:r>
              <a:rPr lang="en-US" dirty="0"/>
              <a:t>within </a:t>
            </a:r>
            <a:r>
              <a:rPr lang="en-US" b="1" dirty="0" smtClean="0"/>
              <a:t>24 </a:t>
            </a:r>
            <a:r>
              <a:rPr lang="en-US" b="1" dirty="0"/>
              <a:t>geographic Regions </a:t>
            </a:r>
            <a:r>
              <a:rPr lang="en-US" dirty="0"/>
              <a:t>around the world. </a:t>
            </a:r>
          </a:p>
          <a:p>
            <a:r>
              <a:rPr lang="en-US" dirty="0"/>
              <a:t>Each Amazon Region is designed to be completely isolated from the other Amazon Regions. This achieves the greatest possible </a:t>
            </a:r>
            <a:r>
              <a:rPr lang="en-US" b="1" dirty="0"/>
              <a:t>fault tolerance </a:t>
            </a:r>
            <a:r>
              <a:rPr lang="en-US" dirty="0"/>
              <a:t>and stability. Each Availability Zone is isolated, but the Availability Zones in a Region are connected through low-latency links. AWS provides you with the flexibility to place instances and store data within multiple geographic regions as well as across multiple Availability Zones within each AWS Region. Each Availability Zone is designed as an independent failure zone. </a:t>
            </a:r>
            <a:r>
              <a:rPr lang="en-US" dirty="0" smtClean="0"/>
              <a:t> </a:t>
            </a:r>
            <a:endParaRPr lang="en-US" dirty="0"/>
          </a:p>
          <a:p>
            <a:endParaRPr lang="en-US" dirty="0"/>
          </a:p>
        </p:txBody>
      </p:sp>
    </p:spTree>
    <p:extLst>
      <p:ext uri="{BB962C8B-B14F-4D97-AF65-F5344CB8AC3E}">
        <p14:creationId xmlns:p14="http://schemas.microsoft.com/office/powerpoint/2010/main" val="36426796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Global </a:t>
            </a:r>
            <a:r>
              <a:rPr lang="en-US" dirty="0"/>
              <a:t>Infrastructure</a:t>
            </a:r>
            <a:br>
              <a:rPr lang="en-US" dirty="0"/>
            </a:b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988840"/>
            <a:ext cx="6984776" cy="221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15616" y="4941168"/>
            <a:ext cx="3242041" cy="369332"/>
          </a:xfrm>
          <a:prstGeom prst="rect">
            <a:avLst/>
          </a:prstGeom>
        </p:spPr>
        <p:txBody>
          <a:bodyPr wrap="none">
            <a:spAutoFit/>
          </a:bodyPr>
          <a:lstStyle/>
          <a:p>
            <a:r>
              <a:rPr lang="en-US" dirty="0">
                <a:hlinkClick r:id="rId4"/>
              </a:rPr>
              <a:t>https://www.infrastructure.aws/</a:t>
            </a:r>
            <a:endParaRPr lang="en-US" dirty="0"/>
          </a:p>
        </p:txBody>
      </p:sp>
    </p:spTree>
    <p:extLst>
      <p:ext uri="{BB962C8B-B14F-4D97-AF65-F5344CB8AC3E}">
        <p14:creationId xmlns:p14="http://schemas.microsoft.com/office/powerpoint/2010/main" val="29108179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416</TotalTime>
  <Words>542</Words>
  <Application>Microsoft Office PowerPoint</Application>
  <PresentationFormat>On-screen Show (4:3)</PresentationFormat>
  <Paragraphs>102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AWS (Amazon Web Services) - Demo </vt:lpstr>
      <vt:lpstr>Agenda</vt:lpstr>
      <vt:lpstr>What is Cloud ?</vt:lpstr>
      <vt:lpstr>Advantages of Cloud Computing</vt:lpstr>
      <vt:lpstr>Service Models</vt:lpstr>
      <vt:lpstr>Deployment Models</vt:lpstr>
      <vt:lpstr>What is AWS ?</vt:lpstr>
      <vt:lpstr>AWS Global Infrastructure </vt:lpstr>
      <vt:lpstr>AWS Global Infrastructure </vt:lpstr>
      <vt:lpstr>Enterprises Using AWS cloud</vt:lpstr>
      <vt:lpstr>Why AWS ?</vt:lpstr>
      <vt:lpstr>AWS Services </vt:lpstr>
      <vt:lpstr>AWS vs Azure vs GCP</vt:lpstr>
      <vt:lpstr>AWS vs Azure vs GCP</vt:lpstr>
      <vt:lpstr>AWS vs AZURE vs GCP</vt:lpstr>
      <vt:lpstr>AWS vs AZURE vs GCP</vt:lpstr>
      <vt:lpstr>AWS Services</vt:lpstr>
      <vt:lpstr>AWS Course Content</vt:lpstr>
      <vt:lpstr>AWS Console</vt:lpstr>
      <vt:lpstr>AWS Management Console</vt:lpstr>
      <vt:lpstr>Queries &amp; Answers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(Amazon Web Services)</dc:title>
  <dc:creator>Durga Prasad</dc:creator>
  <cp:lastModifiedBy>HOME</cp:lastModifiedBy>
  <cp:revision>113</cp:revision>
  <dcterms:created xsi:type="dcterms:W3CDTF">2020-07-01T13:16:09Z</dcterms:created>
  <dcterms:modified xsi:type="dcterms:W3CDTF">2020-08-06T14:24:41Z</dcterms:modified>
</cp:coreProperties>
</file>