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Lst>
  <p:notesMasterIdLst>
    <p:notesMasterId r:id="rId15"/>
  </p:notesMasterIdLst>
  <p:sldIdLst>
    <p:sldId id="256" r:id="rId2"/>
    <p:sldId id="258" r:id="rId3"/>
    <p:sldId id="260" r:id="rId4"/>
    <p:sldId id="301" r:id="rId5"/>
    <p:sldId id="261" r:id="rId6"/>
    <p:sldId id="263" r:id="rId7"/>
    <p:sldId id="297" r:id="rId8"/>
    <p:sldId id="302" r:id="rId9"/>
    <p:sldId id="264" r:id="rId10"/>
    <p:sldId id="298" r:id="rId11"/>
    <p:sldId id="299" r:id="rId12"/>
    <p:sldId id="300"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F86D794-EDCA-4FBE-8530-A370FD1BB662}">
  <a:tblStyle styleId="{6F86D794-EDCA-4FBE-8530-A370FD1BB66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9031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4138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1764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c82306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3077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3c8230601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3c823060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3c8230601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3c823060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4737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3c8230601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3c823060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2966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44925" y="937300"/>
            <a:ext cx="6254700" cy="25029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07675" y="3440200"/>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6"/>
        <p:cNvGrpSpPr/>
        <p:nvPr/>
      </p:nvGrpSpPr>
      <p:grpSpPr>
        <a:xfrm>
          <a:off x="0" y="0"/>
          <a:ext cx="0" cy="0"/>
          <a:chOff x="0" y="0"/>
          <a:chExt cx="0" cy="0"/>
        </a:xfrm>
      </p:grpSpPr>
      <p:sp>
        <p:nvSpPr>
          <p:cNvPr id="57" name="Google Shape;57;p15"/>
          <p:cNvSpPr txBox="1">
            <a:spLocks noGrp="1"/>
          </p:cNvSpPr>
          <p:nvPr>
            <p:ph type="title"/>
          </p:nvPr>
        </p:nvSpPr>
        <p:spPr>
          <a:xfrm>
            <a:off x="2277000" y="2571750"/>
            <a:ext cx="45900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8" name="Google Shape;58;p15"/>
          <p:cNvSpPr txBox="1">
            <a:spLocks noGrp="1"/>
          </p:cNvSpPr>
          <p:nvPr>
            <p:ph type="subTitle" idx="1"/>
          </p:nvPr>
        </p:nvSpPr>
        <p:spPr>
          <a:xfrm>
            <a:off x="1444525" y="1687288"/>
            <a:ext cx="6255000" cy="83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000"/>
              <a:buNone/>
              <a:defRPr sz="2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347938" y="540000"/>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8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5" name="Google Shape;65;p17"/>
          <p:cNvSpPr txBox="1">
            <a:spLocks noGrp="1"/>
          </p:cNvSpPr>
          <p:nvPr>
            <p:ph type="subTitle" idx="1"/>
          </p:nvPr>
        </p:nvSpPr>
        <p:spPr>
          <a:xfrm>
            <a:off x="2347900" y="1671425"/>
            <a:ext cx="4448100" cy="105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1600"/>
              </a:spcBef>
              <a:spcAft>
                <a:spcPts val="0"/>
              </a:spcAft>
              <a:buSzPts val="1100"/>
              <a:buNone/>
              <a:defRPr/>
            </a:lvl3pPr>
            <a:lvl4pPr lvl="3" algn="ctr" rtl="0">
              <a:lnSpc>
                <a:spcPct val="100000"/>
              </a:lnSpc>
              <a:spcBef>
                <a:spcPts val="1600"/>
              </a:spcBef>
              <a:spcAft>
                <a:spcPts val="0"/>
              </a:spcAft>
              <a:buSzPts val="1100"/>
              <a:buNone/>
              <a:defRPr/>
            </a:lvl4pPr>
            <a:lvl5pPr lvl="4" algn="ctr" rtl="0">
              <a:lnSpc>
                <a:spcPct val="100000"/>
              </a:lnSpc>
              <a:spcBef>
                <a:spcPts val="1600"/>
              </a:spcBef>
              <a:spcAft>
                <a:spcPts val="0"/>
              </a:spcAft>
              <a:buSzPts val="1100"/>
              <a:buNone/>
              <a:defRPr/>
            </a:lvl5pPr>
            <a:lvl6pPr lvl="5" algn="ctr" rtl="0">
              <a:lnSpc>
                <a:spcPct val="100000"/>
              </a:lnSpc>
              <a:spcBef>
                <a:spcPts val="1600"/>
              </a:spcBef>
              <a:spcAft>
                <a:spcPts val="0"/>
              </a:spcAft>
              <a:buSzPts val="1100"/>
              <a:buNone/>
              <a:defRPr/>
            </a:lvl6pPr>
            <a:lvl7pPr lvl="6" algn="ctr" rtl="0">
              <a:lnSpc>
                <a:spcPct val="100000"/>
              </a:lnSpc>
              <a:spcBef>
                <a:spcPts val="1600"/>
              </a:spcBef>
              <a:spcAft>
                <a:spcPts val="0"/>
              </a:spcAft>
              <a:buSzPts val="1100"/>
              <a:buNone/>
              <a:defRPr/>
            </a:lvl7pPr>
            <a:lvl8pPr lvl="7" algn="ctr" rtl="0">
              <a:lnSpc>
                <a:spcPct val="100000"/>
              </a:lnSpc>
              <a:spcBef>
                <a:spcPts val="1600"/>
              </a:spcBef>
              <a:spcAft>
                <a:spcPts val="0"/>
              </a:spcAft>
              <a:buSzPts val="1100"/>
              <a:buNone/>
              <a:defRPr/>
            </a:lvl8pPr>
            <a:lvl9pPr lvl="8" algn="ctr" rtl="0">
              <a:lnSpc>
                <a:spcPct val="100000"/>
              </a:lnSpc>
              <a:spcBef>
                <a:spcPts val="1600"/>
              </a:spcBef>
              <a:spcAft>
                <a:spcPts val="1600"/>
              </a:spcAft>
              <a:buSzPts val="1100"/>
              <a:buNone/>
              <a:defRPr/>
            </a:lvl9pPr>
          </a:lstStyle>
          <a:p>
            <a:endParaRPr/>
          </a:p>
        </p:txBody>
      </p:sp>
      <p:sp>
        <p:nvSpPr>
          <p:cNvPr id="66" name="Google Shape;66;p17"/>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dk1"/>
                </a:solidFill>
                <a:latin typeface="Roboto"/>
                <a:ea typeface="Roboto"/>
                <a:cs typeface="Roboto"/>
                <a:sym typeface="Roboto"/>
              </a:rPr>
              <a:t>CREDITS: This presentation template was created by </a:t>
            </a:r>
            <a:r>
              <a:rPr lang="en" sz="1200" b="1">
                <a:solidFill>
                  <a:schemeClr val="hlink"/>
                </a:solidFill>
                <a:uFill>
                  <a:noFill/>
                </a:uFill>
                <a:latin typeface="Roboto"/>
                <a:ea typeface="Roboto"/>
                <a:cs typeface="Roboto"/>
                <a:sym typeface="Roboto"/>
                <a:hlinkClick r:id="rId2"/>
              </a:rPr>
              <a:t>Slidesgo</a:t>
            </a:r>
            <a:r>
              <a:rPr lang="en" sz="1200">
                <a:solidFill>
                  <a:schemeClr val="dk1"/>
                </a:solidFill>
                <a:latin typeface="Roboto"/>
                <a:ea typeface="Roboto"/>
                <a:cs typeface="Roboto"/>
                <a:sym typeface="Roboto"/>
              </a:rPr>
              <a:t>, and includes icons by </a:t>
            </a:r>
            <a:r>
              <a:rPr lang="en" sz="1200" b="1">
                <a:solidFill>
                  <a:schemeClr val="dk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200">
                <a:solidFill>
                  <a:schemeClr val="dk1"/>
                </a:solidFill>
                <a:latin typeface="Roboto"/>
                <a:ea typeface="Roboto"/>
                <a:cs typeface="Roboto"/>
                <a:sym typeface="Roboto"/>
              </a:rPr>
              <a:t>, and infographics &amp; images by </a:t>
            </a:r>
            <a:r>
              <a:rPr lang="en" sz="1200" b="1">
                <a:solidFill>
                  <a:schemeClr val="dk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r>
              <a:rPr lang="en" sz="1200" b="1">
                <a:solidFill>
                  <a:schemeClr val="dk1"/>
                </a:solidFill>
                <a:latin typeface="Roboto"/>
                <a:ea typeface="Roboto"/>
                <a:cs typeface="Roboto"/>
                <a:sym typeface="Roboto"/>
              </a:rPr>
              <a:t> </a:t>
            </a:r>
            <a:endParaRPr sz="1200" b="1">
              <a:solidFill>
                <a:schemeClr val="dk1"/>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a:spLocks noGrp="1"/>
          </p:cNvSpPr>
          <p:nvPr>
            <p:ph type="pic" idx="2"/>
          </p:nvPr>
        </p:nvSpPr>
        <p:spPr>
          <a:xfrm>
            <a:off x="5083975" y="537575"/>
            <a:ext cx="3020100" cy="4064400"/>
          </a:xfrm>
          <a:prstGeom prst="rect">
            <a:avLst/>
          </a:prstGeom>
          <a:noFill/>
          <a:ln>
            <a:noFill/>
          </a:ln>
        </p:spPr>
      </p:sp>
      <p:sp>
        <p:nvSpPr>
          <p:cNvPr id="28" name="Google Shape;28;p7"/>
          <p:cNvSpPr txBox="1">
            <a:spLocks noGrp="1"/>
          </p:cNvSpPr>
          <p:nvPr>
            <p:ph type="title"/>
          </p:nvPr>
        </p:nvSpPr>
        <p:spPr>
          <a:xfrm>
            <a:off x="720000" y="445025"/>
            <a:ext cx="3852000" cy="705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 name="Google Shape;29;p7"/>
          <p:cNvSpPr txBox="1">
            <a:spLocks noGrp="1"/>
          </p:cNvSpPr>
          <p:nvPr>
            <p:ph type="subTitle" idx="1"/>
          </p:nvPr>
        </p:nvSpPr>
        <p:spPr>
          <a:xfrm>
            <a:off x="720000" y="1150025"/>
            <a:ext cx="3852000" cy="345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sz="11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100"/>
              <a:buFont typeface="Nunito Light"/>
              <a:buChar char="○"/>
              <a:defRPr/>
            </a:lvl5pPr>
            <a:lvl6pPr lvl="5" algn="ctr" rtl="0">
              <a:lnSpc>
                <a:spcPct val="100000"/>
              </a:lnSpc>
              <a:spcBef>
                <a:spcPts val="1600"/>
              </a:spcBef>
              <a:spcAft>
                <a:spcPts val="0"/>
              </a:spcAft>
              <a:buClr>
                <a:srgbClr val="999999"/>
              </a:buClr>
              <a:buSzPts val="11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1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4" name="Google Shape;34;p9"/>
          <p:cNvSpPr txBox="1">
            <a:spLocks noGrp="1"/>
          </p:cNvSpPr>
          <p:nvPr>
            <p:ph type="subTitle" idx="1"/>
          </p:nvPr>
        </p:nvSpPr>
        <p:spPr>
          <a:xfrm>
            <a:off x="2135550" y="3153500"/>
            <a:ext cx="48729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a:lvl2pPr>
            <a:lvl3pPr lvl="2" algn="ctr" rtl="0">
              <a:lnSpc>
                <a:spcPct val="100000"/>
              </a:lnSpc>
              <a:spcBef>
                <a:spcPts val="1600"/>
              </a:spcBef>
              <a:spcAft>
                <a:spcPts val="0"/>
              </a:spcAft>
              <a:buSzPts val="1100"/>
              <a:buNone/>
              <a:defRPr/>
            </a:lvl3pPr>
            <a:lvl4pPr lvl="3" algn="ctr" rtl="0">
              <a:lnSpc>
                <a:spcPct val="100000"/>
              </a:lnSpc>
              <a:spcBef>
                <a:spcPts val="1600"/>
              </a:spcBef>
              <a:spcAft>
                <a:spcPts val="0"/>
              </a:spcAft>
              <a:buSzPts val="1100"/>
              <a:buNone/>
              <a:defRPr/>
            </a:lvl4pPr>
            <a:lvl5pPr lvl="4" algn="ctr" rtl="0">
              <a:lnSpc>
                <a:spcPct val="100000"/>
              </a:lnSpc>
              <a:spcBef>
                <a:spcPts val="1600"/>
              </a:spcBef>
              <a:spcAft>
                <a:spcPts val="0"/>
              </a:spcAft>
              <a:buSzPts val="1100"/>
              <a:buNone/>
              <a:defRPr/>
            </a:lvl5pPr>
            <a:lvl6pPr lvl="5" algn="ctr" rtl="0">
              <a:lnSpc>
                <a:spcPct val="100000"/>
              </a:lnSpc>
              <a:spcBef>
                <a:spcPts val="1600"/>
              </a:spcBef>
              <a:spcAft>
                <a:spcPts val="0"/>
              </a:spcAft>
              <a:buSzPts val="1100"/>
              <a:buNone/>
              <a:defRPr/>
            </a:lvl6pPr>
            <a:lvl7pPr lvl="6" algn="ctr" rtl="0">
              <a:lnSpc>
                <a:spcPct val="100000"/>
              </a:lnSpc>
              <a:spcBef>
                <a:spcPts val="1600"/>
              </a:spcBef>
              <a:spcAft>
                <a:spcPts val="0"/>
              </a:spcAft>
              <a:buSzPts val="1100"/>
              <a:buNone/>
              <a:defRPr/>
            </a:lvl7pPr>
            <a:lvl8pPr lvl="7" algn="ctr" rtl="0">
              <a:lnSpc>
                <a:spcPct val="100000"/>
              </a:lnSpc>
              <a:spcBef>
                <a:spcPts val="1600"/>
              </a:spcBef>
              <a:spcAft>
                <a:spcPts val="0"/>
              </a:spcAft>
              <a:buSzPts val="1100"/>
              <a:buNone/>
              <a:defRPr/>
            </a:lvl8pPr>
            <a:lvl9pPr lvl="8" algn="ctr" rtl="0">
              <a:lnSpc>
                <a:spcPct val="100000"/>
              </a:lnSpc>
              <a:spcBef>
                <a:spcPts val="1600"/>
              </a:spcBef>
              <a:spcAft>
                <a:spcPts val="1600"/>
              </a:spcAft>
              <a:buSzPts val="11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
        <p:cNvGrpSpPr/>
        <p:nvPr/>
      </p:nvGrpSpPr>
      <p:grpSpPr>
        <a:xfrm>
          <a:off x="0" y="0"/>
          <a:ext cx="0" cy="0"/>
          <a:chOff x="0" y="0"/>
          <a:chExt cx="0" cy="0"/>
        </a:xfrm>
      </p:grpSpPr>
      <p:sp>
        <p:nvSpPr>
          <p:cNvPr id="38" name="Google Shape;38;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39" name="Google Shape;39;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_1">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 name="Google Shape;43;p13"/>
          <p:cNvSpPr txBox="1">
            <a:spLocks noGrp="1"/>
          </p:cNvSpPr>
          <p:nvPr>
            <p:ph type="title" idx="2"/>
          </p:nvPr>
        </p:nvSpPr>
        <p:spPr>
          <a:xfrm>
            <a:off x="937625" y="2368396"/>
            <a:ext cx="2175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4" name="Google Shape;44;p13"/>
          <p:cNvSpPr txBox="1">
            <a:spLocks noGrp="1"/>
          </p:cNvSpPr>
          <p:nvPr>
            <p:ph type="subTitle" idx="1"/>
          </p:nvPr>
        </p:nvSpPr>
        <p:spPr>
          <a:xfrm>
            <a:off x="937625" y="2746761"/>
            <a:ext cx="2175300" cy="12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45" name="Google Shape;45;p13"/>
          <p:cNvSpPr txBox="1">
            <a:spLocks noGrp="1"/>
          </p:cNvSpPr>
          <p:nvPr>
            <p:ph type="title" idx="3"/>
          </p:nvPr>
        </p:nvSpPr>
        <p:spPr>
          <a:xfrm>
            <a:off x="3484346" y="2368396"/>
            <a:ext cx="2175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6" name="Google Shape;46;p13"/>
          <p:cNvSpPr txBox="1">
            <a:spLocks noGrp="1"/>
          </p:cNvSpPr>
          <p:nvPr>
            <p:ph type="subTitle" idx="4"/>
          </p:nvPr>
        </p:nvSpPr>
        <p:spPr>
          <a:xfrm>
            <a:off x="3484346" y="2746761"/>
            <a:ext cx="2175300" cy="12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47" name="Google Shape;47;p13"/>
          <p:cNvSpPr txBox="1">
            <a:spLocks noGrp="1"/>
          </p:cNvSpPr>
          <p:nvPr>
            <p:ph type="title" idx="5"/>
          </p:nvPr>
        </p:nvSpPr>
        <p:spPr>
          <a:xfrm>
            <a:off x="6031073" y="2368396"/>
            <a:ext cx="2175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8" name="Google Shape;48;p13"/>
          <p:cNvSpPr txBox="1">
            <a:spLocks noGrp="1"/>
          </p:cNvSpPr>
          <p:nvPr>
            <p:ph type="subTitle" idx="6"/>
          </p:nvPr>
        </p:nvSpPr>
        <p:spPr>
          <a:xfrm>
            <a:off x="6031073" y="2746761"/>
            <a:ext cx="2175300" cy="12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49" name="Google Shape;49;p13"/>
          <p:cNvSpPr txBox="1">
            <a:spLocks noGrp="1"/>
          </p:cNvSpPr>
          <p:nvPr>
            <p:ph type="title" idx="7" hasCustomPrompt="1"/>
          </p:nvPr>
        </p:nvSpPr>
        <p:spPr>
          <a:xfrm>
            <a:off x="1657925" y="177477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b="1">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 name="Google Shape;50;p13"/>
          <p:cNvSpPr txBox="1">
            <a:spLocks noGrp="1"/>
          </p:cNvSpPr>
          <p:nvPr>
            <p:ph type="title" idx="8" hasCustomPrompt="1"/>
          </p:nvPr>
        </p:nvSpPr>
        <p:spPr>
          <a:xfrm>
            <a:off x="4204646" y="177477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b="1">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 name="Google Shape;51;p13"/>
          <p:cNvSpPr txBox="1">
            <a:spLocks noGrp="1"/>
          </p:cNvSpPr>
          <p:nvPr>
            <p:ph type="title" idx="9" hasCustomPrompt="1"/>
          </p:nvPr>
        </p:nvSpPr>
        <p:spPr>
          <a:xfrm>
            <a:off x="6751373" y="177477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b="1">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52"/>
        <p:cNvGrpSpPr/>
        <p:nvPr/>
      </p:nvGrpSpPr>
      <p:grpSpPr>
        <a:xfrm>
          <a:off x="0" y="0"/>
          <a:ext cx="0" cy="0"/>
          <a:chOff x="0" y="0"/>
          <a:chExt cx="0" cy="0"/>
        </a:xfrm>
      </p:grpSpPr>
      <p:sp>
        <p:nvSpPr>
          <p:cNvPr id="53" name="Google Shape;53;p14"/>
          <p:cNvSpPr>
            <a:spLocks noGrp="1"/>
          </p:cNvSpPr>
          <p:nvPr>
            <p:ph type="pic" idx="2"/>
          </p:nvPr>
        </p:nvSpPr>
        <p:spPr>
          <a:xfrm>
            <a:off x="983000" y="1346675"/>
            <a:ext cx="2755200" cy="3260700"/>
          </a:xfrm>
          <a:prstGeom prst="rect">
            <a:avLst/>
          </a:prstGeom>
          <a:noFill/>
          <a:ln>
            <a:noFill/>
          </a:ln>
        </p:spPr>
      </p:sp>
      <p:sp>
        <p:nvSpPr>
          <p:cNvPr id="54" name="Google Shape;54;p14"/>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 name="Google Shape;55;p14"/>
          <p:cNvSpPr txBox="1">
            <a:spLocks noGrp="1"/>
          </p:cNvSpPr>
          <p:nvPr>
            <p:ph type="subTitle" idx="1"/>
          </p:nvPr>
        </p:nvSpPr>
        <p:spPr>
          <a:xfrm>
            <a:off x="3840500" y="1343350"/>
            <a:ext cx="4590300" cy="326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Nunito Light"/>
              <a:buChar char="●"/>
              <a:defRPr sz="1100"/>
            </a:lvl1pPr>
            <a:lvl2pPr lvl="1" algn="ctr" rtl="0">
              <a:lnSpc>
                <a:spcPct val="100000"/>
              </a:lnSpc>
              <a:spcBef>
                <a:spcPts val="100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100"/>
              <a:buFont typeface="Nunito Light"/>
              <a:buChar char="○"/>
              <a:defRPr/>
            </a:lvl5pPr>
            <a:lvl6pPr lvl="5" algn="ctr" rtl="0">
              <a:lnSpc>
                <a:spcPct val="100000"/>
              </a:lnSpc>
              <a:spcBef>
                <a:spcPts val="1600"/>
              </a:spcBef>
              <a:spcAft>
                <a:spcPts val="0"/>
              </a:spcAft>
              <a:buClr>
                <a:srgbClr val="999999"/>
              </a:buClr>
              <a:buSzPts val="11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100"/>
              <a:buFont typeface="Nunito Light"/>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layfair Display ExtraBold"/>
              <a:buNone/>
              <a:defRPr sz="3500">
                <a:solidFill>
                  <a:schemeClr val="dk1"/>
                </a:solidFill>
                <a:latin typeface="Playfair Display ExtraBold"/>
                <a:ea typeface="Playfair Display ExtraBold"/>
                <a:cs typeface="Playfair Display ExtraBold"/>
                <a:sym typeface="Playfair Display Extra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chemeClr val="dk1"/>
              </a:buClr>
              <a:buSzPts val="1100"/>
              <a:buFont typeface="Roboto"/>
              <a:buChar char="●"/>
              <a:defRPr sz="1100">
                <a:solidFill>
                  <a:schemeClr val="dk1"/>
                </a:solidFill>
                <a:latin typeface="Roboto"/>
                <a:ea typeface="Roboto"/>
                <a:cs typeface="Roboto"/>
                <a:sym typeface="Roboto"/>
              </a:defRPr>
            </a:lvl1pPr>
            <a:lvl2pPr marL="914400" lvl="1"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2pPr>
            <a:lvl3pPr marL="1371600" lvl="2"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3pPr>
            <a:lvl4pPr marL="1828800" lvl="3"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4pPr>
            <a:lvl5pPr marL="2286000" lvl="4"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5pPr>
            <a:lvl6pPr marL="2743200" lvl="5"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6pPr>
            <a:lvl7pPr marL="3200400" lvl="6"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7pPr>
            <a:lvl8pPr marL="3657600" lvl="7"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8pPr>
            <a:lvl9pPr marL="4114800" lvl="8" indent="-298450">
              <a:lnSpc>
                <a:spcPct val="115000"/>
              </a:lnSpc>
              <a:spcBef>
                <a:spcPts val="1600"/>
              </a:spcBef>
              <a:spcAft>
                <a:spcPts val="1600"/>
              </a:spcAft>
              <a:buClr>
                <a:schemeClr val="dk1"/>
              </a:buClr>
              <a:buSzPts val="1100"/>
              <a:buFont typeface="Roboto"/>
              <a:buChar char="■"/>
              <a:defRPr sz="11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7" r:id="rId6"/>
    <p:sldLayoutId id="2147483658" r:id="rId7"/>
    <p:sldLayoutId id="2147483659" r:id="rId8"/>
    <p:sldLayoutId id="2147483660" r:id="rId9"/>
    <p:sldLayoutId id="2147483661" r:id="rId10"/>
    <p:sldLayoutId id="2147483663"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22"/>
          <p:cNvSpPr/>
          <p:nvPr/>
        </p:nvSpPr>
        <p:spPr>
          <a:xfrm>
            <a:off x="2684850" y="539500"/>
            <a:ext cx="3774300" cy="3774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2"/>
          <p:cNvSpPr txBox="1">
            <a:spLocks noGrp="1"/>
          </p:cNvSpPr>
          <p:nvPr>
            <p:ph type="ctrTitle"/>
          </p:nvPr>
        </p:nvSpPr>
        <p:spPr>
          <a:xfrm>
            <a:off x="1474925" y="1570989"/>
            <a:ext cx="6254700" cy="250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sz="5000" dirty="0"/>
              <a:t>Rancang Bangun Aplikasi Laundry Berbasis Web (Studi Kasus Raja Laundry, Garut)</a:t>
            </a:r>
            <a:endParaRPr sz="5000" dirty="0"/>
          </a:p>
        </p:txBody>
      </p:sp>
      <p:grpSp>
        <p:nvGrpSpPr>
          <p:cNvPr id="83" name="Google Shape;83;p22"/>
          <p:cNvGrpSpPr/>
          <p:nvPr/>
        </p:nvGrpSpPr>
        <p:grpSpPr>
          <a:xfrm>
            <a:off x="6967625" y="394825"/>
            <a:ext cx="2582400" cy="289350"/>
            <a:chOff x="6967625" y="394825"/>
            <a:chExt cx="2582400" cy="289350"/>
          </a:xfrm>
        </p:grpSpPr>
        <p:sp>
          <p:nvSpPr>
            <p:cNvPr id="84" name="Google Shape;84;p22"/>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2"/>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2"/>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2"/>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2"/>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2"/>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2"/>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2"/>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2"/>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2"/>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2"/>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2"/>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2"/>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2"/>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2"/>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2"/>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2"/>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2"/>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2"/>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2"/>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2"/>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2"/>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2"/>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2"/>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2"/>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2"/>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2"/>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2"/>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2" name="Google Shape;112;p22"/>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113" name="Google Shape;113;p22"/>
          <p:cNvGrpSpPr/>
          <p:nvPr/>
        </p:nvGrpSpPr>
        <p:grpSpPr>
          <a:xfrm>
            <a:off x="1155575" y="394833"/>
            <a:ext cx="289350" cy="867900"/>
            <a:chOff x="1006725" y="1731408"/>
            <a:chExt cx="289350" cy="867900"/>
          </a:xfrm>
        </p:grpSpPr>
        <p:sp>
          <p:nvSpPr>
            <p:cNvPr id="114" name="Google Shape;114;p22"/>
            <p:cNvSpPr/>
            <p:nvPr/>
          </p:nvSpPr>
          <p:spPr>
            <a:xfrm>
              <a:off x="100672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119017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100672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119017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00672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19017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00672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19017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00672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19017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Implementasi DDL</a:t>
            </a:r>
            <a:endParaRPr dirty="0"/>
          </a:p>
        </p:txBody>
      </p:sp>
      <p:cxnSp>
        <p:nvCxnSpPr>
          <p:cNvPr id="436" name="Google Shape;436;p30"/>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452" name="Google Shape;452;p30"/>
          <p:cNvGrpSpPr/>
          <p:nvPr/>
        </p:nvGrpSpPr>
        <p:grpSpPr>
          <a:xfrm>
            <a:off x="0" y="-198102"/>
            <a:ext cx="1215827" cy="1215827"/>
            <a:chOff x="3890328" y="1987874"/>
            <a:chExt cx="1363340" cy="1363340"/>
          </a:xfrm>
        </p:grpSpPr>
        <p:grpSp>
          <p:nvGrpSpPr>
            <p:cNvPr id="453" name="Google Shape;453;p30"/>
            <p:cNvGrpSpPr/>
            <p:nvPr/>
          </p:nvGrpSpPr>
          <p:grpSpPr>
            <a:xfrm rot="-899921">
              <a:off x="4015410" y="2112956"/>
              <a:ext cx="1113177" cy="1113177"/>
              <a:chOff x="269239" y="624399"/>
              <a:chExt cx="2386800" cy="2386800"/>
            </a:xfrm>
          </p:grpSpPr>
          <p:sp>
            <p:nvSpPr>
              <p:cNvPr id="454" name="Google Shape;454;p30"/>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0"/>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30"/>
            <p:cNvSpPr/>
            <p:nvPr/>
          </p:nvSpPr>
          <p:spPr>
            <a:xfrm>
              <a:off x="4234798" y="2332344"/>
              <a:ext cx="674400" cy="674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30"/>
          <p:cNvGrpSpPr/>
          <p:nvPr/>
        </p:nvGrpSpPr>
        <p:grpSpPr>
          <a:xfrm>
            <a:off x="6811759" y="4459314"/>
            <a:ext cx="2582400" cy="289350"/>
            <a:chOff x="6967625" y="394825"/>
            <a:chExt cx="2582400" cy="289350"/>
          </a:xfrm>
        </p:grpSpPr>
        <p:sp>
          <p:nvSpPr>
            <p:cNvPr id="474" name="Google Shape;474;p30"/>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0"/>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0"/>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0"/>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0"/>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0"/>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0"/>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0"/>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2C9C4583-D3EE-4A0C-AAAB-B2234F9E9F16}"/>
              </a:ext>
            </a:extLst>
          </p:cNvPr>
          <p:cNvPicPr>
            <a:picLocks noChangeAspect="1"/>
          </p:cNvPicPr>
          <p:nvPr/>
        </p:nvPicPr>
        <p:blipFill rotWithShape="1">
          <a:blip r:embed="rId3"/>
          <a:srcRect l="28023" t="23432" r="19256" b="4972"/>
          <a:stretch/>
        </p:blipFill>
        <p:spPr>
          <a:xfrm>
            <a:off x="373638" y="1271111"/>
            <a:ext cx="4258941" cy="3251755"/>
          </a:xfrm>
          <a:prstGeom prst="rect">
            <a:avLst/>
          </a:prstGeom>
        </p:spPr>
      </p:pic>
      <p:pic>
        <p:nvPicPr>
          <p:cNvPr id="5" name="Picture 4">
            <a:extLst>
              <a:ext uri="{FF2B5EF4-FFF2-40B4-BE49-F238E27FC236}">
                <a16:creationId xmlns:a16="http://schemas.microsoft.com/office/drawing/2014/main" id="{2CC3BF2C-B51C-4476-8BA6-A9490EAFD2A9}"/>
              </a:ext>
            </a:extLst>
          </p:cNvPr>
          <p:cNvPicPr>
            <a:picLocks noChangeAspect="1"/>
          </p:cNvPicPr>
          <p:nvPr/>
        </p:nvPicPr>
        <p:blipFill rotWithShape="1">
          <a:blip r:embed="rId4"/>
          <a:srcRect l="36628" t="47047" r="32681" b="15345"/>
          <a:stretch/>
        </p:blipFill>
        <p:spPr>
          <a:xfrm>
            <a:off x="4787976" y="1360553"/>
            <a:ext cx="4266573" cy="2939382"/>
          </a:xfrm>
          <a:prstGeom prst="rect">
            <a:avLst/>
          </a:prstGeom>
        </p:spPr>
      </p:pic>
    </p:spTree>
    <p:extLst>
      <p:ext uri="{BB962C8B-B14F-4D97-AF65-F5344CB8AC3E}">
        <p14:creationId xmlns:p14="http://schemas.microsoft.com/office/powerpoint/2010/main" val="3196690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Implementasi DML</a:t>
            </a:r>
            <a:endParaRPr dirty="0"/>
          </a:p>
        </p:txBody>
      </p:sp>
      <p:cxnSp>
        <p:nvCxnSpPr>
          <p:cNvPr id="436" name="Google Shape;436;p30"/>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452" name="Google Shape;452;p30"/>
          <p:cNvGrpSpPr/>
          <p:nvPr/>
        </p:nvGrpSpPr>
        <p:grpSpPr>
          <a:xfrm>
            <a:off x="0" y="-198102"/>
            <a:ext cx="1215827" cy="1215827"/>
            <a:chOff x="3890328" y="1987874"/>
            <a:chExt cx="1363340" cy="1363340"/>
          </a:xfrm>
        </p:grpSpPr>
        <p:grpSp>
          <p:nvGrpSpPr>
            <p:cNvPr id="453" name="Google Shape;453;p30"/>
            <p:cNvGrpSpPr/>
            <p:nvPr/>
          </p:nvGrpSpPr>
          <p:grpSpPr>
            <a:xfrm rot="-899921">
              <a:off x="4015410" y="2112956"/>
              <a:ext cx="1113177" cy="1113177"/>
              <a:chOff x="269239" y="624399"/>
              <a:chExt cx="2386800" cy="2386800"/>
            </a:xfrm>
          </p:grpSpPr>
          <p:sp>
            <p:nvSpPr>
              <p:cNvPr id="454" name="Google Shape;454;p30"/>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0"/>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30"/>
            <p:cNvSpPr/>
            <p:nvPr/>
          </p:nvSpPr>
          <p:spPr>
            <a:xfrm>
              <a:off x="4234798" y="2332344"/>
              <a:ext cx="674400" cy="674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30"/>
          <p:cNvGrpSpPr/>
          <p:nvPr/>
        </p:nvGrpSpPr>
        <p:grpSpPr>
          <a:xfrm>
            <a:off x="6811759" y="4459314"/>
            <a:ext cx="2582400" cy="289350"/>
            <a:chOff x="6967625" y="394825"/>
            <a:chExt cx="2582400" cy="289350"/>
          </a:xfrm>
        </p:grpSpPr>
        <p:sp>
          <p:nvSpPr>
            <p:cNvPr id="474" name="Google Shape;474;p30"/>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0"/>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0"/>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0"/>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0"/>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0"/>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0"/>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0"/>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1FAF1D69-549E-4BFA-A327-C802E1F97E22}"/>
              </a:ext>
            </a:extLst>
          </p:cNvPr>
          <p:cNvPicPr>
            <a:picLocks noChangeAspect="1"/>
          </p:cNvPicPr>
          <p:nvPr/>
        </p:nvPicPr>
        <p:blipFill rotWithShape="1">
          <a:blip r:embed="rId3"/>
          <a:srcRect l="35000" t="32447" r="28514" b="16384"/>
          <a:stretch/>
        </p:blipFill>
        <p:spPr>
          <a:xfrm>
            <a:off x="705600" y="1105116"/>
            <a:ext cx="3709121" cy="2924624"/>
          </a:xfrm>
          <a:prstGeom prst="rect">
            <a:avLst/>
          </a:prstGeom>
        </p:spPr>
      </p:pic>
      <p:pic>
        <p:nvPicPr>
          <p:cNvPr id="3" name="Picture 2">
            <a:extLst>
              <a:ext uri="{FF2B5EF4-FFF2-40B4-BE49-F238E27FC236}">
                <a16:creationId xmlns:a16="http://schemas.microsoft.com/office/drawing/2014/main" id="{818471F4-3ED9-4E92-A187-51CB950BF897}"/>
              </a:ext>
            </a:extLst>
          </p:cNvPr>
          <p:cNvPicPr>
            <a:picLocks noChangeAspect="1"/>
          </p:cNvPicPr>
          <p:nvPr/>
        </p:nvPicPr>
        <p:blipFill rotWithShape="1">
          <a:blip r:embed="rId4"/>
          <a:srcRect l="35000" t="26034" r="28514" b="19702"/>
          <a:stretch/>
        </p:blipFill>
        <p:spPr>
          <a:xfrm>
            <a:off x="4914900" y="1105116"/>
            <a:ext cx="3709121" cy="3101464"/>
          </a:xfrm>
          <a:prstGeom prst="rect">
            <a:avLst/>
          </a:prstGeom>
        </p:spPr>
      </p:pic>
    </p:spTree>
    <p:extLst>
      <p:ext uri="{BB962C8B-B14F-4D97-AF65-F5344CB8AC3E}">
        <p14:creationId xmlns:p14="http://schemas.microsoft.com/office/powerpoint/2010/main" val="2899195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7"/>
          <p:cNvSpPr txBox="1">
            <a:spLocks noGrp="1"/>
          </p:cNvSpPr>
          <p:nvPr>
            <p:ph type="subTitle" idx="1"/>
          </p:nvPr>
        </p:nvSpPr>
        <p:spPr>
          <a:xfrm>
            <a:off x="733935" y="2570396"/>
            <a:ext cx="7614796" cy="1370413"/>
          </a:xfrm>
          <a:prstGeom prst="rect">
            <a:avLst/>
          </a:prstGeom>
        </p:spPr>
        <p:txBody>
          <a:bodyPr spcFirstLastPara="1" wrap="square" lIns="91425" tIns="91425" rIns="91425" bIns="91425" anchor="b" anchorCtr="0">
            <a:noAutofit/>
          </a:bodyPr>
          <a:lstStyle/>
          <a:p>
            <a:r>
              <a:rPr lang="id-ID" dirty="0"/>
              <a:t>aplikasi Pengelolaan Laundry mempermudah administrator, kasir, dan pemilik toko dalam mengelola dan mencari data pelanggan secara cepat dan mudah. Aplikasi ini dibuat dengan PHP, MySQL, Bootstrap, dan JavaScript. Pengimplementasiannya membantu mencatat dan menyimpan data pelayanan serta nota untuk kebutuhan mendatang.</a:t>
            </a:r>
          </a:p>
        </p:txBody>
      </p:sp>
      <p:grpSp>
        <p:nvGrpSpPr>
          <p:cNvPr id="303" name="Google Shape;303;p27"/>
          <p:cNvGrpSpPr/>
          <p:nvPr/>
        </p:nvGrpSpPr>
        <p:grpSpPr>
          <a:xfrm rot="-899982">
            <a:off x="7259926" y="3376110"/>
            <a:ext cx="2451226" cy="2451226"/>
            <a:chOff x="269239" y="624399"/>
            <a:chExt cx="2386800" cy="2386800"/>
          </a:xfrm>
        </p:grpSpPr>
        <p:sp>
          <p:nvSpPr>
            <p:cNvPr id="304" name="Google Shape;304;p27"/>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27"/>
          <p:cNvSpPr/>
          <p:nvPr/>
        </p:nvSpPr>
        <p:spPr>
          <a:xfrm>
            <a:off x="7748030" y="3866274"/>
            <a:ext cx="1470900" cy="147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7" name="Google Shape;307;p27"/>
          <p:cNvCxnSpPr/>
          <p:nvPr/>
        </p:nvCxnSpPr>
        <p:spPr>
          <a:xfrm>
            <a:off x="705600" y="901900"/>
            <a:ext cx="7732800" cy="0"/>
          </a:xfrm>
          <a:prstGeom prst="straightConnector1">
            <a:avLst/>
          </a:prstGeom>
          <a:noFill/>
          <a:ln w="9525" cap="flat" cmpd="sng">
            <a:solidFill>
              <a:schemeClr val="dk1"/>
            </a:solidFill>
            <a:prstDash val="solid"/>
            <a:round/>
            <a:headEnd type="oval" w="med" len="med"/>
            <a:tailEnd type="oval" w="med" len="med"/>
          </a:ln>
        </p:spPr>
      </p:cxnSp>
      <p:sp>
        <p:nvSpPr>
          <p:cNvPr id="308" name="Google Shape;308;p27"/>
          <p:cNvSpPr/>
          <p:nvPr/>
        </p:nvSpPr>
        <p:spPr>
          <a:xfrm>
            <a:off x="451820" y="152253"/>
            <a:ext cx="990300" cy="990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 name="Google Shape;309;p27"/>
          <p:cNvGrpSpPr/>
          <p:nvPr/>
        </p:nvGrpSpPr>
        <p:grpSpPr>
          <a:xfrm>
            <a:off x="705589" y="4279272"/>
            <a:ext cx="2877827" cy="322452"/>
            <a:chOff x="705589" y="4238349"/>
            <a:chExt cx="2877827" cy="322452"/>
          </a:xfrm>
        </p:grpSpPr>
        <p:sp>
          <p:nvSpPr>
            <p:cNvPr id="310" name="Google Shape;310;p27"/>
            <p:cNvSpPr/>
            <p:nvPr/>
          </p:nvSpPr>
          <p:spPr>
            <a:xfrm rot="-5400000">
              <a:off x="705589"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rot="-5400000">
              <a:off x="705589"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rot="-5400000">
              <a:off x="91788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p:nvPr/>
          </p:nvSpPr>
          <p:spPr>
            <a:xfrm rot="-5400000">
              <a:off x="91788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7"/>
            <p:cNvSpPr/>
            <p:nvPr/>
          </p:nvSpPr>
          <p:spPr>
            <a:xfrm rot="-5400000">
              <a:off x="113017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rot="-5400000">
              <a:off x="113017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rot="-5400000">
              <a:off x="134246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7"/>
            <p:cNvSpPr/>
            <p:nvPr/>
          </p:nvSpPr>
          <p:spPr>
            <a:xfrm rot="-5400000">
              <a:off x="134246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rot="-5400000">
              <a:off x="155476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rot="-5400000">
              <a:off x="155476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7"/>
            <p:cNvSpPr/>
            <p:nvPr/>
          </p:nvSpPr>
          <p:spPr>
            <a:xfrm rot="-5400000">
              <a:off x="176705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rot="-5400000">
              <a:off x="176705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rot="-5400000">
              <a:off x="197934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rot="-5400000">
              <a:off x="197934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rot="-5400000">
              <a:off x="219164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rot="-5400000">
              <a:off x="219164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rot="-5400000">
              <a:off x="240393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rot="-5400000">
              <a:off x="240393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7"/>
            <p:cNvSpPr/>
            <p:nvPr/>
          </p:nvSpPr>
          <p:spPr>
            <a:xfrm rot="-5400000">
              <a:off x="261622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p:nvPr/>
          </p:nvSpPr>
          <p:spPr>
            <a:xfrm rot="-5400000">
              <a:off x="261622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7"/>
            <p:cNvSpPr/>
            <p:nvPr/>
          </p:nvSpPr>
          <p:spPr>
            <a:xfrm rot="-5400000">
              <a:off x="282852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rot="-5400000">
              <a:off x="282852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rot="-5400000">
              <a:off x="304081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7"/>
            <p:cNvSpPr/>
            <p:nvPr/>
          </p:nvSpPr>
          <p:spPr>
            <a:xfrm rot="-5400000">
              <a:off x="304081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7"/>
            <p:cNvSpPr/>
            <p:nvPr/>
          </p:nvSpPr>
          <p:spPr>
            <a:xfrm rot="-5400000">
              <a:off x="3253107"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7"/>
            <p:cNvSpPr/>
            <p:nvPr/>
          </p:nvSpPr>
          <p:spPr>
            <a:xfrm rot="-5400000">
              <a:off x="3253107"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rot="-5400000">
              <a:off x="3465400"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rot="-5400000">
              <a:off x="3465400"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214;p25">
            <a:extLst>
              <a:ext uri="{FF2B5EF4-FFF2-40B4-BE49-F238E27FC236}">
                <a16:creationId xmlns:a16="http://schemas.microsoft.com/office/drawing/2014/main" id="{BB8B32AD-8FC4-4336-A8CD-E79E6A0701F3}"/>
              </a:ext>
            </a:extLst>
          </p:cNvPr>
          <p:cNvSpPr txBox="1">
            <a:spLocks noGrp="1"/>
          </p:cNvSpPr>
          <p:nvPr>
            <p:ph type="title"/>
          </p:nvPr>
        </p:nvSpPr>
        <p:spPr>
          <a:xfrm>
            <a:off x="1491150" y="885819"/>
            <a:ext cx="6161700" cy="841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d-ID" sz="5000" dirty="0"/>
              <a:t>Kesimpulan</a:t>
            </a:r>
            <a:endParaRPr sz="5000" dirty="0"/>
          </a:p>
        </p:txBody>
      </p:sp>
      <p:sp>
        <p:nvSpPr>
          <p:cNvPr id="42" name="Google Shape;215;p25">
            <a:extLst>
              <a:ext uri="{FF2B5EF4-FFF2-40B4-BE49-F238E27FC236}">
                <a16:creationId xmlns:a16="http://schemas.microsoft.com/office/drawing/2014/main" id="{74E493AD-2308-49A6-9BBC-63947A89BCD7}"/>
              </a:ext>
            </a:extLst>
          </p:cNvPr>
          <p:cNvSpPr txBox="1">
            <a:spLocks/>
          </p:cNvSpPr>
          <p:nvPr/>
        </p:nvSpPr>
        <p:spPr>
          <a:xfrm>
            <a:off x="318057" y="272124"/>
            <a:ext cx="1255232" cy="75055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6000" dirty="0"/>
              <a:t>0</a:t>
            </a:r>
            <a:r>
              <a:rPr lang="id-ID" sz="6000" dirty="0"/>
              <a:t>3</a:t>
            </a:r>
            <a:endParaRPr lang="en" sz="6000" dirty="0"/>
          </a:p>
        </p:txBody>
      </p:sp>
    </p:spTree>
    <p:extLst>
      <p:ext uri="{BB962C8B-B14F-4D97-AF65-F5344CB8AC3E}">
        <p14:creationId xmlns:p14="http://schemas.microsoft.com/office/powerpoint/2010/main" val="1464076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605" name="Google Shape;605;p34"/>
          <p:cNvSpPr/>
          <p:nvPr/>
        </p:nvSpPr>
        <p:spPr>
          <a:xfrm>
            <a:off x="2176473" y="1323121"/>
            <a:ext cx="1178100" cy="117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4"/>
          <p:cNvSpPr txBox="1">
            <a:spLocks noGrp="1"/>
          </p:cNvSpPr>
          <p:nvPr>
            <p:ph type="title"/>
          </p:nvPr>
        </p:nvSpPr>
        <p:spPr>
          <a:xfrm>
            <a:off x="2333911" y="1463515"/>
            <a:ext cx="44481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
        <p:nvSpPr>
          <p:cNvPr id="608" name="Google Shape;608;p34"/>
          <p:cNvSpPr txBox="1"/>
          <p:nvPr/>
        </p:nvSpPr>
        <p:spPr>
          <a:xfrm>
            <a:off x="2496150" y="4125850"/>
            <a:ext cx="4151700" cy="26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1"/>
                </a:solidFill>
                <a:latin typeface="Roboto"/>
                <a:ea typeface="Roboto"/>
                <a:cs typeface="Roboto"/>
                <a:sym typeface="Roboto"/>
              </a:rPr>
              <a:t>Please keep this slide for attribution</a:t>
            </a:r>
            <a:endParaRPr sz="1100">
              <a:solidFill>
                <a:schemeClr val="dk1"/>
              </a:solidFill>
              <a:latin typeface="Roboto"/>
              <a:ea typeface="Roboto"/>
              <a:cs typeface="Roboto"/>
              <a:sym typeface="Roboto"/>
            </a:endParaRPr>
          </a:p>
        </p:txBody>
      </p:sp>
      <p:grpSp>
        <p:nvGrpSpPr>
          <p:cNvPr id="609" name="Google Shape;609;p34"/>
          <p:cNvGrpSpPr/>
          <p:nvPr/>
        </p:nvGrpSpPr>
        <p:grpSpPr>
          <a:xfrm rot="-5400000">
            <a:off x="6683149" y="-1938589"/>
            <a:ext cx="3522201" cy="3522201"/>
            <a:chOff x="269239" y="624399"/>
            <a:chExt cx="2386800" cy="2386800"/>
          </a:xfrm>
        </p:grpSpPr>
        <p:sp>
          <p:nvSpPr>
            <p:cNvPr id="610" name="Google Shape;610;p34"/>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4"/>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2" name="Google Shape;612;p34"/>
          <p:cNvSpPr/>
          <p:nvPr/>
        </p:nvSpPr>
        <p:spPr>
          <a:xfrm>
            <a:off x="7387570" y="-1234259"/>
            <a:ext cx="2113800" cy="211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3" name="Google Shape;613;p34"/>
          <p:cNvGrpSpPr/>
          <p:nvPr/>
        </p:nvGrpSpPr>
        <p:grpSpPr>
          <a:xfrm rot="5400000">
            <a:off x="374513" y="4120620"/>
            <a:ext cx="677400" cy="289350"/>
            <a:chOff x="8682125" y="394825"/>
            <a:chExt cx="677400" cy="289350"/>
          </a:xfrm>
        </p:grpSpPr>
        <p:sp>
          <p:nvSpPr>
            <p:cNvPr id="614" name="Google Shape;614;p34"/>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4"/>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4"/>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4"/>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4"/>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4"/>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4"/>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4"/>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p:nvPr/>
        </p:nvSpPr>
        <p:spPr>
          <a:xfrm>
            <a:off x="4204646" y="1631213"/>
            <a:ext cx="734700" cy="73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4"/>
          <p:cNvSpPr/>
          <p:nvPr/>
        </p:nvSpPr>
        <p:spPr>
          <a:xfrm>
            <a:off x="6751373" y="1631213"/>
            <a:ext cx="734700" cy="73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4"/>
          <p:cNvSpPr/>
          <p:nvPr/>
        </p:nvSpPr>
        <p:spPr>
          <a:xfrm>
            <a:off x="1657925" y="1631213"/>
            <a:ext cx="734700" cy="73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Anggota Kelompok</a:t>
            </a:r>
            <a:endParaRPr dirty="0"/>
          </a:p>
        </p:txBody>
      </p:sp>
      <p:sp>
        <p:nvSpPr>
          <p:cNvPr id="173" name="Google Shape;173;p24"/>
          <p:cNvSpPr txBox="1">
            <a:spLocks noGrp="1"/>
          </p:cNvSpPr>
          <p:nvPr>
            <p:ph type="title" idx="2"/>
          </p:nvPr>
        </p:nvSpPr>
        <p:spPr>
          <a:xfrm>
            <a:off x="937627" y="2675843"/>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Nasep Ependi</a:t>
            </a:r>
            <a:br>
              <a:rPr lang="id-ID" dirty="0"/>
            </a:br>
            <a:r>
              <a:rPr lang="id-ID" sz="2100" dirty="0"/>
              <a:t>(2206105)</a:t>
            </a:r>
            <a:endParaRPr sz="2100" dirty="0"/>
          </a:p>
        </p:txBody>
      </p:sp>
      <p:sp>
        <p:nvSpPr>
          <p:cNvPr id="175" name="Google Shape;175;p24"/>
          <p:cNvSpPr txBox="1">
            <a:spLocks noGrp="1"/>
          </p:cNvSpPr>
          <p:nvPr>
            <p:ph type="title" idx="3"/>
          </p:nvPr>
        </p:nvSpPr>
        <p:spPr>
          <a:xfrm>
            <a:off x="3484346" y="2713275"/>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a:t>
            </a:r>
            <a:r>
              <a:rPr lang="id-ID" dirty="0"/>
              <a:t>ella Awalia F</a:t>
            </a:r>
            <a:br>
              <a:rPr lang="id-ID" dirty="0"/>
            </a:br>
            <a:r>
              <a:rPr lang="id-ID" sz="2100" dirty="0"/>
              <a:t>(2206123)</a:t>
            </a:r>
            <a:endParaRPr sz="2100" dirty="0"/>
          </a:p>
        </p:txBody>
      </p:sp>
      <p:sp>
        <p:nvSpPr>
          <p:cNvPr id="177" name="Google Shape;177;p24"/>
          <p:cNvSpPr txBox="1">
            <a:spLocks noGrp="1"/>
          </p:cNvSpPr>
          <p:nvPr>
            <p:ph type="title" idx="5"/>
          </p:nvPr>
        </p:nvSpPr>
        <p:spPr>
          <a:xfrm>
            <a:off x="6031073" y="2675843"/>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M. Ilman M. H</a:t>
            </a:r>
            <a:br>
              <a:rPr lang="id-ID" dirty="0"/>
            </a:br>
            <a:r>
              <a:rPr lang="id-ID" sz="2100" dirty="0"/>
              <a:t>(2206118)</a:t>
            </a:r>
            <a:endParaRPr sz="2100" dirty="0"/>
          </a:p>
        </p:txBody>
      </p:sp>
      <p:sp>
        <p:nvSpPr>
          <p:cNvPr id="180" name="Google Shape;180;p24"/>
          <p:cNvSpPr txBox="1">
            <a:spLocks noGrp="1"/>
          </p:cNvSpPr>
          <p:nvPr>
            <p:ph type="title" idx="8"/>
          </p:nvPr>
        </p:nvSpPr>
        <p:spPr>
          <a:xfrm>
            <a:off x="4204646" y="177477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81" name="Google Shape;181;p24"/>
          <p:cNvSpPr txBox="1">
            <a:spLocks noGrp="1"/>
          </p:cNvSpPr>
          <p:nvPr>
            <p:ph type="title" idx="9"/>
          </p:nvPr>
        </p:nvSpPr>
        <p:spPr>
          <a:xfrm>
            <a:off x="6751373" y="177477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cxnSp>
        <p:nvCxnSpPr>
          <p:cNvPr id="182" name="Google Shape;182;p24"/>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sp>
        <p:nvSpPr>
          <p:cNvPr id="183" name="Google Shape;183;p24"/>
          <p:cNvSpPr/>
          <p:nvPr/>
        </p:nvSpPr>
        <p:spPr>
          <a:xfrm>
            <a:off x="4475546" y="4061463"/>
            <a:ext cx="192900" cy="192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4"/>
          <p:cNvSpPr/>
          <p:nvPr/>
        </p:nvSpPr>
        <p:spPr>
          <a:xfrm>
            <a:off x="7022273" y="4061463"/>
            <a:ext cx="192900" cy="192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4"/>
          <p:cNvSpPr/>
          <p:nvPr/>
        </p:nvSpPr>
        <p:spPr>
          <a:xfrm>
            <a:off x="1928825" y="4061463"/>
            <a:ext cx="192900" cy="192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6" name="Google Shape;186;p24"/>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187" name="Google Shape;187;p24"/>
          <p:cNvGrpSpPr/>
          <p:nvPr/>
        </p:nvGrpSpPr>
        <p:grpSpPr>
          <a:xfrm>
            <a:off x="-62573" y="959839"/>
            <a:ext cx="1629900" cy="289350"/>
            <a:chOff x="7920125" y="394825"/>
            <a:chExt cx="1629900" cy="289350"/>
          </a:xfrm>
        </p:grpSpPr>
        <p:sp>
          <p:nvSpPr>
            <p:cNvPr id="188" name="Google Shape;188;p24"/>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4"/>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180;p24">
            <a:extLst>
              <a:ext uri="{FF2B5EF4-FFF2-40B4-BE49-F238E27FC236}">
                <a16:creationId xmlns:a16="http://schemas.microsoft.com/office/drawing/2014/main" id="{2DAFADEE-7874-46EF-926D-DA62B6280306}"/>
              </a:ext>
            </a:extLst>
          </p:cNvPr>
          <p:cNvSpPr txBox="1">
            <a:spLocks/>
          </p:cNvSpPr>
          <p:nvPr/>
        </p:nvSpPr>
        <p:spPr>
          <a:xfrm>
            <a:off x="1657919" y="1754909"/>
            <a:ext cx="7347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layfair Display ExtraBold"/>
              <a:buNone/>
              <a:defRPr sz="3000" b="1"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dirty="0"/>
              <a:t>0</a:t>
            </a:r>
            <a:r>
              <a:rPr lang="id-ID" dirty="0"/>
              <a:t>1</a:t>
            </a:r>
            <a:endParaRPr lang="e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1" name="Google Shape;261;p26"/>
          <p:cNvSpPr txBox="1">
            <a:spLocks noGrp="1"/>
          </p:cNvSpPr>
          <p:nvPr>
            <p:ph type="subTitle" idx="1"/>
          </p:nvPr>
        </p:nvSpPr>
        <p:spPr>
          <a:xfrm>
            <a:off x="705600" y="1395731"/>
            <a:ext cx="3852000" cy="2348087"/>
          </a:xfrm>
          <a:prstGeom prst="rect">
            <a:avLst/>
          </a:prstGeom>
        </p:spPr>
        <p:txBody>
          <a:bodyPr spcFirstLastPara="1" wrap="square" lIns="91425" tIns="91425" rIns="91425" bIns="91425" anchor="t" anchorCtr="0">
            <a:noAutofit/>
          </a:bodyPr>
          <a:lstStyle/>
          <a:p>
            <a:pPr marL="0" lvl="0" indent="0" algn="just">
              <a:buNone/>
            </a:pPr>
            <a:r>
              <a:rPr lang="en-US" dirty="0" err="1"/>
              <a:t>Perkembangan</a:t>
            </a:r>
            <a:r>
              <a:rPr lang="en-US" dirty="0"/>
              <a:t> </a:t>
            </a:r>
            <a:r>
              <a:rPr lang="en-US" dirty="0" err="1"/>
              <a:t>Teknologi</a:t>
            </a:r>
            <a:r>
              <a:rPr lang="en-US" dirty="0"/>
              <a:t> </a:t>
            </a:r>
            <a:r>
              <a:rPr lang="en-US" dirty="0" err="1"/>
              <a:t>Informasi</a:t>
            </a:r>
            <a:r>
              <a:rPr lang="en-US" dirty="0"/>
              <a:t> di Indonesia </a:t>
            </a:r>
            <a:r>
              <a:rPr lang="en-US" dirty="0" err="1"/>
              <a:t>telah</a:t>
            </a:r>
            <a:r>
              <a:rPr lang="en-US" dirty="0"/>
              <a:t> </a:t>
            </a:r>
            <a:r>
              <a:rPr lang="en-US" dirty="0" err="1"/>
              <a:t>berkembang</a:t>
            </a:r>
            <a:r>
              <a:rPr lang="en-US" dirty="0"/>
              <a:t> </a:t>
            </a:r>
            <a:r>
              <a:rPr lang="en-US" dirty="0" err="1"/>
              <a:t>pesat</a:t>
            </a:r>
            <a:r>
              <a:rPr lang="en-US" dirty="0"/>
              <a:t> dan </a:t>
            </a:r>
            <a:r>
              <a:rPr lang="en-US" dirty="0" err="1"/>
              <a:t>dimanfaatkan</a:t>
            </a:r>
            <a:r>
              <a:rPr lang="en-US" dirty="0"/>
              <a:t> oleh </a:t>
            </a:r>
            <a:r>
              <a:rPr lang="en-US" dirty="0" err="1"/>
              <a:t>berbagai</a:t>
            </a:r>
            <a:r>
              <a:rPr lang="en-US" dirty="0"/>
              <a:t> </a:t>
            </a:r>
            <a:r>
              <a:rPr lang="en-US" dirty="0" err="1"/>
              <a:t>perusahaan</a:t>
            </a:r>
            <a:r>
              <a:rPr lang="en-US" dirty="0"/>
              <a:t> </a:t>
            </a:r>
            <a:r>
              <a:rPr lang="en-US" dirty="0" err="1"/>
              <a:t>besar</a:t>
            </a:r>
            <a:r>
              <a:rPr lang="en-US" dirty="0"/>
              <a:t> dan </a:t>
            </a:r>
            <a:r>
              <a:rPr lang="en-US" dirty="0" err="1"/>
              <a:t>kecil</a:t>
            </a:r>
            <a:r>
              <a:rPr lang="en-US" dirty="0"/>
              <a:t> </a:t>
            </a:r>
            <a:r>
              <a:rPr lang="en-US" dirty="0" err="1"/>
              <a:t>untuk</a:t>
            </a:r>
            <a:r>
              <a:rPr lang="en-US" dirty="0"/>
              <a:t> </a:t>
            </a:r>
            <a:r>
              <a:rPr lang="en-US" dirty="0" err="1"/>
              <a:t>meningkatkan</a:t>
            </a:r>
            <a:r>
              <a:rPr lang="en-US" dirty="0"/>
              <a:t> </a:t>
            </a:r>
            <a:r>
              <a:rPr lang="en-US" dirty="0" err="1"/>
              <a:t>efisiensi</a:t>
            </a:r>
            <a:r>
              <a:rPr lang="en-US" dirty="0"/>
              <a:t> </a:t>
            </a:r>
            <a:r>
              <a:rPr lang="en-US" dirty="0" err="1"/>
              <a:t>kerja</a:t>
            </a:r>
            <a:r>
              <a:rPr lang="en-US" dirty="0"/>
              <a:t>. </a:t>
            </a:r>
            <a:r>
              <a:rPr lang="en-US" dirty="0" err="1"/>
              <a:t>Namun</a:t>
            </a:r>
            <a:r>
              <a:rPr lang="en-US" dirty="0"/>
              <a:t>, </a:t>
            </a:r>
            <a:r>
              <a:rPr lang="en-US" dirty="0" err="1"/>
              <a:t>masih</a:t>
            </a:r>
            <a:r>
              <a:rPr lang="en-US" dirty="0"/>
              <a:t> </a:t>
            </a:r>
            <a:r>
              <a:rPr lang="en-US" dirty="0" err="1"/>
              <a:t>banyak</a:t>
            </a:r>
            <a:r>
              <a:rPr lang="en-US" dirty="0"/>
              <a:t> </a:t>
            </a:r>
            <a:r>
              <a:rPr lang="en-US" dirty="0" err="1"/>
              <a:t>usaha</a:t>
            </a:r>
            <a:r>
              <a:rPr lang="en-US" dirty="0"/>
              <a:t> yang </a:t>
            </a:r>
            <a:r>
              <a:rPr lang="en-US" dirty="0" err="1"/>
              <a:t>belum</a:t>
            </a:r>
            <a:r>
              <a:rPr lang="en-US" dirty="0"/>
              <a:t> </a:t>
            </a:r>
            <a:r>
              <a:rPr lang="en-US" dirty="0" err="1"/>
              <a:t>memanfaatkan</a:t>
            </a:r>
            <a:r>
              <a:rPr lang="en-US" dirty="0"/>
              <a:t> </a:t>
            </a:r>
            <a:r>
              <a:rPr lang="en-US" dirty="0" err="1"/>
              <a:t>teknologi</a:t>
            </a:r>
            <a:r>
              <a:rPr lang="en-US" dirty="0"/>
              <a:t> </a:t>
            </a:r>
            <a:r>
              <a:rPr lang="en-US" dirty="0" err="1"/>
              <a:t>ini</a:t>
            </a:r>
            <a:r>
              <a:rPr lang="en-US" dirty="0"/>
              <a:t>, </a:t>
            </a:r>
            <a:r>
              <a:rPr lang="en-US" dirty="0" err="1"/>
              <a:t>seperti</a:t>
            </a:r>
            <a:r>
              <a:rPr lang="en-US" dirty="0"/>
              <a:t> </a:t>
            </a:r>
            <a:r>
              <a:rPr lang="en-US" dirty="0" err="1"/>
              <a:t>bisnis</a:t>
            </a:r>
            <a:r>
              <a:rPr lang="en-US" dirty="0"/>
              <a:t> laundry yang </a:t>
            </a:r>
            <a:r>
              <a:rPr lang="en-US" dirty="0" err="1"/>
              <a:t>masih</a:t>
            </a:r>
            <a:r>
              <a:rPr lang="en-US" dirty="0"/>
              <a:t> </a:t>
            </a:r>
            <a:r>
              <a:rPr lang="en-US" dirty="0" err="1"/>
              <a:t>mencatat</a:t>
            </a:r>
            <a:r>
              <a:rPr lang="en-US" dirty="0"/>
              <a:t> </a:t>
            </a:r>
            <a:r>
              <a:rPr lang="en-US" dirty="0" err="1"/>
              <a:t>transaksi</a:t>
            </a:r>
            <a:r>
              <a:rPr lang="en-US" dirty="0"/>
              <a:t> dan data </a:t>
            </a:r>
            <a:r>
              <a:rPr lang="en-US" dirty="0" err="1"/>
              <a:t>pelanggan</a:t>
            </a:r>
            <a:r>
              <a:rPr lang="en-US" dirty="0"/>
              <a:t> </a:t>
            </a:r>
            <a:r>
              <a:rPr lang="en-US" dirty="0" err="1"/>
              <a:t>secara</a:t>
            </a:r>
            <a:r>
              <a:rPr lang="en-US" dirty="0"/>
              <a:t> </a:t>
            </a:r>
            <a:r>
              <a:rPr lang="en-US" dirty="0" err="1"/>
              <a:t>konvensional</a:t>
            </a:r>
            <a:r>
              <a:rPr lang="en-US" dirty="0"/>
              <a:t>. </a:t>
            </a:r>
            <a:r>
              <a:rPr lang="en-US" dirty="0" err="1"/>
              <a:t>Pencatatan</a:t>
            </a:r>
            <a:r>
              <a:rPr lang="en-US" dirty="0"/>
              <a:t> manual </a:t>
            </a:r>
            <a:r>
              <a:rPr lang="en-US" dirty="0" err="1"/>
              <a:t>ini</a:t>
            </a:r>
            <a:r>
              <a:rPr lang="en-US" dirty="0"/>
              <a:t> </a:t>
            </a:r>
            <a:r>
              <a:rPr lang="en-US" dirty="0" err="1"/>
              <a:t>menyebabkan</a:t>
            </a:r>
            <a:r>
              <a:rPr lang="en-US" dirty="0"/>
              <a:t> </a:t>
            </a:r>
            <a:r>
              <a:rPr lang="en-US" dirty="0" err="1"/>
              <a:t>penumpukan</a:t>
            </a:r>
            <a:r>
              <a:rPr lang="en-US" dirty="0"/>
              <a:t> </a:t>
            </a:r>
            <a:r>
              <a:rPr lang="en-US" dirty="0" err="1"/>
              <a:t>arsip</a:t>
            </a:r>
            <a:r>
              <a:rPr lang="en-US" dirty="0"/>
              <a:t> </a:t>
            </a:r>
            <a:r>
              <a:rPr lang="en-US" dirty="0" err="1"/>
              <a:t>fisik</a:t>
            </a:r>
            <a:r>
              <a:rPr lang="en-US" dirty="0"/>
              <a:t> yang </a:t>
            </a:r>
            <a:r>
              <a:rPr lang="en-US" dirty="0" err="1"/>
              <a:t>memerlukan</a:t>
            </a:r>
            <a:r>
              <a:rPr lang="en-US" dirty="0"/>
              <a:t> </a:t>
            </a:r>
            <a:r>
              <a:rPr lang="en-US" dirty="0" err="1"/>
              <a:t>ruang</a:t>
            </a:r>
            <a:r>
              <a:rPr lang="en-US" dirty="0"/>
              <a:t> </a:t>
            </a:r>
            <a:r>
              <a:rPr lang="en-US" dirty="0" err="1"/>
              <a:t>penyimpanan</a:t>
            </a:r>
            <a:r>
              <a:rPr lang="en-US" dirty="0"/>
              <a:t> dan </a:t>
            </a:r>
            <a:r>
              <a:rPr lang="en-US" dirty="0" err="1"/>
              <a:t>menimbulkan</a:t>
            </a:r>
            <a:r>
              <a:rPr lang="en-US" dirty="0"/>
              <a:t> </a:t>
            </a:r>
            <a:r>
              <a:rPr lang="en-US" dirty="0" err="1"/>
              <a:t>berbagai</a:t>
            </a:r>
            <a:r>
              <a:rPr lang="en-US" dirty="0"/>
              <a:t> </a:t>
            </a:r>
            <a:r>
              <a:rPr lang="en-US" dirty="0" err="1"/>
              <a:t>masalah</a:t>
            </a:r>
            <a:r>
              <a:rPr lang="en-US" dirty="0"/>
              <a:t> </a:t>
            </a:r>
            <a:r>
              <a:rPr lang="en-US" dirty="0" err="1"/>
              <a:t>administrasi</a:t>
            </a:r>
            <a:r>
              <a:rPr lang="en-US" dirty="0"/>
              <a:t>, </a:t>
            </a:r>
            <a:r>
              <a:rPr lang="en-US" dirty="0" err="1"/>
              <a:t>seperti</a:t>
            </a:r>
            <a:r>
              <a:rPr lang="en-US" dirty="0"/>
              <a:t> </a:t>
            </a:r>
            <a:r>
              <a:rPr lang="en-US" dirty="0" err="1"/>
              <a:t>kesulitan</a:t>
            </a:r>
            <a:r>
              <a:rPr lang="en-US" dirty="0"/>
              <a:t> </a:t>
            </a:r>
            <a:r>
              <a:rPr lang="en-US" dirty="0" err="1"/>
              <a:t>dalam</a:t>
            </a:r>
            <a:r>
              <a:rPr lang="en-US" dirty="0"/>
              <a:t> </a:t>
            </a:r>
            <a:r>
              <a:rPr lang="en-US" dirty="0" err="1"/>
              <a:t>pembuatan</a:t>
            </a:r>
            <a:r>
              <a:rPr lang="en-US" dirty="0"/>
              <a:t> </a:t>
            </a:r>
            <a:r>
              <a:rPr lang="en-US" dirty="0" err="1"/>
              <a:t>laporan</a:t>
            </a:r>
            <a:r>
              <a:rPr lang="en-US" dirty="0"/>
              <a:t>, </a:t>
            </a:r>
            <a:r>
              <a:rPr lang="en-US" dirty="0" err="1"/>
              <a:t>pencarian</a:t>
            </a:r>
            <a:r>
              <a:rPr lang="en-US" dirty="0"/>
              <a:t>, dan </a:t>
            </a:r>
            <a:r>
              <a:rPr lang="en-US" dirty="0" err="1"/>
              <a:t>perhitungan</a:t>
            </a:r>
            <a:r>
              <a:rPr lang="en-US" dirty="0"/>
              <a:t> data.</a:t>
            </a:r>
            <a:endParaRPr dirty="0"/>
          </a:p>
        </p:txBody>
      </p:sp>
      <p:cxnSp>
        <p:nvCxnSpPr>
          <p:cNvPr id="262" name="Google Shape;262;p26"/>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pic>
        <p:nvPicPr>
          <p:cNvPr id="263" name="Google Shape;263;p26"/>
          <p:cNvPicPr preferRelativeResize="0">
            <a:picLocks noGrp="1"/>
          </p:cNvPicPr>
          <p:nvPr>
            <p:ph type="pic" idx="2"/>
          </p:nvPr>
        </p:nvPicPr>
        <p:blipFill>
          <a:blip r:embed="rId3"/>
          <a:srcRect/>
          <a:stretch/>
        </p:blipFill>
        <p:spPr>
          <a:xfrm>
            <a:off x="5083975" y="556376"/>
            <a:ext cx="3020099" cy="4026798"/>
          </a:xfrm>
          <a:prstGeom prst="rect">
            <a:avLst/>
          </a:prstGeom>
        </p:spPr>
      </p:pic>
      <p:grpSp>
        <p:nvGrpSpPr>
          <p:cNvPr id="264" name="Google Shape;264;p26"/>
          <p:cNvGrpSpPr/>
          <p:nvPr/>
        </p:nvGrpSpPr>
        <p:grpSpPr>
          <a:xfrm rot="-6299960">
            <a:off x="6905356" y="1983232"/>
            <a:ext cx="2386729" cy="2386729"/>
            <a:chOff x="269239" y="624399"/>
            <a:chExt cx="2386800" cy="2386800"/>
          </a:xfrm>
        </p:grpSpPr>
        <p:sp>
          <p:nvSpPr>
            <p:cNvPr id="265" name="Google Shape;265;p26"/>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26"/>
          <p:cNvSpPr/>
          <p:nvPr/>
        </p:nvSpPr>
        <p:spPr>
          <a:xfrm>
            <a:off x="7382620" y="2460496"/>
            <a:ext cx="1432200" cy="1432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26"/>
          <p:cNvGrpSpPr/>
          <p:nvPr/>
        </p:nvGrpSpPr>
        <p:grpSpPr>
          <a:xfrm>
            <a:off x="4618950" y="394814"/>
            <a:ext cx="2582400" cy="289350"/>
            <a:chOff x="6967625" y="394825"/>
            <a:chExt cx="2582400" cy="289350"/>
          </a:xfrm>
        </p:grpSpPr>
        <p:sp>
          <p:nvSpPr>
            <p:cNvPr id="269" name="Google Shape;269;p26"/>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215;p25">
            <a:extLst>
              <a:ext uri="{FF2B5EF4-FFF2-40B4-BE49-F238E27FC236}">
                <a16:creationId xmlns:a16="http://schemas.microsoft.com/office/drawing/2014/main" id="{3D786836-B715-4FA1-920E-1AA7A6C0DDE9}"/>
              </a:ext>
            </a:extLst>
          </p:cNvPr>
          <p:cNvSpPr txBox="1">
            <a:spLocks/>
          </p:cNvSpPr>
          <p:nvPr/>
        </p:nvSpPr>
        <p:spPr>
          <a:xfrm>
            <a:off x="7367020" y="2669888"/>
            <a:ext cx="1463400" cy="841800"/>
          </a:xfrm>
          <a:prstGeom prst="rect">
            <a:avLst/>
          </a:prstGeom>
          <a:noFill/>
          <a:ln>
            <a:noFill/>
          </a:ln>
        </p:spPr>
        <p:txBody>
          <a:bodyPr spcFirstLastPara="1" wrap="square" lIns="91425" tIns="91425" rIns="91425" bIns="91425" anchor="ctr" anchorCtr="0">
            <a:noAutofit/>
          </a:bodyPr>
          <a:lstStyle/>
          <a:p>
            <a:pPr algn="ctr" rtl="0">
              <a:buClrTx/>
              <a:buFontTx/>
            </a:pPr>
            <a:r>
              <a:rPr lang="en" sz="6000" dirty="0">
                <a:solidFill>
                  <a:sysClr val="windowText" lastClr="000000"/>
                </a:solidFill>
              </a:rPr>
              <a:t>01</a:t>
            </a:r>
          </a:p>
        </p:txBody>
      </p:sp>
      <p:sp>
        <p:nvSpPr>
          <p:cNvPr id="44" name="Google Shape;214;p25">
            <a:extLst>
              <a:ext uri="{FF2B5EF4-FFF2-40B4-BE49-F238E27FC236}">
                <a16:creationId xmlns:a16="http://schemas.microsoft.com/office/drawing/2014/main" id="{183594FD-1140-4D62-A4BD-C0EF239EA821}"/>
              </a:ext>
            </a:extLst>
          </p:cNvPr>
          <p:cNvSpPr txBox="1">
            <a:spLocks noGrp="1"/>
          </p:cNvSpPr>
          <p:nvPr>
            <p:ph type="title"/>
          </p:nvPr>
        </p:nvSpPr>
        <p:spPr>
          <a:xfrm>
            <a:off x="129450" y="394814"/>
            <a:ext cx="6161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5000" dirty="0"/>
              <a:t>Latar Belakang</a:t>
            </a:r>
            <a:endParaRPr sz="5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7"/>
          <p:cNvSpPr txBox="1">
            <a:spLocks noGrp="1"/>
          </p:cNvSpPr>
          <p:nvPr>
            <p:ph type="subTitle" idx="1"/>
          </p:nvPr>
        </p:nvSpPr>
        <p:spPr>
          <a:xfrm>
            <a:off x="1413833" y="2706697"/>
            <a:ext cx="6255000" cy="835500"/>
          </a:xfrm>
          <a:prstGeom prst="rect">
            <a:avLst/>
          </a:prstGeom>
        </p:spPr>
        <p:txBody>
          <a:bodyPr spcFirstLastPara="1" wrap="square" lIns="91425" tIns="91425" rIns="91425" bIns="91425" anchor="b" anchorCtr="0">
            <a:noAutofit/>
          </a:bodyPr>
          <a:lstStyle/>
          <a:p>
            <a:r>
              <a:rPr lang="id-ID" dirty="0"/>
              <a:t>Proses pencatatan data pelanggan dan setiap transaksi masih diarsipkan dalam bentuk fisik. Sehingga </a:t>
            </a:r>
            <a:r>
              <a:rPr lang="id-ID" b="1" dirty="0"/>
              <a:t>bagaimana sistem yang berjalan dapat penyimpanan data dengan aman?</a:t>
            </a:r>
            <a:endParaRPr lang="en-US" b="1" dirty="0"/>
          </a:p>
          <a:p>
            <a:pPr marL="0" lvl="0" indent="0" algn="ctr" rtl="0">
              <a:spcBef>
                <a:spcPts val="0"/>
              </a:spcBef>
              <a:spcAft>
                <a:spcPts val="0"/>
              </a:spcAft>
              <a:buNone/>
            </a:pPr>
            <a:endParaRPr lang="id-ID" dirty="0"/>
          </a:p>
        </p:txBody>
      </p:sp>
      <p:grpSp>
        <p:nvGrpSpPr>
          <p:cNvPr id="303" name="Google Shape;303;p27"/>
          <p:cNvGrpSpPr/>
          <p:nvPr/>
        </p:nvGrpSpPr>
        <p:grpSpPr>
          <a:xfrm rot="-899982">
            <a:off x="6893914" y="2928668"/>
            <a:ext cx="2451226" cy="2451226"/>
            <a:chOff x="269239" y="624399"/>
            <a:chExt cx="2386800" cy="2386800"/>
          </a:xfrm>
        </p:grpSpPr>
        <p:sp>
          <p:nvSpPr>
            <p:cNvPr id="304" name="Google Shape;304;p27"/>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27"/>
          <p:cNvSpPr/>
          <p:nvPr/>
        </p:nvSpPr>
        <p:spPr>
          <a:xfrm>
            <a:off x="7384035" y="3418836"/>
            <a:ext cx="1470900" cy="147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7" name="Google Shape;307;p27"/>
          <p:cNvCxnSpPr/>
          <p:nvPr/>
        </p:nvCxnSpPr>
        <p:spPr>
          <a:xfrm>
            <a:off x="705600" y="901900"/>
            <a:ext cx="7732800" cy="0"/>
          </a:xfrm>
          <a:prstGeom prst="straightConnector1">
            <a:avLst/>
          </a:prstGeom>
          <a:noFill/>
          <a:ln w="9525" cap="flat" cmpd="sng">
            <a:solidFill>
              <a:schemeClr val="dk1"/>
            </a:solidFill>
            <a:prstDash val="solid"/>
            <a:round/>
            <a:headEnd type="oval" w="med" len="med"/>
            <a:tailEnd type="oval" w="med" len="med"/>
          </a:ln>
        </p:spPr>
      </p:cxnSp>
      <p:sp>
        <p:nvSpPr>
          <p:cNvPr id="308" name="Google Shape;308;p27"/>
          <p:cNvSpPr/>
          <p:nvPr/>
        </p:nvSpPr>
        <p:spPr>
          <a:xfrm>
            <a:off x="451820" y="152253"/>
            <a:ext cx="990300" cy="990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 name="Google Shape;309;p27"/>
          <p:cNvGrpSpPr/>
          <p:nvPr/>
        </p:nvGrpSpPr>
        <p:grpSpPr>
          <a:xfrm>
            <a:off x="705589" y="4279272"/>
            <a:ext cx="2877827" cy="322452"/>
            <a:chOff x="705589" y="4238349"/>
            <a:chExt cx="2877827" cy="322452"/>
          </a:xfrm>
        </p:grpSpPr>
        <p:sp>
          <p:nvSpPr>
            <p:cNvPr id="310" name="Google Shape;310;p27"/>
            <p:cNvSpPr/>
            <p:nvPr/>
          </p:nvSpPr>
          <p:spPr>
            <a:xfrm rot="-5400000">
              <a:off x="705589"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rot="-5400000">
              <a:off x="705589"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rot="-5400000">
              <a:off x="91788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p:nvPr/>
          </p:nvSpPr>
          <p:spPr>
            <a:xfrm rot="-5400000">
              <a:off x="91788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7"/>
            <p:cNvSpPr/>
            <p:nvPr/>
          </p:nvSpPr>
          <p:spPr>
            <a:xfrm rot="-5400000">
              <a:off x="113017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rot="-5400000">
              <a:off x="113017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rot="-5400000">
              <a:off x="134246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7"/>
            <p:cNvSpPr/>
            <p:nvPr/>
          </p:nvSpPr>
          <p:spPr>
            <a:xfrm rot="-5400000">
              <a:off x="134246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rot="-5400000">
              <a:off x="155476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rot="-5400000">
              <a:off x="155476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7"/>
            <p:cNvSpPr/>
            <p:nvPr/>
          </p:nvSpPr>
          <p:spPr>
            <a:xfrm rot="-5400000">
              <a:off x="176705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rot="-5400000">
              <a:off x="176705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rot="-5400000">
              <a:off x="197934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rot="-5400000">
              <a:off x="197934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rot="-5400000">
              <a:off x="219164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rot="-5400000">
              <a:off x="219164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rot="-5400000">
              <a:off x="240393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rot="-5400000">
              <a:off x="240393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7"/>
            <p:cNvSpPr/>
            <p:nvPr/>
          </p:nvSpPr>
          <p:spPr>
            <a:xfrm rot="-5400000">
              <a:off x="261622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p:nvPr/>
          </p:nvSpPr>
          <p:spPr>
            <a:xfrm rot="-5400000">
              <a:off x="261622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7"/>
            <p:cNvSpPr/>
            <p:nvPr/>
          </p:nvSpPr>
          <p:spPr>
            <a:xfrm rot="-5400000">
              <a:off x="282852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rot="-5400000">
              <a:off x="282852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rot="-5400000">
              <a:off x="304081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7"/>
            <p:cNvSpPr/>
            <p:nvPr/>
          </p:nvSpPr>
          <p:spPr>
            <a:xfrm rot="-5400000">
              <a:off x="304081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7"/>
            <p:cNvSpPr/>
            <p:nvPr/>
          </p:nvSpPr>
          <p:spPr>
            <a:xfrm rot="-5400000">
              <a:off x="3253107"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7"/>
            <p:cNvSpPr/>
            <p:nvPr/>
          </p:nvSpPr>
          <p:spPr>
            <a:xfrm rot="-5400000">
              <a:off x="3253107"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rot="-5400000">
              <a:off x="3465400"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rot="-5400000">
              <a:off x="3465400"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214;p25">
            <a:extLst>
              <a:ext uri="{FF2B5EF4-FFF2-40B4-BE49-F238E27FC236}">
                <a16:creationId xmlns:a16="http://schemas.microsoft.com/office/drawing/2014/main" id="{BB8B32AD-8FC4-4336-A8CD-E79E6A0701F3}"/>
              </a:ext>
            </a:extLst>
          </p:cNvPr>
          <p:cNvSpPr txBox="1">
            <a:spLocks noGrp="1"/>
          </p:cNvSpPr>
          <p:nvPr>
            <p:ph type="title"/>
          </p:nvPr>
        </p:nvSpPr>
        <p:spPr>
          <a:xfrm>
            <a:off x="1460483" y="1012765"/>
            <a:ext cx="6161700" cy="841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d-ID" sz="5000" dirty="0"/>
              <a:t>Masalah Penelitian</a:t>
            </a:r>
            <a:endParaRPr sz="5000" dirty="0"/>
          </a:p>
        </p:txBody>
      </p:sp>
      <p:sp>
        <p:nvSpPr>
          <p:cNvPr id="42" name="Google Shape;215;p25">
            <a:extLst>
              <a:ext uri="{FF2B5EF4-FFF2-40B4-BE49-F238E27FC236}">
                <a16:creationId xmlns:a16="http://schemas.microsoft.com/office/drawing/2014/main" id="{74E493AD-2308-49A6-9BBC-63947A89BCD7}"/>
              </a:ext>
            </a:extLst>
          </p:cNvPr>
          <p:cNvSpPr txBox="1">
            <a:spLocks/>
          </p:cNvSpPr>
          <p:nvPr/>
        </p:nvSpPr>
        <p:spPr>
          <a:xfrm>
            <a:off x="318057" y="272124"/>
            <a:ext cx="1255232" cy="75055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6000" dirty="0"/>
              <a:t>0</a:t>
            </a:r>
            <a:r>
              <a:rPr lang="id-ID" sz="6000" dirty="0"/>
              <a:t>2</a:t>
            </a:r>
            <a:endParaRPr lang="en" sz="6000" dirty="0"/>
          </a:p>
        </p:txBody>
      </p:sp>
    </p:spTree>
    <p:extLst>
      <p:ext uri="{BB962C8B-B14F-4D97-AF65-F5344CB8AC3E}">
        <p14:creationId xmlns:p14="http://schemas.microsoft.com/office/powerpoint/2010/main" val="1742008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7"/>
          <p:cNvSpPr txBox="1">
            <a:spLocks noGrp="1"/>
          </p:cNvSpPr>
          <p:nvPr>
            <p:ph type="subTitle" idx="1"/>
          </p:nvPr>
        </p:nvSpPr>
        <p:spPr>
          <a:xfrm>
            <a:off x="1444500" y="2484340"/>
            <a:ext cx="6255000" cy="835500"/>
          </a:xfrm>
          <a:prstGeom prst="rect">
            <a:avLst/>
          </a:prstGeom>
        </p:spPr>
        <p:txBody>
          <a:bodyPr spcFirstLastPara="1" wrap="square" lIns="91425" tIns="91425" rIns="91425" bIns="91425" anchor="b" anchorCtr="0">
            <a:noAutofit/>
          </a:bodyPr>
          <a:lstStyle/>
          <a:p>
            <a:r>
              <a:rPr lang="id-ID" dirty="0"/>
              <a:t>Mengurangi resiko kehilangan data serta mempercepat akses pencarian data yang memungkinkan data disimpan dengan aman.</a:t>
            </a:r>
          </a:p>
          <a:p>
            <a:pPr marL="0" lvl="0" indent="0" algn="ctr" rtl="0">
              <a:spcBef>
                <a:spcPts val="0"/>
              </a:spcBef>
              <a:spcAft>
                <a:spcPts val="0"/>
              </a:spcAft>
              <a:buNone/>
            </a:pPr>
            <a:endParaRPr lang="id-ID" dirty="0"/>
          </a:p>
        </p:txBody>
      </p:sp>
      <p:grpSp>
        <p:nvGrpSpPr>
          <p:cNvPr id="303" name="Google Shape;303;p27"/>
          <p:cNvGrpSpPr/>
          <p:nvPr/>
        </p:nvGrpSpPr>
        <p:grpSpPr>
          <a:xfrm rot="-899982">
            <a:off x="6893914" y="2928668"/>
            <a:ext cx="2451226" cy="2451226"/>
            <a:chOff x="269239" y="624399"/>
            <a:chExt cx="2386800" cy="2386800"/>
          </a:xfrm>
        </p:grpSpPr>
        <p:sp>
          <p:nvSpPr>
            <p:cNvPr id="304" name="Google Shape;304;p27"/>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27"/>
          <p:cNvSpPr/>
          <p:nvPr/>
        </p:nvSpPr>
        <p:spPr>
          <a:xfrm>
            <a:off x="7384035" y="3418836"/>
            <a:ext cx="1470900" cy="147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7" name="Google Shape;307;p27"/>
          <p:cNvCxnSpPr/>
          <p:nvPr/>
        </p:nvCxnSpPr>
        <p:spPr>
          <a:xfrm>
            <a:off x="705600" y="901900"/>
            <a:ext cx="7732800" cy="0"/>
          </a:xfrm>
          <a:prstGeom prst="straightConnector1">
            <a:avLst/>
          </a:prstGeom>
          <a:noFill/>
          <a:ln w="9525" cap="flat" cmpd="sng">
            <a:solidFill>
              <a:schemeClr val="dk1"/>
            </a:solidFill>
            <a:prstDash val="solid"/>
            <a:round/>
            <a:headEnd type="oval" w="med" len="med"/>
            <a:tailEnd type="oval" w="med" len="med"/>
          </a:ln>
        </p:spPr>
      </p:cxnSp>
      <p:sp>
        <p:nvSpPr>
          <p:cNvPr id="308" name="Google Shape;308;p27"/>
          <p:cNvSpPr/>
          <p:nvPr/>
        </p:nvSpPr>
        <p:spPr>
          <a:xfrm>
            <a:off x="451820" y="152253"/>
            <a:ext cx="990300" cy="990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 name="Google Shape;309;p27"/>
          <p:cNvGrpSpPr/>
          <p:nvPr/>
        </p:nvGrpSpPr>
        <p:grpSpPr>
          <a:xfrm>
            <a:off x="705589" y="4279272"/>
            <a:ext cx="2877827" cy="322452"/>
            <a:chOff x="705589" y="4238349"/>
            <a:chExt cx="2877827" cy="322452"/>
          </a:xfrm>
        </p:grpSpPr>
        <p:sp>
          <p:nvSpPr>
            <p:cNvPr id="310" name="Google Shape;310;p27"/>
            <p:cNvSpPr/>
            <p:nvPr/>
          </p:nvSpPr>
          <p:spPr>
            <a:xfrm rot="-5400000">
              <a:off x="705589"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rot="-5400000">
              <a:off x="705589"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rot="-5400000">
              <a:off x="91788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p:nvPr/>
          </p:nvSpPr>
          <p:spPr>
            <a:xfrm rot="-5400000">
              <a:off x="91788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7"/>
            <p:cNvSpPr/>
            <p:nvPr/>
          </p:nvSpPr>
          <p:spPr>
            <a:xfrm rot="-5400000">
              <a:off x="113017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rot="-5400000">
              <a:off x="113017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rot="-5400000">
              <a:off x="134246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7"/>
            <p:cNvSpPr/>
            <p:nvPr/>
          </p:nvSpPr>
          <p:spPr>
            <a:xfrm rot="-5400000">
              <a:off x="134246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rot="-5400000">
              <a:off x="155476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rot="-5400000">
              <a:off x="155476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7"/>
            <p:cNvSpPr/>
            <p:nvPr/>
          </p:nvSpPr>
          <p:spPr>
            <a:xfrm rot="-5400000">
              <a:off x="176705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rot="-5400000">
              <a:off x="176705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rot="-5400000">
              <a:off x="197934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rot="-5400000">
              <a:off x="197934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rot="-5400000">
              <a:off x="219164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rot="-5400000">
              <a:off x="219164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rot="-5400000">
              <a:off x="240393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rot="-5400000">
              <a:off x="240393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7"/>
            <p:cNvSpPr/>
            <p:nvPr/>
          </p:nvSpPr>
          <p:spPr>
            <a:xfrm rot="-5400000">
              <a:off x="261622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p:nvPr/>
          </p:nvSpPr>
          <p:spPr>
            <a:xfrm rot="-5400000">
              <a:off x="261622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7"/>
            <p:cNvSpPr/>
            <p:nvPr/>
          </p:nvSpPr>
          <p:spPr>
            <a:xfrm rot="-5400000">
              <a:off x="282852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rot="-5400000">
              <a:off x="282852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rot="-5400000">
              <a:off x="304081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7"/>
            <p:cNvSpPr/>
            <p:nvPr/>
          </p:nvSpPr>
          <p:spPr>
            <a:xfrm rot="-5400000">
              <a:off x="304081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7"/>
            <p:cNvSpPr/>
            <p:nvPr/>
          </p:nvSpPr>
          <p:spPr>
            <a:xfrm rot="-5400000">
              <a:off x="3253107"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7"/>
            <p:cNvSpPr/>
            <p:nvPr/>
          </p:nvSpPr>
          <p:spPr>
            <a:xfrm rot="-5400000">
              <a:off x="3253107"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rot="-5400000">
              <a:off x="3465400"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rot="-5400000">
              <a:off x="3465400"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214;p25">
            <a:extLst>
              <a:ext uri="{FF2B5EF4-FFF2-40B4-BE49-F238E27FC236}">
                <a16:creationId xmlns:a16="http://schemas.microsoft.com/office/drawing/2014/main" id="{BB8B32AD-8FC4-4336-A8CD-E79E6A0701F3}"/>
              </a:ext>
            </a:extLst>
          </p:cNvPr>
          <p:cNvSpPr txBox="1">
            <a:spLocks noGrp="1"/>
          </p:cNvSpPr>
          <p:nvPr>
            <p:ph type="title"/>
          </p:nvPr>
        </p:nvSpPr>
        <p:spPr>
          <a:xfrm>
            <a:off x="1460483" y="1012765"/>
            <a:ext cx="6161700" cy="841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id-ID" sz="5000" dirty="0"/>
              <a:t>Tujuan Penelitian</a:t>
            </a:r>
            <a:endParaRPr sz="5000" dirty="0"/>
          </a:p>
        </p:txBody>
      </p:sp>
      <p:sp>
        <p:nvSpPr>
          <p:cNvPr id="42" name="Google Shape;215;p25">
            <a:extLst>
              <a:ext uri="{FF2B5EF4-FFF2-40B4-BE49-F238E27FC236}">
                <a16:creationId xmlns:a16="http://schemas.microsoft.com/office/drawing/2014/main" id="{74E493AD-2308-49A6-9BBC-63947A89BCD7}"/>
              </a:ext>
            </a:extLst>
          </p:cNvPr>
          <p:cNvSpPr txBox="1">
            <a:spLocks/>
          </p:cNvSpPr>
          <p:nvPr/>
        </p:nvSpPr>
        <p:spPr>
          <a:xfrm>
            <a:off x="318057" y="272124"/>
            <a:ext cx="1255232" cy="75055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6000" dirty="0"/>
              <a:t>0</a:t>
            </a:r>
            <a:r>
              <a:rPr lang="id-ID" sz="6000" dirty="0"/>
              <a:t>3</a:t>
            </a:r>
            <a:endParaRPr lang="en" sz="6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29"/>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Konsep Dasar</a:t>
            </a:r>
            <a:endParaRPr dirty="0"/>
          </a:p>
        </p:txBody>
      </p:sp>
      <p:sp>
        <p:nvSpPr>
          <p:cNvPr id="401" name="Google Shape;401;p29"/>
          <p:cNvSpPr txBox="1">
            <a:spLocks noGrp="1"/>
          </p:cNvSpPr>
          <p:nvPr>
            <p:ph type="subTitle" idx="1"/>
          </p:nvPr>
        </p:nvSpPr>
        <p:spPr>
          <a:xfrm>
            <a:off x="3840500" y="1343350"/>
            <a:ext cx="4590300" cy="3260700"/>
          </a:xfrm>
          <a:prstGeom prst="rect">
            <a:avLst/>
          </a:prstGeom>
        </p:spPr>
        <p:txBody>
          <a:bodyPr spcFirstLastPara="1" wrap="square" lIns="91425" tIns="91425" rIns="91425" bIns="91425" anchor="t" anchorCtr="0">
            <a:noAutofit/>
          </a:bodyPr>
          <a:lstStyle/>
          <a:p>
            <a:pPr marL="158750" lvl="0" indent="0">
              <a:buNone/>
            </a:pPr>
            <a:r>
              <a:rPr lang="en-US" dirty="0" err="1"/>
              <a:t>Merancang</a:t>
            </a:r>
            <a:r>
              <a:rPr lang="en-US" dirty="0"/>
              <a:t> dan </a:t>
            </a:r>
            <a:r>
              <a:rPr lang="en-US" dirty="0" err="1"/>
              <a:t>membangun</a:t>
            </a:r>
            <a:r>
              <a:rPr lang="en-US" dirty="0"/>
              <a:t> </a:t>
            </a:r>
            <a:r>
              <a:rPr lang="en-US" dirty="0" err="1"/>
              <a:t>aplikasi</a:t>
            </a:r>
            <a:r>
              <a:rPr lang="en-US" dirty="0"/>
              <a:t> laundry </a:t>
            </a:r>
            <a:r>
              <a:rPr lang="en-US" dirty="0" err="1"/>
              <a:t>berbasis</a:t>
            </a:r>
            <a:r>
              <a:rPr lang="en-US" dirty="0"/>
              <a:t> web </a:t>
            </a:r>
            <a:r>
              <a:rPr lang="en-US" dirty="0" err="1"/>
              <a:t>melibatkan</a:t>
            </a:r>
            <a:r>
              <a:rPr lang="en-US" dirty="0"/>
              <a:t> </a:t>
            </a:r>
            <a:r>
              <a:rPr lang="en-US" dirty="0" err="1"/>
              <a:t>beberapa</a:t>
            </a:r>
            <a:r>
              <a:rPr lang="en-US" dirty="0"/>
              <a:t> </a:t>
            </a:r>
            <a:r>
              <a:rPr lang="en-US" dirty="0" err="1"/>
              <a:t>langkah</a:t>
            </a:r>
            <a:r>
              <a:rPr lang="en-US" dirty="0"/>
              <a:t> </a:t>
            </a:r>
            <a:r>
              <a:rPr lang="en-US" dirty="0" err="1"/>
              <a:t>penting</a:t>
            </a:r>
            <a:r>
              <a:rPr lang="en-US" dirty="0"/>
              <a:t>, </a:t>
            </a:r>
            <a:r>
              <a:rPr lang="en-US" dirty="0" err="1"/>
              <a:t>mulai</a:t>
            </a:r>
            <a:r>
              <a:rPr lang="en-US" dirty="0"/>
              <a:t> </a:t>
            </a:r>
            <a:r>
              <a:rPr lang="en-US" dirty="0" err="1"/>
              <a:t>dari</a:t>
            </a:r>
            <a:r>
              <a:rPr lang="en-US" dirty="0"/>
              <a:t> </a:t>
            </a:r>
            <a:r>
              <a:rPr lang="en-US" dirty="0" err="1"/>
              <a:t>analisis</a:t>
            </a:r>
            <a:r>
              <a:rPr lang="en-US" dirty="0"/>
              <a:t> </a:t>
            </a:r>
            <a:r>
              <a:rPr lang="en-US" dirty="0" err="1"/>
              <a:t>kebutuhan</a:t>
            </a:r>
            <a:r>
              <a:rPr lang="en-US" dirty="0"/>
              <a:t> </a:t>
            </a:r>
            <a:r>
              <a:rPr lang="en-US" dirty="0" err="1"/>
              <a:t>hingga</a:t>
            </a:r>
            <a:r>
              <a:rPr lang="en-US" dirty="0"/>
              <a:t> </a:t>
            </a:r>
            <a:r>
              <a:rPr lang="en-US" dirty="0" err="1"/>
              <a:t>implementasi</a:t>
            </a:r>
            <a:r>
              <a:rPr lang="en-US" dirty="0"/>
              <a:t> dan </a:t>
            </a:r>
            <a:r>
              <a:rPr lang="en-US" dirty="0" err="1"/>
              <a:t>pemeliharaan</a:t>
            </a:r>
            <a:r>
              <a:rPr lang="en-US" dirty="0"/>
              <a:t>. </a:t>
            </a:r>
            <a:r>
              <a:rPr lang="en-US" dirty="0" err="1"/>
              <a:t>Pertama</a:t>
            </a:r>
            <a:r>
              <a:rPr lang="en-US" dirty="0"/>
              <a:t>, </a:t>
            </a:r>
            <a:r>
              <a:rPr lang="en-US" dirty="0" err="1"/>
              <a:t>identifikasi</a:t>
            </a:r>
            <a:r>
              <a:rPr lang="en-US" dirty="0"/>
              <a:t> </a:t>
            </a:r>
            <a:r>
              <a:rPr lang="en-US" dirty="0" err="1"/>
              <a:t>pengguna</a:t>
            </a:r>
            <a:r>
              <a:rPr lang="en-US" dirty="0"/>
              <a:t> </a:t>
            </a:r>
            <a:r>
              <a:rPr lang="en-US" dirty="0" err="1"/>
              <a:t>seperti</a:t>
            </a:r>
            <a:r>
              <a:rPr lang="en-US" dirty="0"/>
              <a:t> </a:t>
            </a:r>
            <a:r>
              <a:rPr lang="id-ID" dirty="0"/>
              <a:t>owner</a:t>
            </a:r>
            <a:r>
              <a:rPr lang="en-US" dirty="0"/>
              <a:t>, </a:t>
            </a:r>
            <a:r>
              <a:rPr lang="en-US" dirty="0" err="1"/>
              <a:t>karyawan</a:t>
            </a:r>
            <a:r>
              <a:rPr lang="en-US" dirty="0"/>
              <a:t>, dan </a:t>
            </a:r>
            <a:r>
              <a:rPr lang="en-US" dirty="0" err="1"/>
              <a:t>pelanggan</a:t>
            </a:r>
            <a:r>
              <a:rPr lang="id-ID" dirty="0"/>
              <a:t>. </a:t>
            </a:r>
            <a:r>
              <a:rPr lang="en-US" dirty="0" err="1"/>
              <a:t>Pengembangan</a:t>
            </a:r>
            <a:r>
              <a:rPr lang="en-US" dirty="0"/>
              <a:t> </a:t>
            </a:r>
            <a:r>
              <a:rPr lang="en-US" dirty="0" err="1"/>
              <a:t>aplikasi</a:t>
            </a:r>
            <a:r>
              <a:rPr lang="en-US" dirty="0"/>
              <a:t> </a:t>
            </a:r>
            <a:r>
              <a:rPr lang="en-US" dirty="0" err="1"/>
              <a:t>melibatkan</a:t>
            </a:r>
            <a:r>
              <a:rPr lang="en-US" dirty="0"/>
              <a:t> frontend </a:t>
            </a:r>
            <a:r>
              <a:rPr lang="en-US" dirty="0" err="1"/>
              <a:t>menggunakan</a:t>
            </a:r>
            <a:r>
              <a:rPr lang="en-US" dirty="0"/>
              <a:t> </a:t>
            </a:r>
            <a:r>
              <a:rPr lang="id-ID" dirty="0"/>
              <a:t>bootstrap</a:t>
            </a:r>
            <a:r>
              <a:rPr lang="en-US" dirty="0"/>
              <a:t>,</a:t>
            </a:r>
            <a:r>
              <a:rPr lang="id-ID" dirty="0"/>
              <a:t> js</a:t>
            </a:r>
            <a:r>
              <a:rPr lang="en-US" dirty="0"/>
              <a:t> </a:t>
            </a:r>
            <a:r>
              <a:rPr lang="en-US" dirty="0" err="1"/>
              <a:t>serta</a:t>
            </a:r>
            <a:r>
              <a:rPr lang="en-US" dirty="0"/>
              <a:t> backend </a:t>
            </a:r>
            <a:r>
              <a:rPr lang="en-US" dirty="0" err="1"/>
              <a:t>dengan</a:t>
            </a:r>
            <a:r>
              <a:rPr lang="en-US" dirty="0"/>
              <a:t> </a:t>
            </a:r>
            <a:r>
              <a:rPr lang="en-US" dirty="0" err="1"/>
              <a:t>bahasa</a:t>
            </a:r>
            <a:r>
              <a:rPr lang="en-US" dirty="0"/>
              <a:t> </a:t>
            </a:r>
            <a:r>
              <a:rPr lang="id-ID" dirty="0"/>
              <a:t>PHP</a:t>
            </a:r>
            <a:r>
              <a:rPr lang="en-US" dirty="0"/>
              <a:t>, dan basis data </a:t>
            </a:r>
            <a:r>
              <a:rPr lang="id-ID" dirty="0"/>
              <a:t>menggunakan </a:t>
            </a:r>
            <a:r>
              <a:rPr lang="en-US" dirty="0"/>
              <a:t>MySQL. </a:t>
            </a:r>
            <a:r>
              <a:rPr lang="en-US" dirty="0" err="1"/>
              <a:t>Fitur</a:t>
            </a:r>
            <a:r>
              <a:rPr lang="en-US" dirty="0"/>
              <a:t> </a:t>
            </a:r>
            <a:r>
              <a:rPr lang="en-US" dirty="0" err="1"/>
              <a:t>utama</a:t>
            </a:r>
            <a:r>
              <a:rPr lang="en-US" dirty="0"/>
              <a:t> </a:t>
            </a:r>
            <a:r>
              <a:rPr lang="en-US" dirty="0" err="1"/>
              <a:t>meliputi</a:t>
            </a:r>
            <a:r>
              <a:rPr lang="en-US" dirty="0"/>
              <a:t> </a:t>
            </a:r>
            <a:r>
              <a:rPr lang="en-US" dirty="0" err="1"/>
              <a:t>registrasi</a:t>
            </a:r>
            <a:r>
              <a:rPr lang="en-US" dirty="0"/>
              <a:t>, </a:t>
            </a:r>
            <a:r>
              <a:rPr lang="en-US" dirty="0" err="1"/>
              <a:t>manajemen</a:t>
            </a:r>
            <a:r>
              <a:rPr lang="en-US" dirty="0"/>
              <a:t> </a:t>
            </a:r>
            <a:r>
              <a:rPr lang="en-US" dirty="0" err="1"/>
              <a:t>pelanggan</a:t>
            </a:r>
            <a:r>
              <a:rPr lang="en-US" dirty="0"/>
              <a:t>, </a:t>
            </a:r>
            <a:r>
              <a:rPr lang="en-US" dirty="0" err="1"/>
              <a:t>pemesanan</a:t>
            </a:r>
            <a:r>
              <a:rPr lang="en-US" dirty="0"/>
              <a:t> </a:t>
            </a:r>
            <a:r>
              <a:rPr lang="en-US" dirty="0" err="1"/>
              <a:t>layanan</a:t>
            </a:r>
            <a:r>
              <a:rPr lang="en-US" dirty="0"/>
              <a:t>, </a:t>
            </a:r>
            <a:r>
              <a:rPr lang="en-US" dirty="0" err="1"/>
              <a:t>pelacakan</a:t>
            </a:r>
            <a:r>
              <a:rPr lang="en-US" dirty="0"/>
              <a:t> status, </a:t>
            </a:r>
            <a:r>
              <a:rPr lang="en-US" dirty="0" err="1"/>
              <a:t>manajemen</a:t>
            </a:r>
            <a:r>
              <a:rPr lang="en-US" dirty="0"/>
              <a:t> </a:t>
            </a:r>
            <a:r>
              <a:rPr lang="en-US" dirty="0" err="1"/>
              <a:t>transaksi</a:t>
            </a:r>
            <a:r>
              <a:rPr lang="en-US" dirty="0"/>
              <a:t>, dan </a:t>
            </a:r>
            <a:r>
              <a:rPr lang="en-US" dirty="0" err="1"/>
              <a:t>pembuatan</a:t>
            </a:r>
            <a:r>
              <a:rPr lang="en-US" dirty="0"/>
              <a:t> </a:t>
            </a:r>
            <a:r>
              <a:rPr lang="en-US" dirty="0" err="1"/>
              <a:t>laporan</a:t>
            </a:r>
            <a:r>
              <a:rPr lang="en-US" dirty="0"/>
              <a:t>.</a:t>
            </a:r>
            <a:endParaRPr dirty="0"/>
          </a:p>
        </p:txBody>
      </p:sp>
      <p:grpSp>
        <p:nvGrpSpPr>
          <p:cNvPr id="402" name="Google Shape;402;p29"/>
          <p:cNvGrpSpPr/>
          <p:nvPr/>
        </p:nvGrpSpPr>
        <p:grpSpPr>
          <a:xfrm rot="-5400000">
            <a:off x="7053942" y="-1380678"/>
            <a:ext cx="3151531" cy="3151531"/>
            <a:chOff x="269239" y="624399"/>
            <a:chExt cx="2386800" cy="2386800"/>
          </a:xfrm>
        </p:grpSpPr>
        <p:sp>
          <p:nvSpPr>
            <p:cNvPr id="403" name="Google Shape;403;p29"/>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9"/>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29"/>
          <p:cNvSpPr/>
          <p:nvPr/>
        </p:nvSpPr>
        <p:spPr>
          <a:xfrm>
            <a:off x="7684189" y="-750389"/>
            <a:ext cx="1891200" cy="1891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6" name="Google Shape;406;p29"/>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407" name="Google Shape;407;p29"/>
          <p:cNvGrpSpPr/>
          <p:nvPr/>
        </p:nvGrpSpPr>
        <p:grpSpPr>
          <a:xfrm rot="5400000">
            <a:off x="88763" y="1823114"/>
            <a:ext cx="1248900" cy="289350"/>
            <a:chOff x="6967625" y="394825"/>
            <a:chExt cx="1248900" cy="289350"/>
          </a:xfrm>
        </p:grpSpPr>
        <p:sp>
          <p:nvSpPr>
            <p:cNvPr id="408" name="Google Shape;408;p29"/>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9"/>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9"/>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9"/>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9"/>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9"/>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9"/>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9"/>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9"/>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9"/>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9"/>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9"/>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9"/>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22" name="Google Shape;422;p29"/>
          <p:cNvPicPr preferRelativeResize="0">
            <a:picLocks noGrp="1"/>
          </p:cNvPicPr>
          <p:nvPr>
            <p:ph type="pic" idx="2"/>
          </p:nvPr>
        </p:nvPicPr>
        <p:blipFill>
          <a:blip r:embed="rId3"/>
          <a:srcRect/>
          <a:stretch/>
        </p:blipFill>
        <p:spPr>
          <a:xfrm>
            <a:off x="983000" y="1140811"/>
            <a:ext cx="2755200" cy="321381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29"/>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Metode Penelitian</a:t>
            </a:r>
            <a:endParaRPr dirty="0"/>
          </a:p>
        </p:txBody>
      </p:sp>
      <p:sp>
        <p:nvSpPr>
          <p:cNvPr id="401" name="Google Shape;401;p29"/>
          <p:cNvSpPr txBox="1">
            <a:spLocks noGrp="1"/>
          </p:cNvSpPr>
          <p:nvPr>
            <p:ph type="subTitle" idx="1"/>
          </p:nvPr>
        </p:nvSpPr>
        <p:spPr>
          <a:xfrm>
            <a:off x="3863312" y="2300461"/>
            <a:ext cx="4590300" cy="992875"/>
          </a:xfrm>
          <a:prstGeom prst="rect">
            <a:avLst/>
          </a:prstGeom>
        </p:spPr>
        <p:txBody>
          <a:bodyPr spcFirstLastPara="1" wrap="square" lIns="91425" tIns="91425" rIns="91425" bIns="91425" anchor="t" anchorCtr="0">
            <a:noAutofit/>
          </a:bodyPr>
          <a:lstStyle/>
          <a:p>
            <a:pPr marL="158750" lvl="0" indent="0">
              <a:buNone/>
            </a:pPr>
            <a:r>
              <a:rPr lang="en-US" dirty="0"/>
              <a:t>P</a:t>
            </a:r>
            <a:r>
              <a:rPr lang="id-ID" dirty="0"/>
              <a:t>enerapan aplikasi pelayanan pada Aplikasi Pengelolaan Laundry menggunakan </a:t>
            </a:r>
            <a:r>
              <a:rPr lang="id-ID" b="1" dirty="0"/>
              <a:t>metode waterfall. </a:t>
            </a:r>
            <a:r>
              <a:rPr lang="id-ID" dirty="0"/>
              <a:t>Metode ini memiliki beberapa tahapan yang berurut, seperti requirement analysis, design system, coding, testing dan maintenance</a:t>
            </a:r>
            <a:endParaRPr b="1" dirty="0"/>
          </a:p>
        </p:txBody>
      </p:sp>
      <p:grpSp>
        <p:nvGrpSpPr>
          <p:cNvPr id="402" name="Google Shape;402;p29"/>
          <p:cNvGrpSpPr/>
          <p:nvPr/>
        </p:nvGrpSpPr>
        <p:grpSpPr>
          <a:xfrm rot="-5400000">
            <a:off x="7053942" y="-1380678"/>
            <a:ext cx="3151531" cy="3151531"/>
            <a:chOff x="269239" y="624399"/>
            <a:chExt cx="2386800" cy="2386800"/>
          </a:xfrm>
        </p:grpSpPr>
        <p:sp>
          <p:nvSpPr>
            <p:cNvPr id="403" name="Google Shape;403;p29"/>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9"/>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29"/>
          <p:cNvSpPr/>
          <p:nvPr/>
        </p:nvSpPr>
        <p:spPr>
          <a:xfrm>
            <a:off x="7684189" y="-750389"/>
            <a:ext cx="1891200" cy="1891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6" name="Google Shape;406;p29"/>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407" name="Google Shape;407;p29"/>
          <p:cNvGrpSpPr/>
          <p:nvPr/>
        </p:nvGrpSpPr>
        <p:grpSpPr>
          <a:xfrm rot="5400000">
            <a:off x="88763" y="1823114"/>
            <a:ext cx="1248900" cy="289350"/>
            <a:chOff x="6967625" y="394825"/>
            <a:chExt cx="1248900" cy="289350"/>
          </a:xfrm>
        </p:grpSpPr>
        <p:sp>
          <p:nvSpPr>
            <p:cNvPr id="408" name="Google Shape;408;p29"/>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9"/>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9"/>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9"/>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9"/>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9"/>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9"/>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9"/>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9"/>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9"/>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9"/>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9"/>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9"/>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22" name="Google Shape;422;p29"/>
          <p:cNvPicPr preferRelativeResize="0">
            <a:picLocks noGrp="1"/>
          </p:cNvPicPr>
          <p:nvPr>
            <p:ph type="pic" idx="2"/>
          </p:nvPr>
        </p:nvPicPr>
        <p:blipFill>
          <a:blip r:embed="rId3"/>
          <a:srcRect/>
          <a:stretch/>
        </p:blipFill>
        <p:spPr>
          <a:xfrm>
            <a:off x="1116420" y="1346675"/>
            <a:ext cx="2647506" cy="3151532"/>
          </a:xfrm>
          <a:prstGeom prst="rect">
            <a:avLst/>
          </a:prstGeom>
        </p:spPr>
      </p:pic>
    </p:spTree>
    <p:extLst>
      <p:ext uri="{BB962C8B-B14F-4D97-AF65-F5344CB8AC3E}">
        <p14:creationId xmlns:p14="http://schemas.microsoft.com/office/powerpoint/2010/main" val="1483448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29"/>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a:t>Studi Kasus</a:t>
            </a:r>
            <a:endParaRPr dirty="0"/>
          </a:p>
        </p:txBody>
      </p:sp>
      <p:sp>
        <p:nvSpPr>
          <p:cNvPr id="401" name="Google Shape;401;p29"/>
          <p:cNvSpPr txBox="1">
            <a:spLocks noGrp="1"/>
          </p:cNvSpPr>
          <p:nvPr>
            <p:ph type="subTitle" idx="1"/>
          </p:nvPr>
        </p:nvSpPr>
        <p:spPr>
          <a:xfrm>
            <a:off x="3848100" y="1819026"/>
            <a:ext cx="4590300" cy="992875"/>
          </a:xfrm>
          <a:prstGeom prst="rect">
            <a:avLst/>
          </a:prstGeom>
        </p:spPr>
        <p:txBody>
          <a:bodyPr spcFirstLastPara="1" wrap="square" lIns="91425" tIns="91425" rIns="91425" bIns="91425" anchor="t" anchorCtr="0">
            <a:noAutofit/>
          </a:bodyPr>
          <a:lstStyle/>
          <a:p>
            <a:pPr marL="158750" lvl="0" indent="0" algn="just">
              <a:buNone/>
            </a:pPr>
            <a:r>
              <a:rPr lang="id-ID" dirty="0"/>
              <a:t>Raja Laundy </a:t>
            </a:r>
            <a:r>
              <a:rPr lang="en-US" dirty="0" err="1"/>
              <a:t>merupakan</a:t>
            </a:r>
            <a:r>
              <a:rPr lang="en-US" dirty="0"/>
              <a:t> </a:t>
            </a:r>
            <a:r>
              <a:rPr lang="en-US" dirty="0" err="1"/>
              <a:t>layanan</a:t>
            </a:r>
            <a:r>
              <a:rPr lang="en-US" dirty="0"/>
              <a:t> </a:t>
            </a:r>
            <a:r>
              <a:rPr lang="en-US" dirty="0" err="1"/>
              <a:t>pencucian</a:t>
            </a:r>
            <a:r>
              <a:rPr lang="en-US" dirty="0"/>
              <a:t> </a:t>
            </a:r>
            <a:r>
              <a:rPr lang="en-US" dirty="0" err="1"/>
              <a:t>pakaian</a:t>
            </a:r>
            <a:r>
              <a:rPr lang="en-US" dirty="0"/>
              <a:t> dan </a:t>
            </a:r>
            <a:r>
              <a:rPr lang="en-US" dirty="0" err="1"/>
              <a:t>tekstil</a:t>
            </a:r>
            <a:r>
              <a:rPr lang="en-US" dirty="0"/>
              <a:t> </a:t>
            </a:r>
            <a:r>
              <a:rPr lang="en-US" dirty="0" err="1"/>
              <a:t>lainnya</a:t>
            </a:r>
            <a:r>
              <a:rPr lang="en-US" dirty="0"/>
              <a:t> yang </a:t>
            </a:r>
            <a:r>
              <a:rPr lang="en-US" dirty="0" err="1"/>
              <a:t>disediakan</a:t>
            </a:r>
            <a:r>
              <a:rPr lang="en-US" dirty="0"/>
              <a:t> </a:t>
            </a:r>
            <a:r>
              <a:rPr lang="en-US" dirty="0" err="1"/>
              <a:t>untuk</a:t>
            </a:r>
            <a:r>
              <a:rPr lang="en-US" dirty="0"/>
              <a:t> </a:t>
            </a:r>
            <a:r>
              <a:rPr lang="en-US" dirty="0" err="1"/>
              <a:t>pelanggan</a:t>
            </a:r>
            <a:r>
              <a:rPr lang="en-US" dirty="0"/>
              <a:t> yang </a:t>
            </a:r>
            <a:r>
              <a:rPr lang="en-US" dirty="0" err="1"/>
              <a:t>tidak</a:t>
            </a:r>
            <a:r>
              <a:rPr lang="en-US" dirty="0"/>
              <a:t> </a:t>
            </a:r>
            <a:r>
              <a:rPr lang="en-US" dirty="0" err="1"/>
              <a:t>memiliki</a:t>
            </a:r>
            <a:r>
              <a:rPr lang="en-US" dirty="0"/>
              <a:t> </a:t>
            </a:r>
            <a:r>
              <a:rPr lang="en-US" dirty="0" err="1"/>
              <a:t>waktu</a:t>
            </a:r>
            <a:r>
              <a:rPr lang="en-US" dirty="0"/>
              <a:t> </a:t>
            </a:r>
            <a:r>
              <a:rPr lang="en-US" dirty="0" err="1"/>
              <a:t>atau</a:t>
            </a:r>
            <a:r>
              <a:rPr lang="en-US" dirty="0"/>
              <a:t> </a:t>
            </a:r>
            <a:r>
              <a:rPr lang="en-US" dirty="0" err="1"/>
              <a:t>fasilitas</a:t>
            </a:r>
            <a:r>
              <a:rPr lang="en-US" dirty="0"/>
              <a:t> </a:t>
            </a:r>
            <a:r>
              <a:rPr lang="en-US" dirty="0" err="1"/>
              <a:t>untuk</a:t>
            </a:r>
            <a:r>
              <a:rPr lang="en-US" dirty="0"/>
              <a:t> </a:t>
            </a:r>
            <a:r>
              <a:rPr lang="en-US" dirty="0" err="1"/>
              <a:t>mencuci</a:t>
            </a:r>
            <a:r>
              <a:rPr lang="en-US" dirty="0"/>
              <a:t> </a:t>
            </a:r>
            <a:r>
              <a:rPr lang="en-US" dirty="0" err="1"/>
              <a:t>sendiri</a:t>
            </a:r>
            <a:r>
              <a:rPr lang="en-US" dirty="0"/>
              <a:t>. </a:t>
            </a:r>
            <a:r>
              <a:rPr lang="en-US" dirty="0" err="1"/>
              <a:t>Layanan</a:t>
            </a:r>
            <a:r>
              <a:rPr lang="en-US" dirty="0"/>
              <a:t> </a:t>
            </a:r>
            <a:r>
              <a:rPr lang="en-US" dirty="0" err="1"/>
              <a:t>ini</a:t>
            </a:r>
            <a:r>
              <a:rPr lang="en-US" dirty="0"/>
              <a:t> </a:t>
            </a:r>
            <a:r>
              <a:rPr lang="en-US" dirty="0" err="1"/>
              <a:t>mencakup</a:t>
            </a:r>
            <a:r>
              <a:rPr lang="en-US" dirty="0"/>
              <a:t> </a:t>
            </a:r>
            <a:r>
              <a:rPr lang="en-US" dirty="0" err="1"/>
              <a:t>pencucian</a:t>
            </a:r>
            <a:r>
              <a:rPr lang="en-US" dirty="0"/>
              <a:t>, </a:t>
            </a:r>
            <a:r>
              <a:rPr lang="en-US" dirty="0" err="1"/>
              <a:t>pengeringan</a:t>
            </a:r>
            <a:r>
              <a:rPr lang="en-US" dirty="0"/>
              <a:t>, </a:t>
            </a:r>
            <a:r>
              <a:rPr lang="en-US" dirty="0" err="1"/>
              <a:t>penyetrikaan</a:t>
            </a:r>
            <a:r>
              <a:rPr lang="en-US" dirty="0"/>
              <a:t>, dan </a:t>
            </a:r>
            <a:r>
              <a:rPr lang="en-US" dirty="0" err="1"/>
              <a:t>pelipatan</a:t>
            </a:r>
            <a:r>
              <a:rPr lang="en-US" dirty="0"/>
              <a:t> </a:t>
            </a:r>
            <a:r>
              <a:rPr lang="en-US" dirty="0" err="1"/>
              <a:t>pakaian</a:t>
            </a:r>
            <a:r>
              <a:rPr lang="id-ID" dirty="0"/>
              <a:t>. </a:t>
            </a:r>
            <a:r>
              <a:rPr lang="en-US" dirty="0" err="1"/>
              <a:t>Maka</a:t>
            </a:r>
            <a:r>
              <a:rPr lang="en-US" dirty="0"/>
              <a:t> </a:t>
            </a:r>
            <a:r>
              <a:rPr lang="en-US" dirty="0" err="1"/>
              <a:t>dari</a:t>
            </a:r>
            <a:r>
              <a:rPr lang="en-US" dirty="0"/>
              <a:t> </a:t>
            </a:r>
            <a:r>
              <a:rPr lang="en-US" dirty="0" err="1"/>
              <a:t>itu</a:t>
            </a:r>
            <a:r>
              <a:rPr lang="en-US" dirty="0"/>
              <a:t>, kami </a:t>
            </a:r>
            <a:r>
              <a:rPr lang="en-US" dirty="0" err="1"/>
              <a:t>berencana</a:t>
            </a:r>
            <a:r>
              <a:rPr lang="en-US" dirty="0"/>
              <a:t> </a:t>
            </a:r>
            <a:r>
              <a:rPr lang="en-US" dirty="0" err="1"/>
              <a:t>mengimplementasikan</a:t>
            </a:r>
            <a:r>
              <a:rPr lang="en-US" dirty="0"/>
              <a:t> </a:t>
            </a:r>
            <a:r>
              <a:rPr lang="id-ID" dirty="0"/>
              <a:t>rancang bangun aplikasi pengelolaan laundry </a:t>
            </a:r>
            <a:r>
              <a:rPr lang="en-US" dirty="0" err="1"/>
              <a:t>berbasis</a:t>
            </a:r>
            <a:r>
              <a:rPr lang="en-US" dirty="0"/>
              <a:t> </a:t>
            </a:r>
            <a:r>
              <a:rPr lang="id-ID" dirty="0"/>
              <a:t>w</a:t>
            </a:r>
            <a:r>
              <a:rPr lang="en-US" dirty="0"/>
              <a:t>eb yang </a:t>
            </a:r>
            <a:r>
              <a:rPr lang="en-US" dirty="0" err="1"/>
              <a:t>berisi</a:t>
            </a:r>
            <a:r>
              <a:rPr lang="id-ID" dirty="0"/>
              <a:t> data pelanggan, </a:t>
            </a:r>
            <a:r>
              <a:rPr lang="en-US" dirty="0" err="1"/>
              <a:t>pemesanan</a:t>
            </a:r>
            <a:r>
              <a:rPr lang="en-US" dirty="0"/>
              <a:t> </a:t>
            </a:r>
            <a:r>
              <a:rPr lang="en-US" dirty="0" err="1"/>
              <a:t>layanan</a:t>
            </a:r>
            <a:r>
              <a:rPr lang="en-US" dirty="0"/>
              <a:t>, </a:t>
            </a:r>
            <a:r>
              <a:rPr lang="en-US" dirty="0" err="1"/>
              <a:t>pelacakan</a:t>
            </a:r>
            <a:r>
              <a:rPr lang="en-US" dirty="0"/>
              <a:t> status, </a:t>
            </a:r>
            <a:r>
              <a:rPr lang="en-US" dirty="0" err="1"/>
              <a:t>manajemen</a:t>
            </a:r>
            <a:r>
              <a:rPr lang="en-US" dirty="0"/>
              <a:t> </a:t>
            </a:r>
            <a:r>
              <a:rPr lang="en-US" dirty="0" err="1"/>
              <a:t>transaksi</a:t>
            </a:r>
            <a:r>
              <a:rPr lang="en-US" dirty="0"/>
              <a:t>, dan </a:t>
            </a:r>
            <a:r>
              <a:rPr lang="en-US" dirty="0" err="1"/>
              <a:t>pembuatan</a:t>
            </a:r>
            <a:r>
              <a:rPr lang="en-US" dirty="0"/>
              <a:t> </a:t>
            </a:r>
            <a:r>
              <a:rPr lang="en-US" dirty="0" err="1"/>
              <a:t>laporan</a:t>
            </a:r>
            <a:r>
              <a:rPr lang="en-US" dirty="0"/>
              <a:t>. Kami </a:t>
            </a:r>
            <a:r>
              <a:rPr lang="en-US" dirty="0" err="1"/>
              <a:t>membuat</a:t>
            </a:r>
            <a:r>
              <a:rPr lang="en-US" dirty="0"/>
              <a:t> s</a:t>
            </a:r>
            <a:r>
              <a:rPr lang="id-ID" dirty="0"/>
              <a:t>i</a:t>
            </a:r>
            <a:r>
              <a:rPr lang="en-US" dirty="0"/>
              <a:t>stem </a:t>
            </a:r>
            <a:r>
              <a:rPr lang="en-US" dirty="0" err="1"/>
              <a:t>ini</a:t>
            </a:r>
            <a:r>
              <a:rPr lang="en-US" dirty="0"/>
              <a:t> </a:t>
            </a:r>
            <a:r>
              <a:rPr lang="en-US" dirty="0" err="1"/>
              <a:t>bertujuan</a:t>
            </a:r>
            <a:r>
              <a:rPr lang="en-US" dirty="0"/>
              <a:t> </a:t>
            </a:r>
            <a:r>
              <a:rPr lang="en-US" dirty="0" err="1"/>
              <a:t>untuk</a:t>
            </a:r>
            <a:r>
              <a:rPr lang="en-US" dirty="0"/>
              <a:t> </a:t>
            </a:r>
            <a:r>
              <a:rPr lang="en-US" dirty="0" err="1"/>
              <a:t>bisa</a:t>
            </a:r>
            <a:r>
              <a:rPr lang="en-US" dirty="0"/>
              <a:t> </a:t>
            </a:r>
            <a:r>
              <a:rPr lang="en-US" dirty="0" err="1"/>
              <a:t>mempermudah</a:t>
            </a:r>
            <a:r>
              <a:rPr lang="en-US" dirty="0"/>
              <a:t> </a:t>
            </a:r>
            <a:r>
              <a:rPr lang="en-US" dirty="0" err="1"/>
              <a:t>dalam</a:t>
            </a:r>
            <a:r>
              <a:rPr lang="en-US" dirty="0"/>
              <a:t> </a:t>
            </a:r>
            <a:r>
              <a:rPr lang="en-US" dirty="0" err="1"/>
              <a:t>pengelolaan</a:t>
            </a:r>
            <a:r>
              <a:rPr lang="en-US" dirty="0"/>
              <a:t> dan </a:t>
            </a:r>
            <a:r>
              <a:rPr lang="en-US" dirty="0" err="1"/>
              <a:t>akses</a:t>
            </a:r>
            <a:r>
              <a:rPr lang="en-US" dirty="0"/>
              <a:t> </a:t>
            </a:r>
            <a:r>
              <a:rPr lang="en-US" dirty="0" err="1"/>
              <a:t>terhadap</a:t>
            </a:r>
            <a:r>
              <a:rPr lang="en-US" dirty="0"/>
              <a:t> </a:t>
            </a:r>
            <a:r>
              <a:rPr lang="en-US" dirty="0" err="1"/>
              <a:t>informasi</a:t>
            </a:r>
            <a:r>
              <a:rPr lang="en-US" dirty="0"/>
              <a:t> </a:t>
            </a:r>
            <a:r>
              <a:rPr lang="en-US" dirty="0" err="1"/>
              <a:t>penting</a:t>
            </a:r>
            <a:r>
              <a:rPr lang="en-US" dirty="0"/>
              <a:t> oleh </a:t>
            </a:r>
            <a:r>
              <a:rPr lang="en-US" dirty="0" err="1"/>
              <a:t>semua</a:t>
            </a:r>
            <a:r>
              <a:rPr lang="en-US" dirty="0"/>
              <a:t> </a:t>
            </a:r>
            <a:r>
              <a:rPr lang="en-US" dirty="0" err="1"/>
              <a:t>pihak</a:t>
            </a:r>
            <a:r>
              <a:rPr lang="en-US" dirty="0"/>
              <a:t>, </a:t>
            </a:r>
            <a:r>
              <a:rPr lang="en-US" dirty="0" err="1"/>
              <a:t>termasuk</a:t>
            </a:r>
            <a:r>
              <a:rPr lang="en-US" dirty="0"/>
              <a:t> </a:t>
            </a:r>
            <a:r>
              <a:rPr lang="id-ID" dirty="0"/>
              <a:t>owner, admin, kasir, dan pelanggan tersebut</a:t>
            </a:r>
            <a:r>
              <a:rPr lang="en-US" dirty="0"/>
              <a:t>.</a:t>
            </a:r>
          </a:p>
        </p:txBody>
      </p:sp>
      <p:grpSp>
        <p:nvGrpSpPr>
          <p:cNvPr id="402" name="Google Shape;402;p29"/>
          <p:cNvGrpSpPr/>
          <p:nvPr/>
        </p:nvGrpSpPr>
        <p:grpSpPr>
          <a:xfrm rot="-5400000">
            <a:off x="7053942" y="-1380678"/>
            <a:ext cx="3151531" cy="3151531"/>
            <a:chOff x="269239" y="624399"/>
            <a:chExt cx="2386800" cy="2386800"/>
          </a:xfrm>
        </p:grpSpPr>
        <p:sp>
          <p:nvSpPr>
            <p:cNvPr id="403" name="Google Shape;403;p29"/>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9"/>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29"/>
          <p:cNvSpPr/>
          <p:nvPr/>
        </p:nvSpPr>
        <p:spPr>
          <a:xfrm>
            <a:off x="7684189" y="-750389"/>
            <a:ext cx="1891200" cy="1891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6" name="Google Shape;406;p29"/>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407" name="Google Shape;407;p29"/>
          <p:cNvGrpSpPr/>
          <p:nvPr/>
        </p:nvGrpSpPr>
        <p:grpSpPr>
          <a:xfrm rot="5400000">
            <a:off x="88763" y="1823114"/>
            <a:ext cx="1248900" cy="289350"/>
            <a:chOff x="6967625" y="394825"/>
            <a:chExt cx="1248900" cy="289350"/>
          </a:xfrm>
        </p:grpSpPr>
        <p:sp>
          <p:nvSpPr>
            <p:cNvPr id="408" name="Google Shape;408;p29"/>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9"/>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9"/>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9"/>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9"/>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9"/>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9"/>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9"/>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9"/>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9"/>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9"/>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9"/>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9"/>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22" name="Google Shape;422;p29"/>
          <p:cNvPicPr preferRelativeResize="0">
            <a:picLocks noGrp="1"/>
          </p:cNvPicPr>
          <p:nvPr>
            <p:ph type="pic" idx="2"/>
          </p:nvPr>
        </p:nvPicPr>
        <p:blipFill>
          <a:blip r:embed="rId3"/>
          <a:srcRect/>
          <a:stretch/>
        </p:blipFill>
        <p:spPr>
          <a:xfrm>
            <a:off x="1281699" y="1141675"/>
            <a:ext cx="2237677" cy="3377147"/>
          </a:xfrm>
          <a:prstGeom prst="rect">
            <a:avLst/>
          </a:prstGeom>
        </p:spPr>
      </p:pic>
    </p:spTree>
    <p:extLst>
      <p:ext uri="{BB962C8B-B14F-4D97-AF65-F5344CB8AC3E}">
        <p14:creationId xmlns:p14="http://schemas.microsoft.com/office/powerpoint/2010/main" val="2190176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ERD Lengkap</a:t>
            </a:r>
            <a:endParaRPr dirty="0"/>
          </a:p>
        </p:txBody>
      </p:sp>
      <p:cxnSp>
        <p:nvCxnSpPr>
          <p:cNvPr id="436" name="Google Shape;436;p30"/>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452" name="Google Shape;452;p30"/>
          <p:cNvGrpSpPr/>
          <p:nvPr/>
        </p:nvGrpSpPr>
        <p:grpSpPr>
          <a:xfrm>
            <a:off x="0" y="-198102"/>
            <a:ext cx="1215827" cy="1215827"/>
            <a:chOff x="3890328" y="1987874"/>
            <a:chExt cx="1363340" cy="1363340"/>
          </a:xfrm>
        </p:grpSpPr>
        <p:grpSp>
          <p:nvGrpSpPr>
            <p:cNvPr id="453" name="Google Shape;453;p30"/>
            <p:cNvGrpSpPr/>
            <p:nvPr/>
          </p:nvGrpSpPr>
          <p:grpSpPr>
            <a:xfrm rot="-899921">
              <a:off x="4015410" y="2112956"/>
              <a:ext cx="1113177" cy="1113177"/>
              <a:chOff x="269239" y="624399"/>
              <a:chExt cx="2386800" cy="2386800"/>
            </a:xfrm>
          </p:grpSpPr>
          <p:sp>
            <p:nvSpPr>
              <p:cNvPr id="454" name="Google Shape;454;p30"/>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0"/>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30"/>
            <p:cNvSpPr/>
            <p:nvPr/>
          </p:nvSpPr>
          <p:spPr>
            <a:xfrm>
              <a:off x="4234798" y="2332344"/>
              <a:ext cx="674400" cy="674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30"/>
          <p:cNvGrpSpPr/>
          <p:nvPr/>
        </p:nvGrpSpPr>
        <p:grpSpPr>
          <a:xfrm>
            <a:off x="6811759" y="4459314"/>
            <a:ext cx="2582400" cy="289350"/>
            <a:chOff x="6967625" y="394825"/>
            <a:chExt cx="2582400" cy="289350"/>
          </a:xfrm>
        </p:grpSpPr>
        <p:sp>
          <p:nvSpPr>
            <p:cNvPr id="474" name="Google Shape;474;p30"/>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0"/>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0"/>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0"/>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0"/>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0"/>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0"/>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0"/>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0DDEC199-E639-41F0-A8F5-14C1C7E2884C}"/>
              </a:ext>
            </a:extLst>
          </p:cNvPr>
          <p:cNvPicPr>
            <a:picLocks noChangeAspect="1"/>
          </p:cNvPicPr>
          <p:nvPr/>
        </p:nvPicPr>
        <p:blipFill rotWithShape="1">
          <a:blip r:embed="rId3"/>
          <a:srcRect l="7874" t="19772" r="5598" b="17305"/>
          <a:stretch/>
        </p:blipFill>
        <p:spPr>
          <a:xfrm>
            <a:off x="720000" y="1017725"/>
            <a:ext cx="7912159" cy="3234893"/>
          </a:xfrm>
          <a:prstGeom prst="rect">
            <a:avLst/>
          </a:prstGeom>
        </p:spPr>
      </p:pic>
    </p:spTree>
  </p:cSld>
  <p:clrMapOvr>
    <a:masterClrMapping/>
  </p:clrMapOvr>
</p:sld>
</file>

<file path=ppt/theme/theme1.xml><?xml version="1.0" encoding="utf-8"?>
<a:theme xmlns:a="http://schemas.openxmlformats.org/drawingml/2006/main" name="Minimalist Business Basic Template by Slidesgo">
  <a:themeElements>
    <a:clrScheme name="Simple Light">
      <a:dk1>
        <a:srgbClr val="191919"/>
      </a:dk1>
      <a:lt1>
        <a:srgbClr val="F0F0F0"/>
      </a:lt1>
      <a:dk2>
        <a:srgbClr val="E7C22C"/>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TotalTime>
  <Words>435</Words>
  <Application>Microsoft Office PowerPoint</Application>
  <PresentationFormat>On-screen Show (16:9)</PresentationFormat>
  <Paragraphs>31</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Bebas Neue</vt:lpstr>
      <vt:lpstr>Nunito Light</vt:lpstr>
      <vt:lpstr>Playfair Display ExtraBold</vt:lpstr>
      <vt:lpstr>Roboto</vt:lpstr>
      <vt:lpstr>Minimalist Business Basic Template by Slidesgo</vt:lpstr>
      <vt:lpstr>Rancang Bangun Aplikasi Laundry Berbasis Web (Studi Kasus Raja Laundry, Garut)</vt:lpstr>
      <vt:lpstr>Anggota Kelompok</vt:lpstr>
      <vt:lpstr>Latar Belakang</vt:lpstr>
      <vt:lpstr>Masalah Penelitian</vt:lpstr>
      <vt:lpstr>Tujuan Penelitian</vt:lpstr>
      <vt:lpstr>Konsep Dasar</vt:lpstr>
      <vt:lpstr>Metode Penelitian</vt:lpstr>
      <vt:lpstr>Studi Kasus</vt:lpstr>
      <vt:lpstr>ERD Lengkap</vt:lpstr>
      <vt:lpstr>Implementasi DDL</vt:lpstr>
      <vt:lpstr>Implementasi DML</vt:lpstr>
      <vt:lpstr>Kesimpulan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Rancang Bangun Aplikasi Laundry Berbasis Web (Studi Kasus Raja Laundry, Garut)</dc:title>
  <cp:lastModifiedBy>HP</cp:lastModifiedBy>
  <cp:revision>14</cp:revision>
  <dcterms:modified xsi:type="dcterms:W3CDTF">2024-06-11T18:01:33Z</dcterms:modified>
</cp:coreProperties>
</file>