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8" roundtripDataSignature="AMtx7mjkVjX3TWoH/6iMGUkFm0mrNqSr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731A1D-405E-4609-A1AE-24DB9F762ABE}">
  <a:tblStyle styleId="{98731A1D-405E-4609-A1AE-24DB9F762ABE}"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tlassian.com/agile/project-management/user-sto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padlet.com/vanessariveraquinones/scrum-retrospective-board-1ykt8pl7pp2aok7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311700" y="242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🎯Sprint Goal: Group Discussion</a:t>
            </a:r>
            <a:endParaRPr/>
          </a:p>
        </p:txBody>
      </p:sp>
      <p:sp>
        <p:nvSpPr>
          <p:cNvPr id="55" name="Google Shape;55;p1"/>
          <p:cNvSpPr txBox="1"/>
          <p:nvPr>
            <p:ph idx="1" type="body"/>
          </p:nvPr>
        </p:nvSpPr>
        <p:spPr>
          <a:xfrm>
            <a:off x="311700" y="815450"/>
            <a:ext cx="8708100" cy="7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91E42"/>
                </a:solidFill>
                <a:highlight>
                  <a:srgbClr val="FFFFFF"/>
                </a:highlight>
                <a:latin typeface="Roboto"/>
                <a:ea typeface="Roboto"/>
                <a:cs typeface="Roboto"/>
                <a:sym typeface="Roboto"/>
              </a:rPr>
              <a:t>The sprint goal describes the objective of the sprint at a high level. </a:t>
            </a:r>
            <a:r>
              <a:rPr lang="en" u="sng">
                <a:solidFill>
                  <a:srgbClr val="0052CC"/>
                </a:solidFill>
                <a:highlight>
                  <a:srgbClr val="FFFFFF"/>
                </a:highlight>
                <a:latin typeface="Roboto"/>
                <a:ea typeface="Roboto"/>
                <a:cs typeface="Roboto"/>
                <a:sym typeface="Roboto"/>
                <a:hlinkClick r:id="rId3">
                  <a:extLst>
                    <a:ext uri="{A12FA001-AC4F-418D-AE19-62706E023703}">
                      <ahyp:hlinkClr val="tx"/>
                    </a:ext>
                  </a:extLst>
                </a:hlinkClick>
              </a:rPr>
              <a:t>User stories</a:t>
            </a:r>
            <a:r>
              <a:rPr lang="en">
                <a:solidFill>
                  <a:srgbClr val="091E42"/>
                </a:solidFill>
                <a:highlight>
                  <a:srgbClr val="FFFFFF"/>
                </a:highlight>
                <a:latin typeface="Roboto"/>
                <a:ea typeface="Roboto"/>
                <a:cs typeface="Roboto"/>
                <a:sym typeface="Roboto"/>
              </a:rPr>
              <a:t> are one great way of describing the work from a customer point of view.  It’s not about the how you will do it but about the what. </a:t>
            </a:r>
            <a:endParaRPr>
              <a:solidFill>
                <a:srgbClr val="091E42"/>
              </a:solidFill>
              <a:highlight>
                <a:srgbClr val="FFFFFF"/>
              </a:highlight>
              <a:latin typeface="Roboto"/>
              <a:ea typeface="Roboto"/>
              <a:cs typeface="Roboto"/>
              <a:sym typeface="Roboto"/>
            </a:endParaRPr>
          </a:p>
          <a:p>
            <a:pPr indent="0" lvl="0" marL="0" rtl="0" algn="ctr">
              <a:lnSpc>
                <a:spcPct val="115000"/>
              </a:lnSpc>
              <a:spcBef>
                <a:spcPts val="1200"/>
              </a:spcBef>
              <a:spcAft>
                <a:spcPts val="1200"/>
              </a:spcAft>
              <a:buSzPts val="1800"/>
              <a:buNone/>
            </a:pPr>
            <a:r>
              <a:rPr lang="en">
                <a:solidFill>
                  <a:srgbClr val="091E42"/>
                </a:solidFill>
                <a:highlight>
                  <a:srgbClr val="FFFFFF"/>
                </a:highlight>
                <a:latin typeface="Roboto"/>
                <a:ea typeface="Roboto"/>
                <a:cs typeface="Roboto"/>
                <a:sym typeface="Roboto"/>
              </a:rPr>
              <a:t>As an </a:t>
            </a:r>
            <a:r>
              <a:rPr lang="en">
                <a:solidFill>
                  <a:schemeClr val="accent5"/>
                </a:solidFill>
                <a:highlight>
                  <a:srgbClr val="FFFFFF"/>
                </a:highlight>
                <a:latin typeface="Roboto"/>
                <a:ea typeface="Roboto"/>
                <a:cs typeface="Roboto"/>
                <a:sym typeface="Roboto"/>
              </a:rPr>
              <a:t>&lt;type of user&gt;</a:t>
            </a:r>
            <a:r>
              <a:rPr lang="en">
                <a:solidFill>
                  <a:srgbClr val="091E42"/>
                </a:solidFill>
                <a:highlight>
                  <a:srgbClr val="FFFFFF"/>
                </a:highlight>
                <a:latin typeface="Roboto"/>
                <a:ea typeface="Roboto"/>
                <a:cs typeface="Roboto"/>
                <a:sym typeface="Roboto"/>
              </a:rPr>
              <a:t>, I want  </a:t>
            </a:r>
            <a:r>
              <a:rPr lang="en">
                <a:solidFill>
                  <a:srgbClr val="0000FF"/>
                </a:solidFill>
                <a:highlight>
                  <a:srgbClr val="FFFFFF"/>
                </a:highlight>
                <a:latin typeface="Roboto"/>
                <a:ea typeface="Roboto"/>
                <a:cs typeface="Roboto"/>
                <a:sym typeface="Roboto"/>
              </a:rPr>
              <a:t>&lt;a goal&gt;</a:t>
            </a:r>
            <a:r>
              <a:rPr lang="en">
                <a:solidFill>
                  <a:srgbClr val="091E42"/>
                </a:solidFill>
                <a:highlight>
                  <a:srgbClr val="FFFFFF"/>
                </a:highlight>
                <a:latin typeface="Roboto"/>
                <a:ea typeface="Roboto"/>
                <a:cs typeface="Roboto"/>
                <a:sym typeface="Roboto"/>
              </a:rPr>
              <a:t>,  so that </a:t>
            </a:r>
            <a:r>
              <a:rPr lang="en">
                <a:solidFill>
                  <a:srgbClr val="EA9999"/>
                </a:solidFill>
                <a:highlight>
                  <a:srgbClr val="FFFFFF"/>
                </a:highlight>
                <a:latin typeface="Roboto"/>
                <a:ea typeface="Roboto"/>
                <a:cs typeface="Roboto"/>
                <a:sym typeface="Roboto"/>
              </a:rPr>
              <a:t>&lt;a reason&gt;</a:t>
            </a:r>
            <a:r>
              <a:rPr lang="en">
                <a:solidFill>
                  <a:srgbClr val="091E42"/>
                </a:solidFill>
                <a:highlight>
                  <a:srgbClr val="FFFFFF"/>
                </a:highlight>
                <a:latin typeface="Roboto"/>
                <a:ea typeface="Roboto"/>
                <a:cs typeface="Roboto"/>
                <a:sym typeface="Roboto"/>
              </a:rPr>
              <a:t>. </a:t>
            </a:r>
            <a:endParaRPr>
              <a:solidFill>
                <a:srgbClr val="091E42"/>
              </a:solidFill>
              <a:highlight>
                <a:srgbClr val="FFFFFF"/>
              </a:highlight>
              <a:latin typeface="Roboto"/>
              <a:ea typeface="Roboto"/>
              <a:cs typeface="Roboto"/>
              <a:sym typeface="Roboto"/>
            </a:endParaRPr>
          </a:p>
        </p:txBody>
      </p:sp>
      <p:sp>
        <p:nvSpPr>
          <p:cNvPr id="56" name="Google Shape;56;p1"/>
          <p:cNvSpPr/>
          <p:nvPr/>
        </p:nvSpPr>
        <p:spPr>
          <a:xfrm>
            <a:off x="978550" y="2658398"/>
            <a:ext cx="2244000" cy="1917900"/>
          </a:xfrm>
          <a:prstGeom prst="foldedCorner">
            <a:avLst>
              <a:gd fmla="val 16667" name="adj"/>
            </a:avLst>
          </a:prstGeom>
          <a:solidFill>
            <a:srgbClr val="FFF2CC"/>
          </a:solidFill>
          <a:ln cap="flat" cmpd="sng" w="12700">
            <a:solidFill>
              <a:srgbClr val="364B0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3543750" y="2658398"/>
            <a:ext cx="2244000" cy="1917900"/>
          </a:xfrm>
          <a:prstGeom prst="foldedCorner">
            <a:avLst>
              <a:gd fmla="val 16667" name="adj"/>
            </a:avLst>
          </a:prstGeom>
          <a:solidFill>
            <a:srgbClr val="FFF2CC"/>
          </a:solidFill>
          <a:ln cap="flat" cmpd="sng" w="12700">
            <a:solidFill>
              <a:srgbClr val="364B0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6108950" y="2658398"/>
            <a:ext cx="2244000" cy="1917900"/>
          </a:xfrm>
          <a:prstGeom prst="foldedCorner">
            <a:avLst>
              <a:gd fmla="val 16667" name="adj"/>
            </a:avLst>
          </a:prstGeom>
          <a:solidFill>
            <a:srgbClr val="FFF2CC"/>
          </a:solidFill>
          <a:ln cap="flat" cmpd="sng" w="12700">
            <a:solidFill>
              <a:srgbClr val="364B0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🍾Meet the teams</a:t>
            </a:r>
            <a:endParaRPr/>
          </a:p>
        </p:txBody>
      </p:sp>
      <p:pic>
        <p:nvPicPr>
          <p:cNvPr descr="Scrum: A Framework to Reduce Risk and Deliver Value Sooner | by Zombie Scrum  Resistance | The Liberators | Medium" id="64" name="Google Shape;64;p2"/>
          <p:cNvPicPr preferRelativeResize="0"/>
          <p:nvPr/>
        </p:nvPicPr>
        <p:blipFill rotWithShape="1">
          <a:blip r:embed="rId3">
            <a:alphaModFix/>
          </a:blip>
          <a:srcRect b="17048" l="3844" r="10690" t="12034"/>
          <a:stretch/>
        </p:blipFill>
        <p:spPr>
          <a:xfrm>
            <a:off x="311700" y="1612350"/>
            <a:ext cx="3467525" cy="2381051"/>
          </a:xfrm>
          <a:prstGeom prst="rect">
            <a:avLst/>
          </a:prstGeom>
          <a:noFill/>
          <a:ln>
            <a:noFill/>
          </a:ln>
        </p:spPr>
      </p:pic>
      <p:graphicFrame>
        <p:nvGraphicFramePr>
          <p:cNvPr id="65" name="Google Shape;65;p2"/>
          <p:cNvGraphicFramePr/>
          <p:nvPr/>
        </p:nvGraphicFramePr>
        <p:xfrm>
          <a:off x="4284500" y="383575"/>
          <a:ext cx="3000000" cy="3000000"/>
        </p:xfrm>
        <a:graphic>
          <a:graphicData uri="http://schemas.openxmlformats.org/drawingml/2006/table">
            <a:tbl>
              <a:tblPr>
                <a:noFill/>
                <a:tableStyleId>{98731A1D-405E-4609-A1AE-24DB9F762ABE}</a:tableStyleId>
              </a:tblPr>
              <a:tblGrid>
                <a:gridCol w="1187450"/>
                <a:gridCol w="1187450"/>
                <a:gridCol w="1187450"/>
              </a:tblGrid>
              <a:tr h="360200">
                <a:tc gridSpan="3">
                  <a:txBody>
                    <a:bodyPr/>
                    <a:lstStyle/>
                    <a:p>
                      <a:pPr indent="0" lvl="0" marL="0" marR="0" rtl="0" algn="l">
                        <a:lnSpc>
                          <a:spcPct val="115000"/>
                        </a:lnSpc>
                        <a:spcBef>
                          <a:spcPts val="0"/>
                        </a:spcBef>
                        <a:spcAft>
                          <a:spcPts val="0"/>
                        </a:spcAft>
                        <a:buClr>
                          <a:srgbClr val="000000"/>
                        </a:buClr>
                        <a:buSzPts val="1800"/>
                        <a:buFont typeface="Arial"/>
                        <a:buNone/>
                      </a:pPr>
                      <a:r>
                        <a:rPr b="1" lang="en" sz="1800" u="none" cap="none" strike="noStrike"/>
                        <a:t>Data Engineers</a:t>
                      </a:r>
                      <a:endParaRPr b="1"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hMerge="1"/>
                <a:tc hMerge="1"/>
              </a:tr>
              <a:tr h="3602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Sem</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Niels</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Nathalie</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3602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Geraldine</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Ivan</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Andrea</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02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Alice</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Jens</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Gerrit</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Karel</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Miguel</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66" name="Google Shape;66;p2"/>
          <p:cNvGraphicFramePr/>
          <p:nvPr/>
        </p:nvGraphicFramePr>
        <p:xfrm>
          <a:off x="4284500" y="2478525"/>
          <a:ext cx="3000000" cy="3000000"/>
        </p:xfrm>
        <a:graphic>
          <a:graphicData uri="http://schemas.openxmlformats.org/drawingml/2006/table">
            <a:tbl>
              <a:tblPr>
                <a:noFill/>
                <a:tableStyleId>{98731A1D-405E-4609-A1AE-24DB9F762ABE}</a:tableStyleId>
              </a:tblPr>
              <a:tblGrid>
                <a:gridCol w="1074525"/>
                <a:gridCol w="1074525"/>
                <a:gridCol w="1074525"/>
                <a:gridCol w="1074525"/>
              </a:tblGrid>
              <a:tr h="228600">
                <a:tc gridSpan="4">
                  <a:txBody>
                    <a:bodyPr/>
                    <a:lstStyle/>
                    <a:p>
                      <a:pPr indent="0" lvl="0" marL="0" marR="0" rtl="0" algn="l">
                        <a:lnSpc>
                          <a:spcPct val="115000"/>
                        </a:lnSpc>
                        <a:spcBef>
                          <a:spcPts val="0"/>
                        </a:spcBef>
                        <a:spcAft>
                          <a:spcPts val="0"/>
                        </a:spcAft>
                        <a:buClr>
                          <a:srgbClr val="000000"/>
                        </a:buClr>
                        <a:buSzPts val="1800"/>
                        <a:buFont typeface="Arial"/>
                        <a:buNone/>
                      </a:pPr>
                      <a:r>
                        <a:rPr b="1" lang="en" sz="1800" u="none" cap="none" strike="noStrike"/>
                        <a:t>Data Analysts</a:t>
                      </a:r>
                      <a:endParaRPr b="1"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hMerge="1"/>
                <a:tc hMerge="1"/>
                <a:tc hMerge="1"/>
              </a:tr>
              <a:tr h="2286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Alfiya</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Em</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Daryoush</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Viktor</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2286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Ariana</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Caroline</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Bear</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Afaf</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l">
                        <a:lnSpc>
                          <a:spcPct val="115000"/>
                        </a:lnSpc>
                        <a:spcBef>
                          <a:spcPts val="0"/>
                        </a:spcBef>
                        <a:spcAft>
                          <a:spcPts val="0"/>
                        </a:spcAft>
                        <a:buClr>
                          <a:srgbClr val="000000"/>
                        </a:buClr>
                        <a:buSzPts val="1800"/>
                        <a:buFont typeface="Arial"/>
                        <a:buNone/>
                      </a:pPr>
                      <a:r>
                        <a:rPr lang="en" sz="1800"/>
                        <a:t>Yanina</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Danil</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800"/>
                        <a:buFont typeface="Arial"/>
                        <a:buNone/>
                      </a:pPr>
                      <a:r>
                        <a:rPr lang="en" sz="1800">
                          <a:solidFill>
                            <a:schemeClr val="dk1"/>
                          </a:solidFill>
                        </a:rPr>
                        <a:t>Nasrin</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a:t>Mahsa</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t>Fabienne</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nvSpPr>
        <p:spPr>
          <a:xfrm>
            <a:off x="452000" y="326050"/>
            <a:ext cx="7758600" cy="4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Arial"/>
                <a:ea typeface="Arial"/>
                <a:cs typeface="Arial"/>
                <a:sym typeface="Arial"/>
              </a:rPr>
              <a:t>Day 1: </a:t>
            </a:r>
            <a:r>
              <a:rPr b="0" i="0" lang="en" sz="3000" u="none" cap="none" strike="noStrike">
                <a:solidFill>
                  <a:schemeClr val="dk1"/>
                </a:solidFill>
                <a:latin typeface="Arial"/>
                <a:ea typeface="Arial"/>
                <a:cs typeface="Arial"/>
                <a:sym typeface="Arial"/>
              </a:rPr>
              <a:t>Sprint Planning (2 hours max.)</a:t>
            </a:r>
            <a:endParaRPr b="0" i="0" sz="3000" u="none" cap="none" strike="noStrike">
              <a:solidFill>
                <a:schemeClr val="dk1"/>
              </a:solidFill>
              <a:latin typeface="Arial"/>
              <a:ea typeface="Arial"/>
              <a:cs typeface="Arial"/>
              <a:sym typeface="Arial"/>
            </a:endParaRPr>
          </a:p>
        </p:txBody>
      </p:sp>
      <p:sp>
        <p:nvSpPr>
          <p:cNvPr id="72" name="Google Shape;72;p3"/>
          <p:cNvSpPr txBox="1"/>
          <p:nvPr/>
        </p:nvSpPr>
        <p:spPr>
          <a:xfrm>
            <a:off x="452000" y="979113"/>
            <a:ext cx="8278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253858"/>
                </a:solidFill>
                <a:highlight>
                  <a:srgbClr val="FFFFFF"/>
                </a:highlight>
                <a:latin typeface="Arial"/>
                <a:ea typeface="Arial"/>
                <a:cs typeface="Arial"/>
                <a:sym typeface="Arial"/>
              </a:rPr>
              <a:t>Sprint planning is an event in scrum that defines what can be delivered in the upcoming sprint and how that work will be achieved.</a:t>
            </a:r>
            <a:endParaRPr b="0" i="0" sz="1800" u="none" cap="none" strike="noStrike">
              <a:solidFill>
                <a:srgbClr val="000000"/>
              </a:solidFill>
              <a:latin typeface="Arial"/>
              <a:ea typeface="Arial"/>
              <a:cs typeface="Arial"/>
              <a:sym typeface="Arial"/>
            </a:endParaRPr>
          </a:p>
        </p:txBody>
      </p:sp>
      <p:pic>
        <p:nvPicPr>
          <p:cNvPr descr="Scrum: A Framework to Reduce Risk and Deliver Value Sooner | by Zombie Scrum  Resistance | The Liberators | Medium" id="73" name="Google Shape;73;p3"/>
          <p:cNvPicPr preferRelativeResize="0"/>
          <p:nvPr/>
        </p:nvPicPr>
        <p:blipFill rotWithShape="1">
          <a:blip r:embed="rId3">
            <a:alphaModFix/>
          </a:blip>
          <a:srcRect b="0" l="0" r="0" t="0"/>
          <a:stretch/>
        </p:blipFill>
        <p:spPr>
          <a:xfrm>
            <a:off x="452000" y="1733725"/>
            <a:ext cx="3453125" cy="3174601"/>
          </a:xfrm>
          <a:prstGeom prst="rect">
            <a:avLst/>
          </a:prstGeom>
          <a:noFill/>
          <a:ln>
            <a:noFill/>
          </a:ln>
        </p:spPr>
      </p:pic>
      <p:sp>
        <p:nvSpPr>
          <p:cNvPr id="74" name="Google Shape;74;p3"/>
          <p:cNvSpPr txBox="1"/>
          <p:nvPr/>
        </p:nvSpPr>
        <p:spPr>
          <a:xfrm>
            <a:off x="4136275" y="1843075"/>
            <a:ext cx="4146600" cy="264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Scrum master takes the lead!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Each team should use a planning tool (e.g. Trello to tackles tasks/story points)</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They will lead the daily stand-up for their teams</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And report progress during debrief</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Are the main point of contact between team and Product Owner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nvSpPr>
        <p:spPr>
          <a:xfrm>
            <a:off x="452000" y="326050"/>
            <a:ext cx="7758600" cy="4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Arial"/>
                <a:ea typeface="Arial"/>
                <a:cs typeface="Arial"/>
                <a:sym typeface="Arial"/>
              </a:rPr>
              <a:t>Day 1: </a:t>
            </a:r>
            <a:r>
              <a:rPr b="0" i="0" lang="en" sz="3000" u="none" cap="none" strike="noStrike">
                <a:solidFill>
                  <a:schemeClr val="dk1"/>
                </a:solidFill>
                <a:latin typeface="Arial"/>
                <a:ea typeface="Arial"/>
                <a:cs typeface="Arial"/>
                <a:sym typeface="Arial"/>
              </a:rPr>
              <a:t>Planning Poker (adapted)</a:t>
            </a:r>
            <a:endParaRPr b="0" i="0" sz="3000" u="none" cap="none" strike="noStrike">
              <a:solidFill>
                <a:schemeClr val="dk1"/>
              </a:solidFill>
              <a:latin typeface="Arial"/>
              <a:ea typeface="Arial"/>
              <a:cs typeface="Arial"/>
              <a:sym typeface="Arial"/>
            </a:endParaRPr>
          </a:p>
        </p:txBody>
      </p:sp>
      <p:sp>
        <p:nvSpPr>
          <p:cNvPr id="80" name="Google Shape;80;p4"/>
          <p:cNvSpPr txBox="1"/>
          <p:nvPr/>
        </p:nvSpPr>
        <p:spPr>
          <a:xfrm>
            <a:off x="452000" y="979113"/>
            <a:ext cx="8278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253858"/>
                </a:solidFill>
                <a:highlight>
                  <a:srgbClr val="FFFFFF"/>
                </a:highlight>
                <a:latin typeface="Arial"/>
                <a:ea typeface="Arial"/>
                <a:cs typeface="Arial"/>
                <a:sym typeface="Arial"/>
              </a:rPr>
              <a:t>For this first time, we will use the story points of the README you may want to add some extras in your team. Each team has a printout they can use to track the story points assigned. </a:t>
            </a:r>
            <a:endParaRPr b="0" i="0" sz="1800" u="none" cap="none" strike="noStrike">
              <a:solidFill>
                <a:srgbClr val="000000"/>
              </a:solidFill>
              <a:latin typeface="Arial"/>
              <a:ea typeface="Arial"/>
              <a:cs typeface="Arial"/>
              <a:sym typeface="Arial"/>
            </a:endParaRPr>
          </a:p>
        </p:txBody>
      </p:sp>
      <p:pic>
        <p:nvPicPr>
          <p:cNvPr descr="Scrum: A Framework to Reduce Risk and Deliver Value Sooner | by Zombie Scrum  Resistance | The Liberators | Medium" id="81" name="Google Shape;81;p4"/>
          <p:cNvPicPr preferRelativeResize="0"/>
          <p:nvPr/>
        </p:nvPicPr>
        <p:blipFill rotWithShape="1">
          <a:blip r:embed="rId3">
            <a:alphaModFix/>
          </a:blip>
          <a:srcRect b="0" l="0" r="0" t="0"/>
          <a:stretch/>
        </p:blipFill>
        <p:spPr>
          <a:xfrm>
            <a:off x="596523" y="1923200"/>
            <a:ext cx="2928408" cy="2692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nvSpPr>
        <p:spPr>
          <a:xfrm>
            <a:off x="452000" y="326050"/>
            <a:ext cx="7758600" cy="4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Arial"/>
                <a:ea typeface="Arial"/>
                <a:cs typeface="Arial"/>
                <a:sym typeface="Arial"/>
              </a:rPr>
              <a:t>Day 2 - 4: </a:t>
            </a:r>
            <a:r>
              <a:rPr b="0" i="0" lang="en" sz="3000" u="none" cap="none" strike="noStrike">
                <a:solidFill>
                  <a:schemeClr val="dk1"/>
                </a:solidFill>
                <a:latin typeface="Arial"/>
                <a:ea typeface="Arial"/>
                <a:cs typeface="Arial"/>
                <a:sym typeface="Arial"/>
              </a:rPr>
              <a:t>Daily Scrums</a:t>
            </a:r>
            <a:endParaRPr b="0" i="0" sz="3000" u="none" cap="none" strike="noStrike">
              <a:solidFill>
                <a:schemeClr val="dk1"/>
              </a:solidFill>
              <a:latin typeface="Arial"/>
              <a:ea typeface="Arial"/>
              <a:cs typeface="Arial"/>
              <a:sym typeface="Arial"/>
            </a:endParaRPr>
          </a:p>
        </p:txBody>
      </p:sp>
      <p:sp>
        <p:nvSpPr>
          <p:cNvPr id="87" name="Google Shape;87;p5"/>
          <p:cNvSpPr txBox="1"/>
          <p:nvPr/>
        </p:nvSpPr>
        <p:spPr>
          <a:xfrm>
            <a:off x="452000" y="979113"/>
            <a:ext cx="82788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253858"/>
                </a:solidFill>
                <a:highlight>
                  <a:srgbClr val="FFFFFF"/>
                </a:highlight>
                <a:latin typeface="Arial"/>
                <a:ea typeface="Arial"/>
                <a:cs typeface="Arial"/>
                <a:sym typeface="Arial"/>
              </a:rPr>
              <a:t>Each scrum master will be in charge of doing the daily scrum meetings after our usual start of the day, they will also report back to the Product Owner on the status of the project during debrief. </a:t>
            </a:r>
            <a:endParaRPr b="0" i="0" sz="1800" u="none" cap="none" strike="noStrike">
              <a:solidFill>
                <a:srgbClr val="000000"/>
              </a:solidFill>
              <a:latin typeface="Arial"/>
              <a:ea typeface="Arial"/>
              <a:cs typeface="Arial"/>
              <a:sym typeface="Arial"/>
            </a:endParaRPr>
          </a:p>
        </p:txBody>
      </p:sp>
      <p:pic>
        <p:nvPicPr>
          <p:cNvPr descr="Scrum: A Framework to Reduce Risk and Deliver Value Sooner | by Zombie Scrum  Resistance | The Liberators | Medium" id="88" name="Google Shape;88;p5"/>
          <p:cNvPicPr preferRelativeResize="0"/>
          <p:nvPr/>
        </p:nvPicPr>
        <p:blipFill rotWithShape="1">
          <a:blip r:embed="rId3">
            <a:alphaModFix/>
          </a:blip>
          <a:srcRect b="0" l="0" r="0" t="0"/>
          <a:stretch/>
        </p:blipFill>
        <p:spPr>
          <a:xfrm>
            <a:off x="596523" y="1923200"/>
            <a:ext cx="2928408" cy="2692224"/>
          </a:xfrm>
          <a:prstGeom prst="rect">
            <a:avLst/>
          </a:prstGeom>
          <a:noFill/>
          <a:ln>
            <a:noFill/>
          </a:ln>
        </p:spPr>
      </p:pic>
      <p:sp>
        <p:nvSpPr>
          <p:cNvPr id="89" name="Google Shape;89;p5"/>
          <p:cNvSpPr txBox="1"/>
          <p:nvPr/>
        </p:nvSpPr>
        <p:spPr>
          <a:xfrm>
            <a:off x="3985250" y="2200100"/>
            <a:ext cx="47457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253858"/>
                </a:solidFill>
                <a:highlight>
                  <a:srgbClr val="FFFFFF"/>
                </a:highlight>
                <a:latin typeface="Arial"/>
                <a:ea typeface="Arial"/>
                <a:cs typeface="Arial"/>
                <a:sym typeface="Arial"/>
              </a:rPr>
              <a:t>For example, </a:t>
            </a:r>
            <a:endParaRPr b="0" i="0" sz="1800" u="none" cap="none" strike="noStrike">
              <a:solidFill>
                <a:srgbClr val="253858"/>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53858"/>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253858"/>
              </a:buClr>
              <a:buSzPts val="1800"/>
              <a:buFont typeface="Arial"/>
              <a:buChar char="●"/>
            </a:pPr>
            <a:r>
              <a:rPr b="1" i="0" lang="en" sz="1800" u="none" cap="none" strike="noStrike">
                <a:solidFill>
                  <a:srgbClr val="253858"/>
                </a:solidFill>
                <a:highlight>
                  <a:srgbClr val="FFFFFF"/>
                </a:highlight>
                <a:latin typeface="Arial"/>
                <a:ea typeface="Arial"/>
                <a:cs typeface="Arial"/>
                <a:sym typeface="Arial"/>
              </a:rPr>
              <a:t>Whole class stand-up:</a:t>
            </a:r>
            <a:r>
              <a:rPr b="0" i="0" lang="en" sz="1800" u="none" cap="none" strike="noStrike">
                <a:solidFill>
                  <a:srgbClr val="253858"/>
                </a:solidFill>
                <a:highlight>
                  <a:srgbClr val="FFFFFF"/>
                </a:highlight>
                <a:latin typeface="Arial"/>
                <a:ea typeface="Arial"/>
                <a:cs typeface="Arial"/>
                <a:sym typeface="Arial"/>
              </a:rPr>
              <a:t> We’ll address questions bottlenecks all together.</a:t>
            </a:r>
            <a:endParaRPr b="0" i="0" sz="1800" u="none" cap="none" strike="noStrike">
              <a:solidFill>
                <a:srgbClr val="253858"/>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253858"/>
              </a:buClr>
              <a:buSzPts val="1800"/>
              <a:buFont typeface="Arial"/>
              <a:buChar char="●"/>
            </a:pPr>
            <a:r>
              <a:rPr b="1" i="0" lang="en" sz="1800" u="none" cap="none" strike="noStrike">
                <a:solidFill>
                  <a:srgbClr val="253858"/>
                </a:solidFill>
                <a:highlight>
                  <a:srgbClr val="FFFFFF"/>
                </a:highlight>
                <a:latin typeface="Arial"/>
                <a:ea typeface="Arial"/>
                <a:cs typeface="Arial"/>
                <a:sym typeface="Arial"/>
              </a:rPr>
              <a:t>Team stand-up:</a:t>
            </a:r>
            <a:r>
              <a:rPr b="0" i="0" lang="en" sz="1800" u="none" cap="none" strike="noStrike">
                <a:solidFill>
                  <a:srgbClr val="253858"/>
                </a:solidFill>
                <a:highlight>
                  <a:srgbClr val="FFFFFF"/>
                </a:highlight>
                <a:latin typeface="Arial"/>
                <a:ea typeface="Arial"/>
                <a:cs typeface="Arial"/>
                <a:sym typeface="Arial"/>
              </a:rPr>
              <a:t> 15 mins to align with the team</a:t>
            </a:r>
            <a:endParaRPr b="0" i="0" sz="1800" u="none" cap="none" strike="noStrike">
              <a:solidFill>
                <a:srgbClr val="253858"/>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253858"/>
              </a:buClr>
              <a:buSzPts val="1800"/>
              <a:buFont typeface="Arial"/>
              <a:buChar char="●"/>
            </a:pPr>
            <a:r>
              <a:rPr b="1" i="0" lang="en" sz="1800" u="none" cap="none" strike="noStrike">
                <a:solidFill>
                  <a:srgbClr val="253858"/>
                </a:solidFill>
                <a:highlight>
                  <a:srgbClr val="FFFFFF"/>
                </a:highlight>
                <a:latin typeface="Arial"/>
                <a:ea typeface="Arial"/>
                <a:cs typeface="Arial"/>
                <a:sym typeface="Arial"/>
              </a:rPr>
              <a:t>Debrief:</a:t>
            </a:r>
            <a:r>
              <a:rPr b="0" i="0" lang="en" sz="1800" u="none" cap="none" strike="noStrike">
                <a:solidFill>
                  <a:srgbClr val="253858"/>
                </a:solidFill>
                <a:highlight>
                  <a:srgbClr val="FFFFFF"/>
                </a:highlight>
                <a:latin typeface="Arial"/>
                <a:ea typeface="Arial"/>
                <a:cs typeface="Arial"/>
                <a:sym typeface="Arial"/>
              </a:rPr>
              <a:t> Scrum masters give a status report back to the Product owner.  </a:t>
            </a:r>
            <a:endParaRPr b="0" i="0" sz="1800" u="none" cap="none" strike="noStrike">
              <a:solidFill>
                <a:srgbClr val="253858"/>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nvSpPr>
        <p:spPr>
          <a:xfrm>
            <a:off x="452000" y="326050"/>
            <a:ext cx="7758600" cy="4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Arial"/>
                <a:ea typeface="Arial"/>
                <a:cs typeface="Arial"/>
                <a:sym typeface="Arial"/>
              </a:rPr>
              <a:t>Day 5: </a:t>
            </a:r>
            <a:r>
              <a:rPr b="0" i="0" lang="en" sz="3000" u="none" cap="none" strike="noStrike">
                <a:solidFill>
                  <a:schemeClr val="dk1"/>
                </a:solidFill>
                <a:latin typeface="Arial"/>
                <a:ea typeface="Arial"/>
                <a:cs typeface="Arial"/>
                <a:sym typeface="Arial"/>
              </a:rPr>
              <a:t>Sprint Review (Presentations)</a:t>
            </a:r>
            <a:endParaRPr b="0" i="0" sz="3000" u="none" cap="none" strike="noStrike">
              <a:solidFill>
                <a:schemeClr val="dk1"/>
              </a:solidFill>
              <a:latin typeface="Arial"/>
              <a:ea typeface="Arial"/>
              <a:cs typeface="Arial"/>
              <a:sym typeface="Arial"/>
            </a:endParaRPr>
          </a:p>
        </p:txBody>
      </p:sp>
      <p:sp>
        <p:nvSpPr>
          <p:cNvPr id="95" name="Google Shape;95;p6"/>
          <p:cNvSpPr txBox="1"/>
          <p:nvPr/>
        </p:nvSpPr>
        <p:spPr>
          <a:xfrm>
            <a:off x="4873125" y="1831550"/>
            <a:ext cx="391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Scrum: A Framework to Reduce Risk and Deliver Value Sooner | by Zombie Scrum  Resistance | The Liberators | Medium" id="96" name="Google Shape;96;p6"/>
          <p:cNvPicPr preferRelativeResize="0"/>
          <p:nvPr/>
        </p:nvPicPr>
        <p:blipFill rotWithShape="1">
          <a:blip r:embed="rId3">
            <a:alphaModFix/>
          </a:blip>
          <a:srcRect b="0" l="0" r="0" t="0"/>
          <a:stretch/>
        </p:blipFill>
        <p:spPr>
          <a:xfrm>
            <a:off x="452000" y="1323650"/>
            <a:ext cx="4214854" cy="3179349"/>
          </a:xfrm>
          <a:prstGeom prst="rect">
            <a:avLst/>
          </a:prstGeom>
          <a:noFill/>
          <a:ln>
            <a:noFill/>
          </a:ln>
        </p:spPr>
      </p:pic>
      <p:sp>
        <p:nvSpPr>
          <p:cNvPr id="97" name="Google Shape;97;p6"/>
          <p:cNvSpPr txBox="1"/>
          <p:nvPr/>
        </p:nvSpPr>
        <p:spPr>
          <a:xfrm>
            <a:off x="4666850" y="1323625"/>
            <a:ext cx="4121700" cy="317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Each team will have 5 minutes to present/ show their demo.</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1 question from coach (optional)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All presentations should be done in about 1 hour tops!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nvSpPr>
        <p:spPr>
          <a:xfrm>
            <a:off x="452000" y="326050"/>
            <a:ext cx="8235300" cy="4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Arial"/>
                <a:ea typeface="Arial"/>
                <a:cs typeface="Arial"/>
                <a:sym typeface="Arial"/>
              </a:rPr>
              <a:t>Day 5: </a:t>
            </a:r>
            <a:r>
              <a:rPr b="0" i="0" lang="en" sz="3000" u="none" cap="none" strike="noStrike">
                <a:solidFill>
                  <a:schemeClr val="dk1"/>
                </a:solidFill>
                <a:latin typeface="Arial"/>
                <a:ea typeface="Arial"/>
                <a:cs typeface="Arial"/>
                <a:sym typeface="Arial"/>
              </a:rPr>
              <a:t>Sprint Retrospective (Breakout Rooms)</a:t>
            </a:r>
            <a:endParaRPr b="0" i="0" sz="3000" u="none" cap="none" strike="noStrike">
              <a:solidFill>
                <a:schemeClr val="dk1"/>
              </a:solidFill>
              <a:latin typeface="Arial"/>
              <a:ea typeface="Arial"/>
              <a:cs typeface="Arial"/>
              <a:sym typeface="Arial"/>
            </a:endParaRPr>
          </a:p>
        </p:txBody>
      </p:sp>
      <p:sp>
        <p:nvSpPr>
          <p:cNvPr id="103" name="Google Shape;103;p7"/>
          <p:cNvSpPr txBox="1"/>
          <p:nvPr/>
        </p:nvSpPr>
        <p:spPr>
          <a:xfrm>
            <a:off x="4873125" y="1831550"/>
            <a:ext cx="391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Scrum: A Framework to Reduce Risk and Deliver Value Sooner | Scrum,  Framework, Self organization" id="104" name="Google Shape;104;p7"/>
          <p:cNvPicPr preferRelativeResize="0"/>
          <p:nvPr/>
        </p:nvPicPr>
        <p:blipFill rotWithShape="1">
          <a:blip r:embed="rId3">
            <a:alphaModFix/>
          </a:blip>
          <a:srcRect b="0" l="0" r="0" t="0"/>
          <a:stretch/>
        </p:blipFill>
        <p:spPr>
          <a:xfrm>
            <a:off x="524400" y="1501500"/>
            <a:ext cx="3915300" cy="2737475"/>
          </a:xfrm>
          <a:prstGeom prst="rect">
            <a:avLst/>
          </a:prstGeom>
          <a:noFill/>
          <a:ln>
            <a:noFill/>
          </a:ln>
        </p:spPr>
      </p:pic>
      <p:sp>
        <p:nvSpPr>
          <p:cNvPr id="105" name="Google Shape;105;p7"/>
          <p:cNvSpPr txBox="1"/>
          <p:nvPr/>
        </p:nvSpPr>
        <p:spPr>
          <a:xfrm>
            <a:off x="524400" y="906863"/>
            <a:ext cx="8278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53858"/>
                </a:solidFill>
                <a:highlight>
                  <a:srgbClr val="FFFFFF"/>
                </a:highlight>
                <a:latin typeface="Arial"/>
                <a:ea typeface="Arial"/>
                <a:cs typeface="Arial"/>
                <a:sym typeface="Arial"/>
              </a:rPr>
              <a:t>1-Team-All Retrospective</a:t>
            </a:r>
            <a:endParaRPr b="1" i="0" sz="1800" u="none" cap="none" strike="noStrike">
              <a:solidFill>
                <a:srgbClr val="000000"/>
              </a:solidFill>
              <a:latin typeface="Arial"/>
              <a:ea typeface="Arial"/>
              <a:cs typeface="Arial"/>
              <a:sym typeface="Arial"/>
            </a:endParaRPr>
          </a:p>
        </p:txBody>
      </p:sp>
      <p:sp>
        <p:nvSpPr>
          <p:cNvPr id="106" name="Google Shape;106;p7"/>
          <p:cNvSpPr txBox="1"/>
          <p:nvPr/>
        </p:nvSpPr>
        <p:spPr>
          <a:xfrm>
            <a:off x="4511950" y="1501500"/>
            <a:ext cx="4435500" cy="319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You will have: </a:t>
            </a:r>
            <a:endParaRPr b="0"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5 minutes to answer each question for yourself</a:t>
            </a:r>
            <a:endParaRPr b="0"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10 minutes to discuss with your team and add your teams answer to this </a:t>
            </a:r>
            <a:r>
              <a:rPr b="0" i="0" lang="en" sz="1800" u="sng" cap="none" strike="noStrike">
                <a:solidFill>
                  <a:schemeClr val="hlink"/>
                </a:solidFill>
                <a:latin typeface="Arial"/>
                <a:ea typeface="Arial"/>
                <a:cs typeface="Arial"/>
                <a:sym typeface="Arial"/>
                <a:hlinkClick r:id="rId4"/>
              </a:rPr>
              <a:t>padlet. </a:t>
            </a:r>
            <a:endParaRPr b="0"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15 of group discussion</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Then wrap up for next week!</a:t>
            </a:r>
            <a:endParaRPr b="0" i="0" sz="18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