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handoutMasterIdLst>
    <p:handoutMasterId r:id="rId56"/>
  </p:handoutMasterIdLst>
  <p:sldIdLst>
    <p:sldId id="417" r:id="rId2"/>
    <p:sldId id="439" r:id="rId3"/>
    <p:sldId id="432" r:id="rId4"/>
    <p:sldId id="443" r:id="rId5"/>
    <p:sldId id="444" r:id="rId6"/>
    <p:sldId id="445" r:id="rId7"/>
    <p:sldId id="446" r:id="rId8"/>
    <p:sldId id="448" r:id="rId9"/>
    <p:sldId id="449" r:id="rId10"/>
    <p:sldId id="450" r:id="rId11"/>
    <p:sldId id="451" r:id="rId12"/>
    <p:sldId id="454" r:id="rId13"/>
    <p:sldId id="455" r:id="rId14"/>
    <p:sldId id="456" r:id="rId15"/>
    <p:sldId id="457" r:id="rId16"/>
    <p:sldId id="458" r:id="rId17"/>
    <p:sldId id="459" r:id="rId18"/>
    <p:sldId id="460" r:id="rId19"/>
    <p:sldId id="461" r:id="rId20"/>
    <p:sldId id="466" r:id="rId21"/>
    <p:sldId id="467" r:id="rId22"/>
    <p:sldId id="468" r:id="rId23"/>
    <p:sldId id="469" r:id="rId24"/>
    <p:sldId id="470" r:id="rId25"/>
    <p:sldId id="471" r:id="rId26"/>
    <p:sldId id="472" r:id="rId27"/>
    <p:sldId id="473" r:id="rId28"/>
    <p:sldId id="474" r:id="rId29"/>
    <p:sldId id="476" r:id="rId30"/>
    <p:sldId id="477" r:id="rId31"/>
    <p:sldId id="478" r:id="rId32"/>
    <p:sldId id="479" r:id="rId33"/>
    <p:sldId id="480" r:id="rId34"/>
    <p:sldId id="481" r:id="rId35"/>
    <p:sldId id="482" r:id="rId36"/>
    <p:sldId id="483" r:id="rId37"/>
    <p:sldId id="484" r:id="rId38"/>
    <p:sldId id="485" r:id="rId39"/>
    <p:sldId id="486" r:id="rId40"/>
    <p:sldId id="487" r:id="rId41"/>
    <p:sldId id="488" r:id="rId42"/>
    <p:sldId id="489" r:id="rId43"/>
    <p:sldId id="490" r:id="rId44"/>
    <p:sldId id="491" r:id="rId45"/>
    <p:sldId id="492" r:id="rId46"/>
    <p:sldId id="493" r:id="rId47"/>
    <p:sldId id="494" r:id="rId48"/>
    <p:sldId id="496" r:id="rId49"/>
    <p:sldId id="498" r:id="rId50"/>
    <p:sldId id="500" r:id="rId51"/>
    <p:sldId id="502" r:id="rId52"/>
    <p:sldId id="503" r:id="rId53"/>
    <p:sldId id="505" r:id="rId5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06"/>
    <p:restoredTop sz="74888" autoAdjust="0"/>
  </p:normalViewPr>
  <p:slideViewPr>
    <p:cSldViewPr>
      <p:cViewPr varScale="1">
        <p:scale>
          <a:sx n="34" d="100"/>
          <a:sy n="34" d="100"/>
        </p:scale>
        <p:origin x="272" y="472"/>
      </p:cViewPr>
      <p:guideLst>
        <p:guide orient="horz" pos="4320"/>
        <p:guide pos="7680"/>
      </p:guideLst>
    </p:cSldViewPr>
  </p:slideViewPr>
  <p:notesTextViewPr>
    <p:cViewPr>
      <p:scale>
        <a:sx n="1" d="1"/>
        <a:sy n="1" d="1"/>
      </p:scale>
      <p:origin x="0" y="0"/>
    </p:cViewPr>
  </p:notesTextViewPr>
  <p:notesViewPr>
    <p:cSldViewPr>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26E9A5-E6C8-41AE-BA30-29E352C6B68D}" type="datetimeFigureOut">
              <a:rPr lang="zh-CN" altLang="en-US" smtClean="0"/>
              <a:t>2021/2/1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CADCD7-519F-4341-B79C-AF81F8261E09}" type="slidenum">
              <a:rPr lang="zh-CN" altLang="en-US" smtClean="0"/>
              <a:t>‹#›</a:t>
            </a:fld>
            <a:endParaRPr lang="zh-CN" altLang="en-US"/>
          </a:p>
        </p:txBody>
      </p:sp>
    </p:spTree>
    <p:extLst>
      <p:ext uri="{BB962C8B-B14F-4D97-AF65-F5344CB8AC3E}">
        <p14:creationId xmlns:p14="http://schemas.microsoft.com/office/powerpoint/2010/main" val="3724963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1" name="Shape 331"/>
          <p:cNvSpPr>
            <a:spLocks noGrp="1" noRot="1" noChangeAspect="1"/>
          </p:cNvSpPr>
          <p:nvPr>
            <p:ph type="sldImg"/>
          </p:nvPr>
        </p:nvSpPr>
        <p:spPr>
          <a:xfrm>
            <a:off x="1143000" y="685800"/>
            <a:ext cx="4572000" cy="3429000"/>
          </a:xfrm>
          <a:prstGeom prst="rect">
            <a:avLst/>
          </a:prstGeom>
        </p:spPr>
        <p:txBody>
          <a:bodyPr/>
          <a:lstStyle/>
          <a:p>
            <a:endParaRPr/>
          </a:p>
        </p:txBody>
      </p:sp>
      <p:sp>
        <p:nvSpPr>
          <p:cNvPr id="332" name="Shape 33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774317425"/>
      </p:ext>
    </p:extLst>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52469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代码实现：遍历</a:t>
            </a:r>
            <a:r>
              <a:rPr lang="zh-CN" altLang="en-US" baseline="0" dirty="0"/>
              <a:t>、</a:t>
            </a:r>
            <a:r>
              <a:rPr lang="zh-CN" altLang="en-US" dirty="0"/>
              <a:t>查找和修改</a:t>
            </a:r>
            <a:endParaRPr lang="en-US" altLang="zh-CN"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10</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代码实现</a:t>
            </a:r>
            <a:endParaRPr lang="en-US" altLang="zh-CN" dirty="0"/>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11</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第一步：找到即将被删除的节点 </a:t>
            </a:r>
            <a:r>
              <a:rPr lang="en-US" altLang="zh-CN" dirty="0"/>
              <a:t>p</a:t>
            </a:r>
          </a:p>
          <a:p>
            <a:r>
              <a:rPr lang="zh-CN" altLang="en-US" dirty="0"/>
              <a:t>第二步：将 </a:t>
            </a:r>
            <a:r>
              <a:rPr lang="en-US" altLang="zh-CN" dirty="0"/>
              <a:t>p </a:t>
            </a:r>
            <a:r>
              <a:rPr lang="zh-CN" altLang="en-US" dirty="0"/>
              <a:t>的前驱的后继指向 </a:t>
            </a:r>
            <a:r>
              <a:rPr lang="en-US" altLang="zh-CN" dirty="0"/>
              <a:t>p </a:t>
            </a:r>
            <a:r>
              <a:rPr lang="zh-CN" altLang="en-US" dirty="0"/>
              <a:t>的后继，即 </a:t>
            </a:r>
            <a:r>
              <a:rPr lang="en-US" altLang="zh-CN" dirty="0"/>
              <a:t>p-&gt;prior-&gt;next = p-&gt;next;</a:t>
            </a:r>
          </a:p>
          <a:p>
            <a:r>
              <a:rPr lang="zh-CN" altLang="en-US" dirty="0"/>
              <a:t>第三步：将 </a:t>
            </a:r>
            <a:r>
              <a:rPr lang="en-US" altLang="zh-CN" dirty="0"/>
              <a:t>p </a:t>
            </a:r>
            <a:r>
              <a:rPr lang="zh-CN" altLang="en-US" dirty="0"/>
              <a:t>的后继的前驱指向 </a:t>
            </a:r>
            <a:r>
              <a:rPr lang="en-US" altLang="zh-CN" dirty="0"/>
              <a:t>p </a:t>
            </a:r>
            <a:r>
              <a:rPr lang="zh-CN" altLang="en-US" dirty="0"/>
              <a:t>的前驱，即 </a:t>
            </a:r>
            <a:r>
              <a:rPr lang="en-US" altLang="zh-CN" dirty="0"/>
              <a:t>p-&gt;next-&gt;prior = p-&gt;prior;</a:t>
            </a:r>
          </a:p>
          <a:p>
            <a:r>
              <a:rPr lang="zh-CN" altLang="en-US" dirty="0"/>
              <a:t>第四步：删除节点 </a:t>
            </a:r>
            <a:r>
              <a:rPr lang="en-US" altLang="zh-CN" dirty="0"/>
              <a:t>p </a:t>
            </a:r>
            <a:r>
              <a:rPr lang="zh-CN" altLang="en-US" dirty="0"/>
              <a:t>即 </a:t>
            </a:r>
            <a:r>
              <a:rPr lang="en-US" altLang="zh-CN" dirty="0"/>
              <a:t>delete p;</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12</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节点的度：子节点个数</a:t>
            </a:r>
            <a:endParaRPr lang="en-US" altLang="zh-CN" dirty="0"/>
          </a:p>
          <a:p>
            <a:r>
              <a:rPr lang="zh-CN" altLang="en-US" dirty="0"/>
              <a:t>节点的权：可以理解就是节点的值</a:t>
            </a:r>
          </a:p>
          <a:p>
            <a:r>
              <a:rPr lang="zh-CN" altLang="en-US" dirty="0"/>
              <a:t>树的高度：就是一棵树的最大层</a:t>
            </a:r>
          </a:p>
          <a:p>
            <a:r>
              <a:rPr lang="zh-CN" altLang="en-US" dirty="0"/>
              <a:t>森林</a:t>
            </a:r>
            <a:r>
              <a:rPr lang="en-US" altLang="zh-CN" dirty="0"/>
              <a:t>: </a:t>
            </a:r>
            <a:r>
              <a:rPr lang="zh-CN" altLang="en-US" dirty="0"/>
              <a:t>多颗子树构成森林</a:t>
            </a:r>
            <a:r>
              <a:rPr lang="en-US" altLang="zh-CN" dirty="0"/>
              <a:t>.</a:t>
            </a:r>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13</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节点的权：可以理解就是节点的值</a:t>
            </a:r>
          </a:p>
          <a:p>
            <a:r>
              <a:rPr lang="zh-CN" altLang="en-US" dirty="0"/>
              <a:t>树的高度：就是一棵树的最大层</a:t>
            </a:r>
          </a:p>
          <a:p>
            <a:r>
              <a:rPr lang="zh-CN" altLang="en-US" dirty="0"/>
              <a:t>森林</a:t>
            </a:r>
            <a:r>
              <a:rPr lang="en-US" altLang="zh-CN" dirty="0"/>
              <a:t>: </a:t>
            </a:r>
            <a:r>
              <a:rPr lang="zh-CN" altLang="en-US" dirty="0"/>
              <a:t>多颗子树构成森林</a:t>
            </a:r>
            <a:r>
              <a:rPr lang="en-US" altLang="zh-CN" dirty="0"/>
              <a:t>.</a:t>
            </a:r>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14</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15</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eaLnBrk="1" hangingPunct="1"/>
            <a:endParaRPr lang="en-US" altLang="zh-CN" baseline="0" dirty="0">
              <a:ea typeface="宋体" charset="-122"/>
            </a:endParaRP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16</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17</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a:t>
            </a:r>
            <a:r>
              <a:rPr lang="zh-CN" altLang="en-US" dirty="0"/>
              <a:t>、分情况添加元素</a:t>
            </a:r>
            <a:endParaRPr lang="en-US" altLang="zh-CN" dirty="0"/>
          </a:p>
          <a:p>
            <a:r>
              <a:rPr lang="en-US" altLang="zh-CN" baseline="0" dirty="0"/>
              <a:t>    </a:t>
            </a:r>
            <a:r>
              <a:rPr lang="zh-CN" altLang="en-US" baseline="0" dirty="0"/>
              <a:t>新的元素根据情况插入给了</a:t>
            </a:r>
            <a:r>
              <a:rPr lang="en-US" altLang="zh-CN" baseline="0" dirty="0"/>
              <a:t>node</a:t>
            </a:r>
            <a:r>
              <a:rPr lang="zh-CN" altLang="en-US" baseline="0" dirty="0"/>
              <a:t>的左孩子或者</a:t>
            </a:r>
            <a:r>
              <a:rPr lang="en-US" altLang="zh-CN" baseline="0" dirty="0"/>
              <a:t>node</a:t>
            </a:r>
            <a:r>
              <a:rPr lang="zh-CN" altLang="en-US" baseline="0" dirty="0"/>
              <a:t>的右孩子</a:t>
            </a:r>
            <a:endParaRPr lang="en-US" altLang="zh-CN" baseline="0" dirty="0"/>
          </a:p>
          <a:p>
            <a:r>
              <a:rPr lang="en-US" altLang="zh-CN" baseline="0" dirty="0"/>
              <a:t>    </a:t>
            </a:r>
            <a:r>
              <a:rPr lang="zh-CN" altLang="en-US" baseline="0" dirty="0"/>
              <a:t>如果想插入到左孩子中，但是</a:t>
            </a:r>
            <a:r>
              <a:rPr lang="en-US" altLang="zh-CN" baseline="0" dirty="0"/>
              <a:t>node</a:t>
            </a:r>
            <a:r>
              <a:rPr lang="zh-CN" altLang="en-US" baseline="0" dirty="0"/>
              <a:t>此时左孩子不为空，那么就递归地插入到左孩子中。</a:t>
            </a:r>
            <a:endParaRPr lang="en-US" altLang="zh-CN" dirty="0"/>
          </a:p>
          <a:p>
            <a:r>
              <a:rPr lang="en-US" altLang="zh-CN" dirty="0"/>
              <a:t>2</a:t>
            </a:r>
            <a:r>
              <a:rPr lang="zh-CN" altLang="en-US" dirty="0"/>
              <a:t>、改进添加元素的方法</a:t>
            </a:r>
            <a:endParaRPr lang="en-US" altLang="zh-CN" dirty="0"/>
          </a:p>
          <a:p>
            <a:r>
              <a:rPr lang="en-US" altLang="zh-CN" dirty="0"/>
              <a:t>  </a:t>
            </a:r>
            <a:r>
              <a:rPr lang="en-US" altLang="zh-CN" baseline="0" dirty="0"/>
              <a:t>a</a:t>
            </a:r>
            <a:r>
              <a:rPr lang="zh-CN" altLang="en-US" baseline="0" dirty="0"/>
              <a:t>、</a:t>
            </a:r>
            <a:r>
              <a:rPr lang="en-US" altLang="zh-CN" baseline="0" dirty="0"/>
              <a:t>e</a:t>
            </a:r>
            <a:r>
              <a:rPr lang="zh-CN" altLang="en-US" baseline="0" dirty="0"/>
              <a:t>和</a:t>
            </a:r>
            <a:r>
              <a:rPr lang="en-US" altLang="zh-CN" baseline="0" dirty="0" err="1"/>
              <a:t>node.e</a:t>
            </a:r>
            <a:r>
              <a:rPr lang="en-US" altLang="zh-CN" baseline="0" dirty="0"/>
              <a:t> </a:t>
            </a:r>
            <a:r>
              <a:rPr lang="zh-CN" altLang="en-US" baseline="0" dirty="0"/>
              <a:t>进行了两遍比较的判断</a:t>
            </a:r>
            <a:endParaRPr lang="en-US" altLang="zh-CN" baseline="0" dirty="0"/>
          </a:p>
          <a:p>
            <a:r>
              <a:rPr lang="en-US" altLang="zh-CN" baseline="0" dirty="0"/>
              <a:t>  b</a:t>
            </a:r>
            <a:r>
              <a:rPr lang="zh-CN" altLang="en-US" baseline="0" dirty="0"/>
              <a:t>、递归的终止条件非常臃肿，左孩子是不是为空或者右孩子是不是为空，</a:t>
            </a:r>
            <a:r>
              <a:rPr lang="en-US" altLang="zh-CN" baseline="0" dirty="0"/>
              <a:t>null</a:t>
            </a:r>
            <a:r>
              <a:rPr lang="zh-CN" altLang="en-US" baseline="0" dirty="0"/>
              <a:t>其实也是一棵树</a:t>
            </a:r>
            <a:endParaRPr lang="en-US" altLang="zh-CN" baseline="0" dirty="0"/>
          </a:p>
          <a:p>
            <a:r>
              <a:rPr lang="en-US" altLang="zh-CN" baseline="0" dirty="0"/>
              <a:t>      </a:t>
            </a:r>
            <a:r>
              <a:rPr lang="zh-CN" altLang="en-US" baseline="0" dirty="0"/>
              <a:t>如果</a:t>
            </a:r>
            <a:r>
              <a:rPr lang="en-US" altLang="zh-CN" baseline="0" dirty="0"/>
              <a:t>node</a:t>
            </a:r>
            <a:r>
              <a:rPr lang="zh-CN" altLang="en-US" baseline="0" dirty="0"/>
              <a:t>是一个</a:t>
            </a:r>
            <a:r>
              <a:rPr lang="en-US" altLang="zh-CN" baseline="0" dirty="0"/>
              <a:t>null</a:t>
            </a:r>
            <a:r>
              <a:rPr lang="zh-CN" altLang="en-US" baseline="0" dirty="0"/>
              <a:t>的话，那么肯定要新创建一个节点。</a:t>
            </a:r>
            <a:endParaRPr lang="en-US" altLang="zh-CN" baseline="0" dirty="0"/>
          </a:p>
          <a:p>
            <a:r>
              <a:rPr lang="en-US" altLang="zh-CN" baseline="0" dirty="0"/>
              <a:t>      </a:t>
            </a:r>
            <a:r>
              <a:rPr lang="zh-CN" altLang="en-US" baseline="0" dirty="0"/>
              <a:t>但是这个节点没有和原树挂起来建立起来联系，因此函数有一个返回值，这个返回值 就是新插入节点后的子树的</a:t>
            </a:r>
            <a:r>
              <a:rPr lang="en-US" altLang="zh-CN" baseline="0" dirty="0"/>
              <a:t>root</a:t>
            </a:r>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18</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数组：</a:t>
            </a:r>
            <a:r>
              <a:rPr lang="en-US" altLang="zh-CN" dirty="0"/>
              <a:t>7 3 10 1 5 9 12</a:t>
            </a:r>
          </a:p>
          <a:p>
            <a:r>
              <a:rPr lang="zh-CN" altLang="en-US" dirty="0"/>
              <a:t>前序遍历的应用：</a:t>
            </a: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19</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查询慢，不能发挥</a:t>
            </a:r>
            <a:r>
              <a:rPr lang="en-US" altLang="zh-CN" dirty="0"/>
              <a:t>BST</a:t>
            </a:r>
            <a:r>
              <a:rPr lang="zh-CN" altLang="en-US" dirty="0"/>
              <a:t>的优势，因为每次还需要比较左子树，其查询速度比单链表还慢</a:t>
            </a:r>
            <a:endParaRPr lang="en-US" altLang="zh-CN" dirty="0"/>
          </a:p>
          <a:p>
            <a:r>
              <a:rPr lang="en-US" altLang="zh-CN" dirty="0" err="1"/>
              <a:t>Avl</a:t>
            </a:r>
            <a:r>
              <a:rPr lang="en-US" altLang="zh-CN" dirty="0"/>
              <a:t> </a:t>
            </a:r>
            <a:r>
              <a:rPr lang="zh-CN" altLang="en-US" dirty="0"/>
              <a:t>两个发明人</a:t>
            </a:r>
            <a:r>
              <a:rPr lang="zh-CN" altLang="en-US" baseline="0" dirty="0"/>
              <a:t> </a:t>
            </a:r>
            <a:r>
              <a:rPr lang="en-US" altLang="zh-CN" baseline="0" dirty="0"/>
              <a:t>1962</a:t>
            </a:r>
            <a:r>
              <a:rPr lang="zh-CN" altLang="en-US" baseline="0" dirty="0"/>
              <a:t>年 最早的自平衡的二叉搜索树的结构</a:t>
            </a:r>
            <a:endParaRPr lang="en-US" altLang="zh-CN" baseline="0" dirty="0"/>
          </a:p>
          <a:p>
            <a:r>
              <a:rPr lang="zh-CN" altLang="en-US" baseline="0" dirty="0"/>
              <a:t>什么是平衡二叉树？</a:t>
            </a:r>
            <a:endParaRPr lang="zh-CN" altLang="en-US" dirty="0"/>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20</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228600" indent="-228600" eaLnBrk="1" hangingPunct="1">
              <a:buAutoNum type="arabicPeriod"/>
            </a:pPr>
            <a:r>
              <a:rPr lang="zh-CN" altLang="en-US" dirty="0">
                <a:ea typeface="宋体" charset="-122"/>
              </a:rPr>
              <a:t>图</a:t>
            </a:r>
            <a:r>
              <a:rPr lang="en-US" altLang="zh-CN" dirty="0">
                <a:ea typeface="宋体" charset="-122"/>
              </a:rPr>
              <a:t>1 </a:t>
            </a:r>
            <a:r>
              <a:rPr lang="zh-CN" altLang="en-US" dirty="0">
                <a:ea typeface="宋体" charset="-122"/>
              </a:rPr>
              <a:t>是</a:t>
            </a:r>
            <a:r>
              <a:rPr lang="en-US" altLang="zh-CN" dirty="0">
                <a:ea typeface="宋体" charset="-122"/>
              </a:rPr>
              <a:t>AVL</a:t>
            </a:r>
            <a:r>
              <a:rPr lang="en-US" altLang="zh-CN" baseline="0" dirty="0">
                <a:ea typeface="宋体" charset="-122"/>
              </a:rPr>
              <a:t> </a:t>
            </a:r>
            <a:r>
              <a:rPr lang="zh-CN" altLang="en-US" baseline="0" dirty="0">
                <a:ea typeface="宋体" charset="-122"/>
              </a:rPr>
              <a:t>树，对于顶点的左子树来说，高度为</a:t>
            </a:r>
            <a:r>
              <a:rPr lang="en-US" altLang="zh-CN" baseline="0" dirty="0">
                <a:ea typeface="宋体" charset="-122"/>
              </a:rPr>
              <a:t>2,</a:t>
            </a:r>
            <a:r>
              <a:rPr lang="zh-CN" altLang="en-US" baseline="0" dirty="0">
                <a:ea typeface="宋体" charset="-122"/>
              </a:rPr>
              <a:t>对于顶点的右子树来说 高度</a:t>
            </a:r>
            <a:r>
              <a:rPr lang="en-US" altLang="zh-CN" baseline="0" dirty="0">
                <a:ea typeface="宋体" charset="-122"/>
              </a:rPr>
              <a:t>1 </a:t>
            </a:r>
            <a:r>
              <a:rPr lang="zh-CN" altLang="en-US" baseline="0" dirty="0">
                <a:ea typeface="宋体" charset="-122"/>
              </a:rPr>
              <a:t>平衡二叉树</a:t>
            </a:r>
            <a:endParaRPr lang="en-US" altLang="zh-CN" baseline="0" dirty="0">
              <a:ea typeface="宋体"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ea typeface="宋体" charset="-122"/>
              </a:rPr>
              <a:t>图</a:t>
            </a:r>
            <a:r>
              <a:rPr lang="en-US" altLang="zh-CN" dirty="0">
                <a:ea typeface="宋体" charset="-122"/>
              </a:rPr>
              <a:t>2 </a:t>
            </a:r>
            <a:r>
              <a:rPr lang="zh-CN" altLang="en-US" dirty="0">
                <a:ea typeface="宋体" charset="-122"/>
              </a:rPr>
              <a:t>是</a:t>
            </a:r>
            <a:r>
              <a:rPr lang="en-US" altLang="zh-CN" dirty="0">
                <a:ea typeface="宋体" charset="-122"/>
              </a:rPr>
              <a:t>AVL</a:t>
            </a:r>
            <a:r>
              <a:rPr lang="en-US" altLang="zh-CN" baseline="0" dirty="0">
                <a:ea typeface="宋体" charset="-122"/>
              </a:rPr>
              <a:t> </a:t>
            </a:r>
            <a:r>
              <a:rPr lang="zh-CN" altLang="en-US" baseline="0" dirty="0">
                <a:ea typeface="宋体" charset="-122"/>
              </a:rPr>
              <a:t>树，对于顶点的左子树来说，高度为</a:t>
            </a:r>
            <a:r>
              <a:rPr lang="en-US" altLang="zh-CN" baseline="0" dirty="0">
                <a:ea typeface="宋体" charset="-122"/>
              </a:rPr>
              <a:t>2,</a:t>
            </a:r>
            <a:r>
              <a:rPr lang="zh-CN" altLang="en-US" baseline="0" dirty="0">
                <a:ea typeface="宋体" charset="-122"/>
              </a:rPr>
              <a:t>对于顶点的右子树来说 高度</a:t>
            </a:r>
            <a:r>
              <a:rPr lang="en-US" altLang="zh-CN" baseline="0" dirty="0">
                <a:ea typeface="宋体" charset="-122"/>
              </a:rPr>
              <a:t>2  </a:t>
            </a:r>
            <a:r>
              <a:rPr lang="zh-CN" altLang="en-US" baseline="0" dirty="0">
                <a:ea typeface="宋体" charset="-122"/>
              </a:rPr>
              <a:t>平衡二叉树</a:t>
            </a:r>
            <a:endParaRPr lang="en-US" altLang="zh-CN" baseline="0" dirty="0">
              <a:ea typeface="宋体"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ea typeface="宋体" charset="-122"/>
              </a:rPr>
              <a:t>图</a:t>
            </a:r>
            <a:r>
              <a:rPr lang="en-US" altLang="zh-CN" dirty="0">
                <a:ea typeface="宋体" charset="-122"/>
              </a:rPr>
              <a:t>3 </a:t>
            </a:r>
            <a:r>
              <a:rPr lang="zh-CN" altLang="en-US" dirty="0">
                <a:ea typeface="宋体" charset="-122"/>
              </a:rPr>
              <a:t>不是</a:t>
            </a:r>
            <a:r>
              <a:rPr lang="en-US" altLang="zh-CN" dirty="0">
                <a:ea typeface="宋体" charset="-122"/>
              </a:rPr>
              <a:t>AVL</a:t>
            </a:r>
            <a:r>
              <a:rPr lang="en-US" altLang="zh-CN" baseline="0" dirty="0">
                <a:ea typeface="宋体" charset="-122"/>
              </a:rPr>
              <a:t> </a:t>
            </a:r>
            <a:r>
              <a:rPr lang="zh-CN" altLang="en-US" baseline="0" dirty="0">
                <a:ea typeface="宋体" charset="-122"/>
              </a:rPr>
              <a:t>树，对于顶点的左子树来说，高度为</a:t>
            </a:r>
            <a:r>
              <a:rPr lang="en-US" altLang="zh-CN" baseline="0" dirty="0">
                <a:ea typeface="宋体" charset="-122"/>
              </a:rPr>
              <a:t>3,</a:t>
            </a:r>
            <a:r>
              <a:rPr lang="zh-CN" altLang="en-US" baseline="0" dirty="0">
                <a:ea typeface="宋体" charset="-122"/>
              </a:rPr>
              <a:t>对于顶点的右子树来说 高度</a:t>
            </a:r>
            <a:r>
              <a:rPr lang="en-US" altLang="zh-CN" baseline="0" dirty="0">
                <a:ea typeface="宋体" charset="-122"/>
              </a:rPr>
              <a:t>1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baseline="0" dirty="0">
                <a:ea typeface="宋体" charset="-122"/>
              </a:rPr>
              <a:t>满二叉树也是平衡二叉树</a:t>
            </a:r>
            <a:endParaRPr lang="en-US" altLang="zh-CN" baseline="0" dirty="0">
              <a:ea typeface="宋体"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ea typeface="宋体" charset="-122"/>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ea typeface="宋体" charset="-122"/>
              </a:rPr>
              <a:t>1</a:t>
            </a:r>
            <a:r>
              <a:rPr lang="zh-CN" altLang="en-US" baseline="0" dirty="0">
                <a:ea typeface="宋体" charset="-122"/>
              </a:rPr>
              <a:t>、写代码创建一棵</a:t>
            </a:r>
            <a:r>
              <a:rPr lang="en-US" altLang="zh-CN" baseline="0" dirty="0">
                <a:ea typeface="宋体" charset="-122"/>
              </a:rPr>
              <a:t>AVL</a:t>
            </a:r>
            <a:r>
              <a:rPr lang="zh-CN" altLang="en-US" baseline="0" dirty="0">
                <a:ea typeface="宋体" charset="-122"/>
              </a:rPr>
              <a:t>树、增加高度属性，打印平衡因子</a:t>
            </a:r>
            <a:endParaRPr lang="en-US" altLang="zh-CN" baseline="0" dirty="0">
              <a:ea typeface="宋体" charset="-122"/>
            </a:endParaRPr>
          </a:p>
          <a:p>
            <a:r>
              <a:rPr lang="en-US" altLang="zh-CN" dirty="0"/>
              <a:t>2</a:t>
            </a:r>
            <a:r>
              <a:rPr lang="zh-CN" altLang="en-US" dirty="0"/>
              <a:t>、判断刚定义的</a:t>
            </a:r>
            <a:r>
              <a:rPr lang="en-US" altLang="zh-CN" dirty="0" err="1"/>
              <a:t>avl</a:t>
            </a:r>
            <a:r>
              <a:rPr lang="zh-CN" altLang="en-US" dirty="0"/>
              <a:t>是否是二叉树是否是</a:t>
            </a:r>
            <a:r>
              <a:rPr lang="en-US" altLang="zh-CN" dirty="0"/>
              <a:t>BST</a:t>
            </a:r>
            <a:r>
              <a:rPr lang="zh-CN" altLang="en-US" dirty="0"/>
              <a:t>：：中序遍历是按顺序遍历的</a:t>
            </a:r>
            <a:endParaRPr lang="en-US" altLang="zh-CN" dirty="0"/>
          </a:p>
          <a:p>
            <a:r>
              <a:rPr lang="en-US" altLang="zh-CN" dirty="0"/>
              <a:t>3</a:t>
            </a:r>
            <a:r>
              <a:rPr lang="zh-CN" altLang="en-US" dirty="0"/>
              <a:t>、判断是否是</a:t>
            </a:r>
            <a:r>
              <a:rPr lang="en-US" altLang="zh-CN" dirty="0" err="1"/>
              <a:t>avl</a:t>
            </a:r>
            <a:r>
              <a:rPr lang="zh-CN" altLang="en-US" dirty="0"/>
              <a:t>：：判断当前节点的平衡因子、左子树的平衡因子、右子树的平衡因子。</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ea typeface="宋体" charset="-122"/>
            </a:endParaRPr>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21</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BST</a:t>
            </a:r>
            <a:r>
              <a:rPr lang="zh-CN" altLang="en-US" dirty="0"/>
              <a:t>中插入节点时从根开始一路寻找正确的位置，该位置肯定都是叶子节点。</a:t>
            </a:r>
            <a:endParaRPr lang="en-US" altLang="zh-CN" dirty="0"/>
          </a:p>
          <a:p>
            <a:r>
              <a:rPr lang="zh-CN" altLang="en-US" dirty="0"/>
              <a:t>由于</a:t>
            </a:r>
            <a:r>
              <a:rPr lang="zh-CN" altLang="en-US" baseline="0" dirty="0"/>
              <a:t>增加了新节点，才导致</a:t>
            </a:r>
            <a:r>
              <a:rPr lang="en-US" altLang="zh-CN" baseline="0" dirty="0"/>
              <a:t>BST</a:t>
            </a:r>
            <a:r>
              <a:rPr lang="zh-CN" altLang="en-US" baseline="0" dirty="0"/>
              <a:t>不再满足平衡性，因此导致不平衡的节点肯定在从该节点位置开始向上一路去找，只能在这一路上某个节点发生的不平衡</a:t>
            </a:r>
            <a:endParaRPr lang="en-US" altLang="zh-CN" baseline="0" dirty="0"/>
          </a:p>
          <a:p>
            <a:r>
              <a:rPr lang="zh-CN" altLang="en-US" baseline="0" dirty="0"/>
              <a:t>因为插入一个新节点，这一路的节点的高度都需要做维护，平衡因子就需要做改变，由于平衡因子改变了，所以导致的不平衡性</a:t>
            </a:r>
            <a:endParaRPr lang="en-US" altLang="zh-CN" baseline="0" dirty="0"/>
          </a:p>
          <a:p>
            <a:r>
              <a:rPr lang="zh-CN" altLang="en-US" baseline="0" dirty="0"/>
              <a:t>插入时递归插入的，因此得到这一路上 导致不平衡的节点 也相对容易找到。代码中计算平衡因子后需要维护平衡性，即</a:t>
            </a:r>
            <a:r>
              <a:rPr lang="en-US" altLang="zh-CN" baseline="0" dirty="0"/>
              <a:t>LL</a:t>
            </a:r>
            <a:r>
              <a:rPr lang="zh-CN" altLang="en-US" baseline="0" dirty="0"/>
              <a:t>、</a:t>
            </a:r>
            <a:r>
              <a:rPr lang="en-US" altLang="zh-CN" baseline="0" dirty="0"/>
              <a:t>RR</a:t>
            </a:r>
            <a:r>
              <a:rPr lang="zh-CN" altLang="en-US" baseline="0" dirty="0"/>
              <a:t>、</a:t>
            </a:r>
            <a:r>
              <a:rPr lang="en-US" altLang="zh-CN" baseline="0" dirty="0"/>
              <a:t>LR</a:t>
            </a:r>
            <a:r>
              <a:rPr lang="zh-CN" altLang="en-US" baseline="0" dirty="0"/>
              <a:t>、</a:t>
            </a:r>
            <a:r>
              <a:rPr lang="en-US" altLang="zh-CN" baseline="0" dirty="0"/>
              <a:t>RL</a:t>
            </a:r>
            <a:r>
              <a:rPr lang="zh-CN" altLang="en-US" baseline="0" dirty="0"/>
              <a:t>操作</a:t>
            </a:r>
            <a:endParaRPr lang="en-US" altLang="zh-CN" baseline="0" dirty="0"/>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22</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a:t>
            </a:r>
            <a:r>
              <a:rPr lang="zh-CN" altLang="en-US" dirty="0"/>
              <a:t>、导致不平衡举例</a:t>
            </a:r>
            <a:endParaRPr lang="en-US" altLang="zh-CN" dirty="0"/>
          </a:p>
          <a:p>
            <a:r>
              <a:rPr lang="en-US" altLang="zh-CN" baseline="0" dirty="0"/>
              <a:t>    </a:t>
            </a:r>
            <a:r>
              <a:rPr lang="en-US" altLang="zh-CN" dirty="0"/>
              <a:t>12</a:t>
            </a:r>
            <a:r>
              <a:rPr lang="zh-CN" altLang="en-US" dirty="0"/>
              <a:t>、</a:t>
            </a:r>
            <a:r>
              <a:rPr lang="en-US" altLang="zh-CN" dirty="0"/>
              <a:t>8 </a:t>
            </a:r>
            <a:r>
              <a:rPr lang="zh-CN" altLang="en-US" dirty="0"/>
              <a:t>平衡，再插入</a:t>
            </a:r>
            <a:r>
              <a:rPr lang="en-US" altLang="zh-CN" dirty="0"/>
              <a:t>5</a:t>
            </a:r>
            <a:r>
              <a:rPr lang="zh-CN" altLang="en-US" dirty="0"/>
              <a:t>出现不平衡</a:t>
            </a:r>
            <a:endParaRPr lang="en-US" altLang="zh-CN" dirty="0"/>
          </a:p>
          <a:p>
            <a:r>
              <a:rPr lang="en-US" altLang="zh-CN" dirty="0"/>
              <a:t>    12</a:t>
            </a:r>
            <a:r>
              <a:rPr lang="zh-CN" altLang="en-US" dirty="0"/>
              <a:t>、</a:t>
            </a:r>
            <a:r>
              <a:rPr lang="en-US" altLang="zh-CN" dirty="0"/>
              <a:t>8</a:t>
            </a:r>
            <a:r>
              <a:rPr lang="zh-CN" altLang="en-US" dirty="0"/>
              <a:t>、</a:t>
            </a:r>
            <a:r>
              <a:rPr lang="en-US" altLang="zh-CN" dirty="0"/>
              <a:t>18</a:t>
            </a:r>
            <a:r>
              <a:rPr lang="zh-CN" altLang="en-US" dirty="0"/>
              <a:t>、</a:t>
            </a:r>
            <a:r>
              <a:rPr lang="en-US" altLang="zh-CN" dirty="0"/>
              <a:t>5</a:t>
            </a:r>
            <a:r>
              <a:rPr lang="zh-CN" altLang="en-US" dirty="0"/>
              <a:t>、</a:t>
            </a:r>
            <a:r>
              <a:rPr lang="en-US" altLang="zh-CN" dirty="0"/>
              <a:t>11</a:t>
            </a:r>
            <a:r>
              <a:rPr lang="zh-CN" altLang="en-US" dirty="0"/>
              <a:t>、</a:t>
            </a:r>
            <a:r>
              <a:rPr lang="en-US" altLang="zh-CN" dirty="0"/>
              <a:t>17</a:t>
            </a:r>
            <a:r>
              <a:rPr lang="zh-CN" altLang="en-US" dirty="0"/>
              <a:t>、</a:t>
            </a:r>
            <a:r>
              <a:rPr lang="en-US" altLang="zh-CN" dirty="0"/>
              <a:t>4</a:t>
            </a:r>
            <a:r>
              <a:rPr lang="zh-CN" altLang="en-US" dirty="0"/>
              <a:t>、</a:t>
            </a:r>
            <a:r>
              <a:rPr lang="en-US" altLang="zh-CN" dirty="0"/>
              <a:t>7</a:t>
            </a:r>
            <a:r>
              <a:rPr lang="zh-CN" altLang="en-US" dirty="0"/>
              <a:t>是平衡的，在添加一个节点</a:t>
            </a:r>
            <a:r>
              <a:rPr lang="en-US" altLang="zh-CN" dirty="0"/>
              <a:t>2</a:t>
            </a:r>
            <a:r>
              <a:rPr lang="zh-CN" altLang="en-US" dirty="0"/>
              <a:t>出现不平衡</a:t>
            </a:r>
            <a:endParaRPr lang="en-US" altLang="zh-CN" dirty="0"/>
          </a:p>
          <a:p>
            <a:r>
              <a:rPr lang="en-US" altLang="zh-CN" dirty="0"/>
              <a:t>  </a:t>
            </a:r>
            <a:r>
              <a:rPr lang="zh-CN" altLang="en-US" dirty="0"/>
              <a:t>计算一路上的所有的平衡因子，找到需要调整的那个不平衡的节点</a:t>
            </a:r>
            <a:endParaRPr lang="en-US" altLang="zh-CN" dirty="0"/>
          </a:p>
          <a:p>
            <a:r>
              <a:rPr lang="en-US" altLang="zh-CN" dirty="0"/>
              <a:t>   </a:t>
            </a:r>
          </a:p>
          <a:p>
            <a:r>
              <a:rPr lang="en-US" altLang="zh-CN" dirty="0"/>
              <a:t>2</a:t>
            </a:r>
            <a:r>
              <a:rPr lang="zh-CN" altLang="en-US" dirty="0"/>
              <a:t>、新添加的节点在不平衡节点的左侧的左侧</a:t>
            </a:r>
            <a:endParaRPr lang="en-US" altLang="zh-CN" dirty="0"/>
          </a:p>
          <a:p>
            <a:r>
              <a:rPr lang="en-US" altLang="zh-CN" dirty="0"/>
              <a:t>   </a:t>
            </a:r>
            <a:r>
              <a:rPr lang="zh-CN" altLang="en-US" dirty="0"/>
              <a:t>不平衡节点的左子树的因子</a:t>
            </a:r>
            <a:r>
              <a:rPr lang="en-US" altLang="zh-CN" dirty="0"/>
              <a:t>&gt;0,</a:t>
            </a:r>
            <a:r>
              <a:rPr lang="zh-CN" altLang="en-US" dirty="0"/>
              <a:t>也就是左子树的高度也比右子树高，因为在左侧的左侧</a:t>
            </a:r>
            <a:endParaRPr lang="en-US" altLang="zh-CN" dirty="0"/>
          </a:p>
          <a:p>
            <a:r>
              <a:rPr lang="zh-CN" altLang="en-US" dirty="0"/>
              <a:t>   </a:t>
            </a:r>
            <a:endParaRPr lang="en-US" altLang="zh-CN" dirty="0"/>
          </a:p>
          <a:p>
            <a:r>
              <a:rPr lang="zh-CN" altLang="en-US" baseline="0" dirty="0"/>
              <a:t>   </a:t>
            </a:r>
            <a:r>
              <a:rPr lang="zh-CN" altLang="en-US" dirty="0"/>
              <a:t>代码实现 需要维护平衡。当 当前节点因子</a:t>
            </a:r>
            <a:r>
              <a:rPr lang="en-US" altLang="zh-CN" dirty="0"/>
              <a:t>&gt;1,</a:t>
            </a:r>
            <a:r>
              <a:rPr lang="zh-CN" altLang="en-US" dirty="0"/>
              <a:t>并且当前节点的左子树的因子</a:t>
            </a:r>
            <a:r>
              <a:rPr lang="en-US" altLang="zh-CN" dirty="0"/>
              <a:t>&gt;=0 </a:t>
            </a:r>
          </a:p>
          <a:p>
            <a:r>
              <a:rPr lang="en-US" altLang="zh-CN" dirty="0"/>
              <a:t>  </a:t>
            </a:r>
            <a:r>
              <a:rPr lang="zh-CN" altLang="en-US" dirty="0"/>
              <a:t>需要右旋</a:t>
            </a:r>
            <a:endParaRPr lang="en-US" altLang="zh-CN"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23</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4</a:t>
            </a:r>
            <a:r>
              <a:rPr lang="zh-CN" altLang="en-US" dirty="0"/>
              <a:t>、</a:t>
            </a:r>
            <a:r>
              <a:rPr lang="en-US" altLang="zh-CN" dirty="0"/>
              <a:t>N</a:t>
            </a:r>
            <a:r>
              <a:rPr lang="zh-CN" altLang="en-US" dirty="0"/>
              <a:t>是不平衡节点，</a:t>
            </a:r>
            <a:r>
              <a:rPr lang="en-US" altLang="zh-CN" dirty="0"/>
              <a:t>R</a:t>
            </a:r>
            <a:r>
              <a:rPr lang="zh-CN" altLang="en-US" dirty="0"/>
              <a:t>是新根，</a:t>
            </a:r>
            <a:r>
              <a:rPr lang="en-US" altLang="zh-CN" dirty="0"/>
              <a:t>A</a:t>
            </a:r>
            <a:r>
              <a:rPr lang="zh-CN" altLang="en-US" dirty="0"/>
              <a:t>是符合</a:t>
            </a:r>
            <a:r>
              <a:rPr lang="en-US" altLang="zh-CN" dirty="0"/>
              <a:t>AVL</a:t>
            </a:r>
            <a:r>
              <a:rPr lang="zh-CN" altLang="en-US" dirty="0"/>
              <a:t>的子树，存在的关系</a:t>
            </a:r>
            <a:r>
              <a:rPr lang="en-US" altLang="zh-CN" dirty="0"/>
              <a:t>T1&lt;z&lt;T2…</a:t>
            </a:r>
          </a:p>
          <a:p>
            <a:r>
              <a:rPr lang="en-US" altLang="zh-CN" dirty="0"/>
              <a:t>  N </a:t>
            </a:r>
          </a:p>
          <a:p>
            <a:r>
              <a:rPr lang="en-US" altLang="zh-CN" dirty="0"/>
              <a:t>  </a:t>
            </a:r>
            <a:r>
              <a:rPr lang="zh-CN" altLang="en-US" dirty="0"/>
              <a:t>左</a:t>
            </a:r>
            <a:r>
              <a:rPr lang="en-US" altLang="zh-CN" dirty="0"/>
              <a:t>&gt;=</a:t>
            </a:r>
            <a:r>
              <a:rPr lang="zh-CN" altLang="en-US" dirty="0"/>
              <a:t>右的高度</a:t>
            </a:r>
            <a:endParaRPr lang="en-US" altLang="zh-CN" dirty="0"/>
          </a:p>
          <a:p>
            <a:r>
              <a:rPr lang="en-US" altLang="zh-CN" dirty="0"/>
              <a:t>  N</a:t>
            </a:r>
            <a:r>
              <a:rPr lang="zh-CN" altLang="en-US" dirty="0"/>
              <a:t>的左孩子</a:t>
            </a:r>
            <a:r>
              <a:rPr lang="zh-CN" altLang="en-US" baseline="0" dirty="0"/>
              <a:t> </a:t>
            </a:r>
            <a:r>
              <a:rPr lang="en-US" altLang="zh-CN" baseline="0" dirty="0"/>
              <a:t>R</a:t>
            </a:r>
            <a:r>
              <a:rPr lang="zh-CN" altLang="en-US" baseline="0" dirty="0"/>
              <a:t>也是左</a:t>
            </a:r>
            <a:r>
              <a:rPr lang="en-US" altLang="zh-CN" baseline="0" dirty="0"/>
              <a:t>&gt;</a:t>
            </a:r>
            <a:r>
              <a:rPr lang="zh-CN" altLang="en-US" baseline="0" dirty="0"/>
              <a:t>右</a:t>
            </a:r>
            <a:r>
              <a:rPr lang="en-US" altLang="zh-CN" dirty="0"/>
              <a:t> </a:t>
            </a:r>
          </a:p>
          <a:p>
            <a:r>
              <a:rPr lang="en-US" altLang="zh-CN" dirty="0"/>
              <a:t>5</a:t>
            </a:r>
            <a:r>
              <a:rPr lang="zh-CN" altLang="en-US" dirty="0"/>
              <a:t>、右旋转 动画旋转 </a:t>
            </a:r>
            <a:r>
              <a:rPr lang="en-US" altLang="zh-CN" dirty="0" err="1"/>
              <a:t>R.right</a:t>
            </a:r>
            <a:r>
              <a:rPr lang="en-US" altLang="zh-CN" baseline="0" dirty="0"/>
              <a:t> = </a:t>
            </a:r>
            <a:r>
              <a:rPr lang="en-US" altLang="zh-CN" baseline="0" dirty="0" err="1"/>
              <a:t>N;N.left</a:t>
            </a:r>
            <a:r>
              <a:rPr lang="en-US" altLang="zh-CN" baseline="0" dirty="0"/>
              <a:t>=t3;root=R</a:t>
            </a:r>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24</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baseline="0" dirty="0"/>
              <a:t>6</a:t>
            </a:r>
            <a:r>
              <a:rPr lang="zh-CN" altLang="en-US" baseline="0" dirty="0"/>
              <a:t>、验证依然符合</a:t>
            </a:r>
            <a:r>
              <a:rPr lang="en-US" altLang="zh-CN" baseline="0" dirty="0"/>
              <a:t>BST</a:t>
            </a:r>
            <a:r>
              <a:rPr lang="zh-CN" altLang="en-US" baseline="0" dirty="0"/>
              <a:t>，比较</a:t>
            </a:r>
            <a:r>
              <a:rPr lang="en-US" altLang="zh-CN" baseline="0" dirty="0"/>
              <a:t>T1&lt;AA&lt;T2…</a:t>
            </a:r>
          </a:p>
          <a:p>
            <a:r>
              <a:rPr lang="en-US" altLang="zh-CN" baseline="0" dirty="0"/>
              <a:t>7</a:t>
            </a:r>
            <a:r>
              <a:rPr lang="zh-CN" altLang="en-US" baseline="0" dirty="0"/>
              <a:t>、验证符合</a:t>
            </a:r>
            <a:r>
              <a:rPr lang="en-US" altLang="zh-CN" baseline="0" dirty="0"/>
              <a:t>AVL</a:t>
            </a:r>
            <a:r>
              <a:rPr lang="zh-CN" altLang="en-US" baseline="0" dirty="0"/>
              <a:t>，</a:t>
            </a:r>
            <a:r>
              <a:rPr lang="en-US" altLang="zh-CN" baseline="0" dirty="0"/>
              <a:t>N</a:t>
            </a:r>
            <a:r>
              <a:rPr lang="zh-CN" altLang="en-US" baseline="0" dirty="0"/>
              <a:t>才开始出现不平衡因子，因此</a:t>
            </a:r>
            <a:r>
              <a:rPr lang="en-US" altLang="zh-CN" baseline="0" dirty="0"/>
              <a:t>A</a:t>
            </a:r>
            <a:r>
              <a:rPr lang="zh-CN" altLang="en-US" baseline="0" dirty="0"/>
              <a:t>、</a:t>
            </a:r>
            <a:r>
              <a:rPr lang="en-US" altLang="zh-CN" baseline="0" dirty="0"/>
              <a:t>R</a:t>
            </a:r>
            <a:r>
              <a:rPr lang="zh-CN" altLang="en-US" baseline="0" dirty="0"/>
              <a:t>是平衡的二叉树</a:t>
            </a:r>
            <a:endParaRPr lang="en-US" altLang="zh-CN" baseline="0" dirty="0"/>
          </a:p>
          <a:p>
            <a:r>
              <a:rPr lang="en-US" altLang="zh-CN" baseline="0" dirty="0"/>
              <a:t>   A</a:t>
            </a:r>
            <a:r>
              <a:rPr lang="zh-CN" altLang="en-US" baseline="0" dirty="0"/>
              <a:t>为根的树没有动依然是</a:t>
            </a:r>
            <a:r>
              <a:rPr lang="en-US" altLang="zh-CN" baseline="0" dirty="0" err="1"/>
              <a:t>avl</a:t>
            </a:r>
            <a:r>
              <a:rPr lang="en-US" altLang="zh-CN" baseline="0" dirty="0"/>
              <a:t>,</a:t>
            </a:r>
            <a:r>
              <a:rPr lang="zh-CN" altLang="en-US" baseline="0" dirty="0"/>
              <a:t>所以</a:t>
            </a:r>
            <a:r>
              <a:rPr lang="en-US" altLang="zh-CN" baseline="0" dirty="0"/>
              <a:t>T1</a:t>
            </a:r>
            <a:r>
              <a:rPr lang="zh-CN" altLang="en-US" baseline="0" dirty="0"/>
              <a:t>和</a:t>
            </a:r>
            <a:r>
              <a:rPr lang="en-US" altLang="zh-CN" baseline="0" dirty="0"/>
              <a:t>T2</a:t>
            </a:r>
            <a:r>
              <a:rPr lang="zh-CN" altLang="en-US" baseline="0" dirty="0"/>
              <a:t>的高度</a:t>
            </a:r>
            <a:r>
              <a:rPr lang="en-US" altLang="zh-CN" baseline="0" dirty="0"/>
              <a:t>max(t1,t2)=h,</a:t>
            </a:r>
            <a:r>
              <a:rPr lang="zh-CN" altLang="en-US" baseline="0" dirty="0"/>
              <a:t>假设</a:t>
            </a:r>
            <a:r>
              <a:rPr lang="en-US" altLang="zh-CN" baseline="0" dirty="0"/>
              <a:t>T1</a:t>
            </a:r>
            <a:r>
              <a:rPr lang="zh-CN" altLang="en-US" baseline="0" dirty="0"/>
              <a:t>和</a:t>
            </a:r>
            <a:r>
              <a:rPr lang="en-US" altLang="zh-CN" baseline="0" dirty="0"/>
              <a:t>T2</a:t>
            </a:r>
            <a:r>
              <a:rPr lang="zh-CN" altLang="en-US" baseline="0" dirty="0"/>
              <a:t>的最大值是</a:t>
            </a:r>
            <a:r>
              <a:rPr lang="en-US" altLang="zh-CN" baseline="0" dirty="0"/>
              <a:t>h,</a:t>
            </a:r>
            <a:r>
              <a:rPr lang="zh-CN" altLang="en-US" baseline="0" dirty="0"/>
              <a:t>所以</a:t>
            </a:r>
            <a:r>
              <a:rPr lang="en-US" altLang="zh-CN" baseline="0" dirty="0"/>
              <a:t>A</a:t>
            </a:r>
            <a:r>
              <a:rPr lang="zh-CN" altLang="en-US" baseline="0" dirty="0"/>
              <a:t>的高度是</a:t>
            </a:r>
            <a:r>
              <a:rPr lang="en-US" altLang="zh-CN" baseline="0" dirty="0"/>
              <a:t>h+1;</a:t>
            </a:r>
          </a:p>
          <a:p>
            <a:r>
              <a:rPr lang="en-US" altLang="zh-CN" baseline="0" dirty="0"/>
              <a:t>    R</a:t>
            </a:r>
            <a:r>
              <a:rPr lang="zh-CN" altLang="en-US" baseline="0" dirty="0"/>
              <a:t>节点没动</a:t>
            </a:r>
            <a:r>
              <a:rPr lang="en-US" altLang="zh-CN" baseline="0" dirty="0"/>
              <a:t>,</a:t>
            </a:r>
            <a:r>
              <a:rPr lang="zh-CN" altLang="en-US" baseline="0" dirty="0"/>
              <a:t>平衡因子</a:t>
            </a:r>
            <a:r>
              <a:rPr lang="en-US" altLang="zh-CN" baseline="0" dirty="0"/>
              <a:t>&gt;=0,</a:t>
            </a:r>
            <a:r>
              <a:rPr lang="zh-CN" altLang="en-US" baseline="0" dirty="0"/>
              <a:t>所以平衡因子要么是</a:t>
            </a:r>
            <a:r>
              <a:rPr lang="en-US" altLang="zh-CN" baseline="0" dirty="0"/>
              <a:t>0</a:t>
            </a:r>
            <a:r>
              <a:rPr lang="zh-CN" altLang="en-US" baseline="0" dirty="0"/>
              <a:t>要么是</a:t>
            </a:r>
            <a:r>
              <a:rPr lang="en-US" altLang="zh-CN" baseline="0" dirty="0"/>
              <a:t>1</a:t>
            </a:r>
            <a:r>
              <a:rPr lang="zh-CN" altLang="en-US" baseline="0" dirty="0"/>
              <a:t>，那么</a:t>
            </a:r>
            <a:r>
              <a:rPr lang="en-US" altLang="zh-CN" baseline="0" dirty="0"/>
              <a:t>T3</a:t>
            </a:r>
            <a:r>
              <a:rPr lang="zh-CN" altLang="en-US" baseline="0" dirty="0"/>
              <a:t>只有</a:t>
            </a:r>
            <a:r>
              <a:rPr lang="en-US" altLang="zh-CN" baseline="0" dirty="0"/>
              <a:t>h+1</a:t>
            </a:r>
            <a:r>
              <a:rPr lang="zh-CN" altLang="en-US" baseline="0" dirty="0"/>
              <a:t>和</a:t>
            </a:r>
            <a:r>
              <a:rPr lang="en-US" altLang="zh-CN" baseline="0" dirty="0"/>
              <a:t>h</a:t>
            </a:r>
            <a:r>
              <a:rPr lang="zh-CN" altLang="en-US" baseline="0" dirty="0"/>
              <a:t>两种取值，</a:t>
            </a:r>
            <a:r>
              <a:rPr lang="en-US" altLang="zh-CN" baseline="0" dirty="0"/>
              <a:t>R</a:t>
            </a:r>
            <a:r>
              <a:rPr lang="zh-CN" altLang="en-US" baseline="0" dirty="0"/>
              <a:t>的高度最大是</a:t>
            </a:r>
            <a:r>
              <a:rPr lang="en-US" altLang="zh-CN" baseline="0" dirty="0"/>
              <a:t>h+2;</a:t>
            </a:r>
          </a:p>
          <a:p>
            <a:r>
              <a:rPr lang="en-US" altLang="zh-CN" baseline="0" dirty="0"/>
              <a:t>    N</a:t>
            </a:r>
            <a:r>
              <a:rPr lang="zh-CN" altLang="en-US" baseline="0" dirty="0"/>
              <a:t>是导致不平衡的点 添加一个叶子才不平衡的，所以</a:t>
            </a:r>
            <a:r>
              <a:rPr lang="en-US" altLang="zh-CN" baseline="0" dirty="0"/>
              <a:t>N</a:t>
            </a:r>
            <a:r>
              <a:rPr lang="zh-CN" altLang="en-US" baseline="0" dirty="0"/>
              <a:t>的</a:t>
            </a:r>
            <a:r>
              <a:rPr lang="en-US" altLang="zh-CN" baseline="0" dirty="0"/>
              <a:t>pin</a:t>
            </a:r>
            <a:r>
              <a:rPr lang="zh-CN" altLang="en-US" baseline="0" dirty="0"/>
              <a:t>因子是</a:t>
            </a:r>
            <a:r>
              <a:rPr lang="en-US" altLang="zh-CN" baseline="0" dirty="0"/>
              <a:t>2</a:t>
            </a:r>
            <a:r>
              <a:rPr lang="zh-CN" altLang="en-US" baseline="0" dirty="0"/>
              <a:t>。</a:t>
            </a:r>
            <a:r>
              <a:rPr lang="en-US" altLang="zh-CN" baseline="0" dirty="0"/>
              <a:t>N</a:t>
            </a:r>
            <a:r>
              <a:rPr lang="zh-CN" altLang="en-US" baseline="0" dirty="0"/>
              <a:t>的平衡因子</a:t>
            </a:r>
            <a:r>
              <a:rPr lang="en-US" altLang="zh-CN" baseline="0" dirty="0"/>
              <a:t>=2=max(R,t4),R</a:t>
            </a:r>
            <a:r>
              <a:rPr lang="zh-CN" altLang="en-US" baseline="0" dirty="0"/>
              <a:t>的高度是</a:t>
            </a:r>
            <a:r>
              <a:rPr lang="en-US" altLang="zh-CN" baseline="0" dirty="0"/>
              <a:t>h+2,</a:t>
            </a:r>
            <a:r>
              <a:rPr lang="zh-CN" altLang="en-US" baseline="0" dirty="0"/>
              <a:t>所以</a:t>
            </a:r>
            <a:r>
              <a:rPr lang="en-US" altLang="zh-CN" baseline="0" dirty="0"/>
              <a:t>T4</a:t>
            </a:r>
            <a:r>
              <a:rPr lang="zh-CN" altLang="en-US" baseline="0" dirty="0"/>
              <a:t>的高度是</a:t>
            </a:r>
            <a:r>
              <a:rPr lang="en-US" altLang="zh-CN" baseline="0" dirty="0"/>
              <a:t>h.</a:t>
            </a:r>
            <a:r>
              <a:rPr lang="zh-CN" altLang="en-US" baseline="0" dirty="0"/>
              <a:t> </a:t>
            </a:r>
            <a:r>
              <a:rPr lang="en-US" altLang="zh-CN" baseline="0" dirty="0"/>
              <a:t>【</a:t>
            </a:r>
            <a:r>
              <a:rPr lang="zh-CN" altLang="en-US" baseline="0" dirty="0"/>
              <a:t>原来是平衡的，增加了一个新节点才不平衡，所以</a:t>
            </a:r>
            <a:r>
              <a:rPr lang="en-US" altLang="zh-CN" baseline="0" dirty="0"/>
              <a:t>y</a:t>
            </a:r>
            <a:r>
              <a:rPr lang="zh-CN" altLang="en-US" baseline="0" dirty="0"/>
              <a:t>的因子是</a:t>
            </a:r>
            <a:r>
              <a:rPr lang="en-US" altLang="zh-CN" baseline="0" dirty="0"/>
              <a:t>2】</a:t>
            </a:r>
          </a:p>
          <a:p>
            <a:r>
              <a:rPr lang="en-US" altLang="zh-CN" baseline="0" dirty="0"/>
              <a:t>    </a:t>
            </a:r>
            <a:r>
              <a:rPr lang="zh-CN" altLang="en-US" baseline="0" dirty="0"/>
              <a:t>由于</a:t>
            </a:r>
            <a:r>
              <a:rPr lang="en-US" altLang="zh-CN" baseline="0" dirty="0"/>
              <a:t>A</a:t>
            </a:r>
            <a:r>
              <a:rPr lang="zh-CN" altLang="en-US" baseline="0" dirty="0"/>
              <a:t>、</a:t>
            </a:r>
            <a:r>
              <a:rPr lang="en-US" altLang="zh-CN" baseline="0" dirty="0"/>
              <a:t>T3</a:t>
            </a:r>
            <a:r>
              <a:rPr lang="zh-CN" altLang="en-US" baseline="0" dirty="0"/>
              <a:t>、</a:t>
            </a:r>
            <a:r>
              <a:rPr lang="en-US" altLang="zh-CN" baseline="0" dirty="0"/>
              <a:t>T4</a:t>
            </a:r>
            <a:r>
              <a:rPr lang="zh-CN" altLang="en-US" baseline="0" dirty="0"/>
              <a:t>都没变。根据</a:t>
            </a:r>
            <a:r>
              <a:rPr lang="en-US" altLang="zh-CN" baseline="0" dirty="0"/>
              <a:t>T3</a:t>
            </a:r>
            <a:r>
              <a:rPr lang="zh-CN" altLang="en-US" baseline="0" dirty="0"/>
              <a:t>和</a:t>
            </a:r>
            <a:r>
              <a:rPr lang="en-US" altLang="zh-CN" baseline="0" dirty="0"/>
              <a:t>T4</a:t>
            </a:r>
            <a:r>
              <a:rPr lang="zh-CN" altLang="en-US" baseline="0" dirty="0"/>
              <a:t>的高度可以计算，旋转后</a:t>
            </a:r>
            <a:r>
              <a:rPr lang="en-US" altLang="zh-CN" baseline="0" dirty="0"/>
              <a:t>N</a:t>
            </a:r>
            <a:r>
              <a:rPr lang="zh-CN" altLang="en-US" baseline="0" dirty="0"/>
              <a:t>节点的高度只能是</a:t>
            </a:r>
            <a:r>
              <a:rPr lang="en-US" altLang="zh-CN" baseline="0" dirty="0"/>
              <a:t>h+2</a:t>
            </a:r>
            <a:r>
              <a:rPr lang="zh-CN" altLang="en-US" baseline="0" dirty="0"/>
              <a:t>或者</a:t>
            </a:r>
            <a:r>
              <a:rPr lang="en-US" altLang="zh-CN" baseline="0" dirty="0"/>
              <a:t>h+1.</a:t>
            </a:r>
          </a:p>
          <a:p>
            <a:r>
              <a:rPr lang="en-US" altLang="zh-CN" baseline="0" dirty="0"/>
              <a:t>    </a:t>
            </a:r>
            <a:r>
              <a:rPr lang="zh-CN" altLang="en-US" baseline="0" dirty="0"/>
              <a:t>所以旋转后</a:t>
            </a:r>
            <a:r>
              <a:rPr lang="en-US" altLang="zh-CN" baseline="0" dirty="0"/>
              <a:t>R</a:t>
            </a:r>
            <a:r>
              <a:rPr lang="zh-CN" altLang="en-US" baseline="0" dirty="0"/>
              <a:t>的平衡因子不超过</a:t>
            </a:r>
            <a:r>
              <a:rPr lang="en-US" altLang="zh-CN" baseline="0" dirty="0"/>
              <a:t>1</a:t>
            </a:r>
          </a:p>
          <a:p>
            <a:r>
              <a:rPr lang="en-US" altLang="zh-CN" baseline="0" dirty="0"/>
              <a:t>8</a:t>
            </a:r>
            <a:r>
              <a:rPr lang="zh-CN" altLang="en-US" baseline="0" dirty="0"/>
              <a:t>、编码右旋转</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25</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插入在不平衡节点的右侧的右侧</a:t>
            </a: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26</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、插入的</a:t>
            </a:r>
            <a:r>
              <a:rPr lang="en-US" altLang="zh-CN" dirty="0"/>
              <a:t>18</a:t>
            </a:r>
            <a:r>
              <a:rPr lang="zh-CN" altLang="en-US" dirty="0"/>
              <a:t>在不平衡节点的左侧的右侧</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代码</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a:t>
            </a:r>
            <a:r>
              <a:rPr lang="en-US" altLang="zh-CN" dirty="0" err="1"/>
              <a:t>balanceFactor</a:t>
            </a:r>
            <a:r>
              <a:rPr lang="en-US" altLang="zh-CN" dirty="0"/>
              <a:t>&gt;1</a:t>
            </a:r>
            <a:r>
              <a:rPr lang="zh-CN" altLang="en-US" dirty="0"/>
              <a:t>并且</a:t>
            </a:r>
            <a:r>
              <a:rPr lang="zh-CN" altLang="en-US" baseline="0" dirty="0"/>
              <a:t> 左子树的平衡因子</a:t>
            </a:r>
            <a:r>
              <a:rPr lang="en-US" altLang="zh-CN" baseline="0" dirty="0"/>
              <a:t>&lt;0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、左孩子节点先进行左旋，返回一个新的</a:t>
            </a:r>
            <a:r>
              <a:rPr lang="en-US" altLang="zh-CN" dirty="0"/>
              <a:t>BST</a:t>
            </a:r>
            <a:r>
              <a:rPr lang="zh-CN" altLang="en-US" dirty="0"/>
              <a:t>的根，把新的根给到</a:t>
            </a:r>
            <a:r>
              <a:rPr lang="en-US" altLang="zh-CN" dirty="0" err="1"/>
              <a:t>node.left</a:t>
            </a:r>
            <a:r>
              <a:rPr lang="zh-CN" altLang="en-US" dirty="0"/>
              <a:t>。然后对</a:t>
            </a:r>
            <a:r>
              <a:rPr lang="en-US" altLang="zh-CN" dirty="0"/>
              <a:t>node</a:t>
            </a:r>
            <a:r>
              <a:rPr lang="zh-CN" altLang="en-US" dirty="0"/>
              <a:t>进行右旋转</a:t>
            </a: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27</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a:t>
            </a:r>
            <a:r>
              <a:rPr lang="zh-CN" altLang="en-US" dirty="0"/>
              <a:t>、出入的</a:t>
            </a:r>
            <a:r>
              <a:rPr lang="en-US" altLang="zh-CN" dirty="0"/>
              <a:t>22</a:t>
            </a:r>
            <a:r>
              <a:rPr lang="zh-CN" altLang="en-US" dirty="0"/>
              <a:t>在不平衡节点的右侧的左侧</a:t>
            </a:r>
            <a:endParaRPr lang="en-US" altLang="zh-CN" dirty="0"/>
          </a:p>
          <a:p>
            <a:r>
              <a:rPr lang="en-US" altLang="zh-CN" dirty="0"/>
              <a:t>//</a:t>
            </a:r>
            <a:r>
              <a:rPr lang="zh-CN" altLang="en-US" dirty="0"/>
              <a:t>代码</a:t>
            </a:r>
            <a:endParaRPr lang="en-US" altLang="zh-CN" dirty="0"/>
          </a:p>
          <a:p>
            <a:r>
              <a:rPr lang="en-US" altLang="zh-CN" dirty="0"/>
              <a:t>2</a:t>
            </a:r>
            <a:r>
              <a:rPr lang="zh-CN" altLang="en-US" dirty="0"/>
              <a:t>、当前节点的平衡因子</a:t>
            </a:r>
            <a:r>
              <a:rPr lang="en-US" altLang="zh-CN" dirty="0"/>
              <a:t>&lt;-1</a:t>
            </a:r>
            <a:r>
              <a:rPr lang="zh-CN" altLang="en-US" dirty="0"/>
              <a:t>并且右子树的平衡因子</a:t>
            </a:r>
            <a:r>
              <a:rPr lang="en-US" altLang="zh-CN" dirty="0"/>
              <a:t>&gt;0</a:t>
            </a:r>
            <a:r>
              <a:rPr lang="zh-CN" altLang="en-US" dirty="0"/>
              <a:t>的</a:t>
            </a:r>
            <a:endParaRPr lang="en-US" altLang="zh-CN" dirty="0"/>
          </a:p>
          <a:p>
            <a:r>
              <a:rPr lang="en-US" altLang="zh-CN" dirty="0"/>
              <a:t>   </a:t>
            </a:r>
            <a:r>
              <a:rPr lang="en-US" altLang="zh-CN" dirty="0" err="1"/>
              <a:t>node.right</a:t>
            </a:r>
            <a:r>
              <a:rPr lang="zh-CN" altLang="en-US" dirty="0"/>
              <a:t>先进行右旋转，返回新的二分搜索树的根，把这个根</a:t>
            </a:r>
            <a:r>
              <a:rPr lang="zh-CN" altLang="en-US" baseline="0" dirty="0"/>
              <a:t> 给</a:t>
            </a:r>
            <a:r>
              <a:rPr lang="en-US" altLang="zh-CN" baseline="0" dirty="0" err="1"/>
              <a:t>node.right</a:t>
            </a:r>
            <a:endParaRPr lang="en-US" altLang="zh-CN" baseline="0" dirty="0"/>
          </a:p>
          <a:p>
            <a:r>
              <a:rPr lang="zh-CN" altLang="en-US" baseline="0" dirty="0"/>
              <a:t>   将</a:t>
            </a:r>
            <a:r>
              <a:rPr lang="en-US" altLang="zh-CN" baseline="0" dirty="0"/>
              <a:t>node</a:t>
            </a:r>
            <a:r>
              <a:rPr lang="zh-CN" altLang="en-US" baseline="0" dirty="0"/>
              <a:t>节点进行左旋转</a:t>
            </a:r>
            <a:endParaRPr lang="en-US" altLang="zh-CN" baseline="0" dirty="0"/>
          </a:p>
          <a:p>
            <a:r>
              <a:rPr lang="en-US" altLang="zh-CN" baseline="0" dirty="0"/>
              <a:t>-------------------------------------</a:t>
            </a:r>
          </a:p>
          <a:p>
            <a:r>
              <a:rPr lang="zh-CN" altLang="en-US" baseline="0" dirty="0"/>
              <a:t>测试 打印 </a:t>
            </a:r>
            <a:r>
              <a:rPr lang="en-US" altLang="zh-CN" baseline="0" dirty="0" err="1"/>
              <a:t>isBST</a:t>
            </a:r>
            <a:r>
              <a:rPr lang="en-US" altLang="zh-CN" baseline="0" dirty="0"/>
              <a:t> </a:t>
            </a:r>
            <a:r>
              <a:rPr lang="zh-CN" altLang="en-US" baseline="0" dirty="0"/>
              <a:t>和 </a:t>
            </a:r>
            <a:r>
              <a:rPr lang="en-US" altLang="zh-CN" baseline="0" dirty="0" err="1"/>
              <a:t>isBalance</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28</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红黑树发明人</a:t>
            </a:r>
            <a:r>
              <a:rPr lang="zh-CN" altLang="en-US" baseline="0" dirty="0"/>
              <a:t> </a:t>
            </a:r>
            <a:r>
              <a:rPr lang="en-US" altLang="zh-CN" baseline="0" dirty="0"/>
              <a:t>Robert </a:t>
            </a:r>
            <a:r>
              <a:rPr lang="en-US" altLang="zh-CN" baseline="0" dirty="0" err="1"/>
              <a:t>sedgewick</a:t>
            </a:r>
            <a:endParaRPr lang="en-US" altLang="zh-CN" baseline="0" dirty="0"/>
          </a:p>
          <a:p>
            <a:r>
              <a:rPr lang="zh-CN" altLang="en-US" baseline="0" dirty="0"/>
              <a:t>现代计算机科学的前驱 </a:t>
            </a:r>
            <a:r>
              <a:rPr lang="en-US" altLang="zh-CN" baseline="0" dirty="0" err="1"/>
              <a:t>donald</a:t>
            </a:r>
            <a:r>
              <a:rPr lang="en-US" altLang="zh-CN" baseline="0" dirty="0"/>
              <a:t> </a:t>
            </a:r>
            <a:r>
              <a:rPr lang="en-US" altLang="zh-CN" baseline="0" dirty="0" err="1"/>
              <a:t>knuth</a:t>
            </a:r>
            <a:endParaRPr lang="en-US" altLang="zh-CN" baseline="0" dirty="0"/>
          </a:p>
          <a:p>
            <a:r>
              <a:rPr lang="zh-CN" altLang="en-US" dirty="0"/>
              <a:t>红黑树与</a:t>
            </a:r>
            <a:r>
              <a:rPr lang="en-US" altLang="zh-CN" dirty="0"/>
              <a:t>2-3</a:t>
            </a:r>
            <a:r>
              <a:rPr lang="zh-CN" altLang="en-US" dirty="0"/>
              <a:t>树是等价的，理解</a:t>
            </a:r>
            <a:r>
              <a:rPr lang="en-US" altLang="zh-CN" dirty="0"/>
              <a:t>2-3</a:t>
            </a:r>
            <a:r>
              <a:rPr lang="zh-CN" altLang="en-US" dirty="0"/>
              <a:t>是理解红黑树的前提。</a:t>
            </a:r>
            <a:endParaRPr lang="en-US" altLang="zh-CN" dirty="0"/>
          </a:p>
          <a:p>
            <a:r>
              <a:rPr lang="zh-CN" altLang="en-US" dirty="0"/>
              <a:t>红黑树（</a:t>
            </a:r>
            <a:r>
              <a:rPr lang="en-US" altLang="zh-CN" dirty="0"/>
              <a:t>Red Black Tree</a:t>
            </a:r>
            <a:r>
              <a:rPr lang="zh-CN" altLang="en-US" dirty="0"/>
              <a:t>） 也是一种自平衡二叉查找树，它是在</a:t>
            </a:r>
            <a:r>
              <a:rPr lang="en-US" altLang="zh-CN" dirty="0"/>
              <a:t>1972</a:t>
            </a:r>
            <a:r>
              <a:rPr lang="zh-CN" altLang="en-US" dirty="0"/>
              <a:t>年由</a:t>
            </a:r>
            <a:r>
              <a:rPr lang="en-US" altLang="zh-CN" dirty="0"/>
              <a:t>Rudolf Bayer</a:t>
            </a:r>
            <a:r>
              <a:rPr lang="zh-CN" altLang="en-US" dirty="0"/>
              <a:t>发明的，当时被称为平衡二叉</a:t>
            </a:r>
            <a:r>
              <a:rPr lang="en-US" altLang="zh-CN" dirty="0"/>
              <a:t>B</a:t>
            </a:r>
            <a:r>
              <a:rPr lang="zh-CN" altLang="en-US" dirty="0"/>
              <a:t>树（</a:t>
            </a:r>
            <a:r>
              <a:rPr lang="en-US" altLang="zh-CN" dirty="0"/>
              <a:t>symmetric binary B-trees</a:t>
            </a:r>
            <a:r>
              <a:rPr lang="zh-CN" altLang="en-US" dirty="0"/>
              <a:t>）。后来，在</a:t>
            </a:r>
            <a:r>
              <a:rPr lang="en-US" altLang="zh-CN" dirty="0"/>
              <a:t>1978</a:t>
            </a:r>
            <a:r>
              <a:rPr lang="zh-CN" altLang="en-US" dirty="0"/>
              <a:t>年被 </a:t>
            </a:r>
            <a:r>
              <a:rPr lang="en-US" altLang="zh-CN" dirty="0"/>
              <a:t>Leo J. </a:t>
            </a:r>
            <a:r>
              <a:rPr lang="en-US" altLang="zh-CN" dirty="0" err="1"/>
              <a:t>Guibas</a:t>
            </a:r>
            <a:r>
              <a:rPr lang="en-US" altLang="zh-CN" dirty="0"/>
              <a:t> </a:t>
            </a:r>
            <a:r>
              <a:rPr lang="zh-CN" altLang="en-US" dirty="0"/>
              <a:t>和 </a:t>
            </a:r>
            <a:r>
              <a:rPr lang="en-US" altLang="zh-CN" dirty="0"/>
              <a:t>Robert </a:t>
            </a:r>
            <a:r>
              <a:rPr lang="en-US" altLang="zh-CN" dirty="0" err="1"/>
              <a:t>Sedgewick</a:t>
            </a:r>
            <a:r>
              <a:rPr lang="en-US" altLang="zh-CN" dirty="0"/>
              <a:t> </a:t>
            </a:r>
            <a:r>
              <a:rPr lang="zh-CN" altLang="en-US" dirty="0"/>
              <a:t>修改为如今的“红黑树”。红黑树和</a:t>
            </a:r>
            <a:r>
              <a:rPr lang="en-US" altLang="zh-CN" dirty="0"/>
              <a:t>AVL</a:t>
            </a:r>
            <a:r>
              <a:rPr lang="zh-CN" altLang="en-US" dirty="0"/>
              <a:t>树类似，都是在进行插入和删除操作时通过特定操作保持二叉查找树的平衡，从而获得较高的查找性能。它虽然是复杂的，但它的最坏情况运行时间非常良好，在实践中效率高效： 它可以在</a:t>
            </a:r>
            <a:r>
              <a:rPr lang="en-US" altLang="zh-CN" dirty="0"/>
              <a:t>O(log n)</a:t>
            </a:r>
            <a:r>
              <a:rPr lang="zh-CN" altLang="en-US" dirty="0"/>
              <a:t>时间内做查找，插入和删除，这里的</a:t>
            </a:r>
            <a:r>
              <a:rPr lang="en-US" altLang="zh-CN" dirty="0"/>
              <a:t>n </a:t>
            </a:r>
            <a:r>
              <a:rPr lang="zh-CN" altLang="en-US" dirty="0"/>
              <a:t>是树中元素的数目。</a:t>
            </a:r>
            <a:endParaRPr lang="en-US" altLang="zh-CN"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29</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pPr>
              <a:buFont typeface="Wingdings" panose="05000000000000000000" charset="0"/>
            </a:pPr>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2-3</a:t>
            </a:r>
            <a:r>
              <a:rPr lang="zh-CN" altLang="en-US" dirty="0"/>
              <a:t>树对于理解</a:t>
            </a:r>
            <a:r>
              <a:rPr lang="en-US" altLang="zh-CN" dirty="0"/>
              <a:t>B</a:t>
            </a:r>
            <a:r>
              <a:rPr lang="zh-CN" altLang="en-US" dirty="0"/>
              <a:t>树也是很有帮助</a:t>
            </a:r>
            <a:endParaRPr lang="en-US" altLang="zh-CN" dirty="0"/>
          </a:p>
          <a:p>
            <a:r>
              <a:rPr lang="en-US" altLang="zh-CN" dirty="0"/>
              <a:t>2-3</a:t>
            </a:r>
            <a:r>
              <a:rPr lang="zh-CN" altLang="en-US" dirty="0"/>
              <a:t>满足</a:t>
            </a:r>
            <a:r>
              <a:rPr lang="en-US" altLang="zh-CN" baseline="0" dirty="0"/>
              <a:t>BST</a:t>
            </a:r>
            <a:r>
              <a:rPr lang="zh-CN" altLang="en-US" baseline="0" dirty="0"/>
              <a:t>的基本性质，节点可以存放一个园所或者两个元素</a:t>
            </a:r>
            <a:endParaRPr lang="en-US" altLang="zh-CN" baseline="0" dirty="0"/>
          </a:p>
          <a:p>
            <a:r>
              <a:rPr lang="en-US" altLang="zh-CN" baseline="0" dirty="0"/>
              <a:t>---------------------------------------------------------</a:t>
            </a:r>
          </a:p>
          <a:p>
            <a:r>
              <a:rPr lang="en-US" altLang="zh-CN" baseline="0" dirty="0"/>
              <a:t>42</a:t>
            </a:r>
            <a:r>
              <a:rPr lang="zh-CN" altLang="en-US" baseline="0" dirty="0"/>
              <a:t>的左右还是、分别讨论</a:t>
            </a:r>
            <a:r>
              <a:rPr lang="en-US" altLang="zh-CN" baseline="0" dirty="0"/>
              <a:t>2</a:t>
            </a:r>
            <a:r>
              <a:rPr lang="zh-CN" altLang="en-US" baseline="0" dirty="0"/>
              <a:t>节点和</a:t>
            </a:r>
            <a:r>
              <a:rPr lang="en-US" altLang="zh-CN" baseline="0" dirty="0"/>
              <a:t>3</a:t>
            </a:r>
            <a:r>
              <a:rPr lang="zh-CN" altLang="en-US" baseline="0" dirty="0"/>
              <a:t>节点满足</a:t>
            </a:r>
            <a:r>
              <a:rPr lang="en-US" altLang="zh-CN" baseline="0" dirty="0" err="1"/>
              <a:t>bst</a:t>
            </a:r>
            <a:r>
              <a:rPr lang="zh-CN" altLang="en-US" baseline="0" dirty="0"/>
              <a:t>的基本性质；思考，</a:t>
            </a:r>
            <a:r>
              <a:rPr lang="en-US" altLang="zh-CN" baseline="0" dirty="0"/>
              <a:t>2-3</a:t>
            </a:r>
            <a:r>
              <a:rPr lang="zh-CN" altLang="en-US" baseline="0" dirty="0"/>
              <a:t>树中的查找</a:t>
            </a:r>
            <a:endParaRPr lang="en-US" altLang="zh-CN" baseline="0" dirty="0"/>
          </a:p>
          <a:p>
            <a:r>
              <a:rPr lang="en-US" altLang="zh-CN" baseline="0" dirty="0"/>
              <a:t>--------------------------------------------------------------------------</a:t>
            </a:r>
          </a:p>
          <a:p>
            <a:r>
              <a:rPr lang="en-US" altLang="zh-CN" baseline="0" dirty="0"/>
              <a:t>2-3</a:t>
            </a:r>
            <a:r>
              <a:rPr lang="zh-CN" altLang="en-US" baseline="0" dirty="0"/>
              <a:t>树是一种绝对平衡的树：根据插入时构建的方法相关的，从根节点到任意的叶子节点所经过的节点数量一定是相等的</a:t>
            </a:r>
            <a:endParaRPr lang="en-US" altLang="zh-CN" baseline="0" dirty="0"/>
          </a:p>
          <a:p>
            <a:r>
              <a:rPr lang="en-US" altLang="zh-CN" baseline="0" dirty="0" err="1"/>
              <a:t>Bst</a:t>
            </a:r>
            <a:r>
              <a:rPr lang="en-US" altLang="zh-CN" baseline="0" dirty="0"/>
              <a:t>:</a:t>
            </a:r>
            <a:r>
              <a:rPr lang="zh-CN" altLang="en-US" baseline="0" dirty="0"/>
              <a:t>退化成链表</a:t>
            </a:r>
            <a:endParaRPr lang="en-US" altLang="zh-CN" baseline="0" dirty="0"/>
          </a:p>
          <a:p>
            <a:r>
              <a:rPr lang="en-US" altLang="zh-CN" baseline="0" dirty="0" err="1"/>
              <a:t>Avl</a:t>
            </a:r>
            <a:r>
              <a:rPr lang="en-US" altLang="zh-CN" baseline="0" dirty="0"/>
              <a:t>:</a:t>
            </a:r>
            <a:r>
              <a:rPr lang="zh-CN" altLang="en-US" baseline="0" dirty="0"/>
              <a:t>任意节点左右子树的高度差不超过</a:t>
            </a:r>
            <a:r>
              <a:rPr lang="en-US" altLang="zh-CN" baseline="0" dirty="0"/>
              <a:t>1</a:t>
            </a:r>
            <a:r>
              <a:rPr lang="zh-CN" altLang="en-US" baseline="0" dirty="0"/>
              <a:t>，也不是绝对平衡的。</a:t>
            </a:r>
            <a:r>
              <a:rPr lang="en-US" altLang="zh-CN" baseline="0" dirty="0"/>
              <a:t>2-3</a:t>
            </a:r>
            <a:r>
              <a:rPr lang="zh-CN" altLang="en-US" baseline="0" dirty="0"/>
              <a:t>树任意左右子树的高度差一定相等</a:t>
            </a:r>
            <a:endParaRPr lang="en-US" altLang="zh-CN" baseline="0"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30</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aseline="0" dirty="0"/>
              <a:t>大前提：绝对平衡、不能往</a:t>
            </a:r>
            <a:r>
              <a:rPr lang="en-US" altLang="zh-CN" baseline="0" dirty="0"/>
              <a:t>null</a:t>
            </a:r>
            <a:r>
              <a:rPr lang="zh-CN" altLang="en-US" baseline="0" dirty="0"/>
              <a:t>节点插入</a:t>
            </a:r>
            <a:endParaRPr lang="en-US" altLang="zh-CN" baseline="0" dirty="0"/>
          </a:p>
          <a:p>
            <a:r>
              <a:rPr lang="en-US" altLang="zh-CN" baseline="0" dirty="0"/>
              <a:t>42</a:t>
            </a:r>
            <a:r>
              <a:rPr lang="zh-CN" altLang="en-US" baseline="0" dirty="0"/>
              <a:t>，这时</a:t>
            </a:r>
            <a:r>
              <a:rPr lang="en-US" altLang="zh-CN" baseline="0" dirty="0"/>
              <a:t>2-3</a:t>
            </a:r>
            <a:r>
              <a:rPr lang="zh-CN" altLang="en-US" baseline="0" dirty="0"/>
              <a:t>树是一个空树，空的的时候直接将新节点添加为根</a:t>
            </a:r>
            <a:endParaRPr lang="en-US" altLang="zh-CN" baseline="0" dirty="0"/>
          </a:p>
          <a:p>
            <a:r>
              <a:rPr lang="en-US" altLang="zh-CN" baseline="0" dirty="0"/>
              <a:t>37</a:t>
            </a:r>
            <a:r>
              <a:rPr lang="zh-CN" altLang="en-US" baseline="0" dirty="0"/>
              <a:t>，</a:t>
            </a:r>
            <a:r>
              <a:rPr lang="en-US" altLang="zh-CN" baseline="0" dirty="0" err="1"/>
              <a:t>bst</a:t>
            </a:r>
            <a:r>
              <a:rPr lang="zh-CN" altLang="en-US" baseline="0" dirty="0"/>
              <a:t>的话</a:t>
            </a:r>
            <a:r>
              <a:rPr lang="en-US" altLang="zh-CN" baseline="0" dirty="0"/>
              <a:t>37&lt;42</a:t>
            </a:r>
            <a:r>
              <a:rPr lang="zh-CN" altLang="en-US" baseline="0" dirty="0"/>
              <a:t>那么直接把</a:t>
            </a:r>
            <a:r>
              <a:rPr lang="en-US" altLang="zh-CN" baseline="0" dirty="0"/>
              <a:t>37</a:t>
            </a:r>
            <a:r>
              <a:rPr lang="zh-CN" altLang="en-US" baseline="0" dirty="0"/>
              <a:t>当成</a:t>
            </a:r>
            <a:r>
              <a:rPr lang="en-US" altLang="zh-CN" baseline="0" dirty="0"/>
              <a:t>42</a:t>
            </a:r>
            <a:r>
              <a:rPr lang="zh-CN" altLang="en-US" baseline="0" dirty="0"/>
              <a:t>的左孩子，但是</a:t>
            </a:r>
            <a:r>
              <a:rPr lang="en-US" altLang="zh-CN" baseline="0" dirty="0"/>
              <a:t>2-3</a:t>
            </a:r>
            <a:r>
              <a:rPr lang="zh-CN" altLang="en-US" baseline="0" dirty="0"/>
              <a:t>树的话永远不能将节点添加到一个</a:t>
            </a:r>
            <a:r>
              <a:rPr lang="en-US" altLang="zh-CN" baseline="0" dirty="0"/>
              <a:t>null</a:t>
            </a:r>
            <a:r>
              <a:rPr lang="zh-CN" altLang="en-US" baseline="0" dirty="0"/>
              <a:t>的位置，</a:t>
            </a:r>
            <a:r>
              <a:rPr lang="en-US" altLang="zh-CN" baseline="0" dirty="0"/>
              <a:t>42</a:t>
            </a:r>
            <a:r>
              <a:rPr lang="zh-CN" altLang="en-US" baseline="0" dirty="0"/>
              <a:t>的左边是</a:t>
            </a:r>
            <a:r>
              <a:rPr lang="en-US" altLang="zh-CN" baseline="0" dirty="0"/>
              <a:t>null</a:t>
            </a:r>
          </a:p>
          <a:p>
            <a:r>
              <a:rPr lang="zh-CN" altLang="en-US" baseline="0" dirty="0"/>
              <a:t>所以</a:t>
            </a:r>
            <a:r>
              <a:rPr lang="en-US" altLang="zh-CN" baseline="0" dirty="0"/>
              <a:t>37</a:t>
            </a:r>
            <a:r>
              <a:rPr lang="zh-CN" altLang="en-US" baseline="0" dirty="0"/>
              <a:t>融合到最后的叶子节点上，即上次添加</a:t>
            </a:r>
            <a:r>
              <a:rPr lang="en-US" altLang="zh-CN" baseline="0" dirty="0"/>
              <a:t>42</a:t>
            </a:r>
            <a:r>
              <a:rPr lang="zh-CN" altLang="en-US" baseline="0" dirty="0"/>
              <a:t>节点后的</a:t>
            </a:r>
            <a:r>
              <a:rPr lang="en-US" altLang="zh-CN" baseline="0" dirty="0"/>
              <a:t>2-3</a:t>
            </a:r>
            <a:r>
              <a:rPr lang="zh-CN" altLang="en-US" baseline="0" dirty="0"/>
              <a:t>树的叶子节点</a:t>
            </a:r>
            <a:r>
              <a:rPr lang="en-US" altLang="zh-CN" baseline="0" dirty="0"/>
              <a:t>(</a:t>
            </a:r>
            <a:r>
              <a:rPr lang="zh-CN" altLang="en-US" baseline="0" dirty="0"/>
              <a:t>也就是</a:t>
            </a:r>
            <a:r>
              <a:rPr lang="en-US" altLang="zh-CN" baseline="0" dirty="0"/>
              <a:t>42</a:t>
            </a:r>
            <a:r>
              <a:rPr lang="zh-CN" altLang="en-US" baseline="0" dirty="0"/>
              <a:t>这个节点</a:t>
            </a:r>
            <a:r>
              <a:rPr lang="en-US" altLang="zh-CN" baseline="0" dirty="0"/>
              <a:t>)</a:t>
            </a:r>
          </a:p>
          <a:p>
            <a:r>
              <a:rPr lang="en-US" altLang="zh-CN" baseline="0" dirty="0"/>
              <a:t>12,12&lt;37</a:t>
            </a:r>
            <a:r>
              <a:rPr lang="zh-CN" altLang="en-US" baseline="0" dirty="0"/>
              <a:t>小，那么到</a:t>
            </a:r>
            <a:r>
              <a:rPr lang="en-US" altLang="zh-CN" baseline="0" dirty="0"/>
              <a:t>37</a:t>
            </a:r>
            <a:r>
              <a:rPr lang="zh-CN" altLang="en-US" baseline="0" dirty="0"/>
              <a:t>的左边，最后找到的叶子节点是</a:t>
            </a:r>
            <a:r>
              <a:rPr lang="en-US" altLang="zh-CN" baseline="0" dirty="0"/>
              <a:t>37 42</a:t>
            </a:r>
            <a:r>
              <a:rPr lang="zh-CN" altLang="en-US" baseline="0" dirty="0"/>
              <a:t>的三节点，所以先进行融合，这是</a:t>
            </a:r>
            <a:r>
              <a:rPr lang="en-US" altLang="zh-CN" baseline="0" dirty="0"/>
              <a:t>12,37,42</a:t>
            </a:r>
            <a:r>
              <a:rPr lang="zh-CN" altLang="en-US" baseline="0" dirty="0"/>
              <a:t>四节点了，这时候将</a:t>
            </a:r>
            <a:r>
              <a:rPr lang="en-US" altLang="zh-CN" baseline="0" dirty="0"/>
              <a:t>4</a:t>
            </a:r>
            <a:r>
              <a:rPr lang="zh-CN" altLang="en-US" baseline="0" dirty="0"/>
              <a:t>节点进行分裂成</a:t>
            </a:r>
            <a:r>
              <a:rPr lang="en-US" altLang="zh-CN" baseline="0" dirty="0"/>
              <a:t>3</a:t>
            </a:r>
            <a:r>
              <a:rPr lang="zh-CN" altLang="en-US" baseline="0" dirty="0"/>
              <a:t>个</a:t>
            </a:r>
            <a:r>
              <a:rPr lang="en-US" altLang="zh-CN" baseline="0" dirty="0"/>
              <a:t>2</a:t>
            </a:r>
            <a:r>
              <a:rPr lang="zh-CN" altLang="en-US" baseline="0" dirty="0"/>
              <a:t>节点</a:t>
            </a:r>
            <a:endParaRPr lang="en-US" altLang="zh-CN" baseline="0" dirty="0"/>
          </a:p>
          <a:p>
            <a:r>
              <a:rPr lang="en-US" altLang="zh-CN" baseline="0" dirty="0"/>
              <a:t>18,18&lt;37</a:t>
            </a:r>
            <a:r>
              <a:rPr lang="zh-CN" altLang="en-US" baseline="0" dirty="0"/>
              <a:t>添加到</a:t>
            </a:r>
            <a:r>
              <a:rPr lang="en-US" altLang="zh-CN" baseline="0" dirty="0"/>
              <a:t>37</a:t>
            </a:r>
            <a:r>
              <a:rPr lang="zh-CN" altLang="en-US" baseline="0" dirty="0"/>
              <a:t>的左边，再和</a:t>
            </a:r>
            <a:r>
              <a:rPr lang="en-US" altLang="zh-CN" baseline="0" dirty="0"/>
              <a:t>12</a:t>
            </a:r>
            <a:r>
              <a:rPr lang="zh-CN" altLang="en-US" baseline="0" dirty="0"/>
              <a:t>比较，应该到</a:t>
            </a:r>
            <a:r>
              <a:rPr lang="en-US" altLang="zh-CN" baseline="0" dirty="0"/>
              <a:t>12</a:t>
            </a:r>
            <a:r>
              <a:rPr lang="zh-CN" altLang="en-US" baseline="0" dirty="0"/>
              <a:t>的右边，但是</a:t>
            </a:r>
            <a:r>
              <a:rPr lang="en-US" altLang="zh-CN" baseline="0" dirty="0"/>
              <a:t>…</a:t>
            </a:r>
            <a:r>
              <a:rPr lang="zh-CN" altLang="en-US" baseline="0" dirty="0"/>
              <a:t>，所以</a:t>
            </a:r>
            <a:r>
              <a:rPr lang="en-US" altLang="zh-CN" baseline="0" dirty="0"/>
              <a:t>18</a:t>
            </a:r>
            <a:r>
              <a:rPr lang="zh-CN" altLang="en-US" baseline="0" dirty="0"/>
              <a:t>和</a:t>
            </a:r>
            <a:r>
              <a:rPr lang="en-US" altLang="zh-CN" baseline="0" dirty="0"/>
              <a:t>12</a:t>
            </a:r>
            <a:r>
              <a:rPr lang="zh-CN" altLang="en-US" baseline="0" dirty="0"/>
              <a:t>融合</a:t>
            </a:r>
            <a:endParaRPr lang="en-US" altLang="zh-CN" baseline="0" dirty="0"/>
          </a:p>
          <a:p>
            <a:r>
              <a:rPr lang="en-US" altLang="zh-CN" baseline="0" dirty="0"/>
              <a:t>6</a:t>
            </a:r>
            <a:r>
              <a:rPr lang="zh-CN" altLang="en-US" baseline="0" dirty="0"/>
              <a:t>，依然是</a:t>
            </a:r>
            <a:r>
              <a:rPr lang="en-US" altLang="zh-CN" baseline="0" dirty="0"/>
              <a:t>…</a:t>
            </a:r>
            <a:r>
              <a:rPr lang="zh-CN" altLang="en-US" baseline="0" dirty="0"/>
              <a:t>所以</a:t>
            </a:r>
            <a:r>
              <a:rPr lang="en-US" altLang="zh-CN" baseline="0" dirty="0"/>
              <a:t>6,12,18</a:t>
            </a:r>
            <a:r>
              <a:rPr lang="zh-CN" altLang="en-US" baseline="0" dirty="0"/>
              <a:t>融合，这时已经是</a:t>
            </a:r>
            <a:r>
              <a:rPr lang="en-US" altLang="zh-CN" baseline="0" dirty="0"/>
              <a:t>4</a:t>
            </a:r>
            <a:r>
              <a:rPr lang="zh-CN" altLang="en-US" baseline="0" dirty="0"/>
              <a:t>节点了，需要分裂；分裂时必须保持绝对平衡，所以，</a:t>
            </a:r>
            <a:r>
              <a:rPr lang="en-US" altLang="zh-CN" baseline="0" dirty="0"/>
              <a:t>12</a:t>
            </a:r>
            <a:r>
              <a:rPr lang="zh-CN" altLang="en-US" baseline="0" dirty="0"/>
              <a:t>需要和上面的节点进行融合；</a:t>
            </a:r>
            <a:endParaRPr lang="en-US" altLang="zh-CN" baseline="0" dirty="0"/>
          </a:p>
          <a:p>
            <a:r>
              <a:rPr lang="en-US" altLang="zh-CN" baseline="0" dirty="0"/>
              <a:t>11,11&lt;12</a:t>
            </a:r>
            <a:r>
              <a:rPr lang="zh-CN" altLang="en-US" baseline="0" dirty="0"/>
              <a:t>插入到左边</a:t>
            </a:r>
            <a:r>
              <a:rPr lang="en-US" altLang="zh-CN" baseline="0" dirty="0"/>
              <a:t>…</a:t>
            </a:r>
          </a:p>
          <a:p>
            <a:r>
              <a:rPr lang="en-US" altLang="zh-CN" baseline="0" dirty="0"/>
              <a:t>5</a:t>
            </a:r>
            <a:r>
              <a:rPr lang="zh-CN" altLang="en-US" baseline="0" dirty="0"/>
              <a:t>，</a:t>
            </a:r>
            <a:r>
              <a:rPr lang="en-US" altLang="zh-CN" baseline="0" dirty="0"/>
              <a:t>5&lt;12</a:t>
            </a:r>
            <a:r>
              <a:rPr lang="zh-CN" altLang="en-US" baseline="0" dirty="0"/>
              <a:t>插入到走边，</a:t>
            </a:r>
            <a:r>
              <a:rPr lang="en-US" altLang="zh-CN" baseline="0" dirty="0"/>
              <a:t>5&lt;6</a:t>
            </a:r>
            <a:r>
              <a:rPr lang="zh-CN" altLang="en-US" baseline="0" dirty="0"/>
              <a:t>插入到左边，但是左边是</a:t>
            </a:r>
            <a:r>
              <a:rPr lang="en-US" altLang="zh-CN" baseline="0" dirty="0"/>
              <a:t>null</a:t>
            </a:r>
            <a:r>
              <a:rPr lang="zh-CN" altLang="en-US" baseline="0" dirty="0"/>
              <a:t>所以融合成</a:t>
            </a:r>
            <a:r>
              <a:rPr lang="en-US" altLang="zh-CN" baseline="0" dirty="0"/>
              <a:t>4</a:t>
            </a:r>
            <a:r>
              <a:rPr lang="zh-CN" altLang="en-US" baseline="0" dirty="0"/>
              <a:t>节点，暂时分裂，但是不绝对平衡了，因此融入到父节点。这是父节点是</a:t>
            </a:r>
            <a:r>
              <a:rPr lang="en-US" altLang="zh-CN" baseline="0" dirty="0"/>
              <a:t>4</a:t>
            </a:r>
            <a:r>
              <a:rPr lang="zh-CN" altLang="en-US" baseline="0" dirty="0"/>
              <a:t>节点了，已经不是</a:t>
            </a:r>
            <a:r>
              <a:rPr lang="en-US" altLang="zh-CN" baseline="0" dirty="0"/>
              <a:t>2-3</a:t>
            </a:r>
            <a:r>
              <a:rPr lang="zh-CN" altLang="en-US" baseline="0" dirty="0"/>
              <a:t>树了，所以</a:t>
            </a:r>
            <a:r>
              <a:rPr lang="en-US" altLang="zh-CN" baseline="0" dirty="0"/>
              <a:t>4</a:t>
            </a:r>
            <a:r>
              <a:rPr lang="zh-CN" altLang="en-US" baseline="0" dirty="0"/>
              <a:t>节点需要分裂</a:t>
            </a:r>
            <a:endParaRPr lang="en-US" altLang="zh-CN" baseline="0" dirty="0"/>
          </a:p>
          <a:p>
            <a:r>
              <a:rPr lang="en-US" altLang="zh-CN" baseline="0" dirty="0"/>
              <a:t>---------------------------------------------------------</a:t>
            </a:r>
          </a:p>
          <a:p>
            <a:r>
              <a:rPr lang="en-US" altLang="zh-CN" baseline="0" dirty="0"/>
              <a:t>--------------------------------------------------------------------------</a:t>
            </a: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31</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aseline="0" dirty="0"/>
              <a:t>先添加</a:t>
            </a:r>
            <a:endParaRPr lang="en-US" altLang="zh-CN" baseline="0"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32</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aseline="0" dirty="0"/>
              <a:t>先添加</a:t>
            </a:r>
            <a:endParaRPr lang="en-US" altLang="zh-CN" baseline="0"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33</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aseline="0" dirty="0"/>
              <a:t>先添加</a:t>
            </a:r>
            <a:endParaRPr lang="en-US" altLang="zh-CN" baseline="0"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34</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aseline="0" dirty="0"/>
              <a:t>图一、</a:t>
            </a:r>
            <a:r>
              <a:rPr lang="en-US" altLang="zh-CN" baseline="0" dirty="0"/>
              <a:t>2-3</a:t>
            </a:r>
            <a:r>
              <a:rPr lang="zh-CN" altLang="en-US" baseline="0" dirty="0"/>
              <a:t>的每个节点都是</a:t>
            </a:r>
            <a:r>
              <a:rPr lang="en-US" altLang="zh-CN" baseline="0" dirty="0"/>
              <a:t>2</a:t>
            </a:r>
            <a:r>
              <a:rPr lang="zh-CN" altLang="en-US" baseline="0" dirty="0"/>
              <a:t>节点，那么就是一个红黑树。所以</a:t>
            </a:r>
            <a:r>
              <a:rPr lang="en-US" altLang="zh-CN" baseline="0" dirty="0"/>
              <a:t>3</a:t>
            </a:r>
            <a:r>
              <a:rPr lang="zh-CN" altLang="en-US" baseline="0" dirty="0"/>
              <a:t>节点需要查出</a:t>
            </a:r>
            <a:r>
              <a:rPr lang="en-US" altLang="zh-CN" baseline="0" dirty="0"/>
              <a:t>2</a:t>
            </a:r>
            <a:r>
              <a:rPr lang="zh-CN" altLang="en-US" baseline="0" dirty="0"/>
              <a:t>个</a:t>
            </a:r>
            <a:r>
              <a:rPr lang="en-US" altLang="zh-CN" baseline="0" dirty="0"/>
              <a:t>2</a:t>
            </a:r>
            <a:r>
              <a:rPr lang="zh-CN" altLang="en-US" baseline="0" dirty="0"/>
              <a:t>节点。变形成图一</a:t>
            </a:r>
            <a:endParaRPr lang="en-US" altLang="zh-CN" baseline="0" dirty="0"/>
          </a:p>
          <a:p>
            <a:r>
              <a:rPr lang="zh-CN" altLang="en-US" baseline="0" dirty="0"/>
              <a:t>图二、为了表示并列的</a:t>
            </a:r>
            <a:r>
              <a:rPr lang="en-US" altLang="zh-CN" baseline="0" dirty="0" err="1"/>
              <a:t>bc</a:t>
            </a:r>
            <a:r>
              <a:rPr lang="zh-CN" altLang="en-US" baseline="0" dirty="0"/>
              <a:t>的节点是原来</a:t>
            </a:r>
            <a:r>
              <a:rPr lang="en-US" altLang="zh-CN" baseline="0" dirty="0"/>
              <a:t>2-3</a:t>
            </a:r>
            <a:r>
              <a:rPr lang="zh-CN" altLang="en-US" baseline="0" dirty="0"/>
              <a:t>树的</a:t>
            </a:r>
            <a:r>
              <a:rPr lang="en-US" altLang="zh-CN" baseline="0" dirty="0"/>
              <a:t>3</a:t>
            </a:r>
            <a:r>
              <a:rPr lang="zh-CN" altLang="en-US" baseline="0" dirty="0"/>
              <a:t>节点，边变成了红色，变形成图二；</a:t>
            </a:r>
            <a:endParaRPr lang="en-US" altLang="zh-CN" baseline="0" dirty="0"/>
          </a:p>
          <a:p>
            <a:r>
              <a:rPr lang="zh-CN" altLang="en-US" baseline="0" dirty="0"/>
              <a:t>图三、代码上没有边的定义，由于每一个节点只有一个父，所以与父连接的边也只有一个，所以把这个节点变成红色</a:t>
            </a:r>
            <a:endParaRPr lang="en-US" altLang="zh-CN" baseline="0" dirty="0"/>
          </a:p>
          <a:p>
            <a:r>
              <a:rPr lang="zh-CN" altLang="en-US" baseline="0" dirty="0"/>
              <a:t>图四、</a:t>
            </a:r>
            <a:r>
              <a:rPr lang="en-US" altLang="zh-CN" baseline="0" dirty="0"/>
              <a:t>2-3</a:t>
            </a:r>
            <a:r>
              <a:rPr lang="zh-CN" altLang="en-US" baseline="0" dirty="0"/>
              <a:t>树对应的红黑树</a:t>
            </a:r>
            <a:endParaRPr lang="en-US" altLang="zh-CN" baseline="0"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35</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aseline="0" dirty="0"/>
              <a:t>图一、</a:t>
            </a:r>
            <a:r>
              <a:rPr lang="en-US" altLang="zh-CN" baseline="0" dirty="0"/>
              <a:t>2-3</a:t>
            </a:r>
            <a:r>
              <a:rPr lang="zh-CN" altLang="en-US" baseline="0" dirty="0"/>
              <a:t>的每个节点都是</a:t>
            </a:r>
            <a:r>
              <a:rPr lang="en-US" altLang="zh-CN" baseline="0" dirty="0"/>
              <a:t>2</a:t>
            </a:r>
            <a:r>
              <a:rPr lang="zh-CN" altLang="en-US" baseline="0" dirty="0"/>
              <a:t>节点，那么就是一个红黑树。所以</a:t>
            </a:r>
            <a:r>
              <a:rPr lang="en-US" altLang="zh-CN" baseline="0" dirty="0"/>
              <a:t>3</a:t>
            </a:r>
            <a:r>
              <a:rPr lang="zh-CN" altLang="en-US" baseline="0" dirty="0"/>
              <a:t>节点需要查出</a:t>
            </a:r>
            <a:r>
              <a:rPr lang="en-US" altLang="zh-CN" baseline="0" dirty="0"/>
              <a:t>2</a:t>
            </a:r>
            <a:r>
              <a:rPr lang="zh-CN" altLang="en-US" baseline="0" dirty="0"/>
              <a:t>个</a:t>
            </a:r>
            <a:r>
              <a:rPr lang="en-US" altLang="zh-CN" baseline="0" dirty="0"/>
              <a:t>2</a:t>
            </a:r>
            <a:r>
              <a:rPr lang="zh-CN" altLang="en-US" baseline="0" dirty="0"/>
              <a:t>节点。变形成图一</a:t>
            </a:r>
            <a:endParaRPr lang="en-US" altLang="zh-CN" baseline="0" dirty="0"/>
          </a:p>
          <a:p>
            <a:r>
              <a:rPr lang="zh-CN" altLang="en-US" baseline="0" dirty="0"/>
              <a:t>图二、为了表示并列的</a:t>
            </a:r>
            <a:r>
              <a:rPr lang="en-US" altLang="zh-CN" baseline="0" dirty="0" err="1"/>
              <a:t>bc</a:t>
            </a:r>
            <a:r>
              <a:rPr lang="zh-CN" altLang="en-US" baseline="0" dirty="0"/>
              <a:t>的节点是原来</a:t>
            </a:r>
            <a:r>
              <a:rPr lang="en-US" altLang="zh-CN" baseline="0" dirty="0"/>
              <a:t>2-3</a:t>
            </a:r>
            <a:r>
              <a:rPr lang="zh-CN" altLang="en-US" baseline="0" dirty="0"/>
              <a:t>树的</a:t>
            </a:r>
            <a:r>
              <a:rPr lang="en-US" altLang="zh-CN" baseline="0" dirty="0"/>
              <a:t>3</a:t>
            </a:r>
            <a:r>
              <a:rPr lang="zh-CN" altLang="en-US" baseline="0" dirty="0"/>
              <a:t>节点，边变成了红色，变形成图二；</a:t>
            </a:r>
            <a:endParaRPr lang="en-US" altLang="zh-CN" baseline="0" dirty="0"/>
          </a:p>
          <a:p>
            <a:r>
              <a:rPr lang="zh-CN" altLang="en-US" baseline="0" dirty="0"/>
              <a:t>图三、代码上没有边的定义，由于每一个节点只有一个父，所以与父连接的边也只有一个，所以把这个节点变成红色</a:t>
            </a:r>
            <a:endParaRPr lang="en-US" altLang="zh-CN" baseline="0" dirty="0"/>
          </a:p>
          <a:p>
            <a:r>
              <a:rPr lang="zh-CN" altLang="en-US" baseline="0" dirty="0"/>
              <a:t>图四、</a:t>
            </a:r>
            <a:r>
              <a:rPr lang="en-US" altLang="zh-CN" baseline="0" dirty="0"/>
              <a:t>2-3</a:t>
            </a:r>
            <a:r>
              <a:rPr lang="zh-CN" altLang="en-US" baseline="0" dirty="0"/>
              <a:t>树对应的红黑树，修改代码定义红黑树</a:t>
            </a:r>
            <a:r>
              <a:rPr lang="en-US" altLang="zh-CN" baseline="0" dirty="0"/>
              <a:t>—</a:t>
            </a:r>
            <a:r>
              <a:rPr lang="zh-CN" altLang="en-US" baseline="0" dirty="0"/>
              <a:t>增加一个表示颜色的属性，</a:t>
            </a:r>
            <a:r>
              <a:rPr lang="en-US" altLang="zh-CN" baseline="0" dirty="0"/>
              <a:t>static final </a:t>
            </a:r>
            <a:r>
              <a:rPr lang="en-US" altLang="zh-CN" baseline="0" dirty="0" err="1"/>
              <a:t>boolean</a:t>
            </a:r>
            <a:r>
              <a:rPr lang="en-US" altLang="zh-CN" baseline="0" dirty="0"/>
              <a:t> red black </a:t>
            </a:r>
            <a:r>
              <a:rPr lang="zh-CN" altLang="en-US" baseline="0" dirty="0"/>
              <a:t>构造函数中默认是</a:t>
            </a:r>
            <a:r>
              <a:rPr lang="en-US" altLang="zh-CN" baseline="0" dirty="0"/>
              <a:t>red(2-3</a:t>
            </a:r>
            <a:r>
              <a:rPr lang="zh-CN" altLang="en-US" baseline="0" dirty="0"/>
              <a:t>树新添加的节点永远和已经存在的叶子节点融合，红节点代表的是和他节点在一起。由于新添加的节点总是和已经存在的节点在一起的，不过融合后可能会分裂，所以默认是</a:t>
            </a:r>
            <a:r>
              <a:rPr lang="en-US" altLang="zh-CN" baseline="0" dirty="0"/>
              <a:t>red)</a:t>
            </a:r>
          </a:p>
          <a:p>
            <a:r>
              <a:rPr lang="en-US" altLang="zh-CN" baseline="0" dirty="0"/>
              <a:t>-----------------------------------------------------</a:t>
            </a:r>
          </a:p>
          <a:p>
            <a:r>
              <a:rPr lang="en-US" altLang="zh-CN" baseline="0" dirty="0"/>
              <a:t>2</a:t>
            </a:r>
            <a:r>
              <a:rPr lang="zh-CN" altLang="en-US" baseline="0" dirty="0"/>
              <a:t>、根是黑色的，看上一张</a:t>
            </a:r>
            <a:r>
              <a:rPr lang="en-US" altLang="zh-CN" baseline="0" dirty="0" err="1"/>
              <a:t>ppt</a:t>
            </a:r>
            <a:r>
              <a:rPr lang="en-US" altLang="zh-CN" baseline="0" dirty="0"/>
              <a:t>【</a:t>
            </a:r>
            <a:r>
              <a:rPr lang="zh-CN" altLang="en-US" baseline="0" dirty="0"/>
              <a:t>红色节点向左倾斜</a:t>
            </a:r>
            <a:r>
              <a:rPr lang="en-US" altLang="zh-CN" baseline="0" dirty="0"/>
              <a:t>】</a:t>
            </a:r>
          </a:p>
          <a:p>
            <a:r>
              <a:rPr lang="en-US" altLang="zh-CN" baseline="0" dirty="0"/>
              <a:t>3</a:t>
            </a:r>
            <a:r>
              <a:rPr lang="zh-CN" altLang="en-US" baseline="0" dirty="0"/>
              <a:t>、叶子节点是黑色的，极端情况下整棵树都是空的，那么即使</a:t>
            </a:r>
            <a:r>
              <a:rPr lang="en-US" altLang="zh-CN" baseline="0" dirty="0"/>
              <a:t>null</a:t>
            </a:r>
            <a:r>
              <a:rPr lang="zh-CN" altLang="en-US" baseline="0" dirty="0"/>
              <a:t>又是根节点，和上一条</a:t>
            </a:r>
            <a:endParaRPr lang="en-US" altLang="zh-CN" baseline="0" dirty="0"/>
          </a:p>
          <a:p>
            <a:r>
              <a:rPr lang="en-US" altLang="zh-CN" baseline="0" dirty="0"/>
              <a:t>4</a:t>
            </a:r>
            <a:r>
              <a:rPr lang="zh-CN" altLang="en-US" baseline="0" dirty="0"/>
              <a:t>、红节点的情况：</a:t>
            </a:r>
            <a:r>
              <a:rPr lang="en-US" altLang="zh-CN" baseline="0" dirty="0"/>
              <a:t>2-3</a:t>
            </a:r>
            <a:r>
              <a:rPr lang="zh-CN" altLang="en-US" baseline="0" dirty="0"/>
              <a:t>树中</a:t>
            </a:r>
            <a:r>
              <a:rPr lang="en-US" altLang="zh-CN" baseline="0" dirty="0"/>
              <a:t>3-</a:t>
            </a:r>
            <a:r>
              <a:rPr lang="zh-CN" altLang="en-US" baseline="0" dirty="0"/>
              <a:t>节点左侧的节点是红色的。那么他的孩子节点 对应的就是原来的</a:t>
            </a:r>
            <a:r>
              <a:rPr lang="en-US" altLang="zh-CN" baseline="0" dirty="0"/>
              <a:t>2-3</a:t>
            </a:r>
            <a:r>
              <a:rPr lang="zh-CN" altLang="en-US" baseline="0" dirty="0"/>
              <a:t>树</a:t>
            </a:r>
            <a:r>
              <a:rPr lang="en-US" altLang="zh-CN" baseline="0" dirty="0"/>
              <a:t>3-</a:t>
            </a:r>
            <a:r>
              <a:rPr lang="zh-CN" altLang="en-US" baseline="0" dirty="0"/>
              <a:t>节点的左孩子或者中间的孩子，要么是</a:t>
            </a:r>
            <a:r>
              <a:rPr lang="en-US" altLang="zh-CN" baseline="0" dirty="0"/>
              <a:t>2-</a:t>
            </a:r>
            <a:r>
              <a:rPr lang="zh-CN" altLang="en-US" baseline="0" dirty="0"/>
              <a:t>节点要么是</a:t>
            </a:r>
            <a:r>
              <a:rPr lang="en-US" altLang="zh-CN" baseline="0" dirty="0"/>
              <a:t>3-</a:t>
            </a:r>
            <a:r>
              <a:rPr lang="zh-CN" altLang="en-US" baseline="0" dirty="0"/>
              <a:t>节点，如果是</a:t>
            </a:r>
            <a:r>
              <a:rPr lang="en-US" altLang="zh-CN" baseline="0" dirty="0"/>
              <a:t>2-</a:t>
            </a:r>
            <a:r>
              <a:rPr lang="zh-CN" altLang="en-US" baseline="0" dirty="0"/>
              <a:t>节点那么一定是黑的。如果是</a:t>
            </a:r>
            <a:r>
              <a:rPr lang="en-US" altLang="zh-CN" baseline="0" dirty="0"/>
              <a:t>3-</a:t>
            </a:r>
            <a:r>
              <a:rPr lang="zh-CN" altLang="en-US" baseline="0" dirty="0"/>
              <a:t>节点，那么</a:t>
            </a:r>
            <a:r>
              <a:rPr lang="en-US" altLang="zh-CN" baseline="0" dirty="0"/>
              <a:t>3-</a:t>
            </a:r>
            <a:r>
              <a:rPr lang="zh-CN" altLang="en-US" baseline="0" dirty="0"/>
              <a:t>节点对应的表示形式又是和</a:t>
            </a:r>
            <a:r>
              <a:rPr lang="en-US" altLang="zh-CN" baseline="0" dirty="0"/>
              <a:t>3</a:t>
            </a:r>
            <a:r>
              <a:rPr lang="zh-CN" altLang="en-US" baseline="0" dirty="0"/>
              <a:t>节点的讨论情况一致了。</a:t>
            </a:r>
            <a:endParaRPr lang="en-US" altLang="zh-CN" baseline="0" dirty="0"/>
          </a:p>
          <a:p>
            <a:r>
              <a:rPr lang="zh-CN" altLang="en-US" baseline="0" dirty="0"/>
              <a:t>引申：黑节点的右孩子一定是黑色的，但是左孩子就不一定了</a:t>
            </a:r>
            <a:endParaRPr lang="en-US" altLang="zh-CN" baseline="0" dirty="0"/>
          </a:p>
          <a:p>
            <a:r>
              <a:rPr lang="en-US" altLang="zh-CN" baseline="0" dirty="0"/>
              <a:t>5</a:t>
            </a:r>
            <a:r>
              <a:rPr lang="zh-CN" altLang="en-US" baseline="0" dirty="0"/>
              <a:t>、这条是红黑树的核心，在绝对平衡树</a:t>
            </a:r>
            <a:r>
              <a:rPr lang="en-US" altLang="zh-CN" baseline="0" dirty="0"/>
              <a:t>2-3</a:t>
            </a:r>
            <a:r>
              <a:rPr lang="zh-CN" altLang="en-US" baseline="0" dirty="0"/>
              <a:t>树中，从任一节点到叶子节点经过的节点的个数一定是相同的。</a:t>
            </a:r>
            <a:endParaRPr lang="en-US" altLang="zh-CN" baseline="0" dirty="0"/>
          </a:p>
          <a:p>
            <a:r>
              <a:rPr lang="en-US" altLang="zh-CN" baseline="0" dirty="0"/>
              <a:t>   </a:t>
            </a:r>
            <a:r>
              <a:rPr lang="zh-CN" altLang="en-US" baseline="0" dirty="0"/>
              <a:t>对应到红黑树中就是经过的黑色节点是一样多的。因为从</a:t>
            </a:r>
            <a:r>
              <a:rPr lang="en-US" altLang="zh-CN" baseline="0" dirty="0"/>
              <a:t>2-3</a:t>
            </a:r>
            <a:r>
              <a:rPr lang="zh-CN" altLang="en-US" baseline="0" dirty="0"/>
              <a:t>树到红黑树的转换过程中不论是</a:t>
            </a:r>
            <a:r>
              <a:rPr lang="en-US" altLang="zh-CN" baseline="0" dirty="0"/>
              <a:t>2-</a:t>
            </a:r>
            <a:r>
              <a:rPr lang="zh-CN" altLang="en-US" baseline="0" dirty="0"/>
              <a:t>节点转换的还是</a:t>
            </a:r>
            <a:r>
              <a:rPr lang="en-US" altLang="zh-CN" baseline="0" dirty="0"/>
              <a:t>3-</a:t>
            </a:r>
            <a:r>
              <a:rPr lang="zh-CN" altLang="en-US" baseline="0" dirty="0"/>
              <a:t>节点转换的都会有一个黑色的节点。所以从任何一个节点到叶子节点的时候每经过一个黑色节点一定是经过了原来的</a:t>
            </a:r>
            <a:r>
              <a:rPr lang="en-US" altLang="zh-CN" baseline="0" dirty="0"/>
              <a:t>2-3</a:t>
            </a:r>
            <a:r>
              <a:rPr lang="zh-CN" altLang="en-US" baseline="0" dirty="0"/>
              <a:t>树的某一个节点。经过的红色节点只是原来</a:t>
            </a:r>
            <a:r>
              <a:rPr lang="en-US" altLang="zh-CN" baseline="0" dirty="0"/>
              <a:t>2-3</a:t>
            </a:r>
            <a:r>
              <a:rPr lang="zh-CN" altLang="en-US" baseline="0" dirty="0"/>
              <a:t>树的一半儿的路径</a:t>
            </a:r>
            <a:r>
              <a:rPr lang="en-US" altLang="zh-CN" baseline="0" dirty="0"/>
              <a:t>【</a:t>
            </a:r>
            <a:r>
              <a:rPr lang="zh-CN" altLang="en-US" baseline="0" dirty="0"/>
              <a:t>红黑树是保持“黑平衡”的二叉树，严格意义上，不是平衡二叉树；最大高度是</a:t>
            </a:r>
            <a:r>
              <a:rPr lang="en-US" altLang="zh-CN" baseline="0" dirty="0"/>
              <a:t>2logn</a:t>
            </a:r>
            <a:r>
              <a:rPr lang="zh-CN" altLang="en-US" baseline="0" dirty="0"/>
              <a:t>（就是经过的都是</a:t>
            </a:r>
            <a:r>
              <a:rPr lang="en-US" altLang="zh-CN" baseline="0" dirty="0"/>
              <a:t>3-</a:t>
            </a:r>
            <a:r>
              <a:rPr lang="zh-CN" altLang="en-US" baseline="0" dirty="0"/>
              <a:t>节点）</a:t>
            </a:r>
            <a:r>
              <a:rPr lang="en-US" altLang="zh-CN" baseline="0" dirty="0"/>
              <a:t>,2</a:t>
            </a:r>
            <a:r>
              <a:rPr lang="zh-CN" altLang="en-US" baseline="0" dirty="0"/>
              <a:t>是一个常数</a:t>
            </a:r>
            <a:r>
              <a:rPr lang="en-US" altLang="zh-CN" baseline="0" dirty="0" err="1"/>
              <a:t>Olog</a:t>
            </a:r>
            <a:r>
              <a:rPr lang="en-US" altLang="zh-CN" baseline="0" dirty="0"/>
              <a:t>(n)</a:t>
            </a:r>
            <a:r>
              <a:rPr lang="zh-CN" altLang="en-US" baseline="0" dirty="0"/>
              <a:t>，比</a:t>
            </a:r>
            <a:r>
              <a:rPr lang="en-US" altLang="zh-CN" baseline="0" dirty="0" err="1"/>
              <a:t>avl</a:t>
            </a:r>
            <a:r>
              <a:rPr lang="zh-CN" altLang="en-US" baseline="0" dirty="0"/>
              <a:t>查找要慢因为添加和删除元素要比</a:t>
            </a:r>
            <a:r>
              <a:rPr lang="en-US" altLang="zh-CN" baseline="0" dirty="0" err="1"/>
              <a:t>avl</a:t>
            </a:r>
            <a:r>
              <a:rPr lang="zh-CN" altLang="en-US" baseline="0" dirty="0"/>
              <a:t>快</a:t>
            </a:r>
            <a:r>
              <a:rPr lang="en-US" altLang="zh-CN" baseline="0" dirty="0"/>
              <a:t>】</a:t>
            </a: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36</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baseline="0" dirty="0"/>
              <a:t>2-3</a:t>
            </a:r>
            <a:r>
              <a:rPr lang="zh-CN" altLang="en-US" baseline="0" dirty="0"/>
              <a:t>树中向</a:t>
            </a:r>
            <a:r>
              <a:rPr lang="en-US" altLang="zh-CN" baseline="0" dirty="0"/>
              <a:t>2-</a:t>
            </a:r>
            <a:r>
              <a:rPr lang="zh-CN" altLang="en-US" baseline="0" dirty="0"/>
              <a:t>节点中添加元素的过程</a:t>
            </a:r>
            <a:endParaRPr lang="en-US" altLang="zh-CN" baseline="0" dirty="0"/>
          </a:p>
          <a:p>
            <a:r>
              <a:rPr lang="en-US" altLang="zh-CN" baseline="0" dirty="0"/>
              <a:t>---------------------------------------------------------------</a:t>
            </a:r>
          </a:p>
          <a:p>
            <a:r>
              <a:rPr lang="en-US" altLang="zh-CN" baseline="0" dirty="0"/>
              <a:t>1</a:t>
            </a:r>
            <a:r>
              <a:rPr lang="zh-CN" altLang="en-US" baseline="0" dirty="0"/>
              <a:t>、</a:t>
            </a:r>
            <a:r>
              <a:rPr lang="en-US" altLang="zh-CN" baseline="0" dirty="0"/>
              <a:t>42</a:t>
            </a:r>
            <a:r>
              <a:rPr lang="zh-CN" altLang="en-US" baseline="0" dirty="0"/>
              <a:t>：新添加的节点永远是红的，根节点必须是黑色的，所以变成黑色</a:t>
            </a:r>
            <a:endParaRPr lang="en-US" altLang="zh-CN" baseline="0" dirty="0"/>
          </a:p>
          <a:p>
            <a:r>
              <a:rPr lang="en-US" altLang="zh-CN" baseline="0" dirty="0"/>
              <a:t>   </a:t>
            </a:r>
            <a:r>
              <a:rPr lang="zh-CN" altLang="en-US" baseline="0" dirty="0"/>
              <a:t>扩展到通用环境，跳到</a:t>
            </a:r>
            <a:r>
              <a:rPr lang="en-US" altLang="zh-CN" baseline="0" dirty="0"/>
              <a:t>32</a:t>
            </a:r>
            <a:r>
              <a:rPr lang="zh-CN" altLang="en-US" baseline="0" dirty="0"/>
              <a:t>页，</a:t>
            </a:r>
            <a:r>
              <a:rPr lang="en-US" altLang="zh-CN" baseline="0" dirty="0"/>
              <a:t>2-3</a:t>
            </a:r>
            <a:r>
              <a:rPr lang="zh-CN" altLang="en-US" baseline="0" dirty="0"/>
              <a:t>树添加的情况</a:t>
            </a:r>
            <a:endParaRPr lang="en-US" altLang="zh-CN" baseline="0" dirty="0"/>
          </a:p>
          <a:p>
            <a:r>
              <a:rPr lang="en-US" altLang="zh-CN" baseline="0" dirty="0"/>
              <a:t>                   </a:t>
            </a:r>
            <a:r>
              <a:rPr lang="zh-CN" altLang="en-US" baseline="0" dirty="0"/>
              <a:t>跳到</a:t>
            </a:r>
            <a:r>
              <a:rPr lang="en-US" altLang="zh-CN" baseline="0" dirty="0"/>
              <a:t>33</a:t>
            </a:r>
            <a:r>
              <a:rPr lang="zh-CN" altLang="en-US" baseline="0" dirty="0"/>
              <a:t>页，</a:t>
            </a:r>
            <a:r>
              <a:rPr lang="en-US" altLang="zh-CN" baseline="0" dirty="0"/>
              <a:t>2-3</a:t>
            </a:r>
            <a:r>
              <a:rPr lang="zh-CN" altLang="en-US" baseline="0" dirty="0"/>
              <a:t>树添加的情况</a:t>
            </a:r>
            <a:endParaRPr lang="en-US" altLang="zh-CN" baseline="0" dirty="0"/>
          </a:p>
          <a:p>
            <a:r>
              <a:rPr lang="en-US" altLang="zh-CN" baseline="0" dirty="0"/>
              <a:t>2</a:t>
            </a:r>
            <a:r>
              <a:rPr lang="zh-CN" altLang="en-US" baseline="0" dirty="0"/>
              <a:t>、保持根节点始终是黑色的，代码中保持，公共的</a:t>
            </a:r>
            <a:r>
              <a:rPr lang="en-US" altLang="zh-CN" baseline="0" dirty="0"/>
              <a:t>add</a:t>
            </a:r>
            <a:r>
              <a:rPr lang="zh-CN" altLang="en-US" baseline="0" dirty="0"/>
              <a:t>方法中增加</a:t>
            </a:r>
            <a:r>
              <a:rPr lang="en-US" altLang="zh-CN" baseline="0" dirty="0" err="1"/>
              <a:t>root.clour</a:t>
            </a:r>
            <a:r>
              <a:rPr lang="en-US" altLang="zh-CN" baseline="0" dirty="0"/>
              <a:t>=black</a:t>
            </a:r>
          </a:p>
          <a:p>
            <a:r>
              <a:rPr lang="en-US" altLang="zh-CN" baseline="0" dirty="0"/>
              <a:t>3</a:t>
            </a:r>
            <a:r>
              <a:rPr lang="zh-CN" altLang="en-US" baseline="0" dirty="0"/>
              <a:t>、</a:t>
            </a:r>
            <a:r>
              <a:rPr lang="en-US" altLang="zh-CN" baseline="0" dirty="0"/>
              <a:t>37</a:t>
            </a:r>
            <a:r>
              <a:rPr lang="zh-CN" altLang="en-US" baseline="0" dirty="0"/>
              <a:t>：新添加的依然是红色的，添加到黑色的左孩子上，插入到</a:t>
            </a:r>
            <a:r>
              <a:rPr lang="en-US" altLang="zh-CN" baseline="0" dirty="0"/>
              <a:t>42</a:t>
            </a:r>
            <a:r>
              <a:rPr lang="zh-CN" altLang="en-US" baseline="0" dirty="0"/>
              <a:t>的左边，对应</a:t>
            </a:r>
            <a:r>
              <a:rPr lang="en-US" altLang="zh-CN" baseline="0" dirty="0"/>
              <a:t>2-3</a:t>
            </a:r>
            <a:r>
              <a:rPr lang="zh-CN" altLang="en-US" baseline="0" dirty="0"/>
              <a:t>树的</a:t>
            </a:r>
            <a:r>
              <a:rPr lang="en-US" altLang="zh-CN" baseline="0" dirty="0"/>
              <a:t>3-</a:t>
            </a:r>
            <a:r>
              <a:rPr lang="zh-CN" altLang="en-US" baseline="0" dirty="0"/>
              <a:t>节点；</a:t>
            </a:r>
            <a:endParaRPr lang="en-US" altLang="zh-CN" baseline="0" dirty="0"/>
          </a:p>
          <a:p>
            <a:r>
              <a:rPr lang="en-US" altLang="zh-CN" baseline="0" dirty="0"/>
              <a:t>--------------------------------------------------------------------------------------------------</a:t>
            </a:r>
          </a:p>
          <a:p>
            <a:r>
              <a:rPr lang="en-US" altLang="zh-CN" baseline="0" dirty="0"/>
              <a:t>4</a:t>
            </a:r>
            <a:r>
              <a:rPr lang="zh-CN" altLang="en-US" baseline="0" dirty="0"/>
              <a:t>、如果先插入的是</a:t>
            </a:r>
            <a:r>
              <a:rPr lang="en-US" altLang="zh-CN" baseline="0" dirty="0"/>
              <a:t>37</a:t>
            </a:r>
            <a:r>
              <a:rPr lang="zh-CN" altLang="en-US" baseline="0" dirty="0"/>
              <a:t>，后插入</a:t>
            </a:r>
            <a:r>
              <a:rPr lang="en-US" altLang="zh-CN" baseline="0" dirty="0"/>
              <a:t>42</a:t>
            </a:r>
            <a:r>
              <a:rPr lang="zh-CN" altLang="en-US" baseline="0" dirty="0"/>
              <a:t>，新插入的元素在黑节点的右侧，那么需要进行一次左旋转，变成了</a:t>
            </a:r>
            <a:r>
              <a:rPr lang="en-US" altLang="zh-CN" baseline="0" dirty="0"/>
              <a:t>42</a:t>
            </a:r>
            <a:r>
              <a:rPr lang="zh-CN" altLang="en-US" baseline="0" dirty="0"/>
              <a:t>是根节点</a:t>
            </a:r>
            <a:endParaRPr lang="en-US" altLang="zh-CN" baseline="0" dirty="0"/>
          </a:p>
          <a:p>
            <a:r>
              <a:rPr lang="en-US" altLang="zh-CN" baseline="0" dirty="0"/>
              <a:t>   </a:t>
            </a:r>
            <a:r>
              <a:rPr lang="zh-CN" altLang="en-US" baseline="0" dirty="0"/>
              <a:t>动画演示，两个连续的红色节点，只是一个子过程，后续还有有其他的维护</a:t>
            </a:r>
            <a:endParaRPr lang="en-US" altLang="zh-CN" baseline="0" dirty="0"/>
          </a:p>
          <a:p>
            <a:r>
              <a:rPr lang="en-US" altLang="zh-CN" baseline="0" dirty="0"/>
              <a:t>   </a:t>
            </a:r>
            <a:r>
              <a:rPr lang="zh-CN" altLang="en-US" baseline="0" dirty="0"/>
              <a:t>代码实现 </a:t>
            </a:r>
            <a:r>
              <a:rPr lang="en-US" altLang="zh-CN" baseline="0" dirty="0"/>
              <a:t>Node x = </a:t>
            </a:r>
            <a:r>
              <a:rPr lang="en-US" altLang="zh-CN" baseline="0" dirty="0" err="1"/>
              <a:t>node.ritht</a:t>
            </a:r>
            <a:r>
              <a:rPr lang="en-US" altLang="zh-CN" baseline="0" dirty="0"/>
              <a:t>; </a:t>
            </a:r>
            <a:r>
              <a:rPr lang="en-US" altLang="zh-CN" baseline="0" dirty="0" err="1"/>
              <a:t>node.right</a:t>
            </a:r>
            <a:r>
              <a:rPr lang="en-US" altLang="zh-CN" baseline="0" dirty="0"/>
              <a:t>=</a:t>
            </a:r>
            <a:r>
              <a:rPr lang="en-US" altLang="zh-CN" baseline="0" dirty="0" err="1"/>
              <a:t>x.left;x.left</a:t>
            </a:r>
            <a:r>
              <a:rPr lang="en-US" altLang="zh-CN" baseline="0" dirty="0"/>
              <a:t>=node;      </a:t>
            </a:r>
            <a:r>
              <a:rPr lang="en-US" altLang="zh-CN" baseline="0" dirty="0" err="1"/>
              <a:t>x.clour</a:t>
            </a:r>
            <a:r>
              <a:rPr lang="en-US" altLang="zh-CN" baseline="0" dirty="0"/>
              <a:t>=</a:t>
            </a:r>
            <a:r>
              <a:rPr lang="en-US" altLang="zh-CN" baseline="0" dirty="0" err="1"/>
              <a:t>node.color;node.color</a:t>
            </a:r>
            <a:r>
              <a:rPr lang="en-US" altLang="zh-CN" baseline="0" dirty="0"/>
              <a:t>=red;  return x;</a:t>
            </a:r>
          </a:p>
          <a:p>
            <a:r>
              <a:rPr lang="zh-CN" altLang="en-US" baseline="0" dirty="0"/>
              <a:t>变色，</a:t>
            </a:r>
            <a:r>
              <a:rPr lang="en-US" altLang="zh-CN" baseline="0" dirty="0"/>
              <a:t>x</a:t>
            </a:r>
            <a:r>
              <a:rPr lang="zh-CN" altLang="en-US" baseline="0" dirty="0"/>
              <a:t>占据了</a:t>
            </a:r>
            <a:r>
              <a:rPr lang="en-US" altLang="zh-CN" baseline="0" dirty="0"/>
              <a:t>node</a:t>
            </a:r>
            <a:r>
              <a:rPr lang="zh-CN" altLang="en-US" baseline="0" dirty="0"/>
              <a:t>的位置，因此颜色和</a:t>
            </a:r>
            <a:r>
              <a:rPr lang="en-US" altLang="zh-CN" baseline="0" dirty="0"/>
              <a:t>node</a:t>
            </a:r>
            <a:r>
              <a:rPr lang="zh-CN" altLang="en-US" baseline="0" dirty="0"/>
              <a:t>保持一致。但是</a:t>
            </a:r>
            <a:r>
              <a:rPr lang="en-US" altLang="zh-CN" baseline="0" dirty="0"/>
              <a:t>node</a:t>
            </a:r>
            <a:r>
              <a:rPr lang="zh-CN" altLang="en-US" baseline="0" dirty="0"/>
              <a:t>需要是红色，表示新加的节点是两个元素在一个节点上。</a:t>
            </a:r>
            <a:endParaRPr lang="en-US" altLang="zh-CN" baseline="0" dirty="0"/>
          </a:p>
          <a:p>
            <a:r>
              <a:rPr lang="en-US" altLang="zh-CN" baseline="0" dirty="0"/>
              <a:t>---------------------------------------------------------------------------</a:t>
            </a:r>
          </a:p>
          <a:p>
            <a:r>
              <a:rPr lang="en-US" altLang="zh-CN" baseline="0" dirty="0"/>
              <a:t>   </a:t>
            </a: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37</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aseline="0" dirty="0"/>
              <a:t>上一个</a:t>
            </a:r>
            <a:r>
              <a:rPr lang="en-US" altLang="zh-CN" baseline="0" dirty="0"/>
              <a:t>PPT</a:t>
            </a:r>
            <a:r>
              <a:rPr lang="zh-CN" altLang="en-US" baseline="0" dirty="0"/>
              <a:t>是向</a:t>
            </a:r>
            <a:r>
              <a:rPr lang="en-US" altLang="zh-CN" baseline="0" dirty="0"/>
              <a:t>2-</a:t>
            </a:r>
            <a:r>
              <a:rPr lang="zh-CN" altLang="en-US" baseline="0" dirty="0"/>
              <a:t>节点添加元素</a:t>
            </a:r>
            <a:endParaRPr lang="en-US" altLang="zh-CN" baseline="0" dirty="0"/>
          </a:p>
          <a:p>
            <a:r>
              <a:rPr lang="en-US" altLang="zh-CN" baseline="0" dirty="0"/>
              <a:t>---------------------------------------------------------------------------</a:t>
            </a:r>
          </a:p>
          <a:p>
            <a:r>
              <a:rPr lang="zh-CN" altLang="en-US" baseline="0" dirty="0"/>
              <a:t>向</a:t>
            </a:r>
            <a:r>
              <a:rPr lang="en-US" altLang="zh-CN" baseline="0" dirty="0"/>
              <a:t>3-</a:t>
            </a:r>
            <a:r>
              <a:rPr lang="zh-CN" altLang="en-US" baseline="0" dirty="0"/>
              <a:t>节点添加元素</a:t>
            </a:r>
            <a:r>
              <a:rPr lang="en-US" altLang="zh-CN" baseline="0" dirty="0"/>
              <a:t>=2-3</a:t>
            </a:r>
            <a:r>
              <a:rPr lang="zh-CN" altLang="en-US" baseline="0" dirty="0"/>
              <a:t>树中在</a:t>
            </a:r>
            <a:r>
              <a:rPr lang="en-US" altLang="zh-CN" baseline="0" dirty="0"/>
              <a:t>3-</a:t>
            </a:r>
            <a:r>
              <a:rPr lang="zh-CN" altLang="en-US" baseline="0" dirty="0"/>
              <a:t>节点中添加元素</a:t>
            </a:r>
            <a:endParaRPr lang="en-US" altLang="zh-CN" baseline="0" dirty="0"/>
          </a:p>
          <a:p>
            <a:r>
              <a:rPr lang="en-US" altLang="zh-CN" baseline="0" dirty="0"/>
              <a:t>1</a:t>
            </a:r>
            <a:r>
              <a:rPr lang="zh-CN" altLang="en-US" baseline="0" dirty="0"/>
              <a:t>、</a:t>
            </a:r>
            <a:r>
              <a:rPr lang="en-US" altLang="zh-CN" baseline="0" dirty="0"/>
              <a:t>42</a:t>
            </a:r>
            <a:r>
              <a:rPr lang="zh-CN" altLang="en-US" baseline="0" dirty="0"/>
              <a:t>和</a:t>
            </a:r>
            <a:r>
              <a:rPr lang="en-US" altLang="zh-CN" baseline="0" dirty="0"/>
              <a:t>37</a:t>
            </a:r>
            <a:r>
              <a:rPr lang="zh-CN" altLang="en-US" baseline="0" dirty="0"/>
              <a:t>左倾的两个节点（</a:t>
            </a:r>
            <a:r>
              <a:rPr lang="en-US" altLang="zh-CN" baseline="0" dirty="0"/>
              <a:t>2-3</a:t>
            </a:r>
            <a:r>
              <a:rPr lang="zh-CN" altLang="en-US" baseline="0" dirty="0"/>
              <a:t>树的</a:t>
            </a:r>
            <a:r>
              <a:rPr lang="en-US" altLang="zh-CN" baseline="0" dirty="0"/>
              <a:t>3</a:t>
            </a:r>
            <a:r>
              <a:rPr lang="zh-CN" altLang="en-US" baseline="0" dirty="0"/>
              <a:t>节点），向树中添加</a:t>
            </a:r>
            <a:r>
              <a:rPr lang="en-US" altLang="zh-CN" baseline="0" dirty="0"/>
              <a:t>66</a:t>
            </a:r>
            <a:r>
              <a:rPr lang="zh-CN" altLang="en-US" baseline="0" dirty="0"/>
              <a:t>这个节点，那么变成了图</a:t>
            </a:r>
            <a:r>
              <a:rPr lang="en-US" altLang="zh-CN" baseline="0" dirty="0"/>
              <a:t>2</a:t>
            </a:r>
            <a:r>
              <a:rPr lang="zh-CN" altLang="en-US" baseline="0" dirty="0"/>
              <a:t>；</a:t>
            </a:r>
            <a:endParaRPr lang="en-US" altLang="zh-CN" baseline="0" dirty="0"/>
          </a:p>
          <a:p>
            <a:r>
              <a:rPr lang="en-US" altLang="zh-CN" baseline="0" dirty="0"/>
              <a:t>2</a:t>
            </a:r>
            <a:r>
              <a:rPr lang="zh-CN" altLang="en-US" baseline="0" dirty="0"/>
              <a:t>、类比</a:t>
            </a:r>
            <a:r>
              <a:rPr lang="en-US" altLang="zh-CN" baseline="0" dirty="0"/>
              <a:t>2-3</a:t>
            </a:r>
            <a:r>
              <a:rPr lang="zh-CN" altLang="en-US" baseline="0" dirty="0"/>
              <a:t>树的情况，图</a:t>
            </a:r>
            <a:r>
              <a:rPr lang="en-US" altLang="zh-CN" baseline="0" dirty="0"/>
              <a:t>3【</a:t>
            </a:r>
            <a:r>
              <a:rPr lang="zh-CN" altLang="en-US" baseline="0" dirty="0"/>
              <a:t>原来</a:t>
            </a:r>
            <a:r>
              <a:rPr lang="en-US" altLang="zh-CN" baseline="0" dirty="0"/>
              <a:t>3-</a:t>
            </a:r>
            <a:r>
              <a:rPr lang="zh-CN" altLang="en-US" baseline="0" dirty="0"/>
              <a:t>节点，添加了一个元素</a:t>
            </a:r>
            <a:r>
              <a:rPr lang="en-US" altLang="zh-CN" baseline="0" dirty="0"/>
              <a:t>66</a:t>
            </a:r>
            <a:r>
              <a:rPr lang="zh-CN" altLang="en-US" baseline="0" dirty="0"/>
              <a:t>以后，那么</a:t>
            </a:r>
            <a:r>
              <a:rPr lang="en-US" altLang="zh-CN" baseline="0" dirty="0"/>
              <a:t>2-3</a:t>
            </a:r>
            <a:r>
              <a:rPr lang="zh-CN" altLang="en-US" baseline="0" dirty="0"/>
              <a:t>树中形成了一个临时的</a:t>
            </a:r>
            <a:r>
              <a:rPr lang="en-US" altLang="zh-CN" baseline="0" dirty="0"/>
              <a:t>4-</a:t>
            </a:r>
            <a:r>
              <a:rPr lang="zh-CN" altLang="en-US" baseline="0" dirty="0"/>
              <a:t>节点。红指的是它和他的父是融合在一起的</a:t>
            </a:r>
            <a:r>
              <a:rPr lang="en-US" altLang="zh-CN" baseline="0" dirty="0"/>
              <a:t>】</a:t>
            </a:r>
          </a:p>
          <a:p>
            <a:r>
              <a:rPr lang="en-US" altLang="zh-CN" baseline="0" dirty="0"/>
              <a:t>3</a:t>
            </a:r>
            <a:r>
              <a:rPr lang="zh-CN" altLang="en-US" baseline="0" dirty="0"/>
              <a:t>、</a:t>
            </a:r>
            <a:r>
              <a:rPr lang="en-US" altLang="zh-CN" baseline="0" dirty="0"/>
              <a:t>2-3</a:t>
            </a:r>
            <a:r>
              <a:rPr lang="zh-CN" altLang="en-US" baseline="0" dirty="0"/>
              <a:t>树中处理过程，对于临时的</a:t>
            </a:r>
            <a:r>
              <a:rPr lang="en-US" altLang="zh-CN" baseline="0" dirty="0"/>
              <a:t>4-</a:t>
            </a:r>
            <a:r>
              <a:rPr lang="zh-CN" altLang="en-US" baseline="0" dirty="0"/>
              <a:t>节点，拆成</a:t>
            </a:r>
            <a:r>
              <a:rPr lang="en-US" altLang="zh-CN" baseline="0" dirty="0"/>
              <a:t>3</a:t>
            </a:r>
            <a:r>
              <a:rPr lang="zh-CN" altLang="en-US" baseline="0" dirty="0"/>
              <a:t>个</a:t>
            </a:r>
            <a:r>
              <a:rPr lang="en-US" altLang="zh-CN" baseline="0" dirty="0"/>
              <a:t>2</a:t>
            </a:r>
            <a:r>
              <a:rPr lang="zh-CN" altLang="en-US" baseline="0" dirty="0"/>
              <a:t>节点组成的子树，对应在红黑树中</a:t>
            </a:r>
            <a:r>
              <a:rPr lang="en-US" altLang="zh-CN" baseline="0" dirty="0"/>
              <a:t>3</a:t>
            </a:r>
            <a:r>
              <a:rPr lang="zh-CN" altLang="en-US" baseline="0" dirty="0"/>
              <a:t>个</a:t>
            </a:r>
            <a:r>
              <a:rPr lang="en-US" altLang="zh-CN" baseline="0" dirty="0"/>
              <a:t>2</a:t>
            </a:r>
            <a:r>
              <a:rPr lang="zh-CN" altLang="en-US" baseline="0" dirty="0"/>
              <a:t>节点其实就是黑节点。图</a:t>
            </a:r>
            <a:r>
              <a:rPr lang="en-US" altLang="zh-CN" baseline="0" dirty="0"/>
              <a:t>4</a:t>
            </a:r>
            <a:r>
              <a:rPr lang="zh-CN" altLang="en-US" baseline="0" dirty="0"/>
              <a:t>下，所以颜色都应该变成了黑色，图三都变成黑色</a:t>
            </a:r>
            <a:endParaRPr lang="en-US" altLang="zh-CN" baseline="0" dirty="0"/>
          </a:p>
          <a:p>
            <a:r>
              <a:rPr lang="en-US" altLang="zh-CN" baseline="0" dirty="0"/>
              <a:t>4</a:t>
            </a:r>
            <a:r>
              <a:rPr lang="zh-CN" altLang="en-US" baseline="0" dirty="0"/>
              <a:t>、根据</a:t>
            </a:r>
            <a:r>
              <a:rPr lang="en-US" altLang="zh-CN" baseline="0" dirty="0"/>
              <a:t>2-3</a:t>
            </a:r>
            <a:r>
              <a:rPr lang="zh-CN" altLang="en-US" baseline="0" dirty="0"/>
              <a:t>树中临时</a:t>
            </a:r>
            <a:r>
              <a:rPr lang="en-US" altLang="zh-CN" baseline="0" dirty="0"/>
              <a:t>4-</a:t>
            </a:r>
            <a:r>
              <a:rPr lang="zh-CN" altLang="en-US" baseline="0" dirty="0"/>
              <a:t>节点的处理，</a:t>
            </a:r>
            <a:r>
              <a:rPr lang="en-US" altLang="zh-CN" baseline="0" dirty="0"/>
              <a:t>42</a:t>
            </a:r>
            <a:r>
              <a:rPr lang="zh-CN" altLang="en-US" baseline="0" dirty="0"/>
              <a:t>需要和他的父做融合，因此</a:t>
            </a:r>
            <a:r>
              <a:rPr lang="en-US" altLang="zh-CN" baseline="0" dirty="0"/>
              <a:t>42</a:t>
            </a:r>
            <a:r>
              <a:rPr lang="zh-CN" altLang="en-US" baseline="0" dirty="0"/>
              <a:t>需要变成了红色的。所以各节点的颜色需要改变，图</a:t>
            </a:r>
            <a:r>
              <a:rPr lang="en-US" altLang="zh-CN" baseline="0" dirty="0"/>
              <a:t>5 </a:t>
            </a:r>
            <a:r>
              <a:rPr lang="zh-CN" altLang="en-US" baseline="0" dirty="0"/>
              <a:t>颜色翻转，</a:t>
            </a:r>
            <a:r>
              <a:rPr lang="en-US" altLang="zh-CN" baseline="0" dirty="0" err="1"/>
              <a:t>flipColors</a:t>
            </a:r>
            <a:endParaRPr lang="en-US" altLang="zh-CN" baseline="0" dirty="0"/>
          </a:p>
          <a:p>
            <a:r>
              <a:rPr lang="en-US" altLang="zh-CN" baseline="0" dirty="0"/>
              <a:t>5</a:t>
            </a:r>
            <a:r>
              <a:rPr lang="zh-CN" altLang="en-US" baseline="0" dirty="0"/>
              <a:t>、程序中实现</a:t>
            </a:r>
            <a:endParaRPr lang="en-US" altLang="zh-CN" baseline="0" dirty="0"/>
          </a:p>
          <a:p>
            <a:r>
              <a:rPr lang="en-US" altLang="zh-CN" baseline="0" dirty="0"/>
              <a:t>  </a:t>
            </a:r>
            <a:r>
              <a:rPr lang="en-US" altLang="zh-CN" baseline="0" dirty="0" err="1"/>
              <a:t>node.color</a:t>
            </a:r>
            <a:r>
              <a:rPr lang="en-US" altLang="zh-CN" baseline="0" dirty="0"/>
              <a:t>=</a:t>
            </a:r>
            <a:r>
              <a:rPr lang="en-US" altLang="zh-CN" baseline="0" dirty="0" err="1"/>
              <a:t>red;node.left.color</a:t>
            </a:r>
            <a:r>
              <a:rPr lang="en-US" altLang="zh-CN" baseline="0" dirty="0"/>
              <a:t>=</a:t>
            </a:r>
            <a:r>
              <a:rPr lang="en-US" altLang="zh-CN" baseline="0" dirty="0" err="1"/>
              <a:t>black;node.right.color</a:t>
            </a:r>
            <a:r>
              <a:rPr lang="en-US" altLang="zh-CN" baseline="0" dirty="0"/>
              <a:t>=black;</a:t>
            </a: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38</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aseline="0" dirty="0"/>
              <a:t>上一个</a:t>
            </a:r>
            <a:r>
              <a:rPr lang="en-US" altLang="zh-CN" baseline="0" dirty="0"/>
              <a:t>PPT</a:t>
            </a:r>
            <a:r>
              <a:rPr lang="zh-CN" altLang="en-US" baseline="0" dirty="0"/>
              <a:t>是向</a:t>
            </a:r>
            <a:r>
              <a:rPr lang="en-US" altLang="zh-CN" baseline="0" dirty="0"/>
              <a:t>2-</a:t>
            </a:r>
            <a:r>
              <a:rPr lang="zh-CN" altLang="en-US" baseline="0" dirty="0"/>
              <a:t>节点添加元素</a:t>
            </a:r>
            <a:endParaRPr lang="en-US" altLang="zh-CN" baseline="0" dirty="0"/>
          </a:p>
          <a:p>
            <a:r>
              <a:rPr lang="en-US" altLang="zh-CN" baseline="0" dirty="0"/>
              <a:t>---------------------------------------------------------------------------</a:t>
            </a:r>
          </a:p>
          <a:p>
            <a:r>
              <a:rPr lang="zh-CN" altLang="en-US" baseline="0" dirty="0"/>
              <a:t>向</a:t>
            </a:r>
            <a:r>
              <a:rPr lang="en-US" altLang="zh-CN" baseline="0" dirty="0"/>
              <a:t>3-</a:t>
            </a:r>
            <a:r>
              <a:rPr lang="zh-CN" altLang="en-US" baseline="0" dirty="0"/>
              <a:t>节点添加元素</a:t>
            </a:r>
            <a:r>
              <a:rPr lang="en-US" altLang="zh-CN" baseline="0" dirty="0"/>
              <a:t>=2-3</a:t>
            </a:r>
            <a:r>
              <a:rPr lang="zh-CN" altLang="en-US" baseline="0" dirty="0"/>
              <a:t>树中在</a:t>
            </a:r>
            <a:r>
              <a:rPr lang="en-US" altLang="zh-CN" baseline="0" dirty="0"/>
              <a:t>3-</a:t>
            </a:r>
            <a:r>
              <a:rPr lang="zh-CN" altLang="en-US" baseline="0" dirty="0"/>
              <a:t>节点中添加元素</a:t>
            </a:r>
            <a:endParaRPr lang="en-US" altLang="zh-CN" baseline="0" dirty="0"/>
          </a:p>
          <a:p>
            <a:r>
              <a:rPr lang="en-US" altLang="zh-CN" baseline="0" dirty="0"/>
              <a:t>1</a:t>
            </a:r>
            <a:r>
              <a:rPr lang="zh-CN" altLang="en-US" baseline="0" dirty="0"/>
              <a:t>、添加元素</a:t>
            </a:r>
            <a:r>
              <a:rPr lang="en-US" altLang="zh-CN" baseline="0" dirty="0"/>
              <a:t>12</a:t>
            </a:r>
            <a:r>
              <a:rPr lang="zh-CN" altLang="en-US" baseline="0" dirty="0"/>
              <a:t>，现在形状</a:t>
            </a:r>
            <a:r>
              <a:rPr lang="en-US" altLang="zh-CN" baseline="0" dirty="0"/>
              <a:t>42</a:t>
            </a:r>
            <a:r>
              <a:rPr lang="zh-CN" altLang="en-US" baseline="0" dirty="0"/>
              <a:t>节点是左孩子的左孩子都是红色，这时对应</a:t>
            </a:r>
            <a:r>
              <a:rPr lang="en-US" altLang="zh-CN" baseline="0" dirty="0"/>
              <a:t>2-3</a:t>
            </a:r>
            <a:r>
              <a:rPr lang="zh-CN" altLang="en-US" baseline="0" dirty="0"/>
              <a:t>树中的</a:t>
            </a:r>
            <a:r>
              <a:rPr lang="en-US" altLang="zh-CN" baseline="0" dirty="0"/>
              <a:t>4</a:t>
            </a:r>
            <a:r>
              <a:rPr lang="zh-CN" altLang="en-US" baseline="0" dirty="0"/>
              <a:t>节点，因为红色代表的是它和它的父是融合一起的</a:t>
            </a:r>
            <a:endParaRPr lang="en-US" altLang="zh-CN" baseline="0" dirty="0"/>
          </a:p>
          <a:p>
            <a:r>
              <a:rPr lang="en-US" altLang="zh-CN" baseline="0" dirty="0"/>
              <a:t>2</a:t>
            </a:r>
            <a:r>
              <a:rPr lang="zh-CN" altLang="en-US" baseline="0" dirty="0"/>
              <a:t>、</a:t>
            </a:r>
            <a:r>
              <a:rPr lang="en-US" altLang="zh-CN" baseline="0" dirty="0"/>
              <a:t>4</a:t>
            </a:r>
            <a:r>
              <a:rPr lang="zh-CN" altLang="en-US" baseline="0" dirty="0"/>
              <a:t>节点处理方式都是</a:t>
            </a:r>
            <a:r>
              <a:rPr lang="en-US" altLang="zh-CN" baseline="0" dirty="0"/>
              <a:t>3</a:t>
            </a:r>
            <a:r>
              <a:rPr lang="zh-CN" altLang="en-US" baseline="0" dirty="0"/>
              <a:t>个</a:t>
            </a:r>
            <a:r>
              <a:rPr lang="en-US" altLang="zh-CN" baseline="0" dirty="0"/>
              <a:t>2-</a:t>
            </a:r>
            <a:r>
              <a:rPr lang="zh-CN" altLang="en-US" baseline="0" dirty="0"/>
              <a:t>节点组成的子树，图三下。这时候就是右旋转</a:t>
            </a:r>
            <a:endParaRPr lang="en-US" altLang="zh-CN" baseline="0" dirty="0"/>
          </a:p>
          <a:p>
            <a:r>
              <a:rPr lang="en-US" altLang="zh-CN" baseline="0" dirty="0"/>
              <a:t>3</a:t>
            </a:r>
            <a:r>
              <a:rPr lang="zh-CN" altLang="en-US" baseline="0" dirty="0"/>
              <a:t>、图四补全数据</a:t>
            </a:r>
            <a:endParaRPr lang="en-US" altLang="zh-CN" baseline="0" dirty="0"/>
          </a:p>
          <a:p>
            <a:r>
              <a:rPr lang="en-US" altLang="zh-CN" baseline="0" dirty="0"/>
              <a:t>4</a:t>
            </a:r>
            <a:r>
              <a:rPr lang="zh-CN" altLang="en-US" baseline="0" dirty="0"/>
              <a:t>、图</a:t>
            </a:r>
            <a:r>
              <a:rPr lang="en-US" altLang="zh-CN" baseline="0" dirty="0"/>
              <a:t>5 </a:t>
            </a:r>
            <a:r>
              <a:rPr lang="en-US" altLang="zh-CN" baseline="0" dirty="0" err="1"/>
              <a:t>node.left</a:t>
            </a:r>
            <a:r>
              <a:rPr lang="en-US" altLang="zh-CN" baseline="0" dirty="0"/>
              <a:t>=t1</a:t>
            </a:r>
          </a:p>
          <a:p>
            <a:r>
              <a:rPr lang="en-US" altLang="zh-CN" baseline="0" dirty="0"/>
              <a:t>5</a:t>
            </a:r>
            <a:r>
              <a:rPr lang="zh-CN" altLang="en-US" baseline="0" dirty="0"/>
              <a:t>、图</a:t>
            </a:r>
            <a:r>
              <a:rPr lang="en-US" altLang="zh-CN" baseline="0" dirty="0"/>
              <a:t>6x.right=node</a:t>
            </a:r>
          </a:p>
          <a:p>
            <a:r>
              <a:rPr lang="en-US" altLang="zh-CN" baseline="0" dirty="0"/>
              <a:t>6</a:t>
            </a:r>
            <a:r>
              <a:rPr lang="zh-CN" altLang="en-US" baseline="0" dirty="0"/>
              <a:t>、维护节点的颜色信息</a:t>
            </a:r>
            <a:r>
              <a:rPr lang="en-US" altLang="zh-CN" baseline="0" dirty="0"/>
              <a:t>x</a:t>
            </a:r>
            <a:r>
              <a:rPr lang="zh-CN" altLang="en-US" baseline="0" dirty="0"/>
              <a:t>是新的根，应该和以前的根</a:t>
            </a:r>
            <a:r>
              <a:rPr lang="en-US" altLang="zh-CN" baseline="0" dirty="0"/>
              <a:t>node</a:t>
            </a:r>
            <a:r>
              <a:rPr lang="zh-CN" altLang="en-US" baseline="0" dirty="0"/>
              <a:t>的颜色一致 </a:t>
            </a:r>
            <a:r>
              <a:rPr lang="en-US" altLang="zh-CN" baseline="0" dirty="0" err="1"/>
              <a:t>x.color</a:t>
            </a:r>
            <a:r>
              <a:rPr lang="en-US" altLang="zh-CN" baseline="0" dirty="0"/>
              <a:t>=</a:t>
            </a:r>
            <a:r>
              <a:rPr lang="en-US" altLang="zh-CN" baseline="0" dirty="0" err="1"/>
              <a:t>node.color</a:t>
            </a:r>
            <a:r>
              <a:rPr lang="en-US" altLang="zh-CN" baseline="0" dirty="0"/>
              <a:t>;</a:t>
            </a:r>
          </a:p>
          <a:p>
            <a:r>
              <a:rPr lang="en-US" altLang="zh-CN" baseline="0" dirty="0"/>
              <a:t>    node</a:t>
            </a:r>
            <a:r>
              <a:rPr lang="zh-CN" altLang="en-US" baseline="0" dirty="0"/>
              <a:t>编程了</a:t>
            </a:r>
            <a:r>
              <a:rPr lang="en-US" altLang="zh-CN" baseline="0" dirty="0"/>
              <a:t>x</a:t>
            </a:r>
            <a:r>
              <a:rPr lang="zh-CN" altLang="en-US" baseline="0" dirty="0"/>
              <a:t>的右孩子，</a:t>
            </a:r>
            <a:r>
              <a:rPr lang="en-US" altLang="zh-CN" baseline="0" dirty="0"/>
              <a:t>42</a:t>
            </a:r>
            <a:r>
              <a:rPr lang="zh-CN" altLang="en-US" baseline="0" dirty="0"/>
              <a:t>和</a:t>
            </a:r>
            <a:r>
              <a:rPr lang="en-US" altLang="zh-CN" baseline="0" dirty="0"/>
              <a:t>37</a:t>
            </a:r>
            <a:r>
              <a:rPr lang="zh-CN" altLang="en-US" baseline="0" dirty="0"/>
              <a:t>、</a:t>
            </a:r>
            <a:r>
              <a:rPr lang="en-US" altLang="zh-CN" baseline="0" dirty="0"/>
              <a:t>12</a:t>
            </a:r>
            <a:r>
              <a:rPr lang="zh-CN" altLang="en-US" baseline="0" dirty="0"/>
              <a:t>对应的</a:t>
            </a:r>
            <a:r>
              <a:rPr lang="en-US" altLang="zh-CN" baseline="0" dirty="0"/>
              <a:t>2-3</a:t>
            </a:r>
            <a:r>
              <a:rPr lang="zh-CN" altLang="en-US" baseline="0" dirty="0"/>
              <a:t>树中依然是</a:t>
            </a:r>
            <a:r>
              <a:rPr lang="en-US" altLang="zh-CN" baseline="0" dirty="0"/>
              <a:t>4</a:t>
            </a:r>
            <a:r>
              <a:rPr lang="zh-CN" altLang="en-US" baseline="0" dirty="0"/>
              <a:t>节点，</a:t>
            </a:r>
            <a:r>
              <a:rPr lang="en-US" altLang="zh-CN" baseline="0" dirty="0"/>
              <a:t>node</a:t>
            </a:r>
            <a:r>
              <a:rPr lang="zh-CN" altLang="en-US" baseline="0" dirty="0"/>
              <a:t>的颜色编程</a:t>
            </a:r>
            <a:r>
              <a:rPr lang="en-US" altLang="zh-CN" baseline="0" dirty="0"/>
              <a:t>red</a:t>
            </a:r>
            <a:r>
              <a:rPr lang="zh-CN" altLang="en-US" baseline="0" dirty="0"/>
              <a:t>表示他和父节点是融合到一起 </a:t>
            </a:r>
            <a:r>
              <a:rPr lang="en-US" altLang="zh-CN" baseline="0" dirty="0" err="1"/>
              <a:t>node.color</a:t>
            </a:r>
            <a:r>
              <a:rPr lang="en-US" altLang="zh-CN" baseline="0" dirty="0"/>
              <a:t>=red</a:t>
            </a:r>
          </a:p>
          <a:p>
            <a:r>
              <a:rPr lang="en-US" altLang="zh-CN" baseline="0" dirty="0"/>
              <a:t>7</a:t>
            </a:r>
            <a:r>
              <a:rPr lang="zh-CN" altLang="en-US" baseline="0" dirty="0"/>
              <a:t>、编代码实现右旋转</a:t>
            </a:r>
            <a:endParaRPr lang="en-US" altLang="zh-CN" baseline="0" dirty="0"/>
          </a:p>
          <a:p>
            <a:endParaRPr lang="en-US" altLang="zh-CN" baseline="0" dirty="0"/>
          </a:p>
          <a:p>
            <a:endParaRPr lang="en-US" altLang="zh-CN" baseline="0"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39</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a:t>
            </a:r>
            <a:r>
              <a:rPr lang="zh-CN" altLang="en-US" dirty="0"/>
              <a:t>、末尾添加元素 </a:t>
            </a:r>
            <a:r>
              <a:rPr lang="en-US" altLang="zh-CN" dirty="0"/>
              <a:t>13 </a:t>
            </a:r>
            <a:r>
              <a:rPr lang="zh-CN" altLang="en-US" dirty="0"/>
              <a:t>、 </a:t>
            </a:r>
            <a:r>
              <a:rPr lang="en-US" altLang="zh-CN" dirty="0"/>
              <a:t>28</a:t>
            </a:r>
            <a:r>
              <a:rPr lang="zh-CN" altLang="en-US" dirty="0"/>
              <a:t>、</a:t>
            </a:r>
            <a:r>
              <a:rPr lang="en-US" altLang="zh-CN" dirty="0"/>
              <a:t>39</a:t>
            </a:r>
            <a:r>
              <a:rPr lang="zh-CN" altLang="en-US" dirty="0"/>
              <a:t>、</a:t>
            </a:r>
            <a:r>
              <a:rPr lang="en-US" altLang="zh-CN" dirty="0"/>
              <a:t>65</a:t>
            </a:r>
          </a:p>
          <a:p>
            <a:r>
              <a:rPr lang="en-US" altLang="zh-CN" dirty="0"/>
              <a:t>2</a:t>
            </a:r>
            <a:r>
              <a:rPr lang="zh-CN" altLang="en-US" dirty="0"/>
              <a:t>、指定位置添加元素 在索引为</a:t>
            </a:r>
            <a:r>
              <a:rPr lang="en-US" altLang="zh-CN" dirty="0"/>
              <a:t>1</a:t>
            </a:r>
            <a:r>
              <a:rPr lang="zh-CN" altLang="en-US" dirty="0"/>
              <a:t>的位置插入数据</a:t>
            </a:r>
            <a:r>
              <a:rPr lang="en-US" altLang="zh-CN" dirty="0"/>
              <a:t>88</a:t>
            </a:r>
          </a:p>
          <a:p>
            <a:r>
              <a:rPr lang="zh-CN" altLang="en-US" dirty="0"/>
              <a:t>代码实现</a:t>
            </a:r>
            <a:endParaRPr lang="en-US" altLang="zh-CN" dirty="0"/>
          </a:p>
          <a:p>
            <a:r>
              <a:rPr lang="en-US" altLang="zh-CN" dirty="0"/>
              <a:t> size </a:t>
            </a:r>
            <a:r>
              <a:rPr lang="zh-CN" altLang="en-US" dirty="0"/>
              <a:t>和</a:t>
            </a:r>
            <a:r>
              <a:rPr lang="zh-CN" altLang="en-US" baseline="0" dirty="0"/>
              <a:t> </a:t>
            </a:r>
            <a:r>
              <a:rPr lang="en-US" altLang="zh-CN" baseline="0" dirty="0"/>
              <a:t>index</a:t>
            </a:r>
            <a:r>
              <a:rPr lang="zh-CN" altLang="en-US" baseline="0" dirty="0"/>
              <a:t>的合法性判断，然后在写插入的逻辑</a:t>
            </a:r>
            <a:endParaRPr lang="en-US" altLang="zh-CN" baseline="0" dirty="0"/>
          </a:p>
          <a:p>
            <a:r>
              <a:rPr lang="en-US" altLang="zh-CN" baseline="0" dirty="0"/>
              <a:t>3</a:t>
            </a:r>
            <a:r>
              <a:rPr lang="zh-CN" altLang="en-US" baseline="0" dirty="0"/>
              <a:t>、</a:t>
            </a:r>
            <a:r>
              <a:rPr lang="en-US" altLang="zh-CN" baseline="0" dirty="0" err="1"/>
              <a:t>addFrist</a:t>
            </a:r>
            <a:r>
              <a:rPr lang="en-US" altLang="zh-CN" baseline="0" dirty="0"/>
              <a:t> </a:t>
            </a:r>
          </a:p>
          <a:p>
            <a:r>
              <a:rPr lang="en-US" altLang="zh-CN"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、重写</a:t>
            </a:r>
            <a:r>
              <a:rPr lang="en-US" altLang="zh-CN" dirty="0" err="1"/>
              <a:t>toString</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、测试添加</a:t>
            </a:r>
          </a:p>
          <a:p>
            <a:r>
              <a:rPr lang="en-US" altLang="zh-CN" dirty="0"/>
              <a:t>3</a:t>
            </a:r>
            <a:r>
              <a:rPr lang="zh-CN" altLang="en-US" dirty="0"/>
              <a:t>、</a:t>
            </a:r>
            <a:r>
              <a:rPr lang="en-US" altLang="zh-CN" dirty="0"/>
              <a:t>get(index)</a:t>
            </a:r>
            <a:r>
              <a:rPr lang="zh-CN" altLang="en-US" dirty="0"/>
              <a:t>传一个</a:t>
            </a:r>
            <a:r>
              <a:rPr lang="en-US" altLang="zh-CN" dirty="0"/>
              <a:t>index</a:t>
            </a:r>
            <a:r>
              <a:rPr lang="zh-CN" altLang="en-US" dirty="0"/>
              <a:t>查找到元素</a:t>
            </a:r>
            <a:r>
              <a:rPr lang="en-US" altLang="zh-CN" dirty="0"/>
              <a:t>----set</a:t>
            </a:r>
            <a:r>
              <a:rPr lang="zh-CN" altLang="en-US" dirty="0"/>
              <a:t>方法就是修改数据</a:t>
            </a:r>
            <a:endParaRPr lang="en-US" altLang="zh-CN" dirty="0"/>
          </a:p>
          <a:p>
            <a:r>
              <a:rPr lang="en-US" altLang="zh-CN" dirty="0"/>
              <a:t>4</a:t>
            </a:r>
            <a:r>
              <a:rPr lang="zh-CN" altLang="en-US" dirty="0"/>
              <a:t>、</a:t>
            </a:r>
            <a:r>
              <a:rPr lang="en-US" altLang="zh-CN" dirty="0"/>
              <a:t>contains</a:t>
            </a:r>
          </a:p>
          <a:p>
            <a:r>
              <a:rPr lang="en-US" altLang="zh-CN" dirty="0"/>
              <a:t>5</a:t>
            </a:r>
            <a:r>
              <a:rPr lang="zh-CN" altLang="en-US" dirty="0"/>
              <a:t>、</a:t>
            </a:r>
            <a:r>
              <a:rPr lang="en-US" altLang="zh-CN" dirty="0"/>
              <a:t>find</a:t>
            </a:r>
            <a:endParaRPr lang="zh-CN" altLang="en-US" dirty="0"/>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4</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aseline="0" dirty="0"/>
              <a:t>上一个</a:t>
            </a:r>
            <a:r>
              <a:rPr lang="en-US" altLang="zh-CN" baseline="0" dirty="0"/>
              <a:t>PPT</a:t>
            </a:r>
            <a:r>
              <a:rPr lang="zh-CN" altLang="en-US" baseline="0" dirty="0"/>
              <a:t>是向</a:t>
            </a:r>
            <a:r>
              <a:rPr lang="en-US" altLang="zh-CN" baseline="0" dirty="0"/>
              <a:t>2-</a:t>
            </a:r>
            <a:r>
              <a:rPr lang="zh-CN" altLang="en-US" baseline="0" dirty="0"/>
              <a:t>节点添加元素</a:t>
            </a:r>
            <a:endParaRPr lang="en-US" altLang="zh-CN" baseline="0" dirty="0"/>
          </a:p>
          <a:p>
            <a:r>
              <a:rPr lang="en-US" altLang="zh-CN" baseline="0" dirty="0"/>
              <a:t>---------------------------------------------------------------------------</a:t>
            </a:r>
          </a:p>
          <a:p>
            <a:r>
              <a:rPr lang="zh-CN" altLang="en-US" baseline="0" dirty="0"/>
              <a:t>向</a:t>
            </a:r>
            <a:r>
              <a:rPr lang="en-US" altLang="zh-CN" baseline="0" dirty="0"/>
              <a:t>3-</a:t>
            </a:r>
            <a:r>
              <a:rPr lang="zh-CN" altLang="en-US" baseline="0" dirty="0"/>
              <a:t>节点添加元素</a:t>
            </a:r>
            <a:r>
              <a:rPr lang="en-US" altLang="zh-CN" baseline="0" dirty="0"/>
              <a:t>=2-3</a:t>
            </a:r>
            <a:r>
              <a:rPr lang="zh-CN" altLang="en-US" baseline="0" dirty="0"/>
              <a:t>树中在</a:t>
            </a:r>
            <a:r>
              <a:rPr lang="en-US" altLang="zh-CN" baseline="0" dirty="0"/>
              <a:t>3-</a:t>
            </a:r>
            <a:r>
              <a:rPr lang="zh-CN" altLang="en-US" baseline="0" dirty="0"/>
              <a:t>节点中添加元素</a:t>
            </a:r>
            <a:endParaRPr lang="en-US" altLang="zh-CN" baseline="0" dirty="0"/>
          </a:p>
          <a:p>
            <a:endParaRPr lang="en-US" altLang="zh-CN" baseline="0" dirty="0"/>
          </a:p>
          <a:p>
            <a:endParaRPr lang="en-US" altLang="zh-CN" baseline="0"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40</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baseline="0" dirty="0"/>
              <a:t>添加后进行节点维护时机和</a:t>
            </a:r>
            <a:r>
              <a:rPr lang="en-US" altLang="zh-CN" baseline="0" dirty="0" err="1"/>
              <a:t>avl</a:t>
            </a:r>
            <a:r>
              <a:rPr lang="zh-CN" altLang="en-US" baseline="0" dirty="0"/>
              <a:t>树一样，添加节点后回溯向上维护</a:t>
            </a:r>
            <a:endParaRPr lang="en-US" altLang="zh-CN" baseline="0" dirty="0"/>
          </a:p>
          <a:p>
            <a:endParaRPr lang="en-US" altLang="zh-CN" baseline="0"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41</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baseline="0" dirty="0"/>
          </a:p>
          <a:p>
            <a:endParaRPr lang="en-US" altLang="zh-CN" baseline="0"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42</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43</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44</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45</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46</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47</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48</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49</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a:t>
            </a:r>
            <a:r>
              <a:rPr lang="zh-CN" altLang="en-US" dirty="0"/>
              <a:t>、删除索引为</a:t>
            </a:r>
            <a:r>
              <a:rPr lang="en-US" altLang="zh-CN" dirty="0"/>
              <a:t>1</a:t>
            </a:r>
            <a:r>
              <a:rPr lang="zh-CN" altLang="en-US" dirty="0"/>
              <a:t>的元素</a:t>
            </a:r>
            <a:endParaRPr lang="en-US" altLang="zh-CN" dirty="0"/>
          </a:p>
          <a:p>
            <a:r>
              <a:rPr lang="en-US" altLang="zh-CN" dirty="0"/>
              <a:t>2</a:t>
            </a:r>
            <a:r>
              <a:rPr lang="zh-CN" altLang="en-US" dirty="0"/>
              <a:t>、代码实现</a:t>
            </a:r>
            <a:r>
              <a:rPr lang="en-US" altLang="zh-CN" dirty="0"/>
              <a:t>【</a:t>
            </a:r>
            <a:r>
              <a:rPr lang="zh-CN" altLang="en-US" dirty="0"/>
              <a:t>最后一个</a:t>
            </a:r>
            <a:r>
              <a:rPr lang="en-US" altLang="zh-CN" dirty="0"/>
              <a:t>size</a:t>
            </a:r>
            <a:r>
              <a:rPr lang="zh-CN" altLang="en-US" dirty="0"/>
              <a:t>指向的位置释放，然后在</a:t>
            </a:r>
            <a:r>
              <a:rPr lang="en-US" altLang="zh-CN" dirty="0"/>
              <a:t>size--】</a:t>
            </a:r>
          </a:p>
          <a:p>
            <a:r>
              <a:rPr lang="en-US" altLang="zh-CN" dirty="0"/>
              <a:t>   remove(</a:t>
            </a:r>
            <a:r>
              <a:rPr lang="en-US" altLang="zh-CN" dirty="0" err="1"/>
              <a:t>int</a:t>
            </a:r>
            <a:r>
              <a:rPr lang="en-US" altLang="zh-CN" dirty="0"/>
              <a:t> index)</a:t>
            </a:r>
          </a:p>
          <a:p>
            <a:r>
              <a:rPr lang="en-US" altLang="zh-CN" dirty="0"/>
              <a:t>   </a:t>
            </a:r>
            <a:r>
              <a:rPr lang="en-US" altLang="zh-CN" dirty="0" err="1"/>
              <a:t>removeFirst</a:t>
            </a:r>
            <a:endParaRPr lang="en-US" altLang="zh-CN" dirty="0"/>
          </a:p>
          <a:p>
            <a:r>
              <a:rPr lang="en-US" altLang="zh-CN" dirty="0"/>
              <a:t>   </a:t>
            </a:r>
            <a:r>
              <a:rPr lang="en-US" altLang="zh-CN" dirty="0" err="1"/>
              <a:t>removeLast</a:t>
            </a:r>
            <a:endParaRPr lang="en-US" altLang="zh-CN" dirty="0"/>
          </a:p>
          <a:p>
            <a:r>
              <a:rPr lang="en-US" altLang="zh-CN" dirty="0"/>
              <a:t>  //</a:t>
            </a:r>
            <a:r>
              <a:rPr lang="zh-CN" altLang="en-US" dirty="0"/>
              <a:t>增强，删除的是第一个</a:t>
            </a:r>
            <a:r>
              <a:rPr lang="en-US" altLang="zh-CN" dirty="0"/>
              <a:t>e</a:t>
            </a:r>
            <a:r>
              <a:rPr lang="en-US" altLang="zh-CN" baseline="0" dirty="0"/>
              <a:t> </a:t>
            </a:r>
            <a:r>
              <a:rPr lang="zh-CN" altLang="en-US" baseline="0" dirty="0"/>
              <a:t>重复元素不再删除</a:t>
            </a:r>
            <a:endParaRPr lang="en-US" altLang="zh-CN" dirty="0"/>
          </a:p>
          <a:p>
            <a:r>
              <a:rPr lang="en-US" altLang="zh-CN" dirty="0"/>
              <a:t>  </a:t>
            </a:r>
            <a:r>
              <a:rPr lang="en-US" altLang="zh-CN" dirty="0" err="1"/>
              <a:t>removeElement</a:t>
            </a:r>
            <a:r>
              <a:rPr lang="en-US" altLang="zh-CN" dirty="0"/>
              <a:t>(){</a:t>
            </a:r>
          </a:p>
          <a:p>
            <a:r>
              <a:rPr lang="en-US" altLang="zh-CN" dirty="0"/>
              <a:t>    find(e)</a:t>
            </a:r>
          </a:p>
          <a:p>
            <a:r>
              <a:rPr lang="en-US" altLang="zh-CN" dirty="0"/>
              <a:t>    remove(index)</a:t>
            </a:r>
          </a:p>
          <a:p>
            <a:r>
              <a:rPr lang="en-US" altLang="zh-CN" baseline="0" dirty="0"/>
              <a:t>  </a:t>
            </a:r>
            <a:r>
              <a:rPr lang="en-US" altLang="zh-CN" dirty="0"/>
              <a:t>}</a:t>
            </a:r>
          </a:p>
          <a:p>
            <a:r>
              <a:rPr lang="en-US" altLang="zh-CN" dirty="0"/>
              <a:t>3</a:t>
            </a:r>
            <a:r>
              <a:rPr lang="zh-CN" altLang="en-US" dirty="0"/>
              <a:t>、测试</a:t>
            </a: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5</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50</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51</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52</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xfrm>
            <a:off x="381000" y="685800"/>
            <a:ext cx="6096000" cy="3429000"/>
          </a:xfrm>
        </p:spPr>
      </p:sp>
      <p:sp>
        <p:nvSpPr>
          <p:cNvPr id="38914" name="备注占位符 2"/>
          <p:cNvSpPr>
            <a:spLocks noGrp="1"/>
          </p:cNvSpPr>
          <p:nvPr>
            <p:ph type="body"/>
          </p:nvPr>
        </p:nvSpPr>
        <p:spPr/>
        <p:txBody>
          <a:bodyPr lIns="91440" tIns="45720" rIns="91440" bIns="45720" anchor="t"/>
          <a:lstStyle/>
          <a:p>
            <a:pPr lvl="0"/>
            <a:endParaRPr lang="zh-CN" altLang="en-US"/>
          </a:p>
        </p:txBody>
      </p:sp>
      <p:sp>
        <p:nvSpPr>
          <p:cNvPr id="38915" name="灯片编号占位符 3"/>
          <p:cNvSpPr>
            <a:spLocks noGrp="1"/>
          </p:cNvSpPr>
          <p:nvPr>
            <p:ph type="sldNum" sz="quarter"/>
          </p:nvPr>
        </p:nvSpPr>
        <p:spPr>
          <a:xfrm>
            <a:off x="2913460" y="11580285"/>
            <a:ext cx="2228850" cy="611716"/>
          </a:xfrm>
          <a:prstGeom prst="rect">
            <a:avLst/>
          </a:prstGeom>
          <a:noFill/>
          <a:ln w="9525">
            <a:noFill/>
          </a:ln>
        </p:spPr>
        <p:txBody>
          <a:bodyPr vert="horz" lIns="91440" tIns="45720" rIns="91440" bIns="45720" anchor="b"/>
          <a:lstStyle/>
          <a:p>
            <a:pPr lvl="0" algn="r"/>
            <a:fld id="{9A0DB2DC-4C9A-4742-B13C-FB6460FD3503}" type="slidenum">
              <a:rPr lang="zh-CN" altLang="en-US" sz="1200">
                <a:latin typeface="等线" panose="02010600030101010101" charset="-122"/>
                <a:ea typeface="等线" panose="02010600030101010101" charset="-122"/>
              </a:rPr>
              <a:t>53</a:t>
            </a:fld>
            <a:endParaRPr lang="zh-CN" altLang="en-US" sz="1200">
              <a:latin typeface="等线" panose="02010600030101010101" charset="-122"/>
              <a:ea typeface="等线" panose="02010600030101010101"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删除数组时同样可以动态的规划数组的空间</a:t>
            </a:r>
            <a:endParaRPr lang="en-US" altLang="zh-CN" dirty="0"/>
          </a:p>
          <a:p>
            <a:r>
              <a:rPr lang="en-US" altLang="zh-CN" dirty="0"/>
              <a:t>----------</a:t>
            </a:r>
          </a:p>
          <a:p>
            <a:r>
              <a:rPr lang="zh-CN" altLang="en-US" dirty="0"/>
              <a:t>时间复杂度考虑</a:t>
            </a:r>
            <a:endParaRPr lang="en-US" altLang="zh-CN" dirty="0"/>
          </a:p>
          <a:p>
            <a:r>
              <a:rPr lang="zh-CN" altLang="en-US" dirty="0"/>
              <a:t>代码实现：</a:t>
            </a:r>
            <a:r>
              <a:rPr lang="en-US" altLang="zh-CN" dirty="0"/>
              <a:t>add</a:t>
            </a:r>
            <a:r>
              <a:rPr lang="zh-CN" altLang="en-US" dirty="0"/>
              <a:t>的时候进行热</a:t>
            </a:r>
            <a:r>
              <a:rPr lang="en-US" altLang="zh-CN" dirty="0"/>
              <a:t>size </a:t>
            </a:r>
            <a:r>
              <a:rPr lang="zh-CN" altLang="en-US" dirty="0"/>
              <a:t>为什么是</a:t>
            </a:r>
            <a:r>
              <a:rPr lang="en-US" altLang="zh-CN" dirty="0"/>
              <a:t>2</a:t>
            </a:r>
            <a:r>
              <a:rPr lang="zh-CN" altLang="en-US" dirty="0"/>
              <a:t>倍扩容，</a:t>
            </a:r>
            <a:r>
              <a:rPr lang="en-US" altLang="zh-CN" dirty="0" err="1"/>
              <a:t>ArrayList</a:t>
            </a:r>
            <a:r>
              <a:rPr lang="zh-CN" altLang="en-US" dirty="0"/>
              <a:t>是</a:t>
            </a:r>
            <a:r>
              <a:rPr lang="en-US" altLang="zh-CN" dirty="0"/>
              <a:t>1.5</a:t>
            </a:r>
            <a:r>
              <a:rPr lang="zh-CN" altLang="en-US" dirty="0"/>
              <a:t>倍</a:t>
            </a:r>
            <a:endParaRPr lang="en-US" altLang="zh-CN" dirty="0"/>
          </a:p>
          <a:p>
            <a:r>
              <a:rPr lang="zh-CN" altLang="en-US" dirty="0"/>
              <a:t>测试</a:t>
            </a:r>
            <a:r>
              <a:rPr lang="en-US" altLang="zh-CN" dirty="0"/>
              <a:t>…</a:t>
            </a:r>
          </a:p>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6</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链表开发于</a:t>
            </a:r>
            <a:r>
              <a:rPr lang="en-US" altLang="zh-CN" dirty="0"/>
              <a:t>1955-56</a:t>
            </a:r>
            <a:r>
              <a:rPr lang="zh-CN" altLang="en-US" dirty="0"/>
              <a:t>，由当时所属于兰德公司（英语：</a:t>
            </a:r>
            <a:r>
              <a:rPr lang="en-US" altLang="zh-CN" dirty="0"/>
              <a:t>RAND Corporation</a:t>
            </a:r>
            <a:r>
              <a:rPr lang="zh-CN" altLang="en-US" dirty="0"/>
              <a:t>）的艾伦纽维尔（</a:t>
            </a:r>
            <a:r>
              <a:rPr lang="en-US" altLang="zh-CN" dirty="0"/>
              <a:t>Allen Newell</a:t>
            </a:r>
            <a:r>
              <a:rPr lang="zh-CN" altLang="en-US" dirty="0"/>
              <a:t>），克里夫肖（</a:t>
            </a:r>
            <a:r>
              <a:rPr lang="en-US" altLang="zh-CN" dirty="0"/>
              <a:t>Cliff Shaw</a:t>
            </a:r>
            <a:r>
              <a:rPr lang="zh-CN" altLang="en-US" dirty="0"/>
              <a:t>）和赫伯特西蒙（</a:t>
            </a:r>
            <a:r>
              <a:rPr lang="en-US" altLang="zh-CN" dirty="0"/>
              <a:t>Herbert Simon</a:t>
            </a:r>
            <a:r>
              <a:rPr lang="zh-CN" altLang="en-US" dirty="0"/>
              <a:t>）在他们编写的信息处理语言（</a:t>
            </a:r>
            <a:r>
              <a:rPr lang="en-US" altLang="zh-CN" dirty="0"/>
              <a:t>IPL</a:t>
            </a:r>
            <a:r>
              <a:rPr lang="zh-CN" altLang="en-US" dirty="0"/>
              <a:t>）中做为原始数据类型所编写。</a:t>
            </a:r>
            <a:r>
              <a:rPr lang="en-US" altLang="zh-CN" dirty="0"/>
              <a:t>IPL</a:t>
            </a:r>
            <a:r>
              <a:rPr lang="zh-CN" altLang="en-US" dirty="0"/>
              <a:t>被作者们用来开发几种早期的人工智能程序，包括逻辑推理机，通用问题解算器和一个计算机象棋程序</a:t>
            </a:r>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7</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代码实现、</a:t>
            </a:r>
            <a:r>
              <a:rPr lang="en-US" altLang="zh-CN" dirty="0"/>
              <a:t>head=new </a:t>
            </a:r>
            <a:r>
              <a:rPr lang="en-US" altLang="zh-CN" dirty="0" err="1"/>
              <a:t>New</a:t>
            </a:r>
            <a:r>
              <a:rPr lang="en-US" altLang="zh-CN" dirty="0"/>
              <a:t> Node(</a:t>
            </a:r>
            <a:r>
              <a:rPr lang="en-US" altLang="zh-CN" dirty="0" err="1"/>
              <a:t>e,head</a:t>
            </a:r>
            <a:r>
              <a:rPr lang="en-US" altLang="zh-CN" dirty="0"/>
              <a:t>);</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8</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索引为</a:t>
            </a:r>
            <a:r>
              <a:rPr lang="en-US" altLang="zh-CN" dirty="0"/>
              <a:t>2</a:t>
            </a:r>
            <a:r>
              <a:rPr lang="zh-CN" altLang="en-US" dirty="0"/>
              <a:t>的位置添加</a:t>
            </a:r>
            <a:r>
              <a:rPr lang="en-US" altLang="zh-CN" dirty="0"/>
              <a:t>100</a:t>
            </a:r>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5849F42C-2DAE-424C-A4B8-3140182C3E9F}" type="slidenum">
              <a:rPr lang="zh-CN" altLang="en-US" smtClean="0"/>
              <a:t>9</a:t>
            </a:fld>
            <a:endParaRPr lang="zh-CN" altLang="en-US"/>
          </a:p>
        </p:txBody>
      </p:sp>
    </p:spTree>
    <p:extLst>
      <p:ext uri="{BB962C8B-B14F-4D97-AF65-F5344CB8AC3E}">
        <p14:creationId xmlns:p14="http://schemas.microsoft.com/office/powerpoint/2010/main" val="3719182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778000" y="2298700"/>
            <a:ext cx="20828000" cy="4648200"/>
          </a:xfrm>
          <a:prstGeom prst="rect">
            <a:avLst/>
          </a:prstGeom>
        </p:spPr>
        <p:txBody>
          <a:bodyPr anchor="b"/>
          <a:lstStyle/>
          <a:p>
            <a:r>
              <a:t>标题文本</a:t>
            </a:r>
          </a:p>
        </p:txBody>
      </p:sp>
      <p:sp>
        <p:nvSpPr>
          <p:cNvPr id="12" name="正文级别 1…"/>
          <p:cNvSpPr txBox="1">
            <a:spLocks noGrp="1"/>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hasCustomPrompt="1"/>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在此键入引文。”"/>
          <p:cNvSpPr txBox="1">
            <a:spLocks noGrp="1"/>
          </p:cNvSpPr>
          <p:nvPr>
            <p:ph type="body" sz="quarter" idx="14" hasCustomPrompt="1"/>
          </p:nvPr>
        </p:nvSpPr>
        <p:spPr>
          <a:xfrm>
            <a:off x="2387600" y="6013450"/>
            <a:ext cx="19621500" cy="952501"/>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24384000" cy="16264467"/>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Custom Layout">
    <p:bg>
      <p:bgPr>
        <a:solidFill>
          <a:srgbClr val="F7F7F7"/>
        </a:solidFill>
        <a:effectLst/>
      </p:bgPr>
    </p:bg>
    <p:spTree>
      <p:nvGrpSpPr>
        <p:cNvPr id="1" name=""/>
        <p:cNvGrpSpPr/>
        <p:nvPr/>
      </p:nvGrpSpPr>
      <p:grpSpPr>
        <a:xfrm>
          <a:off x="0" y="0"/>
          <a:ext cx="0" cy="0"/>
          <a:chOff x="0" y="0"/>
          <a:chExt cx="0" cy="0"/>
        </a:xfrm>
      </p:grpSpPr>
      <p:sp>
        <p:nvSpPr>
          <p:cNvPr id="117" name="Picture Placeholder 3"/>
          <p:cNvSpPr>
            <a:spLocks noGrp="1"/>
          </p:cNvSpPr>
          <p:nvPr>
            <p:ph type="pic" idx="13"/>
          </p:nvPr>
        </p:nvSpPr>
        <p:spPr>
          <a:xfrm>
            <a:off x="0" y="0"/>
            <a:ext cx="12287250" cy="13716000"/>
          </a:xfrm>
          <a:prstGeom prst="rect">
            <a:avLst/>
          </a:prstGeom>
        </p:spPr>
        <p:txBody>
          <a:bodyPr lIns="91439" tIns="45719" rIns="91439" bIns="45719" anchor="t">
            <a:noAutofit/>
          </a:bodyPr>
          <a:lstStyle/>
          <a:p>
            <a:endParaRPr/>
          </a:p>
        </p:txBody>
      </p:sp>
      <p:sp>
        <p:nvSpPr>
          <p:cNvPr id="118" name="幻灯片编号"/>
          <p:cNvSpPr txBox="1">
            <a:spLocks noGrp="1"/>
          </p:cNvSpPr>
          <p:nvPr>
            <p:ph type="sldNum" sz="quarter" idx="2"/>
          </p:nvPr>
        </p:nvSpPr>
        <p:spPr>
          <a:xfrm>
            <a:off x="11785600" y="12344400"/>
            <a:ext cx="5689600" cy="736601"/>
          </a:xfrm>
          <a:prstGeom prst="rect">
            <a:avLst/>
          </a:prstGeom>
        </p:spPr>
        <p:txBody>
          <a:bodyPr lIns="91439" tIns="91439" rIns="91439" bIns="91439" anchor="ctr"/>
          <a:lstStyle>
            <a:lvl1pPr algn="r" defTabSz="1828800">
              <a:defRPr>
                <a:latin typeface="Calibri"/>
                <a:ea typeface="Calibri"/>
                <a:cs typeface="Calibri"/>
                <a:sym typeface="Calibri"/>
              </a:defRPr>
            </a:lvl1p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160" name="Group 6"/>
          <p:cNvGrpSpPr/>
          <p:nvPr/>
        </p:nvGrpSpPr>
        <p:grpSpPr>
          <a:xfrm>
            <a:off x="7728652" y="3100822"/>
            <a:ext cx="17814858" cy="13738984"/>
            <a:chOff x="0" y="0"/>
            <a:chExt cx="17814856" cy="13738983"/>
          </a:xfrm>
        </p:grpSpPr>
        <p:sp>
          <p:nvSpPr>
            <p:cNvPr id="132" name="Donut 7"/>
            <p:cNvSpPr/>
            <p:nvPr/>
          </p:nvSpPr>
          <p:spPr>
            <a:xfrm rot="6104502">
              <a:off x="13299143" y="4863863"/>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33" name="Donut 8"/>
            <p:cNvSpPr/>
            <p:nvPr/>
          </p:nvSpPr>
          <p:spPr>
            <a:xfrm rot="6104502">
              <a:off x="15541612" y="2963211"/>
              <a:ext cx="2083085" cy="20830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34" name="Donut 9"/>
            <p:cNvSpPr/>
            <p:nvPr/>
          </p:nvSpPr>
          <p:spPr>
            <a:xfrm rot="6104502">
              <a:off x="2041780" y="8007318"/>
              <a:ext cx="5252206" cy="525220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35" name="Donut 10"/>
            <p:cNvSpPr/>
            <p:nvPr/>
          </p:nvSpPr>
          <p:spPr>
            <a:xfrm rot="6104502">
              <a:off x="12051991" y="9155763"/>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36" name="Donut 11"/>
            <p:cNvSpPr/>
            <p:nvPr/>
          </p:nvSpPr>
          <p:spPr>
            <a:xfrm rot="6104502">
              <a:off x="14832150" y="2046035"/>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37" name="Oval 12"/>
            <p:cNvSpPr/>
            <p:nvPr/>
          </p:nvSpPr>
          <p:spPr>
            <a:xfrm rot="6104502">
              <a:off x="14783269" y="4692947"/>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38" name="Oval 13"/>
            <p:cNvSpPr/>
            <p:nvPr/>
          </p:nvSpPr>
          <p:spPr>
            <a:xfrm rot="6104502">
              <a:off x="14249071" y="3321973"/>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39" name="Donut 14"/>
            <p:cNvSpPr/>
            <p:nvPr/>
          </p:nvSpPr>
          <p:spPr>
            <a:xfrm rot="20504502">
              <a:off x="8586509" y="6434784"/>
              <a:ext cx="3556569" cy="355656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40" name="Donut 15"/>
            <p:cNvSpPr/>
            <p:nvPr/>
          </p:nvSpPr>
          <p:spPr>
            <a:xfrm rot="20504502">
              <a:off x="4206619" y="7534153"/>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41" name="Oval 16"/>
            <p:cNvSpPr/>
            <p:nvPr/>
          </p:nvSpPr>
          <p:spPr>
            <a:xfrm rot="20504502">
              <a:off x="6483499" y="8579655"/>
              <a:ext cx="1376981" cy="1376981"/>
            </a:xfrm>
            <a:prstGeom prst="ellipse">
              <a:avLst/>
            </a:prstGeom>
            <a:solidFill>
              <a:srgbClr val="F2F2F2">
                <a:alpha val="39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42" name="Oval 17"/>
            <p:cNvSpPr/>
            <p:nvPr/>
          </p:nvSpPr>
          <p:spPr>
            <a:xfrm rot="20504502">
              <a:off x="9928090" y="5894219"/>
              <a:ext cx="1072181" cy="1072181"/>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43" name="Donut 18"/>
            <p:cNvSpPr/>
            <p:nvPr/>
          </p:nvSpPr>
          <p:spPr>
            <a:xfrm rot="20504502">
              <a:off x="6816133" y="6774125"/>
              <a:ext cx="5252205" cy="525220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44" name="Donut 19"/>
            <p:cNvSpPr/>
            <p:nvPr/>
          </p:nvSpPr>
          <p:spPr>
            <a:xfrm rot="20504502">
              <a:off x="10990225" y="7692543"/>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45" name="Donut 20"/>
            <p:cNvSpPr/>
            <p:nvPr/>
          </p:nvSpPr>
          <p:spPr>
            <a:xfrm rot="20504502">
              <a:off x="11236451" y="5818254"/>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46" name="Donut 21"/>
            <p:cNvSpPr/>
            <p:nvPr/>
          </p:nvSpPr>
          <p:spPr>
            <a:xfrm rot="20504502">
              <a:off x="14563973" y="8236697"/>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47" name="Oval 22"/>
            <p:cNvSpPr/>
            <p:nvPr/>
          </p:nvSpPr>
          <p:spPr>
            <a:xfrm rot="20504502">
              <a:off x="6748891" y="6533169"/>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48" name="Oval 23"/>
            <p:cNvSpPr/>
            <p:nvPr/>
          </p:nvSpPr>
          <p:spPr>
            <a:xfrm rot="20504502">
              <a:off x="158615" y="8759763"/>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49" name="Oval 24"/>
            <p:cNvSpPr/>
            <p:nvPr/>
          </p:nvSpPr>
          <p:spPr>
            <a:xfrm rot="20504502">
              <a:off x="5230999" y="8480875"/>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50" name="Oval 25"/>
            <p:cNvSpPr/>
            <p:nvPr/>
          </p:nvSpPr>
          <p:spPr>
            <a:xfrm rot="20504502">
              <a:off x="10927022" y="5045885"/>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51" name="Donut 26"/>
            <p:cNvSpPr/>
            <p:nvPr/>
          </p:nvSpPr>
          <p:spPr>
            <a:xfrm rot="10604502">
              <a:off x="13115039" y="7555089"/>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52" name="Donut 27"/>
            <p:cNvSpPr/>
            <p:nvPr/>
          </p:nvSpPr>
          <p:spPr>
            <a:xfrm rot="10604502">
              <a:off x="15277310" y="369829"/>
              <a:ext cx="2083085" cy="20830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53" name="Oval 28"/>
            <p:cNvSpPr/>
            <p:nvPr/>
          </p:nvSpPr>
          <p:spPr>
            <a:xfrm rot="10604502">
              <a:off x="16043997" y="29603"/>
              <a:ext cx="1072181" cy="1072181"/>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54" name="Donut 29"/>
            <p:cNvSpPr/>
            <p:nvPr/>
          </p:nvSpPr>
          <p:spPr>
            <a:xfrm rot="10604502">
              <a:off x="12020688" y="3571281"/>
              <a:ext cx="5252205" cy="525220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55" name="Donut 30"/>
            <p:cNvSpPr/>
            <p:nvPr/>
          </p:nvSpPr>
          <p:spPr>
            <a:xfrm rot="10604502">
              <a:off x="13790973" y="2927505"/>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56" name="Donut 31"/>
            <p:cNvSpPr/>
            <p:nvPr/>
          </p:nvSpPr>
          <p:spPr>
            <a:xfrm rot="10604502">
              <a:off x="768707" y="8961397"/>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57" name="Oval 32"/>
            <p:cNvSpPr/>
            <p:nvPr/>
          </p:nvSpPr>
          <p:spPr>
            <a:xfrm rot="10604502">
              <a:off x="15304281" y="2611037"/>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58" name="Oval 33"/>
            <p:cNvSpPr/>
            <p:nvPr/>
          </p:nvSpPr>
          <p:spPr>
            <a:xfrm rot="10604502">
              <a:off x="8444023" y="8664943"/>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59" name="Oval 34"/>
            <p:cNvSpPr/>
            <p:nvPr/>
          </p:nvSpPr>
          <p:spPr>
            <a:xfrm rot="10604502">
              <a:off x="1590237" y="7871819"/>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grpSp>
      <p:sp>
        <p:nvSpPr>
          <p:cNvPr id="161" name="幻灯片编号"/>
          <p:cNvSpPr txBox="1">
            <a:spLocks noGrp="1"/>
          </p:cNvSpPr>
          <p:nvPr>
            <p:ph type="sldNum" sz="quarter" idx="2"/>
          </p:nvPr>
        </p:nvSpPr>
        <p:spPr>
          <a:xfrm>
            <a:off x="11785600" y="12344400"/>
            <a:ext cx="5689600" cy="736601"/>
          </a:xfrm>
          <a:prstGeom prst="rect">
            <a:avLst/>
          </a:prstGeom>
        </p:spPr>
        <p:txBody>
          <a:bodyPr lIns="91439" tIns="91439" rIns="91439" bIns="91439" anchor="ctr"/>
          <a:lstStyle>
            <a:lvl1pPr algn="r" defTabSz="1828800">
              <a:defRPr>
                <a:solidFill>
                  <a:srgbClr val="888888"/>
                </a:solidFill>
                <a:latin typeface="Calibri"/>
                <a:ea typeface="Calibri"/>
                <a:cs typeface="Calibri"/>
                <a:sym typeface="Calibri"/>
              </a:defRPr>
            </a:lvl1p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2_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196" name="Group 6"/>
          <p:cNvGrpSpPr/>
          <p:nvPr/>
        </p:nvGrpSpPr>
        <p:grpSpPr>
          <a:xfrm>
            <a:off x="7728650" y="3100818"/>
            <a:ext cx="17814858" cy="13738984"/>
            <a:chOff x="0" y="0"/>
            <a:chExt cx="17814856" cy="13738983"/>
          </a:xfrm>
        </p:grpSpPr>
        <p:sp>
          <p:nvSpPr>
            <p:cNvPr id="168" name="Donut 7"/>
            <p:cNvSpPr/>
            <p:nvPr/>
          </p:nvSpPr>
          <p:spPr>
            <a:xfrm rot="6104502">
              <a:off x="13299143" y="4863863"/>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69" name="Donut 8"/>
            <p:cNvSpPr/>
            <p:nvPr/>
          </p:nvSpPr>
          <p:spPr>
            <a:xfrm rot="6104502">
              <a:off x="15541612" y="2963211"/>
              <a:ext cx="2083085" cy="20830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70" name="Donut 9"/>
            <p:cNvSpPr/>
            <p:nvPr/>
          </p:nvSpPr>
          <p:spPr>
            <a:xfrm rot="6104502">
              <a:off x="2041780" y="8007318"/>
              <a:ext cx="5252206" cy="525220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71" name="Donut 10"/>
            <p:cNvSpPr/>
            <p:nvPr/>
          </p:nvSpPr>
          <p:spPr>
            <a:xfrm rot="6104502">
              <a:off x="12051991" y="9155763"/>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72" name="Donut 11"/>
            <p:cNvSpPr/>
            <p:nvPr/>
          </p:nvSpPr>
          <p:spPr>
            <a:xfrm rot="6104502">
              <a:off x="14832150" y="2046035"/>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73" name="Oval 12"/>
            <p:cNvSpPr/>
            <p:nvPr/>
          </p:nvSpPr>
          <p:spPr>
            <a:xfrm rot="6104502">
              <a:off x="14783269" y="4692947"/>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74" name="Oval 13"/>
            <p:cNvSpPr/>
            <p:nvPr/>
          </p:nvSpPr>
          <p:spPr>
            <a:xfrm rot="6104502">
              <a:off x="14249071" y="3321973"/>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75" name="Donut 14"/>
            <p:cNvSpPr/>
            <p:nvPr/>
          </p:nvSpPr>
          <p:spPr>
            <a:xfrm rot="20504502">
              <a:off x="8586509" y="6434784"/>
              <a:ext cx="3556569" cy="355656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76" name="Donut 15"/>
            <p:cNvSpPr/>
            <p:nvPr/>
          </p:nvSpPr>
          <p:spPr>
            <a:xfrm rot="20504502">
              <a:off x="4206619" y="7534153"/>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77" name="Oval 16"/>
            <p:cNvSpPr/>
            <p:nvPr/>
          </p:nvSpPr>
          <p:spPr>
            <a:xfrm rot="20504502">
              <a:off x="6483499" y="8579655"/>
              <a:ext cx="1376981" cy="1376981"/>
            </a:xfrm>
            <a:prstGeom prst="ellipse">
              <a:avLst/>
            </a:prstGeom>
            <a:solidFill>
              <a:srgbClr val="F2F2F2">
                <a:alpha val="39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78" name="Oval 17"/>
            <p:cNvSpPr/>
            <p:nvPr/>
          </p:nvSpPr>
          <p:spPr>
            <a:xfrm rot="20504502">
              <a:off x="9928090" y="5894219"/>
              <a:ext cx="1072181" cy="1072181"/>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79" name="Donut 18"/>
            <p:cNvSpPr/>
            <p:nvPr/>
          </p:nvSpPr>
          <p:spPr>
            <a:xfrm rot="20504502">
              <a:off x="6816133" y="6774125"/>
              <a:ext cx="5252205" cy="525220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80" name="Donut 19"/>
            <p:cNvSpPr/>
            <p:nvPr/>
          </p:nvSpPr>
          <p:spPr>
            <a:xfrm rot="20504502">
              <a:off x="10990225" y="7692543"/>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81" name="Donut 20"/>
            <p:cNvSpPr/>
            <p:nvPr/>
          </p:nvSpPr>
          <p:spPr>
            <a:xfrm rot="20504502">
              <a:off x="11236451" y="5818254"/>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82" name="Donut 21"/>
            <p:cNvSpPr/>
            <p:nvPr/>
          </p:nvSpPr>
          <p:spPr>
            <a:xfrm rot="20504502">
              <a:off x="14563973" y="8236697"/>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83" name="Oval 22"/>
            <p:cNvSpPr/>
            <p:nvPr/>
          </p:nvSpPr>
          <p:spPr>
            <a:xfrm rot="20504502">
              <a:off x="6748891" y="6533169"/>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84" name="Oval 23"/>
            <p:cNvSpPr/>
            <p:nvPr/>
          </p:nvSpPr>
          <p:spPr>
            <a:xfrm rot="20504502">
              <a:off x="158615" y="8759763"/>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85" name="Oval 24"/>
            <p:cNvSpPr/>
            <p:nvPr/>
          </p:nvSpPr>
          <p:spPr>
            <a:xfrm rot="20504502">
              <a:off x="5230999" y="8480875"/>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86" name="Oval 25"/>
            <p:cNvSpPr/>
            <p:nvPr/>
          </p:nvSpPr>
          <p:spPr>
            <a:xfrm rot="20504502">
              <a:off x="10927022" y="5045885"/>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87" name="Donut 26"/>
            <p:cNvSpPr/>
            <p:nvPr/>
          </p:nvSpPr>
          <p:spPr>
            <a:xfrm rot="10604502">
              <a:off x="13115039" y="7555089"/>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88" name="Donut 27"/>
            <p:cNvSpPr/>
            <p:nvPr/>
          </p:nvSpPr>
          <p:spPr>
            <a:xfrm rot="10604502">
              <a:off x="15277310" y="369829"/>
              <a:ext cx="2083085" cy="20830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89" name="Oval 28"/>
            <p:cNvSpPr/>
            <p:nvPr/>
          </p:nvSpPr>
          <p:spPr>
            <a:xfrm rot="10604502">
              <a:off x="16043997" y="29603"/>
              <a:ext cx="1072181" cy="1072181"/>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90" name="Donut 29"/>
            <p:cNvSpPr/>
            <p:nvPr/>
          </p:nvSpPr>
          <p:spPr>
            <a:xfrm rot="10604502">
              <a:off x="12020688" y="3571281"/>
              <a:ext cx="5252205" cy="525220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91" name="Donut 30"/>
            <p:cNvSpPr/>
            <p:nvPr/>
          </p:nvSpPr>
          <p:spPr>
            <a:xfrm rot="10604502">
              <a:off x="13790973" y="2927505"/>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92" name="Donut 31"/>
            <p:cNvSpPr/>
            <p:nvPr/>
          </p:nvSpPr>
          <p:spPr>
            <a:xfrm rot="10604502">
              <a:off x="768707" y="8961397"/>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193" name="Oval 32"/>
            <p:cNvSpPr/>
            <p:nvPr/>
          </p:nvSpPr>
          <p:spPr>
            <a:xfrm rot="10604502">
              <a:off x="15304281" y="2611037"/>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94" name="Oval 33"/>
            <p:cNvSpPr/>
            <p:nvPr/>
          </p:nvSpPr>
          <p:spPr>
            <a:xfrm rot="10604502">
              <a:off x="8444023" y="8664943"/>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195" name="Oval 34"/>
            <p:cNvSpPr/>
            <p:nvPr/>
          </p:nvSpPr>
          <p:spPr>
            <a:xfrm rot="10604502">
              <a:off x="1590237" y="7871819"/>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grpSp>
      <p:grpSp>
        <p:nvGrpSpPr>
          <p:cNvPr id="202" name="Group 41"/>
          <p:cNvGrpSpPr/>
          <p:nvPr/>
        </p:nvGrpSpPr>
        <p:grpSpPr>
          <a:xfrm>
            <a:off x="552625" y="13005471"/>
            <a:ext cx="1576173" cy="1270001"/>
            <a:chOff x="0" y="0"/>
            <a:chExt cx="1576171" cy="1270000"/>
          </a:xfrm>
        </p:grpSpPr>
        <p:sp>
          <p:nvSpPr>
            <p:cNvPr id="197" name="TextBox 42"/>
            <p:cNvSpPr/>
            <p:nvPr/>
          </p:nvSpPr>
          <p:spPr>
            <a:xfrm>
              <a:off x="306171" y="0"/>
              <a:ext cx="1270001" cy="1270000"/>
            </a:xfrm>
            <a:prstGeom prst="line">
              <a:avLst/>
            </a:prstGeom>
            <a:noFill/>
            <a:ln w="12700" cap="flat">
              <a:noFill/>
              <a:miter lim="400000"/>
            </a:ln>
            <a:effectLst/>
          </p:spPr>
          <p:txBody>
            <a:bodyPr wrap="none" lIns="91439" tIns="91439" rIns="91439" bIns="91439" numCol="1" anchor="t">
              <a:spAutoFit/>
            </a:bodyPr>
            <a:lstStyle>
              <a:lvl1pPr algn="l" defTabSz="1828800">
                <a:defRPr sz="2400" b="0">
                  <a:solidFill>
                    <a:srgbClr val="808080"/>
                  </a:solidFill>
                  <a:latin typeface="Raleway"/>
                  <a:ea typeface="Raleway"/>
                  <a:cs typeface="Raleway"/>
                  <a:sym typeface="Raleway"/>
                </a:defRPr>
              </a:lvl1pPr>
            </a:lstStyle>
            <a:p>
              <a:r>
                <a:t>MOST</a:t>
              </a:r>
            </a:p>
          </p:txBody>
        </p:sp>
        <p:grpSp>
          <p:nvGrpSpPr>
            <p:cNvPr id="201" name="Group 43"/>
            <p:cNvGrpSpPr/>
            <p:nvPr/>
          </p:nvGrpSpPr>
          <p:grpSpPr>
            <a:xfrm>
              <a:off x="0" y="69311"/>
              <a:ext cx="362506" cy="378431"/>
              <a:chOff x="0" y="0"/>
              <a:chExt cx="362505" cy="378429"/>
            </a:xfrm>
          </p:grpSpPr>
          <p:sp>
            <p:nvSpPr>
              <p:cNvPr id="198" name="Oval 44"/>
              <p:cNvSpPr/>
              <p:nvPr/>
            </p:nvSpPr>
            <p:spPr>
              <a:xfrm>
                <a:off x="0" y="123333"/>
                <a:ext cx="255097" cy="255097"/>
              </a:xfrm>
              <a:prstGeom prst="ellipse">
                <a:avLst/>
              </a:prstGeom>
              <a:solidFill>
                <a:srgbClr val="FF6D6D">
                  <a:alpha val="70000"/>
                </a:srgbClr>
              </a:solidFill>
              <a:ln w="25400" cap="flat">
                <a:solidFill>
                  <a:srgbClr val="FFFFFF"/>
                </a:solidFill>
                <a:prstDash val="solid"/>
                <a:miter lim="800000"/>
              </a:ln>
              <a:effectLst/>
            </p:spPr>
            <p:txBody>
              <a:bodyPr wrap="square" lIns="91439" tIns="91439" rIns="91439" bIns="91439" numCol="1" anchor="ctr">
                <a:noAutofit/>
              </a:bodyPr>
              <a:lstStyle/>
              <a:p>
                <a:pPr defTabSz="1828800">
                  <a:defRPr sz="1000" b="0">
                    <a:solidFill>
                      <a:srgbClr val="FFFFFF"/>
                    </a:solidFill>
                    <a:latin typeface="Calibri"/>
                    <a:ea typeface="Calibri"/>
                    <a:cs typeface="Calibri"/>
                    <a:sym typeface="Calibri"/>
                  </a:defRPr>
                </a:pPr>
                <a:endParaRPr/>
              </a:p>
            </p:txBody>
          </p:sp>
          <p:sp>
            <p:nvSpPr>
              <p:cNvPr id="199" name="Oval 45"/>
              <p:cNvSpPr/>
              <p:nvPr/>
            </p:nvSpPr>
            <p:spPr>
              <a:xfrm>
                <a:off x="107409" y="123333"/>
                <a:ext cx="255097" cy="255097"/>
              </a:xfrm>
              <a:prstGeom prst="ellipse">
                <a:avLst/>
              </a:prstGeom>
              <a:solidFill>
                <a:srgbClr val="FF6D6D">
                  <a:alpha val="70000"/>
                </a:srgbClr>
              </a:solidFill>
              <a:ln w="25400" cap="flat">
                <a:solidFill>
                  <a:srgbClr val="FFFFFF"/>
                </a:solidFill>
                <a:prstDash val="solid"/>
                <a:miter lim="800000"/>
              </a:ln>
              <a:effectLst/>
            </p:spPr>
            <p:txBody>
              <a:bodyPr wrap="square" lIns="91439" tIns="91439" rIns="91439" bIns="91439" numCol="1" anchor="ctr">
                <a:noAutofit/>
              </a:bodyPr>
              <a:lstStyle/>
              <a:p>
                <a:pPr defTabSz="1828800">
                  <a:defRPr sz="1000" b="0">
                    <a:solidFill>
                      <a:srgbClr val="FFFFFF"/>
                    </a:solidFill>
                    <a:latin typeface="Calibri"/>
                    <a:ea typeface="Calibri"/>
                    <a:cs typeface="Calibri"/>
                    <a:sym typeface="Calibri"/>
                  </a:defRPr>
                </a:pPr>
                <a:endParaRPr/>
              </a:p>
            </p:txBody>
          </p:sp>
          <p:sp>
            <p:nvSpPr>
              <p:cNvPr id="200" name="Oval 46"/>
              <p:cNvSpPr/>
              <p:nvPr/>
            </p:nvSpPr>
            <p:spPr>
              <a:xfrm>
                <a:off x="53704" y="-1"/>
                <a:ext cx="255097" cy="255097"/>
              </a:xfrm>
              <a:prstGeom prst="ellipse">
                <a:avLst/>
              </a:prstGeom>
              <a:solidFill>
                <a:srgbClr val="FF4343">
                  <a:alpha val="70000"/>
                </a:srgbClr>
              </a:solidFill>
              <a:ln w="25400" cap="flat">
                <a:solidFill>
                  <a:srgbClr val="FFFFFF"/>
                </a:solidFill>
                <a:prstDash val="solid"/>
                <a:miter lim="800000"/>
              </a:ln>
              <a:effectLst/>
            </p:spPr>
            <p:txBody>
              <a:bodyPr wrap="square" lIns="91439" tIns="91439" rIns="91439" bIns="91439" numCol="1" anchor="ctr">
                <a:noAutofit/>
              </a:bodyPr>
              <a:lstStyle/>
              <a:p>
                <a:pPr defTabSz="1828800">
                  <a:defRPr sz="1000" b="0">
                    <a:solidFill>
                      <a:srgbClr val="FFFFFF"/>
                    </a:solidFill>
                    <a:latin typeface="Calibri"/>
                    <a:ea typeface="Calibri"/>
                    <a:cs typeface="Calibri"/>
                    <a:sym typeface="Calibri"/>
                  </a:defRPr>
                </a:pPr>
                <a:endParaRPr/>
              </a:p>
            </p:txBody>
          </p:sp>
        </p:grpSp>
      </p:grpSp>
      <p:grpSp>
        <p:nvGrpSpPr>
          <p:cNvPr id="205" name="Group 54"/>
          <p:cNvGrpSpPr/>
          <p:nvPr/>
        </p:nvGrpSpPr>
        <p:grpSpPr>
          <a:xfrm>
            <a:off x="23614140" y="13118453"/>
            <a:ext cx="428627" cy="441327"/>
            <a:chOff x="0" y="0"/>
            <a:chExt cx="428626" cy="441326"/>
          </a:xfrm>
        </p:grpSpPr>
        <p:sp>
          <p:nvSpPr>
            <p:cNvPr id="203" name="Freeform 5">
              <a:hlinkClick r:id="" action="ppaction://hlinkshowjump?jump=nextslide"/>
            </p:cNvPr>
            <p:cNvSpPr/>
            <p:nvPr/>
          </p:nvSpPr>
          <p:spPr>
            <a:xfrm>
              <a:off x="0" y="0"/>
              <a:ext cx="428627" cy="441327"/>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sp>
          <p:nvSpPr>
            <p:cNvPr id="204" name="Freeform 6">
              <a:hlinkClick r:id="" action="ppaction://hlinkshowjump?jump=nextslide"/>
            </p:cNvPr>
            <p:cNvSpPr/>
            <p:nvPr/>
          </p:nvSpPr>
          <p:spPr>
            <a:xfrm>
              <a:off x="152400" y="85726"/>
              <a:ext cx="152401" cy="263527"/>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grpSp>
      <p:grpSp>
        <p:nvGrpSpPr>
          <p:cNvPr id="208" name="Group 55"/>
          <p:cNvGrpSpPr/>
          <p:nvPr/>
        </p:nvGrpSpPr>
        <p:grpSpPr>
          <a:xfrm>
            <a:off x="22740776" y="13118453"/>
            <a:ext cx="428627" cy="441327"/>
            <a:chOff x="0" y="0"/>
            <a:chExt cx="428626" cy="441326"/>
          </a:xfrm>
        </p:grpSpPr>
        <p:sp>
          <p:nvSpPr>
            <p:cNvPr id="206" name="Freeform 7">
              <a:hlinkClick r:id="" action="ppaction://hlinkshowjump?jump=previousslide"/>
            </p:cNvPr>
            <p:cNvSpPr/>
            <p:nvPr/>
          </p:nvSpPr>
          <p:spPr>
            <a:xfrm>
              <a:off x="0" y="0"/>
              <a:ext cx="428627" cy="441327"/>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sp>
          <p:nvSpPr>
            <p:cNvPr id="207" name="Freeform 8">
              <a:hlinkClick r:id="" action="ppaction://hlinkshowjump?jump=previousslide"/>
            </p:cNvPr>
            <p:cNvSpPr/>
            <p:nvPr/>
          </p:nvSpPr>
          <p:spPr>
            <a:xfrm>
              <a:off x="123826" y="95250"/>
              <a:ext cx="152401" cy="260351"/>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grpSp>
      <p:sp>
        <p:nvSpPr>
          <p:cNvPr id="209" name="Rectangle 56"/>
          <p:cNvSpPr txBox="1"/>
          <p:nvPr/>
        </p:nvSpPr>
        <p:spPr>
          <a:xfrm>
            <a:off x="6297002" y="12766678"/>
            <a:ext cx="12009120" cy="780128"/>
          </a:xfrm>
          <a:prstGeom prst="rect">
            <a:avLst/>
          </a:prstGeom>
          <a:ln w="12700">
            <a:miter lim="400000"/>
          </a:ln>
        </p:spPr>
        <p:txBody>
          <a:bodyPr tIns="91439" bIns="91439">
            <a:spAutoFit/>
          </a:bodyPr>
          <a:lstStyle/>
          <a:p>
            <a:pPr defTabSz="1828800">
              <a:defRPr sz="2200" b="0">
                <a:solidFill>
                  <a:srgbClr val="FF6D6D"/>
                </a:solidFill>
                <a:latin typeface="Calibri"/>
                <a:ea typeface="Calibri"/>
                <a:cs typeface="Calibri"/>
                <a:sym typeface="Calibri"/>
              </a:defRPr>
            </a:pPr>
            <a:r>
              <a:t>www.CompanyName.com</a:t>
            </a:r>
            <a:endParaRPr sz="2000"/>
          </a:p>
          <a:p>
            <a:pPr defTabSz="1828800">
              <a:defRPr sz="1800" b="0">
                <a:solidFill>
                  <a:srgbClr val="808080"/>
                </a:solidFill>
                <a:latin typeface="Calibri"/>
                <a:ea typeface="Calibri"/>
                <a:cs typeface="Calibri"/>
                <a:sym typeface="Calibri"/>
              </a:defRPr>
            </a:pPr>
            <a:r>
              <a:t>© 2020 Companyname PowerPoint Business Theme. All Rights Reserved. </a:t>
            </a:r>
          </a:p>
        </p:txBody>
      </p:sp>
      <p:grpSp>
        <p:nvGrpSpPr>
          <p:cNvPr id="215" name="Group 35"/>
          <p:cNvGrpSpPr/>
          <p:nvPr/>
        </p:nvGrpSpPr>
        <p:grpSpPr>
          <a:xfrm>
            <a:off x="1323996" y="3029808"/>
            <a:ext cx="135013" cy="766655"/>
            <a:chOff x="0" y="0"/>
            <a:chExt cx="135011" cy="766654"/>
          </a:xfrm>
        </p:grpSpPr>
        <p:sp>
          <p:nvSpPr>
            <p:cNvPr id="210" name="Oval 5"/>
            <p:cNvSpPr/>
            <p:nvPr/>
          </p:nvSpPr>
          <p:spPr>
            <a:xfrm rot="16200000">
              <a:off x="0" y="631642"/>
              <a:ext cx="135012" cy="135013"/>
            </a:xfrm>
            <a:prstGeom prst="ellipse">
              <a:avLst/>
            </a:prstGeom>
            <a:solidFill>
              <a:srgbClr val="FF4343">
                <a:alpha val="2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11" name="Oval 52"/>
            <p:cNvSpPr/>
            <p:nvPr/>
          </p:nvSpPr>
          <p:spPr>
            <a:xfrm rot="16200000">
              <a:off x="0" y="473731"/>
              <a:ext cx="135012" cy="135013"/>
            </a:xfrm>
            <a:prstGeom prst="ellipse">
              <a:avLst/>
            </a:prstGeom>
            <a:solidFill>
              <a:srgbClr val="FF4343">
                <a:alpha val="4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12" name="Oval 60"/>
            <p:cNvSpPr/>
            <p:nvPr/>
          </p:nvSpPr>
          <p:spPr>
            <a:xfrm rot="16200000">
              <a:off x="0" y="315821"/>
              <a:ext cx="135012" cy="135013"/>
            </a:xfrm>
            <a:prstGeom prst="ellipse">
              <a:avLst/>
            </a:prstGeom>
            <a:solidFill>
              <a:srgbClr val="FF4343">
                <a:alpha val="6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13" name="Oval 61"/>
            <p:cNvSpPr/>
            <p:nvPr/>
          </p:nvSpPr>
          <p:spPr>
            <a:xfrm rot="16200000">
              <a:off x="0" y="157910"/>
              <a:ext cx="135012" cy="135013"/>
            </a:xfrm>
            <a:prstGeom prst="ellipse">
              <a:avLst/>
            </a:prstGeom>
            <a:solidFill>
              <a:srgbClr val="FF4343">
                <a:alpha val="8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14" name="Oval 62"/>
            <p:cNvSpPr/>
            <p:nvPr/>
          </p:nvSpPr>
          <p:spPr>
            <a:xfrm rot="16200000">
              <a:off x="0" y="0"/>
              <a:ext cx="135012" cy="135012"/>
            </a:xfrm>
            <a:prstGeom prst="ellipse">
              <a:avLst/>
            </a:prstGeom>
            <a:solidFill>
              <a:srgbClr val="FF4343"/>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grpSp>
      <p:sp>
        <p:nvSpPr>
          <p:cNvPr id="216" name="幻灯片编号"/>
          <p:cNvSpPr txBox="1">
            <a:spLocks noGrp="1"/>
          </p:cNvSpPr>
          <p:nvPr>
            <p:ph type="sldNum" sz="quarter" idx="2"/>
          </p:nvPr>
        </p:nvSpPr>
        <p:spPr>
          <a:xfrm>
            <a:off x="23345764" y="91456"/>
            <a:ext cx="1311141" cy="536198"/>
          </a:xfrm>
          <a:prstGeom prst="rect">
            <a:avLst/>
          </a:prstGeom>
          <a:solidFill>
            <a:srgbClr val="FF6D6D"/>
          </a:solidFill>
        </p:spPr>
        <p:txBody>
          <a:bodyPr wrap="square" lIns="91439" tIns="91439" rIns="91439" bIns="91439" anchor="ctr"/>
          <a:lstStyle>
            <a:lvl1pPr defTabSz="1828800">
              <a:defRPr sz="2800" b="1">
                <a:solidFill>
                  <a:srgbClr val="FFFFFF"/>
                </a:solidFill>
                <a:latin typeface="Helvetica"/>
                <a:ea typeface="Helvetica"/>
                <a:cs typeface="Helvetica"/>
                <a:sym typeface="Helvetica"/>
              </a:defRPr>
            </a:lvl1p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_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251" name="Group 6"/>
          <p:cNvGrpSpPr/>
          <p:nvPr/>
        </p:nvGrpSpPr>
        <p:grpSpPr>
          <a:xfrm>
            <a:off x="7728650" y="3100818"/>
            <a:ext cx="17814858" cy="13738984"/>
            <a:chOff x="0" y="0"/>
            <a:chExt cx="17814856" cy="13738983"/>
          </a:xfrm>
        </p:grpSpPr>
        <p:sp>
          <p:nvSpPr>
            <p:cNvPr id="223" name="Donut 7"/>
            <p:cNvSpPr/>
            <p:nvPr/>
          </p:nvSpPr>
          <p:spPr>
            <a:xfrm rot="6104502">
              <a:off x="13299143" y="4863863"/>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24" name="Donut 8"/>
            <p:cNvSpPr/>
            <p:nvPr/>
          </p:nvSpPr>
          <p:spPr>
            <a:xfrm rot="6104502">
              <a:off x="15541612" y="2963211"/>
              <a:ext cx="2083085" cy="20830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25" name="Donut 9"/>
            <p:cNvSpPr/>
            <p:nvPr/>
          </p:nvSpPr>
          <p:spPr>
            <a:xfrm rot="6104502">
              <a:off x="2041780" y="8007318"/>
              <a:ext cx="5252206" cy="525220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26" name="Donut 10"/>
            <p:cNvSpPr/>
            <p:nvPr/>
          </p:nvSpPr>
          <p:spPr>
            <a:xfrm rot="6104502">
              <a:off x="12051991" y="9155763"/>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27" name="Donut 11"/>
            <p:cNvSpPr/>
            <p:nvPr/>
          </p:nvSpPr>
          <p:spPr>
            <a:xfrm rot="6104502">
              <a:off x="14832150" y="2046035"/>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28" name="Oval 12"/>
            <p:cNvSpPr/>
            <p:nvPr/>
          </p:nvSpPr>
          <p:spPr>
            <a:xfrm rot="6104502">
              <a:off x="14783269" y="4692947"/>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29" name="Oval 13"/>
            <p:cNvSpPr/>
            <p:nvPr/>
          </p:nvSpPr>
          <p:spPr>
            <a:xfrm rot="6104502">
              <a:off x="14249071" y="3321973"/>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30" name="Donut 14"/>
            <p:cNvSpPr/>
            <p:nvPr/>
          </p:nvSpPr>
          <p:spPr>
            <a:xfrm rot="20504502">
              <a:off x="8586509" y="6434784"/>
              <a:ext cx="3556569" cy="355656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31" name="Donut 15"/>
            <p:cNvSpPr/>
            <p:nvPr/>
          </p:nvSpPr>
          <p:spPr>
            <a:xfrm rot="20504502">
              <a:off x="4206619" y="7534153"/>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32" name="Oval 16"/>
            <p:cNvSpPr/>
            <p:nvPr/>
          </p:nvSpPr>
          <p:spPr>
            <a:xfrm rot="20504502">
              <a:off x="6483499" y="8579655"/>
              <a:ext cx="1376981" cy="1376981"/>
            </a:xfrm>
            <a:prstGeom prst="ellipse">
              <a:avLst/>
            </a:prstGeom>
            <a:solidFill>
              <a:srgbClr val="F2F2F2">
                <a:alpha val="39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33" name="Oval 17"/>
            <p:cNvSpPr/>
            <p:nvPr/>
          </p:nvSpPr>
          <p:spPr>
            <a:xfrm rot="20504502">
              <a:off x="9928090" y="5894219"/>
              <a:ext cx="1072181" cy="1072181"/>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34" name="Donut 18"/>
            <p:cNvSpPr/>
            <p:nvPr/>
          </p:nvSpPr>
          <p:spPr>
            <a:xfrm rot="20504502">
              <a:off x="6816133" y="6774125"/>
              <a:ext cx="5252205" cy="525220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35" name="Donut 19"/>
            <p:cNvSpPr/>
            <p:nvPr/>
          </p:nvSpPr>
          <p:spPr>
            <a:xfrm rot="20504502">
              <a:off x="10990225" y="7692543"/>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36" name="Donut 20"/>
            <p:cNvSpPr/>
            <p:nvPr/>
          </p:nvSpPr>
          <p:spPr>
            <a:xfrm rot="20504502">
              <a:off x="11236451" y="5818254"/>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37" name="Donut 21"/>
            <p:cNvSpPr/>
            <p:nvPr/>
          </p:nvSpPr>
          <p:spPr>
            <a:xfrm rot="20504502">
              <a:off x="14563973" y="8236697"/>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38" name="Oval 22"/>
            <p:cNvSpPr/>
            <p:nvPr/>
          </p:nvSpPr>
          <p:spPr>
            <a:xfrm rot="20504502">
              <a:off x="6748891" y="6533169"/>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39" name="Oval 23"/>
            <p:cNvSpPr/>
            <p:nvPr/>
          </p:nvSpPr>
          <p:spPr>
            <a:xfrm rot="20504502">
              <a:off x="158615" y="8759763"/>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40" name="Oval 24"/>
            <p:cNvSpPr/>
            <p:nvPr/>
          </p:nvSpPr>
          <p:spPr>
            <a:xfrm rot="20504502">
              <a:off x="5230999" y="8480875"/>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41" name="Oval 25"/>
            <p:cNvSpPr/>
            <p:nvPr/>
          </p:nvSpPr>
          <p:spPr>
            <a:xfrm rot="20504502">
              <a:off x="10927022" y="5045885"/>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42" name="Donut 26"/>
            <p:cNvSpPr/>
            <p:nvPr/>
          </p:nvSpPr>
          <p:spPr>
            <a:xfrm rot="10604502">
              <a:off x="13115039" y="7555089"/>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43" name="Donut 27"/>
            <p:cNvSpPr/>
            <p:nvPr/>
          </p:nvSpPr>
          <p:spPr>
            <a:xfrm rot="10604502">
              <a:off x="15277310" y="369829"/>
              <a:ext cx="2083085" cy="20830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44" name="Oval 28"/>
            <p:cNvSpPr/>
            <p:nvPr/>
          </p:nvSpPr>
          <p:spPr>
            <a:xfrm rot="10604502">
              <a:off x="16043997" y="29603"/>
              <a:ext cx="1072181" cy="1072181"/>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45" name="Donut 29"/>
            <p:cNvSpPr/>
            <p:nvPr/>
          </p:nvSpPr>
          <p:spPr>
            <a:xfrm rot="10604502">
              <a:off x="12020688" y="3571281"/>
              <a:ext cx="5252205" cy="525220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46" name="Donut 30"/>
            <p:cNvSpPr/>
            <p:nvPr/>
          </p:nvSpPr>
          <p:spPr>
            <a:xfrm rot="10604502">
              <a:off x="13790973" y="2927505"/>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47" name="Donut 31"/>
            <p:cNvSpPr/>
            <p:nvPr/>
          </p:nvSpPr>
          <p:spPr>
            <a:xfrm rot="10604502">
              <a:off x="768707" y="8961397"/>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48" name="Oval 32"/>
            <p:cNvSpPr/>
            <p:nvPr/>
          </p:nvSpPr>
          <p:spPr>
            <a:xfrm rot="10604502">
              <a:off x="15304281" y="2611037"/>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49" name="Oval 33"/>
            <p:cNvSpPr/>
            <p:nvPr/>
          </p:nvSpPr>
          <p:spPr>
            <a:xfrm rot="10604502">
              <a:off x="8444023" y="8664943"/>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50" name="Oval 34"/>
            <p:cNvSpPr/>
            <p:nvPr/>
          </p:nvSpPr>
          <p:spPr>
            <a:xfrm rot="10604502">
              <a:off x="1590237" y="7871819"/>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grpSp>
      <p:grpSp>
        <p:nvGrpSpPr>
          <p:cNvPr id="257" name="Group 41"/>
          <p:cNvGrpSpPr/>
          <p:nvPr/>
        </p:nvGrpSpPr>
        <p:grpSpPr>
          <a:xfrm>
            <a:off x="552625" y="13005471"/>
            <a:ext cx="1576173" cy="1270001"/>
            <a:chOff x="0" y="0"/>
            <a:chExt cx="1576171" cy="1270000"/>
          </a:xfrm>
        </p:grpSpPr>
        <p:sp>
          <p:nvSpPr>
            <p:cNvPr id="252" name="TextBox 42"/>
            <p:cNvSpPr/>
            <p:nvPr/>
          </p:nvSpPr>
          <p:spPr>
            <a:xfrm>
              <a:off x="306171" y="0"/>
              <a:ext cx="1270001" cy="1270000"/>
            </a:xfrm>
            <a:prstGeom prst="line">
              <a:avLst/>
            </a:prstGeom>
            <a:noFill/>
            <a:ln w="12700" cap="flat">
              <a:noFill/>
              <a:miter lim="400000"/>
            </a:ln>
            <a:effectLst/>
          </p:spPr>
          <p:txBody>
            <a:bodyPr wrap="none" lIns="91439" tIns="91439" rIns="91439" bIns="91439" numCol="1" anchor="t">
              <a:spAutoFit/>
            </a:bodyPr>
            <a:lstStyle>
              <a:lvl1pPr algn="l" defTabSz="1828800">
                <a:defRPr sz="2400" b="0">
                  <a:solidFill>
                    <a:srgbClr val="808080"/>
                  </a:solidFill>
                  <a:latin typeface="Raleway"/>
                  <a:ea typeface="Raleway"/>
                  <a:cs typeface="Raleway"/>
                  <a:sym typeface="Raleway"/>
                </a:defRPr>
              </a:lvl1pPr>
            </a:lstStyle>
            <a:p>
              <a:r>
                <a:t>MOST</a:t>
              </a:r>
            </a:p>
          </p:txBody>
        </p:sp>
        <p:grpSp>
          <p:nvGrpSpPr>
            <p:cNvPr id="256" name="Group 43"/>
            <p:cNvGrpSpPr/>
            <p:nvPr/>
          </p:nvGrpSpPr>
          <p:grpSpPr>
            <a:xfrm>
              <a:off x="0" y="69311"/>
              <a:ext cx="362506" cy="378431"/>
              <a:chOff x="0" y="0"/>
              <a:chExt cx="362505" cy="378429"/>
            </a:xfrm>
          </p:grpSpPr>
          <p:sp>
            <p:nvSpPr>
              <p:cNvPr id="253" name="Oval 44"/>
              <p:cNvSpPr/>
              <p:nvPr/>
            </p:nvSpPr>
            <p:spPr>
              <a:xfrm>
                <a:off x="0" y="123333"/>
                <a:ext cx="255097" cy="255097"/>
              </a:xfrm>
              <a:prstGeom prst="ellipse">
                <a:avLst/>
              </a:prstGeom>
              <a:solidFill>
                <a:srgbClr val="FF6D6D">
                  <a:alpha val="70000"/>
                </a:srgbClr>
              </a:solidFill>
              <a:ln w="25400" cap="flat">
                <a:solidFill>
                  <a:srgbClr val="FFFFFF"/>
                </a:solidFill>
                <a:prstDash val="solid"/>
                <a:miter lim="800000"/>
              </a:ln>
              <a:effectLst/>
            </p:spPr>
            <p:txBody>
              <a:bodyPr wrap="square" lIns="91439" tIns="91439" rIns="91439" bIns="91439" numCol="1" anchor="ctr">
                <a:noAutofit/>
              </a:bodyPr>
              <a:lstStyle/>
              <a:p>
                <a:pPr defTabSz="1828800">
                  <a:defRPr sz="1000" b="0">
                    <a:solidFill>
                      <a:srgbClr val="FFFFFF"/>
                    </a:solidFill>
                    <a:latin typeface="Calibri"/>
                    <a:ea typeface="Calibri"/>
                    <a:cs typeface="Calibri"/>
                    <a:sym typeface="Calibri"/>
                  </a:defRPr>
                </a:pPr>
                <a:endParaRPr/>
              </a:p>
            </p:txBody>
          </p:sp>
          <p:sp>
            <p:nvSpPr>
              <p:cNvPr id="254" name="Oval 45"/>
              <p:cNvSpPr/>
              <p:nvPr/>
            </p:nvSpPr>
            <p:spPr>
              <a:xfrm>
                <a:off x="107409" y="123333"/>
                <a:ext cx="255097" cy="255097"/>
              </a:xfrm>
              <a:prstGeom prst="ellipse">
                <a:avLst/>
              </a:prstGeom>
              <a:solidFill>
                <a:srgbClr val="FF6D6D">
                  <a:alpha val="70000"/>
                </a:srgbClr>
              </a:solidFill>
              <a:ln w="25400" cap="flat">
                <a:solidFill>
                  <a:srgbClr val="FFFFFF"/>
                </a:solidFill>
                <a:prstDash val="solid"/>
                <a:miter lim="800000"/>
              </a:ln>
              <a:effectLst/>
            </p:spPr>
            <p:txBody>
              <a:bodyPr wrap="square" lIns="91439" tIns="91439" rIns="91439" bIns="91439" numCol="1" anchor="ctr">
                <a:noAutofit/>
              </a:bodyPr>
              <a:lstStyle/>
              <a:p>
                <a:pPr defTabSz="1828800">
                  <a:defRPr sz="1000" b="0">
                    <a:solidFill>
                      <a:srgbClr val="FFFFFF"/>
                    </a:solidFill>
                    <a:latin typeface="Calibri"/>
                    <a:ea typeface="Calibri"/>
                    <a:cs typeface="Calibri"/>
                    <a:sym typeface="Calibri"/>
                  </a:defRPr>
                </a:pPr>
                <a:endParaRPr/>
              </a:p>
            </p:txBody>
          </p:sp>
          <p:sp>
            <p:nvSpPr>
              <p:cNvPr id="255" name="Oval 46"/>
              <p:cNvSpPr/>
              <p:nvPr/>
            </p:nvSpPr>
            <p:spPr>
              <a:xfrm>
                <a:off x="53704" y="-1"/>
                <a:ext cx="255097" cy="255097"/>
              </a:xfrm>
              <a:prstGeom prst="ellipse">
                <a:avLst/>
              </a:prstGeom>
              <a:solidFill>
                <a:srgbClr val="FF4343">
                  <a:alpha val="70000"/>
                </a:srgbClr>
              </a:solidFill>
              <a:ln w="25400" cap="flat">
                <a:solidFill>
                  <a:srgbClr val="FFFFFF"/>
                </a:solidFill>
                <a:prstDash val="solid"/>
                <a:miter lim="800000"/>
              </a:ln>
              <a:effectLst/>
            </p:spPr>
            <p:txBody>
              <a:bodyPr wrap="square" lIns="91439" tIns="91439" rIns="91439" bIns="91439" numCol="1" anchor="ctr">
                <a:noAutofit/>
              </a:bodyPr>
              <a:lstStyle/>
              <a:p>
                <a:pPr defTabSz="1828800">
                  <a:defRPr sz="1000" b="0">
                    <a:solidFill>
                      <a:srgbClr val="FFFFFF"/>
                    </a:solidFill>
                    <a:latin typeface="Calibri"/>
                    <a:ea typeface="Calibri"/>
                    <a:cs typeface="Calibri"/>
                    <a:sym typeface="Calibri"/>
                  </a:defRPr>
                </a:pPr>
                <a:endParaRPr/>
              </a:p>
            </p:txBody>
          </p:sp>
        </p:grpSp>
      </p:grpSp>
      <p:grpSp>
        <p:nvGrpSpPr>
          <p:cNvPr id="260" name="Group 54"/>
          <p:cNvGrpSpPr/>
          <p:nvPr/>
        </p:nvGrpSpPr>
        <p:grpSpPr>
          <a:xfrm>
            <a:off x="23614140" y="13118453"/>
            <a:ext cx="428627" cy="441327"/>
            <a:chOff x="0" y="0"/>
            <a:chExt cx="428626" cy="441326"/>
          </a:xfrm>
        </p:grpSpPr>
        <p:sp>
          <p:nvSpPr>
            <p:cNvPr id="258" name="Freeform 5">
              <a:hlinkClick r:id="" action="ppaction://hlinkshowjump?jump=nextslide"/>
            </p:cNvPr>
            <p:cNvSpPr/>
            <p:nvPr/>
          </p:nvSpPr>
          <p:spPr>
            <a:xfrm>
              <a:off x="0" y="0"/>
              <a:ext cx="428627" cy="441327"/>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sp>
          <p:nvSpPr>
            <p:cNvPr id="259" name="Freeform 6">
              <a:hlinkClick r:id="" action="ppaction://hlinkshowjump?jump=nextslide"/>
            </p:cNvPr>
            <p:cNvSpPr/>
            <p:nvPr/>
          </p:nvSpPr>
          <p:spPr>
            <a:xfrm>
              <a:off x="152400" y="85726"/>
              <a:ext cx="152401" cy="263527"/>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grpSp>
      <p:grpSp>
        <p:nvGrpSpPr>
          <p:cNvPr id="263" name="Group 55"/>
          <p:cNvGrpSpPr/>
          <p:nvPr/>
        </p:nvGrpSpPr>
        <p:grpSpPr>
          <a:xfrm>
            <a:off x="22740776" y="13118453"/>
            <a:ext cx="428627" cy="441327"/>
            <a:chOff x="0" y="0"/>
            <a:chExt cx="428626" cy="441326"/>
          </a:xfrm>
        </p:grpSpPr>
        <p:sp>
          <p:nvSpPr>
            <p:cNvPr id="261" name="Freeform 7">
              <a:hlinkClick r:id="" action="ppaction://hlinkshowjump?jump=previousslide"/>
            </p:cNvPr>
            <p:cNvSpPr/>
            <p:nvPr/>
          </p:nvSpPr>
          <p:spPr>
            <a:xfrm>
              <a:off x="0" y="0"/>
              <a:ext cx="428627" cy="441327"/>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sp>
          <p:nvSpPr>
            <p:cNvPr id="262" name="Freeform 8">
              <a:hlinkClick r:id="" action="ppaction://hlinkshowjump?jump=previousslide"/>
            </p:cNvPr>
            <p:cNvSpPr/>
            <p:nvPr/>
          </p:nvSpPr>
          <p:spPr>
            <a:xfrm>
              <a:off x="123826" y="95250"/>
              <a:ext cx="152401" cy="260351"/>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grpSp>
      <p:sp>
        <p:nvSpPr>
          <p:cNvPr id="264" name="Rectangle 56"/>
          <p:cNvSpPr txBox="1"/>
          <p:nvPr/>
        </p:nvSpPr>
        <p:spPr>
          <a:xfrm>
            <a:off x="6297002" y="12766678"/>
            <a:ext cx="12009120" cy="780128"/>
          </a:xfrm>
          <a:prstGeom prst="rect">
            <a:avLst/>
          </a:prstGeom>
          <a:ln w="12700">
            <a:miter lim="400000"/>
          </a:ln>
        </p:spPr>
        <p:txBody>
          <a:bodyPr tIns="91439" bIns="91439">
            <a:spAutoFit/>
          </a:bodyPr>
          <a:lstStyle/>
          <a:p>
            <a:pPr defTabSz="1828800">
              <a:defRPr sz="2200" b="0">
                <a:solidFill>
                  <a:srgbClr val="FF6D6D"/>
                </a:solidFill>
                <a:latin typeface="Calibri"/>
                <a:ea typeface="Calibri"/>
                <a:cs typeface="Calibri"/>
                <a:sym typeface="Calibri"/>
              </a:defRPr>
            </a:pPr>
            <a:r>
              <a:t>www.CompanyName.com</a:t>
            </a:r>
            <a:endParaRPr sz="2000"/>
          </a:p>
          <a:p>
            <a:pPr defTabSz="1828800">
              <a:defRPr sz="1800" b="0">
                <a:solidFill>
                  <a:srgbClr val="808080"/>
                </a:solidFill>
                <a:latin typeface="Calibri"/>
                <a:ea typeface="Calibri"/>
                <a:cs typeface="Calibri"/>
                <a:sym typeface="Calibri"/>
              </a:defRPr>
            </a:pPr>
            <a:r>
              <a:t>© 2020 Companyname PowerPoint Business Theme. All Rights Reserved. </a:t>
            </a:r>
          </a:p>
        </p:txBody>
      </p:sp>
      <p:grpSp>
        <p:nvGrpSpPr>
          <p:cNvPr id="270" name="Group 35"/>
          <p:cNvGrpSpPr/>
          <p:nvPr/>
        </p:nvGrpSpPr>
        <p:grpSpPr>
          <a:xfrm>
            <a:off x="1323996" y="1220890"/>
            <a:ext cx="135013" cy="766656"/>
            <a:chOff x="0" y="0"/>
            <a:chExt cx="135011" cy="766654"/>
          </a:xfrm>
        </p:grpSpPr>
        <p:sp>
          <p:nvSpPr>
            <p:cNvPr id="265" name="Oval 5"/>
            <p:cNvSpPr/>
            <p:nvPr/>
          </p:nvSpPr>
          <p:spPr>
            <a:xfrm rot="16200000">
              <a:off x="0" y="631642"/>
              <a:ext cx="135012" cy="135013"/>
            </a:xfrm>
            <a:prstGeom prst="ellipse">
              <a:avLst/>
            </a:prstGeom>
            <a:solidFill>
              <a:srgbClr val="FF4343">
                <a:alpha val="2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66" name="Oval 52"/>
            <p:cNvSpPr/>
            <p:nvPr/>
          </p:nvSpPr>
          <p:spPr>
            <a:xfrm rot="16200000">
              <a:off x="0" y="473731"/>
              <a:ext cx="135012" cy="135013"/>
            </a:xfrm>
            <a:prstGeom prst="ellipse">
              <a:avLst/>
            </a:prstGeom>
            <a:solidFill>
              <a:srgbClr val="FF4343">
                <a:alpha val="4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67" name="Oval 60"/>
            <p:cNvSpPr/>
            <p:nvPr/>
          </p:nvSpPr>
          <p:spPr>
            <a:xfrm rot="16200000">
              <a:off x="0" y="315821"/>
              <a:ext cx="135012" cy="135013"/>
            </a:xfrm>
            <a:prstGeom prst="ellipse">
              <a:avLst/>
            </a:prstGeom>
            <a:solidFill>
              <a:srgbClr val="FF4343">
                <a:alpha val="6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68" name="Oval 61"/>
            <p:cNvSpPr/>
            <p:nvPr/>
          </p:nvSpPr>
          <p:spPr>
            <a:xfrm rot="16200000">
              <a:off x="0" y="157910"/>
              <a:ext cx="135012" cy="135013"/>
            </a:xfrm>
            <a:prstGeom prst="ellipse">
              <a:avLst/>
            </a:prstGeom>
            <a:solidFill>
              <a:srgbClr val="FF4343">
                <a:alpha val="8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69" name="Oval 62"/>
            <p:cNvSpPr/>
            <p:nvPr/>
          </p:nvSpPr>
          <p:spPr>
            <a:xfrm rot="16200000">
              <a:off x="0" y="0"/>
              <a:ext cx="135012" cy="135012"/>
            </a:xfrm>
            <a:prstGeom prst="ellipse">
              <a:avLst/>
            </a:prstGeom>
            <a:solidFill>
              <a:srgbClr val="FF4343"/>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grpSp>
      <p:sp>
        <p:nvSpPr>
          <p:cNvPr id="271" name="幻灯片编号"/>
          <p:cNvSpPr txBox="1">
            <a:spLocks noGrp="1"/>
          </p:cNvSpPr>
          <p:nvPr>
            <p:ph type="sldNum" sz="quarter" idx="2"/>
          </p:nvPr>
        </p:nvSpPr>
        <p:spPr>
          <a:xfrm>
            <a:off x="23345764" y="91456"/>
            <a:ext cx="1311141" cy="536198"/>
          </a:xfrm>
          <a:prstGeom prst="rect">
            <a:avLst/>
          </a:prstGeom>
          <a:solidFill>
            <a:srgbClr val="FF6D6D"/>
          </a:solidFill>
        </p:spPr>
        <p:txBody>
          <a:bodyPr wrap="square" lIns="91439" tIns="91439" rIns="91439" bIns="91439" anchor="ctr"/>
          <a:lstStyle>
            <a:lvl1pPr defTabSz="1828800">
              <a:defRPr sz="2800" b="1">
                <a:solidFill>
                  <a:srgbClr val="FFFFFF"/>
                </a:solidFill>
                <a:latin typeface="Helvetica"/>
                <a:ea typeface="Helvetica"/>
                <a:cs typeface="Helvetica"/>
                <a:sym typeface="Helvetica"/>
              </a:defRPr>
            </a:lvl1pPr>
          </a:lstStyle>
          <a:p>
            <a:fld id="{86CB4B4D-7CA3-9044-876B-883B54F8677D}" type="slidenum">
              <a:r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3_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306" name="Group 6"/>
          <p:cNvGrpSpPr/>
          <p:nvPr/>
        </p:nvGrpSpPr>
        <p:grpSpPr>
          <a:xfrm>
            <a:off x="7728650" y="3100818"/>
            <a:ext cx="17814858" cy="13738984"/>
            <a:chOff x="0" y="0"/>
            <a:chExt cx="17814856" cy="13738983"/>
          </a:xfrm>
        </p:grpSpPr>
        <p:sp>
          <p:nvSpPr>
            <p:cNvPr id="278" name="Donut 7"/>
            <p:cNvSpPr/>
            <p:nvPr/>
          </p:nvSpPr>
          <p:spPr>
            <a:xfrm rot="6104502">
              <a:off x="13299143" y="4863863"/>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79" name="Donut 8"/>
            <p:cNvSpPr/>
            <p:nvPr/>
          </p:nvSpPr>
          <p:spPr>
            <a:xfrm rot="6104502">
              <a:off x="15541612" y="2963211"/>
              <a:ext cx="2083085" cy="20830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80" name="Donut 9"/>
            <p:cNvSpPr/>
            <p:nvPr/>
          </p:nvSpPr>
          <p:spPr>
            <a:xfrm rot="6104502">
              <a:off x="2041780" y="8007318"/>
              <a:ext cx="5252206" cy="525220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81" name="Donut 10"/>
            <p:cNvSpPr/>
            <p:nvPr/>
          </p:nvSpPr>
          <p:spPr>
            <a:xfrm rot="6104502">
              <a:off x="12051991" y="9155763"/>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82" name="Donut 11"/>
            <p:cNvSpPr/>
            <p:nvPr/>
          </p:nvSpPr>
          <p:spPr>
            <a:xfrm rot="6104502">
              <a:off x="14832150" y="2046035"/>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83" name="Oval 12"/>
            <p:cNvSpPr/>
            <p:nvPr/>
          </p:nvSpPr>
          <p:spPr>
            <a:xfrm rot="6104502">
              <a:off x="14783269" y="4692947"/>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84" name="Oval 13"/>
            <p:cNvSpPr/>
            <p:nvPr/>
          </p:nvSpPr>
          <p:spPr>
            <a:xfrm rot="6104502">
              <a:off x="14249071" y="3321973"/>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85" name="Donut 14"/>
            <p:cNvSpPr/>
            <p:nvPr/>
          </p:nvSpPr>
          <p:spPr>
            <a:xfrm rot="20504502">
              <a:off x="8586509" y="6434784"/>
              <a:ext cx="3556569" cy="355656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86" name="Donut 15"/>
            <p:cNvSpPr/>
            <p:nvPr/>
          </p:nvSpPr>
          <p:spPr>
            <a:xfrm rot="20504502">
              <a:off x="4206619" y="7534153"/>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87" name="Oval 16"/>
            <p:cNvSpPr/>
            <p:nvPr/>
          </p:nvSpPr>
          <p:spPr>
            <a:xfrm rot="20504502">
              <a:off x="6483499" y="8579655"/>
              <a:ext cx="1376981" cy="1376981"/>
            </a:xfrm>
            <a:prstGeom prst="ellipse">
              <a:avLst/>
            </a:prstGeom>
            <a:solidFill>
              <a:srgbClr val="F2F2F2">
                <a:alpha val="39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88" name="Oval 17"/>
            <p:cNvSpPr/>
            <p:nvPr/>
          </p:nvSpPr>
          <p:spPr>
            <a:xfrm rot="20504502">
              <a:off x="9928090" y="5894219"/>
              <a:ext cx="1072181" cy="1072181"/>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89" name="Donut 18"/>
            <p:cNvSpPr/>
            <p:nvPr/>
          </p:nvSpPr>
          <p:spPr>
            <a:xfrm rot="20504502">
              <a:off x="6816133" y="6774125"/>
              <a:ext cx="5252205" cy="525220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90" name="Donut 19"/>
            <p:cNvSpPr/>
            <p:nvPr/>
          </p:nvSpPr>
          <p:spPr>
            <a:xfrm rot="20504502">
              <a:off x="10990225" y="7692543"/>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91" name="Donut 20"/>
            <p:cNvSpPr/>
            <p:nvPr/>
          </p:nvSpPr>
          <p:spPr>
            <a:xfrm rot="20504502">
              <a:off x="11236451" y="5818254"/>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92" name="Donut 21"/>
            <p:cNvSpPr/>
            <p:nvPr/>
          </p:nvSpPr>
          <p:spPr>
            <a:xfrm rot="20504502">
              <a:off x="14563973" y="8236697"/>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93" name="Oval 22"/>
            <p:cNvSpPr/>
            <p:nvPr/>
          </p:nvSpPr>
          <p:spPr>
            <a:xfrm rot="20504502">
              <a:off x="6748891" y="6533169"/>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94" name="Oval 23"/>
            <p:cNvSpPr/>
            <p:nvPr/>
          </p:nvSpPr>
          <p:spPr>
            <a:xfrm rot="20504502">
              <a:off x="158615" y="8759763"/>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95" name="Oval 24"/>
            <p:cNvSpPr/>
            <p:nvPr/>
          </p:nvSpPr>
          <p:spPr>
            <a:xfrm rot="20504502">
              <a:off x="5230999" y="8480875"/>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96" name="Oval 25"/>
            <p:cNvSpPr/>
            <p:nvPr/>
          </p:nvSpPr>
          <p:spPr>
            <a:xfrm rot="20504502">
              <a:off x="10927022" y="5045885"/>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97" name="Donut 26"/>
            <p:cNvSpPr/>
            <p:nvPr/>
          </p:nvSpPr>
          <p:spPr>
            <a:xfrm rot="10604502">
              <a:off x="13115039" y="7555089"/>
              <a:ext cx="2654357" cy="265435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98" name="Donut 27"/>
            <p:cNvSpPr/>
            <p:nvPr/>
          </p:nvSpPr>
          <p:spPr>
            <a:xfrm rot="10604502">
              <a:off x="15277310" y="369829"/>
              <a:ext cx="2083085" cy="20830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299" name="Oval 28"/>
            <p:cNvSpPr/>
            <p:nvPr/>
          </p:nvSpPr>
          <p:spPr>
            <a:xfrm rot="10604502">
              <a:off x="16043997" y="29603"/>
              <a:ext cx="1072181" cy="1072181"/>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300" name="Donut 29"/>
            <p:cNvSpPr/>
            <p:nvPr/>
          </p:nvSpPr>
          <p:spPr>
            <a:xfrm rot="10604502">
              <a:off x="12020688" y="3571281"/>
              <a:ext cx="5252205" cy="525220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301" name="Donut 30"/>
            <p:cNvSpPr/>
            <p:nvPr/>
          </p:nvSpPr>
          <p:spPr>
            <a:xfrm rot="10604502">
              <a:off x="13790973" y="2927505"/>
              <a:ext cx="1670693" cy="167069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302" name="Donut 31"/>
            <p:cNvSpPr/>
            <p:nvPr/>
          </p:nvSpPr>
          <p:spPr>
            <a:xfrm rot="10604502">
              <a:off x="768707" y="8961397"/>
              <a:ext cx="2149613" cy="214961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latin typeface="Calibri"/>
                  <a:ea typeface="Calibri"/>
                  <a:cs typeface="Calibri"/>
                  <a:sym typeface="Calibri"/>
                </a:defRPr>
              </a:pPr>
              <a:endParaRPr/>
            </a:p>
          </p:txBody>
        </p:sp>
        <p:sp>
          <p:nvSpPr>
            <p:cNvPr id="303" name="Oval 32"/>
            <p:cNvSpPr/>
            <p:nvPr/>
          </p:nvSpPr>
          <p:spPr>
            <a:xfrm rot="10604502">
              <a:off x="15304281" y="2611037"/>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304" name="Oval 33"/>
            <p:cNvSpPr/>
            <p:nvPr/>
          </p:nvSpPr>
          <p:spPr>
            <a:xfrm rot="10604502">
              <a:off x="8444023" y="8664943"/>
              <a:ext cx="1206405" cy="120640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305" name="Oval 34"/>
            <p:cNvSpPr/>
            <p:nvPr/>
          </p:nvSpPr>
          <p:spPr>
            <a:xfrm rot="10604502">
              <a:off x="1590237" y="7871819"/>
              <a:ext cx="625665" cy="625665"/>
            </a:xfrm>
            <a:prstGeom prst="ellipse">
              <a:avLst/>
            </a:prstGeom>
            <a:solidFill>
              <a:srgbClr val="F2F2F2">
                <a:alpha val="47000"/>
              </a:srgbClr>
            </a:solidFill>
            <a:ln w="25400" cap="flat">
              <a:solidFill>
                <a:srgbClr val="FFFFFF">
                  <a:alpha val="70000"/>
                </a:srgbClr>
              </a:solidFill>
              <a:prstDash val="solid"/>
              <a:miter lim="8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grpSp>
      <p:grpSp>
        <p:nvGrpSpPr>
          <p:cNvPr id="312" name="Group 41"/>
          <p:cNvGrpSpPr/>
          <p:nvPr/>
        </p:nvGrpSpPr>
        <p:grpSpPr>
          <a:xfrm>
            <a:off x="552625" y="13005471"/>
            <a:ext cx="1576173" cy="1270001"/>
            <a:chOff x="0" y="0"/>
            <a:chExt cx="1576171" cy="1270000"/>
          </a:xfrm>
        </p:grpSpPr>
        <p:sp>
          <p:nvSpPr>
            <p:cNvPr id="307" name="TextBox 42"/>
            <p:cNvSpPr/>
            <p:nvPr/>
          </p:nvSpPr>
          <p:spPr>
            <a:xfrm>
              <a:off x="306171" y="0"/>
              <a:ext cx="1270001" cy="1270000"/>
            </a:xfrm>
            <a:prstGeom prst="line">
              <a:avLst/>
            </a:prstGeom>
            <a:noFill/>
            <a:ln w="12700" cap="flat">
              <a:noFill/>
              <a:miter lim="400000"/>
            </a:ln>
            <a:effectLst/>
          </p:spPr>
          <p:txBody>
            <a:bodyPr wrap="none" lIns="91439" tIns="91439" rIns="91439" bIns="91439" numCol="1" anchor="t">
              <a:spAutoFit/>
            </a:bodyPr>
            <a:lstStyle>
              <a:lvl1pPr algn="l" defTabSz="1828800">
                <a:defRPr sz="2400" b="0">
                  <a:solidFill>
                    <a:srgbClr val="808080"/>
                  </a:solidFill>
                  <a:latin typeface="Raleway"/>
                  <a:ea typeface="Raleway"/>
                  <a:cs typeface="Raleway"/>
                  <a:sym typeface="Raleway"/>
                </a:defRPr>
              </a:lvl1pPr>
            </a:lstStyle>
            <a:p>
              <a:r>
                <a:t>MOST</a:t>
              </a:r>
            </a:p>
          </p:txBody>
        </p:sp>
        <p:grpSp>
          <p:nvGrpSpPr>
            <p:cNvPr id="311" name="Group 43"/>
            <p:cNvGrpSpPr/>
            <p:nvPr/>
          </p:nvGrpSpPr>
          <p:grpSpPr>
            <a:xfrm>
              <a:off x="0" y="69311"/>
              <a:ext cx="362506" cy="378431"/>
              <a:chOff x="0" y="0"/>
              <a:chExt cx="362505" cy="378429"/>
            </a:xfrm>
          </p:grpSpPr>
          <p:sp>
            <p:nvSpPr>
              <p:cNvPr id="308" name="Oval 44"/>
              <p:cNvSpPr/>
              <p:nvPr/>
            </p:nvSpPr>
            <p:spPr>
              <a:xfrm>
                <a:off x="0" y="123333"/>
                <a:ext cx="255097" cy="255097"/>
              </a:xfrm>
              <a:prstGeom prst="ellipse">
                <a:avLst/>
              </a:prstGeom>
              <a:solidFill>
                <a:srgbClr val="FF6D6D">
                  <a:alpha val="70000"/>
                </a:srgbClr>
              </a:solidFill>
              <a:ln w="25400" cap="flat">
                <a:solidFill>
                  <a:srgbClr val="FFFFFF"/>
                </a:solidFill>
                <a:prstDash val="solid"/>
                <a:miter lim="800000"/>
              </a:ln>
              <a:effectLst/>
            </p:spPr>
            <p:txBody>
              <a:bodyPr wrap="square" lIns="91439" tIns="91439" rIns="91439" bIns="91439" numCol="1" anchor="ctr">
                <a:noAutofit/>
              </a:bodyPr>
              <a:lstStyle/>
              <a:p>
                <a:pPr defTabSz="1828800">
                  <a:defRPr sz="1000" b="0">
                    <a:solidFill>
                      <a:srgbClr val="FFFFFF"/>
                    </a:solidFill>
                    <a:latin typeface="Calibri"/>
                    <a:ea typeface="Calibri"/>
                    <a:cs typeface="Calibri"/>
                    <a:sym typeface="Calibri"/>
                  </a:defRPr>
                </a:pPr>
                <a:endParaRPr/>
              </a:p>
            </p:txBody>
          </p:sp>
          <p:sp>
            <p:nvSpPr>
              <p:cNvPr id="309" name="Oval 45"/>
              <p:cNvSpPr/>
              <p:nvPr/>
            </p:nvSpPr>
            <p:spPr>
              <a:xfrm>
                <a:off x="107409" y="123333"/>
                <a:ext cx="255097" cy="255097"/>
              </a:xfrm>
              <a:prstGeom prst="ellipse">
                <a:avLst/>
              </a:prstGeom>
              <a:solidFill>
                <a:srgbClr val="FF6D6D">
                  <a:alpha val="70000"/>
                </a:srgbClr>
              </a:solidFill>
              <a:ln w="25400" cap="flat">
                <a:solidFill>
                  <a:srgbClr val="FFFFFF"/>
                </a:solidFill>
                <a:prstDash val="solid"/>
                <a:miter lim="800000"/>
              </a:ln>
              <a:effectLst/>
            </p:spPr>
            <p:txBody>
              <a:bodyPr wrap="square" lIns="91439" tIns="91439" rIns="91439" bIns="91439" numCol="1" anchor="ctr">
                <a:noAutofit/>
              </a:bodyPr>
              <a:lstStyle/>
              <a:p>
                <a:pPr defTabSz="1828800">
                  <a:defRPr sz="1000" b="0">
                    <a:solidFill>
                      <a:srgbClr val="FFFFFF"/>
                    </a:solidFill>
                    <a:latin typeface="Calibri"/>
                    <a:ea typeface="Calibri"/>
                    <a:cs typeface="Calibri"/>
                    <a:sym typeface="Calibri"/>
                  </a:defRPr>
                </a:pPr>
                <a:endParaRPr/>
              </a:p>
            </p:txBody>
          </p:sp>
          <p:sp>
            <p:nvSpPr>
              <p:cNvPr id="310" name="Oval 46"/>
              <p:cNvSpPr/>
              <p:nvPr/>
            </p:nvSpPr>
            <p:spPr>
              <a:xfrm>
                <a:off x="53704" y="-1"/>
                <a:ext cx="255097" cy="255097"/>
              </a:xfrm>
              <a:prstGeom prst="ellipse">
                <a:avLst/>
              </a:prstGeom>
              <a:solidFill>
                <a:srgbClr val="FF4343">
                  <a:alpha val="70000"/>
                </a:srgbClr>
              </a:solidFill>
              <a:ln w="25400" cap="flat">
                <a:solidFill>
                  <a:srgbClr val="FFFFFF"/>
                </a:solidFill>
                <a:prstDash val="solid"/>
                <a:miter lim="800000"/>
              </a:ln>
              <a:effectLst/>
            </p:spPr>
            <p:txBody>
              <a:bodyPr wrap="square" lIns="91439" tIns="91439" rIns="91439" bIns="91439" numCol="1" anchor="ctr">
                <a:noAutofit/>
              </a:bodyPr>
              <a:lstStyle/>
              <a:p>
                <a:pPr defTabSz="1828800">
                  <a:defRPr sz="1000" b="0">
                    <a:solidFill>
                      <a:srgbClr val="FFFFFF"/>
                    </a:solidFill>
                    <a:latin typeface="Calibri"/>
                    <a:ea typeface="Calibri"/>
                    <a:cs typeface="Calibri"/>
                    <a:sym typeface="Calibri"/>
                  </a:defRPr>
                </a:pPr>
                <a:endParaRPr/>
              </a:p>
            </p:txBody>
          </p:sp>
        </p:grpSp>
      </p:grpSp>
      <p:grpSp>
        <p:nvGrpSpPr>
          <p:cNvPr id="315" name="Group 54"/>
          <p:cNvGrpSpPr/>
          <p:nvPr/>
        </p:nvGrpSpPr>
        <p:grpSpPr>
          <a:xfrm>
            <a:off x="23614140" y="13118453"/>
            <a:ext cx="428627" cy="441327"/>
            <a:chOff x="0" y="0"/>
            <a:chExt cx="428626" cy="441326"/>
          </a:xfrm>
        </p:grpSpPr>
        <p:sp>
          <p:nvSpPr>
            <p:cNvPr id="313" name="Freeform 5">
              <a:hlinkClick r:id="" action="ppaction://hlinkshowjump?jump=nextslide"/>
            </p:cNvPr>
            <p:cNvSpPr/>
            <p:nvPr/>
          </p:nvSpPr>
          <p:spPr>
            <a:xfrm>
              <a:off x="0" y="0"/>
              <a:ext cx="428627" cy="441327"/>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sp>
          <p:nvSpPr>
            <p:cNvPr id="314" name="Freeform 6">
              <a:hlinkClick r:id="" action="ppaction://hlinkshowjump?jump=nextslide"/>
            </p:cNvPr>
            <p:cNvSpPr/>
            <p:nvPr/>
          </p:nvSpPr>
          <p:spPr>
            <a:xfrm>
              <a:off x="152400" y="85726"/>
              <a:ext cx="152401" cy="263527"/>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grpSp>
      <p:grpSp>
        <p:nvGrpSpPr>
          <p:cNvPr id="318" name="Group 55"/>
          <p:cNvGrpSpPr/>
          <p:nvPr/>
        </p:nvGrpSpPr>
        <p:grpSpPr>
          <a:xfrm>
            <a:off x="22740776" y="13118453"/>
            <a:ext cx="428627" cy="441327"/>
            <a:chOff x="0" y="0"/>
            <a:chExt cx="428626" cy="441326"/>
          </a:xfrm>
        </p:grpSpPr>
        <p:sp>
          <p:nvSpPr>
            <p:cNvPr id="316" name="Freeform 7">
              <a:hlinkClick r:id="" action="ppaction://hlinkshowjump?jump=previousslide"/>
            </p:cNvPr>
            <p:cNvSpPr/>
            <p:nvPr/>
          </p:nvSpPr>
          <p:spPr>
            <a:xfrm>
              <a:off x="0" y="0"/>
              <a:ext cx="428627" cy="441327"/>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sp>
          <p:nvSpPr>
            <p:cNvPr id="317" name="Freeform 8">
              <a:hlinkClick r:id="" action="ppaction://hlinkshowjump?jump=previousslide"/>
            </p:cNvPr>
            <p:cNvSpPr/>
            <p:nvPr/>
          </p:nvSpPr>
          <p:spPr>
            <a:xfrm>
              <a:off x="123826" y="95250"/>
              <a:ext cx="152401" cy="260351"/>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6D6D"/>
            </a:solidFill>
            <a:ln w="12700" cap="flat">
              <a:noFill/>
              <a:miter lim="400000"/>
            </a:ln>
            <a:effectLst/>
          </p:spPr>
          <p:txBody>
            <a:bodyPr wrap="square" lIns="91439" tIns="91439" rIns="91439" bIns="91439" numCol="1" anchor="t">
              <a:noAutofit/>
            </a:bodyPr>
            <a:lstStyle/>
            <a:p>
              <a:pPr algn="l" defTabSz="1828800">
                <a:defRPr sz="3600" b="0">
                  <a:latin typeface="Calibri"/>
                  <a:ea typeface="Calibri"/>
                  <a:cs typeface="Calibri"/>
                  <a:sym typeface="Calibri"/>
                </a:defRPr>
              </a:pPr>
              <a:endParaRPr/>
            </a:p>
          </p:txBody>
        </p:sp>
      </p:grpSp>
      <p:grpSp>
        <p:nvGrpSpPr>
          <p:cNvPr id="324" name="Group 35"/>
          <p:cNvGrpSpPr/>
          <p:nvPr/>
        </p:nvGrpSpPr>
        <p:grpSpPr>
          <a:xfrm>
            <a:off x="1323996" y="1220890"/>
            <a:ext cx="135013" cy="766656"/>
            <a:chOff x="0" y="0"/>
            <a:chExt cx="135011" cy="766654"/>
          </a:xfrm>
        </p:grpSpPr>
        <p:sp>
          <p:nvSpPr>
            <p:cNvPr id="319" name="Oval 5"/>
            <p:cNvSpPr/>
            <p:nvPr/>
          </p:nvSpPr>
          <p:spPr>
            <a:xfrm rot="16200000">
              <a:off x="0" y="631642"/>
              <a:ext cx="135012" cy="135013"/>
            </a:xfrm>
            <a:prstGeom prst="ellipse">
              <a:avLst/>
            </a:prstGeom>
            <a:solidFill>
              <a:srgbClr val="FF4343">
                <a:alpha val="2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320" name="Oval 52"/>
            <p:cNvSpPr/>
            <p:nvPr/>
          </p:nvSpPr>
          <p:spPr>
            <a:xfrm rot="16200000">
              <a:off x="0" y="473731"/>
              <a:ext cx="135012" cy="135013"/>
            </a:xfrm>
            <a:prstGeom prst="ellipse">
              <a:avLst/>
            </a:prstGeom>
            <a:solidFill>
              <a:srgbClr val="FF4343">
                <a:alpha val="4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321" name="Oval 60"/>
            <p:cNvSpPr/>
            <p:nvPr/>
          </p:nvSpPr>
          <p:spPr>
            <a:xfrm rot="16200000">
              <a:off x="0" y="315821"/>
              <a:ext cx="135012" cy="135013"/>
            </a:xfrm>
            <a:prstGeom prst="ellipse">
              <a:avLst/>
            </a:prstGeom>
            <a:solidFill>
              <a:srgbClr val="FF4343">
                <a:alpha val="6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322" name="Oval 61"/>
            <p:cNvSpPr/>
            <p:nvPr/>
          </p:nvSpPr>
          <p:spPr>
            <a:xfrm rot="16200000">
              <a:off x="0" y="157910"/>
              <a:ext cx="135012" cy="135013"/>
            </a:xfrm>
            <a:prstGeom prst="ellipse">
              <a:avLst/>
            </a:prstGeom>
            <a:solidFill>
              <a:srgbClr val="FF4343">
                <a:alpha val="80000"/>
              </a:srgbClr>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323" name="Oval 62"/>
            <p:cNvSpPr/>
            <p:nvPr/>
          </p:nvSpPr>
          <p:spPr>
            <a:xfrm rot="16200000">
              <a:off x="0" y="0"/>
              <a:ext cx="135012" cy="135012"/>
            </a:xfrm>
            <a:prstGeom prst="ellipse">
              <a:avLst/>
            </a:prstGeom>
            <a:solidFill>
              <a:srgbClr val="FF4343"/>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grpSp>
      <p:sp>
        <p:nvSpPr>
          <p:cNvPr id="325" name="幻灯片编号"/>
          <p:cNvSpPr txBox="1">
            <a:spLocks noGrp="1"/>
          </p:cNvSpPr>
          <p:nvPr>
            <p:ph type="sldNum" sz="quarter" idx="2"/>
          </p:nvPr>
        </p:nvSpPr>
        <p:spPr>
          <a:xfrm>
            <a:off x="23345764" y="91456"/>
            <a:ext cx="1311141" cy="536198"/>
          </a:xfrm>
          <a:prstGeom prst="rect">
            <a:avLst/>
          </a:prstGeom>
          <a:solidFill>
            <a:srgbClr val="FF6D6D"/>
          </a:solidFill>
        </p:spPr>
        <p:txBody>
          <a:bodyPr wrap="square" lIns="91439" tIns="91439" rIns="91439" bIns="91439" anchor="ctr"/>
          <a:lstStyle>
            <a:lvl1pPr defTabSz="1828800">
              <a:defRPr sz="2800" b="1">
                <a:solidFill>
                  <a:srgbClr val="FFFFFF"/>
                </a:solidFill>
                <a:latin typeface="Helvetica"/>
                <a:ea typeface="Helvetica"/>
                <a:cs typeface="Helvetica"/>
                <a:sym typeface="Helvetica"/>
              </a:defRPr>
            </a:lvl1pPr>
          </a:lstStyle>
          <a:p>
            <a:fld id="{86CB4B4D-7CA3-9044-876B-883B54F8677D}" type="slidenum">
              <a:r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1" name="矩形 10"/>
          <p:cNvSpPr/>
          <p:nvPr userDrawn="1"/>
        </p:nvSpPr>
        <p:spPr>
          <a:xfrm>
            <a:off x="0" y="13533702"/>
            <a:ext cx="24384000" cy="237066"/>
          </a:xfrm>
          <a:prstGeom prst="rect">
            <a:avLst/>
          </a:prstGeom>
          <a:solidFill>
            <a:srgbClr val="01C75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kumimoji="1" lang="zh-CN" altLang="en-US"/>
          </a:p>
        </p:txBody>
      </p:sp>
      <p:sp>
        <p:nvSpPr>
          <p:cNvPr id="12" name="标题 1"/>
          <p:cNvSpPr>
            <a:spLocks noGrp="1"/>
          </p:cNvSpPr>
          <p:nvPr>
            <p:ph type="title"/>
          </p:nvPr>
        </p:nvSpPr>
        <p:spPr>
          <a:xfrm>
            <a:off x="1794735" y="926106"/>
            <a:ext cx="22589266" cy="791248"/>
          </a:xfrm>
        </p:spPr>
        <p:txBody>
          <a:bodyPr>
            <a:noAutofit/>
          </a:bodyPr>
          <a:lstStyle>
            <a:lvl1pPr>
              <a:defRPr sz="4800" b="1">
                <a:solidFill>
                  <a:schemeClr val="tx1">
                    <a:lumMod val="65000"/>
                    <a:lumOff val="35000"/>
                  </a:schemeClr>
                </a:solidFill>
                <a:latin typeface="+mn-ea"/>
                <a:ea typeface="+mn-ea"/>
              </a:defRPr>
            </a:lvl1pPr>
          </a:lstStyle>
          <a:p>
            <a:r>
              <a:rPr kumimoji="1" lang="zh-CN" altLang="en-US" dirty="0"/>
              <a:t>单击此处编辑母版标题样式</a:t>
            </a:r>
          </a:p>
        </p:txBody>
      </p:sp>
      <p:sp>
        <p:nvSpPr>
          <p:cNvPr id="5" name="文本占位符 2"/>
          <p:cNvSpPr>
            <a:spLocks noGrp="1"/>
          </p:cNvSpPr>
          <p:nvPr>
            <p:ph idx="1"/>
          </p:nvPr>
        </p:nvSpPr>
        <p:spPr>
          <a:xfrm>
            <a:off x="1676400" y="2442210"/>
            <a:ext cx="21031200" cy="10365740"/>
          </a:xfrm>
          <a:prstGeom prst="rect">
            <a:avLst/>
          </a:prstGeom>
        </p:spPr>
        <p:txBody>
          <a:bodyPr vert="horz" lIns="182880" tIns="91440" rIns="182880" bIns="91440" rtlCol="0">
            <a:normAutofit/>
          </a:bodyPr>
          <a:lstStyle>
            <a:lvl1pPr>
              <a:defRPr sz="4000"/>
            </a:lvl1pPr>
            <a:lvl2pPr>
              <a:defRPr sz="4000"/>
            </a:lvl2pPr>
            <a:lvl3pPr>
              <a:defRPr sz="4000"/>
            </a:lvl3pPr>
            <a:lvl4pPr>
              <a:defRPr sz="4000"/>
            </a:lvl4pPr>
            <a:lvl5pPr>
              <a:defRPr sz="400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2" name="同侧圆角矩形 1"/>
          <p:cNvSpPr/>
          <p:nvPr userDrawn="1"/>
        </p:nvSpPr>
        <p:spPr>
          <a:xfrm rot="5400000">
            <a:off x="149685" y="690782"/>
            <a:ext cx="962526" cy="1261896"/>
          </a:xfrm>
          <a:prstGeom prst="round2SameRect">
            <a:avLst/>
          </a:prstGeom>
          <a:solidFill>
            <a:srgbClr val="01C75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kumimoji="1" lang="zh-CN" altLang="en-US"/>
          </a:p>
        </p:txBody>
      </p:sp>
    </p:spTree>
    <p:extLst>
      <p:ext uri="{BB962C8B-B14F-4D97-AF65-F5344CB8AC3E}">
        <p14:creationId xmlns:p14="http://schemas.microsoft.com/office/powerpoint/2010/main" val="196641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539749"/>
            <a:ext cx="21031200" cy="2651126"/>
          </a:xfrm>
        </p:spPr>
        <p:txBody>
          <a:bodyPr/>
          <a:lstStyle/>
          <a:p>
            <a:r>
              <a:rPr lang="zh-CN" altLang="en-US"/>
              <a:t>单击此处书写本页主题</a:t>
            </a:r>
          </a:p>
        </p:txBody>
      </p:sp>
      <p:sp>
        <p:nvSpPr>
          <p:cNvPr id="4" name="日期占位符 3"/>
          <p:cNvSpPr>
            <a:spLocks noGrp="1"/>
          </p:cNvSpPr>
          <p:nvPr>
            <p:ph type="dt" sz="half" idx="10"/>
          </p:nvPr>
        </p:nvSpPr>
        <p:spPr>
          <a:xfrm>
            <a:off x="1676400" y="12712701"/>
            <a:ext cx="5486400" cy="730250"/>
          </a:xfrm>
        </p:spPr>
        <p:txBody>
          <a:bodyPr lIns="182880" tIns="91440" rIns="182880" bIns="91440"/>
          <a:lstStyle/>
          <a:p>
            <a:fld id="{50E55ADC-9086-44BD-AF55-998EF314F627}" type="datetimeFigureOut">
              <a:rPr lang="zh-CN" altLang="en-US" smtClean="0"/>
              <a:t>2021/2/1</a:t>
            </a:fld>
            <a:endParaRPr lang="zh-CN" altLang="en-US"/>
          </a:p>
        </p:txBody>
      </p:sp>
      <p:sp>
        <p:nvSpPr>
          <p:cNvPr id="5" name="页脚占位符 4"/>
          <p:cNvSpPr>
            <a:spLocks noGrp="1"/>
          </p:cNvSpPr>
          <p:nvPr>
            <p:ph type="ftr" sz="quarter" idx="11"/>
          </p:nvPr>
        </p:nvSpPr>
        <p:spPr>
          <a:xfrm>
            <a:off x="8077200" y="12712701"/>
            <a:ext cx="8229600" cy="730250"/>
          </a:xfrm>
        </p:spPr>
        <p:txBody>
          <a:bodyPr lIns="182880" tIns="91440" rIns="182880" bIns="91440"/>
          <a:lstStyle/>
          <a:p>
            <a:endParaRPr lang="zh-CN" altLang="en-US"/>
          </a:p>
        </p:txBody>
      </p:sp>
      <p:sp>
        <p:nvSpPr>
          <p:cNvPr id="6" name="灯片编号占位符 5"/>
          <p:cNvSpPr>
            <a:spLocks noGrp="1"/>
          </p:cNvSpPr>
          <p:nvPr>
            <p:ph type="sldNum" sz="quarter" idx="12"/>
          </p:nvPr>
        </p:nvSpPr>
        <p:spPr>
          <a:xfrm>
            <a:off x="19682271" y="12712701"/>
            <a:ext cx="564257" cy="471924"/>
          </a:xfrm>
        </p:spPr>
        <p:txBody>
          <a:bodyPr/>
          <a:lstStyle/>
          <a:p>
            <a:fld id="{1C3FD362-844A-417A-8105-2707644DD9E3}" type="slidenum">
              <a:rPr lang="zh-CN" altLang="en-US" smtClean="0"/>
              <a:t>‹#›</a:t>
            </a:fld>
            <a:endParaRPr lang="zh-CN" altLang="en-US"/>
          </a:p>
        </p:txBody>
      </p:sp>
    </p:spTree>
    <p:extLst>
      <p:ext uri="{BB962C8B-B14F-4D97-AF65-F5344CB8AC3E}">
        <p14:creationId xmlns:p14="http://schemas.microsoft.com/office/powerpoint/2010/main" val="3338358736"/>
      </p:ext>
    </p:extLst>
  </p:cSld>
  <p:clrMapOvr>
    <a:masterClrMapping/>
  </p:clrMapOvr>
  <p:transition spd="slow" advClick="0" advTm="4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3124200" y="-38100"/>
            <a:ext cx="18135600" cy="12096698"/>
          </a:xfrm>
          <a:prstGeom prst="rect">
            <a:avLst/>
          </a:prstGeom>
        </p:spPr>
        <p:txBody>
          <a:bodyPr lIns="91439" tIns="45719" rIns="91439" bIns="45719" anchor="t">
            <a:noAutofit/>
          </a:bodyPr>
          <a:lstStyle/>
          <a:p>
            <a:endParaRPr/>
          </a:p>
        </p:txBody>
      </p:sp>
      <p:sp>
        <p:nvSpPr>
          <p:cNvPr id="21" name="标题文本"/>
          <p:cNvSpPr txBox="1">
            <a:spLocks noGrp="1"/>
          </p:cNvSpPr>
          <p:nvPr>
            <p:ph type="title" hasCustomPrompt="1"/>
          </p:nvPr>
        </p:nvSpPr>
        <p:spPr>
          <a:xfrm>
            <a:off x="635000" y="9512300"/>
            <a:ext cx="23114000" cy="2006600"/>
          </a:xfrm>
          <a:prstGeom prst="rect">
            <a:avLst/>
          </a:prstGeom>
        </p:spPr>
        <p:txBody>
          <a:bodyPr anchor="b"/>
          <a:lstStyle/>
          <a:p>
            <a:r>
              <a:t>标题文本</a:t>
            </a:r>
          </a:p>
        </p:txBody>
      </p:sp>
      <p:sp>
        <p:nvSpPr>
          <p:cNvPr id="22" name="正文级别 1…"/>
          <p:cNvSpPr txBox="1">
            <a:spLocks noGrp="1"/>
          </p:cNvSpPr>
          <p:nvPr>
            <p:ph type="body" sz="quarter" idx="1" hasCustomPrompt="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
        <p:nvSpPr>
          <p:cNvPr id="6" name="矩形 5"/>
          <p:cNvSpPr/>
          <p:nvPr userDrawn="1"/>
        </p:nvSpPr>
        <p:spPr>
          <a:xfrm>
            <a:off x="12324790" y="12834664"/>
            <a:ext cx="8004114" cy="646331"/>
          </a:xfrm>
          <a:prstGeom prst="rect">
            <a:avLst/>
          </a:prstGeom>
        </p:spPr>
        <p:txBody>
          <a:bodyPr wrap="none">
            <a:spAutoFit/>
          </a:bodyPr>
          <a:lstStyle/>
          <a:p>
            <a:pPr algn="l" defTabSz="1828800">
              <a:defRPr sz="3600" b="0">
                <a:solidFill>
                  <a:srgbClr val="A6A6A6"/>
                </a:solidFill>
                <a:latin typeface="Raleway"/>
                <a:ea typeface="Raleway"/>
                <a:cs typeface="Raleway"/>
                <a:sym typeface="Raleway"/>
              </a:defRPr>
            </a:pPr>
            <a:r>
              <a:rPr lang="zh-CN" altLang="en-US" dirty="0">
                <a:solidFill>
                  <a:srgbClr val="51B272"/>
                </a:solidFill>
              </a:rPr>
              <a:t>奈学教育 </a:t>
            </a:r>
            <a:r>
              <a:rPr lang="en-US" altLang="zh-CN" dirty="0">
                <a:solidFill>
                  <a:srgbClr val="51B272"/>
                </a:solidFill>
              </a:rPr>
              <a:t>- </a:t>
            </a:r>
            <a:r>
              <a:rPr lang="zh-CN" altLang="en-US" dirty="0">
                <a:solidFill>
                  <a:srgbClr val="51B272"/>
                </a:solidFill>
              </a:rPr>
              <a:t>让每个人持续提升职业能力</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hasCustomPrompt="1"/>
          </p:nvPr>
        </p:nvSpPr>
        <p:spPr>
          <a:xfrm>
            <a:off x="1778000" y="4533900"/>
            <a:ext cx="20828000" cy="46482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标题文本"/>
          <p:cNvSpPr txBox="1">
            <a:spLocks noGrp="1"/>
          </p:cNvSpPr>
          <p:nvPr>
            <p:ph type="title" hasCustomPrompt="1"/>
          </p:nvPr>
        </p:nvSpPr>
        <p:spPr>
          <a:xfrm>
            <a:off x="1651000" y="952500"/>
            <a:ext cx="10223500" cy="5549900"/>
          </a:xfrm>
          <a:prstGeom prst="rect">
            <a:avLst/>
          </a:prstGeom>
        </p:spPr>
        <p:txBody>
          <a:bodyPr anchor="b"/>
          <a:lstStyle>
            <a:lvl1pPr>
              <a:defRPr sz="8400"/>
            </a:lvl1pPr>
          </a:lstStyle>
          <a:p>
            <a:r>
              <a:t>标题文本</a:t>
            </a:r>
          </a:p>
        </p:txBody>
      </p:sp>
      <p:sp>
        <p:nvSpPr>
          <p:cNvPr id="40" name="正文级别 1…"/>
          <p:cNvSpPr txBox="1">
            <a:spLocks noGrp="1"/>
          </p:cNvSpPr>
          <p:nvPr>
            <p:ph type="body" sz="quarter" idx="1" hasCustomPrompt="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hasCustomPrompt="1"/>
          </p:nvPr>
        </p:nvSpPr>
        <p:spPr>
          <a:prstGeom prst="rect">
            <a:avLst/>
          </a:prstGeom>
        </p:spPr>
        <p:txBody>
          <a:bodyPr/>
          <a:lstStyle/>
          <a:p>
            <a:r>
              <a:t>标题文本</a:t>
            </a:r>
          </a:p>
        </p:txBody>
      </p:sp>
      <p:sp>
        <p:nvSpPr>
          <p:cNvPr id="57" name="正文级别 1…"/>
          <p:cNvSpPr txBox="1">
            <a:spLocks noGrp="1"/>
          </p:cNvSpPr>
          <p:nvPr>
            <p:ph type="body" idx="1" hasCustomPrompt="1"/>
          </p:nvPr>
        </p:nvSpPr>
        <p:spPr>
          <a:prstGeom prst="rect">
            <a:avLst/>
          </a:prstGeom>
        </p:spPr>
        <p:txBody>
          <a:bodyPr/>
          <a:lstStyle>
            <a:lvl1pPr>
              <a:defRPr sz="4800"/>
            </a:lvl1pPr>
            <a:lvl2pPr>
              <a:defRPr sz="4800"/>
            </a:lvl2pPr>
            <a:lvl3pPr>
              <a:defRPr sz="4800"/>
            </a:lvl3pPr>
            <a:lvl4pPr>
              <a:defRPr sz="4800"/>
            </a:lvl4pPr>
            <a:lvl5pPr>
              <a:defRPr sz="4800"/>
            </a:lvl5p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标题文本"/>
          <p:cNvSpPr txBox="1">
            <a:spLocks noGrp="1"/>
          </p:cNvSpPr>
          <p:nvPr>
            <p:ph type="title" hasCustomPrompt="1"/>
          </p:nvPr>
        </p:nvSpPr>
        <p:spPr>
          <a:prstGeom prst="rect">
            <a:avLst/>
          </a:prstGeom>
        </p:spPr>
        <p:txBody>
          <a:bodyPr/>
          <a:lstStyle/>
          <a:p>
            <a:r>
              <a:t>标题文本</a:t>
            </a:r>
          </a:p>
        </p:txBody>
      </p:sp>
      <p:sp>
        <p:nvSpPr>
          <p:cNvPr id="67" name="正文级别 1…"/>
          <p:cNvSpPr txBox="1">
            <a:spLocks noGrp="1"/>
          </p:cNvSpPr>
          <p:nvPr>
            <p:ph type="body" sz="half" idx="1" hasCustomPrompt="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hasCustomPrompt="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15681340" y="7035800"/>
            <a:ext cx="8396678" cy="56007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85" name="图像"/>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1689100" y="3149600"/>
            <a:ext cx="21005800" cy="92964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rPr/>
              <a:t>‹#›</a:t>
            </a:fld>
            <a:endParaRPr/>
          </a:p>
        </p:txBody>
      </p:sp>
      <p:pic>
        <p:nvPicPr>
          <p:cNvPr id="5" name="奈学服务号.JPG" descr="奈学服务号.JPG"/>
          <p:cNvPicPr>
            <a:picLocks noChangeAspect="1"/>
          </p:cNvPicPr>
          <p:nvPr userDrawn="1"/>
        </p:nvPicPr>
        <p:blipFill>
          <a:blip r:embed="rId21"/>
          <a:srcRect l="985" t="985" r="985" b="985"/>
          <a:stretch>
            <a:fillRect/>
          </a:stretch>
        </p:blipFill>
        <p:spPr>
          <a:xfrm>
            <a:off x="22899185" y="12231185"/>
            <a:ext cx="1484815" cy="1484815"/>
          </a:xfrm>
          <a:custGeom>
            <a:avLst/>
            <a:gdLst/>
            <a:ahLst/>
            <a:cxnLst>
              <a:cxn ang="0">
                <a:pos x="wd2" y="hd2"/>
              </a:cxn>
              <a:cxn ang="5400000">
                <a:pos x="wd2" y="hd2"/>
              </a:cxn>
              <a:cxn ang="10800000">
                <a:pos x="wd2" y="hd2"/>
              </a:cxn>
              <a:cxn ang="16200000">
                <a:pos x="wd2" y="hd2"/>
              </a:cxn>
            </a:cxnLst>
            <a:rect l="0" t="0" r="r" b="b"/>
            <a:pathLst>
              <a:path w="21599" h="21599" extrusionOk="0">
                <a:moveTo>
                  <a:pt x="2300" y="0"/>
                </a:moveTo>
                <a:cubicBezTo>
                  <a:pt x="1639" y="0"/>
                  <a:pt x="1303" y="0"/>
                  <a:pt x="949" y="112"/>
                </a:cubicBezTo>
                <a:cubicBezTo>
                  <a:pt x="560" y="253"/>
                  <a:pt x="253" y="560"/>
                  <a:pt x="112" y="949"/>
                </a:cubicBezTo>
                <a:cubicBezTo>
                  <a:pt x="-1" y="1305"/>
                  <a:pt x="0" y="1641"/>
                  <a:pt x="0" y="2300"/>
                </a:cubicBezTo>
                <a:lnTo>
                  <a:pt x="0" y="19288"/>
                </a:lnTo>
                <a:cubicBezTo>
                  <a:pt x="0" y="19958"/>
                  <a:pt x="-1" y="20293"/>
                  <a:pt x="112" y="20649"/>
                </a:cubicBezTo>
                <a:cubicBezTo>
                  <a:pt x="253" y="21038"/>
                  <a:pt x="560" y="21345"/>
                  <a:pt x="949" y="21486"/>
                </a:cubicBezTo>
                <a:cubicBezTo>
                  <a:pt x="1305" y="21599"/>
                  <a:pt x="1641" y="21598"/>
                  <a:pt x="2300" y="21598"/>
                </a:cubicBezTo>
                <a:lnTo>
                  <a:pt x="19288" y="21598"/>
                </a:lnTo>
                <a:cubicBezTo>
                  <a:pt x="19958" y="21598"/>
                  <a:pt x="20293" y="21599"/>
                  <a:pt x="20649" y="21486"/>
                </a:cubicBezTo>
                <a:cubicBezTo>
                  <a:pt x="21038" y="21345"/>
                  <a:pt x="21345" y="21038"/>
                  <a:pt x="21486" y="20649"/>
                </a:cubicBezTo>
                <a:cubicBezTo>
                  <a:pt x="21599" y="20293"/>
                  <a:pt x="21598" y="19957"/>
                  <a:pt x="21598" y="19298"/>
                </a:cubicBezTo>
                <a:lnTo>
                  <a:pt x="21598" y="2310"/>
                </a:lnTo>
                <a:cubicBezTo>
                  <a:pt x="21598" y="1640"/>
                  <a:pt x="21599" y="1305"/>
                  <a:pt x="21486" y="949"/>
                </a:cubicBezTo>
                <a:cubicBezTo>
                  <a:pt x="21345" y="560"/>
                  <a:pt x="21038" y="253"/>
                  <a:pt x="20649" y="112"/>
                </a:cubicBezTo>
                <a:cubicBezTo>
                  <a:pt x="20293" y="-1"/>
                  <a:pt x="19957" y="0"/>
                  <a:pt x="19298" y="0"/>
                </a:cubicBezTo>
                <a:lnTo>
                  <a:pt x="2310" y="0"/>
                </a:lnTo>
                <a:lnTo>
                  <a:pt x="2300" y="0"/>
                </a:lnTo>
                <a:close/>
              </a:path>
            </a:pathLst>
          </a:custGeom>
          <a:ln w="12700">
            <a:solidFill>
              <a:srgbClr val="929292"/>
            </a:solidFill>
            <a:miter lim="4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 id="2147483667" r:id="rId18"/>
    <p:sldLayoutId id="2147483668" r:id="rId19"/>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1270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1905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2540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3175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3810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4445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5080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5715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descr="e7d195523061f1c0deeec63e560781cfd59afb0ea006f2a87ABB68BF51EA6619813959095094C18C62A12F549504892A4AAA8C1554C6663626E05CA27F281A14E6983772AFC3FB97135759321DEA3D709AACD122C08E6ED192FFACBB1E1BECB2ED91EE5F1ED7B5B4D639FA608C47C1EEEE0A899CA8C6B4A60DCCA6D3BA80ED4161D4A4778988E171"/>
          <p:cNvSpPr txBox="1"/>
          <p:nvPr/>
        </p:nvSpPr>
        <p:spPr>
          <a:xfrm>
            <a:off x="1583980" y="388123"/>
            <a:ext cx="4450080" cy="1413510"/>
          </a:xfrm>
          <a:prstGeom prst="rect">
            <a:avLst/>
          </a:prstGeom>
          <a:noFill/>
          <a:effectLst/>
        </p:spPr>
        <p:txBody>
          <a:bodyPr wrap="none" lIns="182880" tIns="91440" rIns="182880" bIns="91440" rtlCol="0">
            <a:spAutoFit/>
            <a:scene3d>
              <a:camera prst="orthographicFront"/>
              <a:lightRig rig="harsh" dir="t"/>
            </a:scene3d>
            <a:sp3d extrusionH="57150" prstMaterial="matte">
              <a:bevelT w="63500" h="12700" prst="angle"/>
              <a:contourClr>
                <a:schemeClr val="bg1">
                  <a:lumMod val="65000"/>
                </a:schemeClr>
              </a:contourClr>
            </a:sp3d>
          </a:bodyPr>
          <a:lstStyle/>
          <a:p>
            <a:r>
              <a:rPr lang="zh-CN" altLang="en-US" sz="8000" dirty="0">
                <a:solidFill>
                  <a:schemeClr val="tx1"/>
                </a:solidFill>
                <a:latin typeface="幼圆" panose="02010509060101010101" pitchFamily="49" charset="-122"/>
                <a:ea typeface="幼圆" panose="02010509060101010101" pitchFamily="49" charset="-122"/>
                <a:cs typeface="Kartika" panose="02020503030404060203" pitchFamily="18" charset="0"/>
              </a:rPr>
              <a:t>自我介绍</a:t>
            </a:r>
          </a:p>
        </p:txBody>
      </p:sp>
      <p:sp>
        <p:nvSpPr>
          <p:cNvPr id="8" name="文本框 1"/>
          <p:cNvSpPr txBox="1"/>
          <p:nvPr/>
        </p:nvSpPr>
        <p:spPr>
          <a:xfrm>
            <a:off x="3369276" y="11151271"/>
            <a:ext cx="2523768" cy="1046440"/>
          </a:xfrm>
          <a:prstGeom prst="rect">
            <a:avLst/>
          </a:prstGeom>
          <a:noFill/>
        </p:spPr>
        <p:txBody>
          <a:bodyPr wrap="none" lIns="182880" tIns="91440" rIns="182880" bIns="91440" rtlCol="0" anchor="t">
            <a:spAutoFit/>
          </a:bodyPr>
          <a:lstStyle/>
          <a:p>
            <a:r>
              <a:rPr lang="zh-CN" altLang="en-US" sz="5600" dirty="0">
                <a:latin typeface="微软雅黑 Light" panose="020B0502040204020203" pitchFamily="34" charset="-122"/>
                <a:ea typeface="微软雅黑 Light" panose="020B0502040204020203" pitchFamily="34" charset="-122"/>
                <a:cs typeface="Roboto Medium" charset="0"/>
                <a:sym typeface="+mn-ea"/>
              </a:rPr>
              <a:t>孙玖祥</a:t>
            </a:r>
            <a:endParaRPr lang="en-US" altLang="zh-CN" sz="5600" dirty="0">
              <a:latin typeface="微软雅黑 Light" panose="020B0502040204020203" pitchFamily="34" charset="-122"/>
              <a:ea typeface="微软雅黑 Light" panose="020B0502040204020203" pitchFamily="34" charset="-122"/>
              <a:cs typeface="Roboto Medium" charset="0"/>
              <a:sym typeface="+mn-ea"/>
            </a:endParaRPr>
          </a:p>
        </p:txBody>
      </p:sp>
      <p:sp>
        <p:nvSpPr>
          <p:cNvPr id="13" name="Title 3"/>
          <p:cNvSpPr txBox="1"/>
          <p:nvPr/>
        </p:nvSpPr>
        <p:spPr>
          <a:xfrm>
            <a:off x="10679832" y="3205545"/>
            <a:ext cx="12313368" cy="9341087"/>
          </a:xfrm>
          <a:prstGeom prst="rect">
            <a:avLst/>
          </a:prstGeom>
        </p:spPr>
        <p:txBody>
          <a:bodyPr lIns="182880" tIns="91440" rIns="182880" bIns="91440">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marL="685800" indent="-685800">
              <a:lnSpc>
                <a:spcPct val="140000"/>
              </a:lnSpc>
              <a:buFont typeface="Wingdings" panose="05000000000000000000" pitchFamily="2" charset="2"/>
              <a:buChar char="u"/>
            </a:pPr>
            <a:r>
              <a:rPr lang="zh-CN" altLang="en-US" sz="3200" b="0" dirty="0">
                <a:latin typeface="微软雅黑 Light" panose="020B0502040204020203" pitchFamily="34" charset="-122"/>
                <a:ea typeface="微软雅黑 Light" panose="020B0502040204020203" pitchFamily="34" charset="-122"/>
                <a:cs typeface="Roboto Medium" charset="0"/>
              </a:rPr>
              <a:t>证券行业从业</a:t>
            </a:r>
            <a:r>
              <a:rPr lang="en-US" altLang="zh-CN" sz="3200" b="0" dirty="0">
                <a:latin typeface="微软雅黑 Light" panose="020B0502040204020203" pitchFamily="34" charset="-122"/>
                <a:ea typeface="微软雅黑 Light" panose="020B0502040204020203" pitchFamily="34" charset="-122"/>
                <a:cs typeface="Roboto Medium" charset="0"/>
              </a:rPr>
              <a:t>8</a:t>
            </a:r>
            <a:r>
              <a:rPr lang="zh-CN" altLang="en-US" sz="3200" b="0" dirty="0">
                <a:latin typeface="微软雅黑 Light" panose="020B0502040204020203" pitchFamily="34" charset="-122"/>
                <a:ea typeface="微软雅黑 Light" panose="020B0502040204020203" pitchFamily="34" charset="-122"/>
                <a:cs typeface="Roboto Medium" charset="0"/>
              </a:rPr>
              <a:t>年</a:t>
            </a:r>
            <a:endParaRPr lang="en-US" altLang="zh-CN" sz="3200" b="0" dirty="0">
              <a:latin typeface="微软雅黑 Light" panose="020B0502040204020203" pitchFamily="34" charset="-122"/>
              <a:ea typeface="微软雅黑 Light" panose="020B0502040204020203" pitchFamily="34" charset="-122"/>
              <a:cs typeface="Roboto Medium" charset="0"/>
            </a:endParaRPr>
          </a:p>
          <a:p>
            <a:pPr marL="457200" indent="-457200">
              <a:lnSpc>
                <a:spcPct val="140000"/>
              </a:lnSpc>
              <a:buFont typeface="Wingdings" pitchFamily="2" charset="2"/>
              <a:buChar char="Ø"/>
            </a:pPr>
            <a:r>
              <a:rPr lang="zh-CN" altLang="en-US" sz="3200" b="0" dirty="0">
                <a:latin typeface="微软雅黑 Light" panose="020B0502040204020203" pitchFamily="34" charset="-122"/>
                <a:ea typeface="微软雅黑 Light" panose="020B0502040204020203" pitchFamily="34" charset="-122"/>
                <a:cs typeface="Roboto Medium" charset="0"/>
              </a:rPr>
              <a:t>原知名证券信息服务商任技术经理，负责行情系统、资讯系统两条业务线</a:t>
            </a:r>
            <a:endParaRPr lang="en-US" altLang="zh-CN" sz="3200" b="0" dirty="0">
              <a:latin typeface="微软雅黑 Light" panose="020B0502040204020203" pitchFamily="34" charset="-122"/>
              <a:ea typeface="微软雅黑 Light" panose="020B0502040204020203" pitchFamily="34" charset="-122"/>
              <a:cs typeface="Roboto Medium" charset="0"/>
            </a:endParaRPr>
          </a:p>
          <a:p>
            <a:pPr marL="457200" indent="-457200">
              <a:lnSpc>
                <a:spcPct val="140000"/>
              </a:lnSpc>
              <a:buFont typeface="Wingdings" pitchFamily="2" charset="2"/>
              <a:buChar char="Ø"/>
            </a:pPr>
            <a:r>
              <a:rPr lang="zh-CN" altLang="en-US" sz="3200" b="0" dirty="0">
                <a:latin typeface="微软雅黑 Light" panose="020B0502040204020203" pitchFamily="34" charset="-122"/>
                <a:ea typeface="微软雅黑 Light" panose="020B0502040204020203" pitchFamily="34" charset="-122"/>
                <a:cs typeface="Roboto Medium" charset="0"/>
              </a:rPr>
              <a:t>曾在国内三大商品交易所之一任期货策略交易平台负责人</a:t>
            </a:r>
            <a:endParaRPr lang="en-US" altLang="zh-CN" sz="3200" b="0" dirty="0">
              <a:latin typeface="微软雅黑 Light" panose="020B0502040204020203" pitchFamily="34" charset="-122"/>
              <a:ea typeface="微软雅黑 Light" panose="020B0502040204020203" pitchFamily="34" charset="-122"/>
              <a:cs typeface="Roboto Medium" charset="0"/>
            </a:endParaRPr>
          </a:p>
          <a:p>
            <a:pPr marL="457200" indent="-457200">
              <a:lnSpc>
                <a:spcPct val="140000"/>
              </a:lnSpc>
              <a:buFont typeface="Wingdings" pitchFamily="2" charset="2"/>
              <a:buChar char="Ø"/>
            </a:pPr>
            <a:r>
              <a:rPr lang="zh-CN" altLang="en-US" sz="3200" b="0" dirty="0">
                <a:latin typeface="微软雅黑 Light" panose="020B0502040204020203" pitchFamily="34" charset="-122"/>
                <a:ea typeface="微软雅黑 Light" panose="020B0502040204020203" pitchFamily="34" charset="-122"/>
                <a:cs typeface="Roboto Medium" charset="0"/>
              </a:rPr>
              <a:t>原知名互金行业的创业公司任架构师。负责日活</a:t>
            </a:r>
            <a:r>
              <a:rPr lang="en-US" altLang="zh-CN" sz="3200" b="0" dirty="0">
                <a:latin typeface="微软雅黑 Light" panose="020B0502040204020203" pitchFamily="34" charset="-122"/>
                <a:ea typeface="微软雅黑 Light" panose="020B0502040204020203" pitchFamily="34" charset="-122"/>
                <a:cs typeface="Roboto Medium" charset="0"/>
              </a:rPr>
              <a:t>50</a:t>
            </a:r>
            <a:r>
              <a:rPr lang="zh-CN" altLang="en-US" sz="3200" b="0" dirty="0">
                <a:latin typeface="微软雅黑 Light" panose="020B0502040204020203" pitchFamily="34" charset="-122"/>
                <a:ea typeface="微软雅黑 Light" panose="020B0502040204020203" pitchFamily="34" charset="-122"/>
                <a:cs typeface="Roboto Medium" charset="0"/>
              </a:rPr>
              <a:t>万级模拟炒股软件架构设计、主持消息中心平台建设、主导策略交易炒股机器人产品；</a:t>
            </a:r>
            <a:endParaRPr lang="en-US" altLang="zh-CN" sz="3200" b="0" dirty="0">
              <a:latin typeface="微软雅黑 Light" panose="020B0502040204020203" pitchFamily="34" charset="-122"/>
              <a:ea typeface="微软雅黑 Light" panose="020B0502040204020203" pitchFamily="34" charset="-122"/>
              <a:cs typeface="Roboto Medium" charset="0"/>
            </a:endParaRPr>
          </a:p>
          <a:p>
            <a:pPr marL="685800" indent="-685800">
              <a:lnSpc>
                <a:spcPct val="130000"/>
              </a:lnSpc>
              <a:buFont typeface="Wingdings" panose="05000000000000000000" pitchFamily="2" charset="2"/>
              <a:buChar char="u"/>
            </a:pPr>
            <a:r>
              <a:rPr lang="zh-CN" altLang="en-US" sz="3200" b="0" dirty="0">
                <a:latin typeface="微软雅黑 Light" panose="020B0502040204020203" pitchFamily="34" charset="-122"/>
                <a:ea typeface="微软雅黑 Light" panose="020B0502040204020203" pitchFamily="34" charset="-122"/>
                <a:cs typeface="Roboto Medium" charset="0"/>
              </a:rPr>
              <a:t>连续创业经验</a:t>
            </a:r>
            <a:endParaRPr lang="en-US" altLang="zh-CN" sz="3200" b="0" dirty="0">
              <a:latin typeface="微软雅黑 Light" panose="020B0502040204020203" pitchFamily="34" charset="-122"/>
              <a:ea typeface="微软雅黑 Light" panose="020B0502040204020203" pitchFamily="34" charset="-122"/>
              <a:cs typeface="Roboto Medium" charset="0"/>
            </a:endParaRPr>
          </a:p>
          <a:p>
            <a:pPr marL="457200" indent="-457200">
              <a:lnSpc>
                <a:spcPct val="130000"/>
              </a:lnSpc>
              <a:buFont typeface="Wingdings" pitchFamily="2" charset="2"/>
              <a:buChar char="Ø"/>
            </a:pPr>
            <a:r>
              <a:rPr lang="en-US" altLang="zh-CN" sz="3200" b="0" dirty="0" err="1">
                <a:latin typeface="微软雅黑 Light" panose="020B0502040204020203" pitchFamily="34" charset="-122"/>
                <a:ea typeface="微软雅黑 Light" panose="020B0502040204020203" pitchFamily="34" charset="-122"/>
                <a:cs typeface="Roboto Medium" charset="0"/>
              </a:rPr>
              <a:t>smartchef</a:t>
            </a:r>
            <a:r>
              <a:rPr lang="zh-CN" altLang="en-US" sz="3200" b="0" dirty="0">
                <a:latin typeface="微软雅黑 Light" panose="020B0502040204020203" pitchFamily="34" charset="-122"/>
                <a:ea typeface="微软雅黑 Light" panose="020B0502040204020203" pitchFamily="34" charset="-122"/>
                <a:cs typeface="Roboto Medium" charset="0"/>
              </a:rPr>
              <a:t>平台创始人</a:t>
            </a:r>
            <a:endParaRPr lang="en-US" altLang="zh-CN" sz="3200" b="0" dirty="0">
              <a:latin typeface="微软雅黑 Light" panose="020B0502040204020203" pitchFamily="34" charset="-122"/>
              <a:ea typeface="微软雅黑 Light" panose="020B0502040204020203" pitchFamily="34" charset="-122"/>
              <a:cs typeface="Roboto Medium" charset="0"/>
            </a:endParaRPr>
          </a:p>
          <a:p>
            <a:pPr marL="457200" indent="-457200">
              <a:lnSpc>
                <a:spcPct val="130000"/>
              </a:lnSpc>
              <a:buFont typeface="Wingdings" pitchFamily="2" charset="2"/>
              <a:buChar char="Ø"/>
            </a:pPr>
            <a:r>
              <a:rPr lang="zh-CN" altLang="en-US" sz="3200" b="0" dirty="0">
                <a:latin typeface="微软雅黑 Light" panose="020B0502040204020203" pitchFamily="34" charset="-122"/>
                <a:ea typeface="微软雅黑 Light" panose="020B0502040204020203" pitchFamily="34" charset="-122"/>
                <a:cs typeface="Roboto Medium" charset="0"/>
              </a:rPr>
              <a:t>薪航向科技有限公司创始人</a:t>
            </a:r>
            <a:endParaRPr lang="en-US" altLang="zh-CN" sz="3200" b="0" dirty="0">
              <a:latin typeface="微软雅黑 Light" panose="020B0502040204020203" pitchFamily="34" charset="-122"/>
              <a:ea typeface="微软雅黑 Light" panose="020B0502040204020203" pitchFamily="34" charset="-122"/>
              <a:cs typeface="Roboto Medium" charset="0"/>
            </a:endParaRPr>
          </a:p>
          <a:p>
            <a:pPr marL="685800" indent="-685800">
              <a:lnSpc>
                <a:spcPct val="130000"/>
              </a:lnSpc>
              <a:buFont typeface="Wingdings" panose="05000000000000000000" pitchFamily="2" charset="2"/>
              <a:buChar char="u"/>
            </a:pPr>
            <a:r>
              <a:rPr lang="zh-CN" altLang="en-US" sz="3200" b="0" dirty="0">
                <a:latin typeface="微软雅黑 Light" panose="020B0502040204020203" pitchFamily="34" charset="-122"/>
                <a:ea typeface="微软雅黑 Light" panose="020B0502040204020203" pitchFamily="34" charset="-122"/>
                <a:cs typeface="Roboto Medium" charset="0"/>
              </a:rPr>
              <a:t>讲师行业</a:t>
            </a:r>
            <a:r>
              <a:rPr lang="en-US" altLang="zh-CN" sz="3200" b="0" dirty="0">
                <a:latin typeface="微软雅黑 Light" panose="020B0502040204020203" pitchFamily="34" charset="-122"/>
                <a:ea typeface="微软雅黑 Light" panose="020B0502040204020203" pitchFamily="34" charset="-122"/>
                <a:cs typeface="Roboto Medium" charset="0"/>
              </a:rPr>
              <a:t>3</a:t>
            </a:r>
            <a:r>
              <a:rPr lang="zh-CN" altLang="en-US" sz="3200" b="0" dirty="0">
                <a:latin typeface="微软雅黑 Light" panose="020B0502040204020203" pitchFamily="34" charset="-122"/>
                <a:ea typeface="微软雅黑 Light" panose="020B0502040204020203" pitchFamily="34" charset="-122"/>
                <a:cs typeface="Roboto Medium" charset="0"/>
              </a:rPr>
              <a:t>年</a:t>
            </a:r>
            <a:endParaRPr lang="en-US" altLang="zh-CN" sz="3200" b="0" dirty="0">
              <a:latin typeface="微软雅黑 Light" panose="020B0502040204020203" pitchFamily="34" charset="-122"/>
              <a:ea typeface="微软雅黑 Light" panose="020B0502040204020203" pitchFamily="34" charset="-122"/>
              <a:cs typeface="Roboto Medium" charset="0"/>
            </a:endParaRPr>
          </a:p>
          <a:p>
            <a:pPr marL="457200" indent="-457200">
              <a:lnSpc>
                <a:spcPct val="130000"/>
              </a:lnSpc>
              <a:buFont typeface="Wingdings" pitchFamily="2" charset="2"/>
              <a:buChar char="Ø"/>
            </a:pPr>
            <a:r>
              <a:rPr lang="zh-CN" altLang="en-US" sz="3200" b="0" dirty="0">
                <a:latin typeface="微软雅黑 Light" panose="020B0502040204020203" pitchFamily="34" charset="-122"/>
                <a:ea typeface="微软雅黑 Light" panose="020B0502040204020203" pitchFamily="34" charset="-122"/>
                <a:cs typeface="Roboto Medium" charset="0"/>
              </a:rPr>
              <a:t>某培训业上市公司金牌讲师，负责项目实训和就业指导阶段授课。学员月内综合就业率达</a:t>
            </a:r>
            <a:r>
              <a:rPr lang="en-US" altLang="zh-CN" sz="3200" b="0" dirty="0">
                <a:latin typeface="微软雅黑 Light" panose="020B0502040204020203" pitchFamily="34" charset="-122"/>
                <a:ea typeface="微软雅黑 Light" panose="020B0502040204020203" pitchFamily="34" charset="-122"/>
                <a:cs typeface="Roboto Medium" charset="0"/>
              </a:rPr>
              <a:t>96+%</a:t>
            </a:r>
            <a:r>
              <a:rPr lang="zh-CN" altLang="en-US" sz="3200" b="0" dirty="0">
                <a:latin typeface="微软雅黑 Light" panose="020B0502040204020203" pitchFamily="34" charset="-122"/>
                <a:ea typeface="微软雅黑 Light" panose="020B0502040204020203" pitchFamily="34" charset="-122"/>
                <a:cs typeface="Roboto Medium" charset="0"/>
              </a:rPr>
              <a:t>，毕业学员逾千人</a:t>
            </a:r>
            <a:endParaRPr lang="en-US" altLang="zh-CN" sz="3200" b="0" dirty="0">
              <a:latin typeface="微软雅黑 Light" panose="020B0502040204020203" pitchFamily="34" charset="-122"/>
              <a:ea typeface="微软雅黑 Light" panose="020B0502040204020203" pitchFamily="34" charset="-122"/>
              <a:cs typeface="Roboto Medium" charset="0"/>
            </a:endParaRPr>
          </a:p>
          <a:p>
            <a:pPr marL="457200" indent="-457200">
              <a:lnSpc>
                <a:spcPct val="130000"/>
              </a:lnSpc>
              <a:buFont typeface="Wingdings" pitchFamily="2" charset="2"/>
              <a:buChar char="Ø"/>
            </a:pPr>
            <a:r>
              <a:rPr lang="zh-CN" altLang="en-US" sz="3200" b="0" dirty="0">
                <a:latin typeface="微软雅黑 Light" panose="020B0502040204020203" pitchFamily="34" charset="-122"/>
                <a:ea typeface="微软雅黑 Light" panose="020B0502040204020203" pitchFamily="34" charset="-122"/>
                <a:cs typeface="Roboto Medium" charset="0"/>
              </a:rPr>
              <a:t>入驻某在线教育平台，目前</a:t>
            </a:r>
            <a:r>
              <a:rPr lang="en-US" altLang="zh-CN" sz="3200" b="0" dirty="0">
                <a:latin typeface="微软雅黑 Light" panose="020B0502040204020203" pitchFamily="34" charset="-122"/>
                <a:ea typeface="微软雅黑 Light" panose="020B0502040204020203" pitchFamily="34" charset="-122"/>
                <a:cs typeface="Roboto Medium" charset="0"/>
              </a:rPr>
              <a:t>Java</a:t>
            </a:r>
            <a:r>
              <a:rPr lang="zh-CN" altLang="en-US" sz="3200" b="0" dirty="0">
                <a:latin typeface="微软雅黑 Light" panose="020B0502040204020203" pitchFamily="34" charset="-122"/>
                <a:ea typeface="微软雅黑 Light" panose="020B0502040204020203" pitchFamily="34" charset="-122"/>
                <a:cs typeface="Roboto Medium" charset="0"/>
              </a:rPr>
              <a:t>学科类热门讲师排名前五</a:t>
            </a:r>
            <a:endParaRPr lang="en-US" altLang="zh-CN" sz="3200" b="0" dirty="0">
              <a:latin typeface="微软雅黑 Light" panose="020B0502040204020203" pitchFamily="34" charset="-122"/>
              <a:ea typeface="微软雅黑 Light" panose="020B0502040204020203" pitchFamily="34" charset="-122"/>
              <a:cs typeface="Roboto Medium"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4856" y="2393504"/>
            <a:ext cx="5472608" cy="820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588" y="2037696"/>
            <a:ext cx="9721080" cy="1085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250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circle(in)">
                                      <p:cBhvr>
                                        <p:cTn id="7"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271123" y="2825552"/>
            <a:ext cx="6630661" cy="1015663"/>
          </a:xfrm>
          <a:prstGeom prst="rect">
            <a:avLst/>
          </a:prstGeom>
          <a:noFill/>
        </p:spPr>
        <p:txBody>
          <a:bodyPr wrap="none" lIns="182880" tIns="91440" rIns="182880" bIns="91440" rtlCol="0">
            <a:spAutoFit/>
          </a:bodyPr>
          <a:lstStyle/>
          <a:p>
            <a:r>
              <a:rPr lang="zh-CN" altLang="en-US" sz="5400" dirty="0">
                <a:solidFill>
                  <a:schemeClr val="tx1"/>
                </a:solidFill>
              </a:rPr>
              <a:t>单链表的虚拟头结点</a:t>
            </a:r>
            <a:endParaRPr lang="en-US" altLang="zh-CN" sz="5400" dirty="0">
              <a:solidFill>
                <a:schemeClr val="tx1"/>
              </a:solidFill>
            </a:endParaRPr>
          </a:p>
        </p:txBody>
      </p:sp>
      <p:sp>
        <p:nvSpPr>
          <p:cNvPr id="23" name="矩形 22"/>
          <p:cNvSpPr/>
          <p:nvPr/>
        </p:nvSpPr>
        <p:spPr>
          <a:xfrm>
            <a:off x="10879204" y="53752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2</a:t>
            </a:r>
            <a:endParaRPr lang="zh-CN" altLang="en-US" dirty="0"/>
          </a:p>
        </p:txBody>
      </p:sp>
      <p:cxnSp>
        <p:nvCxnSpPr>
          <p:cNvPr id="24" name="直接箭头连接符 23"/>
          <p:cNvCxnSpPr/>
          <p:nvPr/>
        </p:nvCxnSpPr>
        <p:spPr>
          <a:xfrm>
            <a:off x="11704391" y="60554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3548490" y="53752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3</a:t>
            </a:r>
            <a:endParaRPr lang="zh-CN" altLang="en-US" dirty="0"/>
          </a:p>
        </p:txBody>
      </p:sp>
      <p:cxnSp>
        <p:nvCxnSpPr>
          <p:cNvPr id="26" name="直接箭头连接符 25"/>
          <p:cNvCxnSpPr/>
          <p:nvPr/>
        </p:nvCxnSpPr>
        <p:spPr>
          <a:xfrm>
            <a:off x="14338719" y="60554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6197686" y="53752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4</a:t>
            </a:r>
            <a:endParaRPr lang="zh-CN" altLang="en-US" dirty="0"/>
          </a:p>
        </p:txBody>
      </p:sp>
      <p:cxnSp>
        <p:nvCxnSpPr>
          <p:cNvPr id="28" name="直接箭头连接符 27"/>
          <p:cNvCxnSpPr/>
          <p:nvPr/>
        </p:nvCxnSpPr>
        <p:spPr>
          <a:xfrm>
            <a:off x="17042107" y="60554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8799183" y="5686094"/>
            <a:ext cx="1145185" cy="646331"/>
          </a:xfrm>
          <a:prstGeom prst="rect">
            <a:avLst/>
          </a:prstGeom>
          <a:noFill/>
        </p:spPr>
        <p:txBody>
          <a:bodyPr wrap="none" lIns="182880" tIns="91440" rIns="182880" bIns="91440" rtlCol="0">
            <a:spAutoFit/>
          </a:bodyPr>
          <a:lstStyle/>
          <a:p>
            <a:r>
              <a:rPr lang="en-US" altLang="zh-CN" dirty="0">
                <a:solidFill>
                  <a:schemeClr val="tx1"/>
                </a:solidFill>
              </a:rPr>
              <a:t>Null</a:t>
            </a:r>
            <a:endParaRPr lang="zh-CN" altLang="en-US" dirty="0">
              <a:solidFill>
                <a:schemeClr val="tx1"/>
              </a:solidFill>
            </a:endParaRPr>
          </a:p>
        </p:txBody>
      </p:sp>
      <p:sp>
        <p:nvSpPr>
          <p:cNvPr id="11" name="矩形 10"/>
          <p:cNvSpPr/>
          <p:nvPr/>
        </p:nvSpPr>
        <p:spPr>
          <a:xfrm>
            <a:off x="5521835" y="5375203"/>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0</a:t>
            </a:r>
            <a:endParaRPr lang="zh-CN" altLang="en-US" dirty="0"/>
          </a:p>
        </p:txBody>
      </p:sp>
      <p:cxnSp>
        <p:nvCxnSpPr>
          <p:cNvPr id="12" name="直接箭头连接符 11"/>
          <p:cNvCxnSpPr/>
          <p:nvPr/>
        </p:nvCxnSpPr>
        <p:spPr>
          <a:xfrm>
            <a:off x="6309681" y="60554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190950" y="53752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1</a:t>
            </a:r>
            <a:endParaRPr lang="zh-CN" altLang="en-US" dirty="0"/>
          </a:p>
        </p:txBody>
      </p:sp>
      <p:cxnSp>
        <p:nvCxnSpPr>
          <p:cNvPr id="14" name="直接箭头连接符 13"/>
          <p:cNvCxnSpPr/>
          <p:nvPr/>
        </p:nvCxnSpPr>
        <p:spPr>
          <a:xfrm>
            <a:off x="8997935" y="60554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2598719" y="5348361"/>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null</a:t>
            </a:r>
            <a:endParaRPr lang="zh-CN" altLang="en-US" dirty="0"/>
          </a:p>
        </p:txBody>
      </p:sp>
      <p:cxnSp>
        <p:nvCxnSpPr>
          <p:cNvPr id="47" name="直接箭头连接符 46"/>
          <p:cNvCxnSpPr/>
          <p:nvPr/>
        </p:nvCxnSpPr>
        <p:spPr>
          <a:xfrm>
            <a:off x="3640565" y="6053984"/>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2393862" y="6780257"/>
            <a:ext cx="1930338" cy="1248072"/>
            <a:chOff x="2282820" y="2878610"/>
            <a:chExt cx="965169" cy="624036"/>
          </a:xfrm>
        </p:grpSpPr>
        <p:sp>
          <p:nvSpPr>
            <p:cNvPr id="49" name="等腰三角形 48"/>
            <p:cNvSpPr/>
            <p:nvPr/>
          </p:nvSpPr>
          <p:spPr>
            <a:xfrm>
              <a:off x="2546532" y="2878610"/>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TextBox 62"/>
            <p:cNvSpPr txBox="1"/>
            <p:nvPr/>
          </p:nvSpPr>
          <p:spPr>
            <a:xfrm>
              <a:off x="2282820" y="3225647"/>
              <a:ext cx="965169" cy="276999"/>
            </a:xfrm>
            <a:prstGeom prst="rect">
              <a:avLst/>
            </a:prstGeom>
            <a:noFill/>
          </p:spPr>
          <p:txBody>
            <a:bodyPr wrap="none" rtlCol="0">
              <a:spAutoFit/>
            </a:bodyPr>
            <a:lstStyle/>
            <a:p>
              <a:r>
                <a:rPr lang="en-US" altLang="zh-CN" dirty="0" err="1">
                  <a:solidFill>
                    <a:schemeClr val="tx1"/>
                  </a:solidFill>
                </a:rPr>
                <a:t>dummyHead</a:t>
              </a:r>
              <a:endParaRPr lang="zh-CN" altLang="en-US" dirty="0">
                <a:solidFill>
                  <a:schemeClr val="tx1"/>
                </a:solidFill>
              </a:endParaRPr>
            </a:p>
          </p:txBody>
        </p:sp>
      </p:grpSp>
      <p:grpSp>
        <p:nvGrpSpPr>
          <p:cNvPr id="33" name="组合 32"/>
          <p:cNvGrpSpPr/>
          <p:nvPr/>
        </p:nvGrpSpPr>
        <p:grpSpPr>
          <a:xfrm>
            <a:off x="5595447" y="6780257"/>
            <a:ext cx="960520" cy="1192000"/>
            <a:chOff x="2469716" y="2878610"/>
            <a:chExt cx="480260" cy="596000"/>
          </a:xfrm>
        </p:grpSpPr>
        <p:sp>
          <p:nvSpPr>
            <p:cNvPr id="34" name="等腰三角形 33"/>
            <p:cNvSpPr/>
            <p:nvPr/>
          </p:nvSpPr>
          <p:spPr>
            <a:xfrm>
              <a:off x="2546532" y="2878610"/>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TextBox 34"/>
            <p:cNvSpPr txBox="1"/>
            <p:nvPr/>
          </p:nvSpPr>
          <p:spPr>
            <a:xfrm>
              <a:off x="2469716" y="3197611"/>
              <a:ext cx="480260" cy="276999"/>
            </a:xfrm>
            <a:prstGeom prst="rect">
              <a:avLst/>
            </a:prstGeom>
            <a:noFill/>
          </p:spPr>
          <p:txBody>
            <a:bodyPr wrap="none" rtlCol="0">
              <a:spAutoFit/>
            </a:bodyPr>
            <a:lstStyle/>
            <a:p>
              <a:r>
                <a:rPr lang="en-US" altLang="zh-CN" dirty="0">
                  <a:solidFill>
                    <a:schemeClr val="tx1"/>
                  </a:solidFill>
                </a:rPr>
                <a:t>head</a:t>
              </a:r>
              <a:endParaRPr lang="zh-CN" altLang="en-US" dirty="0">
                <a:solidFill>
                  <a:schemeClr val="tx1"/>
                </a:solidFill>
              </a:endParaRPr>
            </a:p>
          </p:txBody>
        </p:sp>
      </p:grpSp>
      <p:sp>
        <p:nvSpPr>
          <p:cNvPr id="30"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1</a:t>
            </a:r>
            <a:endParaRPr dirty="0"/>
          </a:p>
        </p:txBody>
      </p:sp>
      <p:sp>
        <p:nvSpPr>
          <p:cNvPr id="31"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2"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36"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7"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8"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9"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0" name="企业业绩展现"/>
          <p:cNvSpPr txBox="1"/>
          <p:nvPr/>
        </p:nvSpPr>
        <p:spPr>
          <a:xfrm>
            <a:off x="3099377" y="958297"/>
            <a:ext cx="5642570"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数据结构初探</a:t>
            </a:r>
            <a:r>
              <a:rPr lang="en-US" altLang="zh-CN" dirty="0"/>
              <a:t>—</a:t>
            </a:r>
            <a:r>
              <a:rPr lang="zh-CN" altLang="en-US" dirty="0"/>
              <a:t>数组和链表</a:t>
            </a:r>
            <a:endParaRPr lang="en-US" altLang="zh-CN" dirty="0"/>
          </a:p>
        </p:txBody>
      </p:sp>
      <p:sp>
        <p:nvSpPr>
          <p:cNvPr id="42" name="圆角矩形 41"/>
          <p:cNvSpPr/>
          <p:nvPr/>
        </p:nvSpPr>
        <p:spPr>
          <a:xfrm>
            <a:off x="1150021" y="2825552"/>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43370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par>
                                <p:cTn id="46" presetID="10" presetClass="entr" presetSubtype="0" fill="hold"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500"/>
                                        <p:tgtEl>
                                          <p:spTgt spid="4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33"/>
                                        </p:tgtEl>
                                      </p:cBhvr>
                                    </p:animEffect>
                                    <p:set>
                                      <p:cBhvr>
                                        <p:cTn id="53" dur="1" fill="hold">
                                          <p:stCondLst>
                                            <p:cond delay="499"/>
                                          </p:stCondLst>
                                        </p:cTn>
                                        <p:tgtEl>
                                          <p:spTgt spid="33"/>
                                        </p:tgtEl>
                                        <p:attrNameLst>
                                          <p:attrName>style.visibility</p:attrName>
                                        </p:attrNameLst>
                                      </p:cBhvr>
                                      <p:to>
                                        <p:strVal val="hidden"/>
                                      </p:to>
                                    </p:se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animBg="1"/>
      <p:bldP spid="29" grpId="0"/>
      <p:bldP spid="11" grpId="0" animBg="1"/>
      <p:bldP spid="13" grpId="0" animBg="1"/>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440956" y="2424043"/>
            <a:ext cx="5934958" cy="1015663"/>
          </a:xfrm>
          <a:prstGeom prst="rect">
            <a:avLst/>
          </a:prstGeom>
          <a:noFill/>
        </p:spPr>
        <p:txBody>
          <a:bodyPr wrap="none" lIns="182880" tIns="91440" rIns="182880" bIns="91440" rtlCol="0">
            <a:spAutoFit/>
          </a:bodyPr>
          <a:lstStyle/>
          <a:p>
            <a:r>
              <a:rPr lang="zh-CN" altLang="en-US" sz="5400" dirty="0">
                <a:solidFill>
                  <a:schemeClr val="tx1"/>
                </a:solidFill>
              </a:rPr>
              <a:t>单链表的删除节点</a:t>
            </a:r>
            <a:endParaRPr lang="en-US" altLang="zh-CN" sz="5400" dirty="0">
              <a:solidFill>
                <a:schemeClr val="tx1"/>
              </a:solidFill>
            </a:endParaRPr>
          </a:p>
        </p:txBody>
      </p:sp>
      <p:sp>
        <p:nvSpPr>
          <p:cNvPr id="23" name="矩形 22"/>
          <p:cNvSpPr/>
          <p:nvPr/>
        </p:nvSpPr>
        <p:spPr>
          <a:xfrm>
            <a:off x="10853804" y="52736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2</a:t>
            </a:r>
            <a:endParaRPr lang="zh-CN" altLang="en-US" dirty="0"/>
          </a:p>
        </p:txBody>
      </p:sp>
      <p:cxnSp>
        <p:nvCxnSpPr>
          <p:cNvPr id="24" name="直接箭头连接符 23"/>
          <p:cNvCxnSpPr/>
          <p:nvPr/>
        </p:nvCxnSpPr>
        <p:spPr>
          <a:xfrm>
            <a:off x="11678991" y="59538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3523090" y="52736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3</a:t>
            </a:r>
            <a:endParaRPr lang="zh-CN" altLang="en-US" dirty="0"/>
          </a:p>
        </p:txBody>
      </p:sp>
      <p:cxnSp>
        <p:nvCxnSpPr>
          <p:cNvPr id="26" name="直接箭头连接符 25"/>
          <p:cNvCxnSpPr/>
          <p:nvPr/>
        </p:nvCxnSpPr>
        <p:spPr>
          <a:xfrm>
            <a:off x="14313319" y="59538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6172286" y="52736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4</a:t>
            </a:r>
            <a:endParaRPr lang="zh-CN" altLang="en-US" dirty="0"/>
          </a:p>
        </p:txBody>
      </p:sp>
      <p:cxnSp>
        <p:nvCxnSpPr>
          <p:cNvPr id="28" name="直接箭头连接符 27"/>
          <p:cNvCxnSpPr/>
          <p:nvPr/>
        </p:nvCxnSpPr>
        <p:spPr>
          <a:xfrm>
            <a:off x="17016707" y="59538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8773783" y="5584494"/>
            <a:ext cx="1145185" cy="646331"/>
          </a:xfrm>
          <a:prstGeom prst="rect">
            <a:avLst/>
          </a:prstGeom>
          <a:noFill/>
        </p:spPr>
        <p:txBody>
          <a:bodyPr wrap="none" lIns="182880" tIns="91440" rIns="182880" bIns="91440" rtlCol="0">
            <a:spAutoFit/>
          </a:bodyPr>
          <a:lstStyle/>
          <a:p>
            <a:r>
              <a:rPr lang="en-US" altLang="zh-CN" dirty="0">
                <a:solidFill>
                  <a:schemeClr val="tx1"/>
                </a:solidFill>
              </a:rPr>
              <a:t>Null</a:t>
            </a:r>
            <a:endParaRPr lang="zh-CN" altLang="en-US" dirty="0">
              <a:solidFill>
                <a:schemeClr val="tx1"/>
              </a:solidFill>
            </a:endParaRPr>
          </a:p>
        </p:txBody>
      </p:sp>
      <p:sp>
        <p:nvSpPr>
          <p:cNvPr id="11" name="矩形 10"/>
          <p:cNvSpPr/>
          <p:nvPr/>
        </p:nvSpPr>
        <p:spPr>
          <a:xfrm>
            <a:off x="5496435" y="5273603"/>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0</a:t>
            </a:r>
            <a:endParaRPr lang="zh-CN" altLang="en-US" dirty="0"/>
          </a:p>
        </p:txBody>
      </p:sp>
      <p:cxnSp>
        <p:nvCxnSpPr>
          <p:cNvPr id="12" name="直接箭头连接符 11"/>
          <p:cNvCxnSpPr/>
          <p:nvPr/>
        </p:nvCxnSpPr>
        <p:spPr>
          <a:xfrm>
            <a:off x="6284281" y="59538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165550" y="52736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1</a:t>
            </a:r>
            <a:endParaRPr lang="zh-CN" altLang="en-US" dirty="0"/>
          </a:p>
        </p:txBody>
      </p:sp>
      <p:cxnSp>
        <p:nvCxnSpPr>
          <p:cNvPr id="14" name="直接箭头连接符 13"/>
          <p:cNvCxnSpPr/>
          <p:nvPr/>
        </p:nvCxnSpPr>
        <p:spPr>
          <a:xfrm>
            <a:off x="8972535" y="59538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2573319" y="5246761"/>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null</a:t>
            </a:r>
            <a:endParaRPr lang="zh-CN" altLang="en-US" dirty="0"/>
          </a:p>
        </p:txBody>
      </p:sp>
      <p:cxnSp>
        <p:nvCxnSpPr>
          <p:cNvPr id="47" name="直接箭头连接符 46"/>
          <p:cNvCxnSpPr/>
          <p:nvPr/>
        </p:nvCxnSpPr>
        <p:spPr>
          <a:xfrm>
            <a:off x="3615165" y="5952384"/>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2368462" y="6678657"/>
            <a:ext cx="1930338" cy="1248072"/>
            <a:chOff x="2282820" y="2878610"/>
            <a:chExt cx="965169" cy="624036"/>
          </a:xfrm>
        </p:grpSpPr>
        <p:sp>
          <p:nvSpPr>
            <p:cNvPr id="49" name="等腰三角形 48"/>
            <p:cNvSpPr/>
            <p:nvPr/>
          </p:nvSpPr>
          <p:spPr>
            <a:xfrm>
              <a:off x="2546532" y="2878610"/>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TextBox 62"/>
            <p:cNvSpPr txBox="1"/>
            <p:nvPr/>
          </p:nvSpPr>
          <p:spPr>
            <a:xfrm>
              <a:off x="2282820" y="3225647"/>
              <a:ext cx="965169" cy="276999"/>
            </a:xfrm>
            <a:prstGeom prst="rect">
              <a:avLst/>
            </a:prstGeom>
            <a:noFill/>
          </p:spPr>
          <p:txBody>
            <a:bodyPr wrap="none" rtlCol="0">
              <a:spAutoFit/>
            </a:bodyPr>
            <a:lstStyle/>
            <a:p>
              <a:r>
                <a:rPr lang="en-US" altLang="zh-CN" dirty="0" err="1">
                  <a:solidFill>
                    <a:schemeClr val="tx1"/>
                  </a:solidFill>
                </a:rPr>
                <a:t>dummyHead</a:t>
              </a:r>
              <a:endParaRPr lang="zh-CN" altLang="en-US" dirty="0">
                <a:solidFill>
                  <a:schemeClr val="tx1"/>
                </a:solidFill>
              </a:endParaRPr>
            </a:p>
          </p:txBody>
        </p:sp>
      </p:grpSp>
      <p:sp>
        <p:nvSpPr>
          <p:cNvPr id="31" name="TextBox 30"/>
          <p:cNvSpPr txBox="1"/>
          <p:nvPr/>
        </p:nvSpPr>
        <p:spPr>
          <a:xfrm>
            <a:off x="1772893" y="9152642"/>
            <a:ext cx="4758354" cy="800220"/>
          </a:xfrm>
          <a:prstGeom prst="rect">
            <a:avLst/>
          </a:prstGeom>
          <a:noFill/>
        </p:spPr>
        <p:txBody>
          <a:bodyPr wrap="none" lIns="182880" tIns="91440" rIns="182880" bIns="91440" rtlCol="0">
            <a:spAutoFit/>
          </a:bodyPr>
          <a:lstStyle/>
          <a:p>
            <a:r>
              <a:rPr lang="zh-CN" altLang="en-US" sz="4000" dirty="0">
                <a:solidFill>
                  <a:schemeClr val="tx1"/>
                </a:solidFill>
              </a:rPr>
              <a:t>删除索引为</a:t>
            </a:r>
            <a:r>
              <a:rPr lang="en-US" altLang="zh-CN" sz="4000" dirty="0">
                <a:solidFill>
                  <a:schemeClr val="tx1"/>
                </a:solidFill>
              </a:rPr>
              <a:t>2</a:t>
            </a:r>
            <a:r>
              <a:rPr lang="zh-CN" altLang="en-US" sz="4000" dirty="0">
                <a:solidFill>
                  <a:schemeClr val="tx1"/>
                </a:solidFill>
              </a:rPr>
              <a:t>的节点</a:t>
            </a:r>
            <a:endParaRPr lang="en-US" altLang="zh-CN" sz="4000" dirty="0">
              <a:solidFill>
                <a:schemeClr val="tx1"/>
              </a:solidFill>
            </a:endParaRPr>
          </a:p>
        </p:txBody>
      </p:sp>
      <p:grpSp>
        <p:nvGrpSpPr>
          <p:cNvPr id="32" name="组合 31"/>
          <p:cNvGrpSpPr/>
          <p:nvPr/>
        </p:nvGrpSpPr>
        <p:grpSpPr>
          <a:xfrm>
            <a:off x="2700971" y="3702114"/>
            <a:ext cx="960520" cy="1405880"/>
            <a:chOff x="1372349" y="1953134"/>
            <a:chExt cx="480260" cy="702940"/>
          </a:xfrm>
        </p:grpSpPr>
        <p:sp>
          <p:nvSpPr>
            <p:cNvPr id="33" name="等腰三角形 32"/>
            <p:cNvSpPr/>
            <p:nvPr/>
          </p:nvSpPr>
          <p:spPr>
            <a:xfrm rot="10800000">
              <a:off x="1463753" y="2322466"/>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TextBox 33"/>
            <p:cNvSpPr txBox="1"/>
            <p:nvPr/>
          </p:nvSpPr>
          <p:spPr>
            <a:xfrm>
              <a:off x="1372349" y="1953134"/>
              <a:ext cx="480260" cy="276999"/>
            </a:xfrm>
            <a:prstGeom prst="rect">
              <a:avLst/>
            </a:prstGeom>
            <a:noFill/>
          </p:spPr>
          <p:txBody>
            <a:bodyPr wrap="none" rtlCol="0">
              <a:spAutoFit/>
            </a:bodyPr>
            <a:lstStyle/>
            <a:p>
              <a:r>
                <a:rPr lang="en-US" altLang="zh-CN" dirty="0" err="1">
                  <a:solidFill>
                    <a:schemeClr val="tx1"/>
                  </a:solidFill>
                </a:rPr>
                <a:t>prev</a:t>
              </a:r>
              <a:endParaRPr lang="zh-CN" altLang="en-US" dirty="0">
                <a:solidFill>
                  <a:schemeClr val="tx1"/>
                </a:solidFill>
              </a:endParaRPr>
            </a:p>
          </p:txBody>
        </p:sp>
      </p:grpSp>
      <p:grpSp>
        <p:nvGrpSpPr>
          <p:cNvPr id="35" name="组合 34"/>
          <p:cNvGrpSpPr/>
          <p:nvPr/>
        </p:nvGrpSpPr>
        <p:grpSpPr>
          <a:xfrm>
            <a:off x="10567186" y="6678657"/>
            <a:ext cx="1542410" cy="1248072"/>
            <a:chOff x="2307782" y="2878610"/>
            <a:chExt cx="771205" cy="624036"/>
          </a:xfrm>
        </p:grpSpPr>
        <p:sp>
          <p:nvSpPr>
            <p:cNvPr id="36" name="等腰三角形 35"/>
            <p:cNvSpPr/>
            <p:nvPr/>
          </p:nvSpPr>
          <p:spPr>
            <a:xfrm>
              <a:off x="2546532" y="2878610"/>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TextBox 36"/>
            <p:cNvSpPr txBox="1"/>
            <p:nvPr/>
          </p:nvSpPr>
          <p:spPr>
            <a:xfrm>
              <a:off x="2307782" y="3225647"/>
              <a:ext cx="771205" cy="276999"/>
            </a:xfrm>
            <a:prstGeom prst="rect">
              <a:avLst/>
            </a:prstGeom>
            <a:noFill/>
          </p:spPr>
          <p:txBody>
            <a:bodyPr wrap="none" rtlCol="0">
              <a:spAutoFit/>
            </a:bodyPr>
            <a:lstStyle/>
            <a:p>
              <a:r>
                <a:rPr lang="en-US" altLang="zh-CN" dirty="0" err="1">
                  <a:solidFill>
                    <a:schemeClr val="tx1"/>
                  </a:solidFill>
                </a:rPr>
                <a:t>delNode</a:t>
              </a:r>
              <a:endParaRPr lang="zh-CN" altLang="en-US" dirty="0">
                <a:solidFill>
                  <a:schemeClr val="tx1"/>
                </a:solidFill>
              </a:endParaRPr>
            </a:p>
          </p:txBody>
        </p:sp>
      </p:grpSp>
      <p:sp>
        <p:nvSpPr>
          <p:cNvPr id="38" name="TextBox 37"/>
          <p:cNvSpPr txBox="1"/>
          <p:nvPr/>
        </p:nvSpPr>
        <p:spPr>
          <a:xfrm>
            <a:off x="14682819" y="8230279"/>
            <a:ext cx="8310610" cy="2646878"/>
          </a:xfrm>
          <a:prstGeom prst="rect">
            <a:avLst/>
          </a:prstGeom>
          <a:noFill/>
        </p:spPr>
        <p:txBody>
          <a:bodyPr wrap="none" lIns="182880" tIns="91440" rIns="182880" bIns="91440" rtlCol="0">
            <a:spAutoFit/>
          </a:bodyPr>
          <a:lstStyle/>
          <a:p>
            <a:pPr algn="l"/>
            <a:r>
              <a:rPr lang="en-US" altLang="zh-CN" sz="4000" dirty="0" err="1">
                <a:solidFill>
                  <a:schemeClr val="tx1"/>
                </a:solidFill>
              </a:rPr>
              <a:t>prev.next</a:t>
            </a:r>
            <a:r>
              <a:rPr lang="en-US" altLang="zh-CN" sz="4000" dirty="0">
                <a:solidFill>
                  <a:schemeClr val="tx1"/>
                </a:solidFill>
              </a:rPr>
              <a:t> = </a:t>
            </a:r>
            <a:r>
              <a:rPr lang="en-US" altLang="zh-CN" sz="4000" dirty="0" err="1">
                <a:solidFill>
                  <a:schemeClr val="tx1"/>
                </a:solidFill>
              </a:rPr>
              <a:t>delNode.next</a:t>
            </a:r>
            <a:endParaRPr lang="en-US" altLang="zh-CN" sz="4000" dirty="0">
              <a:solidFill>
                <a:schemeClr val="tx1"/>
              </a:solidFill>
            </a:endParaRPr>
          </a:p>
          <a:p>
            <a:pPr algn="l"/>
            <a:r>
              <a:rPr lang="en-US" altLang="zh-CN" sz="4000" dirty="0" err="1">
                <a:solidFill>
                  <a:schemeClr val="tx1"/>
                </a:solidFill>
              </a:rPr>
              <a:t>delNode</a:t>
            </a:r>
            <a:r>
              <a:rPr lang="en-US" altLang="zh-CN" sz="4000" dirty="0">
                <a:solidFill>
                  <a:schemeClr val="tx1"/>
                </a:solidFill>
              </a:rPr>
              <a:t> = null</a:t>
            </a:r>
          </a:p>
          <a:p>
            <a:pPr algn="l"/>
            <a:r>
              <a:rPr lang="en-US" altLang="zh-CN" sz="4000" dirty="0">
                <a:solidFill>
                  <a:schemeClr val="tx1"/>
                </a:solidFill>
              </a:rPr>
              <a:t>※ </a:t>
            </a:r>
            <a:r>
              <a:rPr lang="zh-CN" altLang="en-US" sz="4000" dirty="0">
                <a:solidFill>
                  <a:schemeClr val="tx1"/>
                </a:solidFill>
              </a:rPr>
              <a:t>不能使用</a:t>
            </a:r>
            <a:r>
              <a:rPr lang="en-US" altLang="zh-CN" sz="4000" dirty="0" err="1">
                <a:solidFill>
                  <a:schemeClr val="tx1"/>
                </a:solidFill>
              </a:rPr>
              <a:t>delNode</a:t>
            </a:r>
            <a:r>
              <a:rPr lang="en-US" altLang="zh-CN" sz="4000" dirty="0">
                <a:solidFill>
                  <a:schemeClr val="tx1"/>
                </a:solidFill>
              </a:rPr>
              <a:t>=</a:t>
            </a:r>
            <a:r>
              <a:rPr lang="en-US" altLang="zh-CN" sz="4000" dirty="0" err="1">
                <a:solidFill>
                  <a:schemeClr val="tx1"/>
                </a:solidFill>
              </a:rPr>
              <a:t>delNode.next</a:t>
            </a:r>
            <a:endParaRPr lang="zh-CN" altLang="en-US" sz="4000" dirty="0">
              <a:solidFill>
                <a:schemeClr val="tx1"/>
              </a:solidFill>
            </a:endParaRPr>
          </a:p>
          <a:p>
            <a:pPr algn="l"/>
            <a:endParaRPr lang="en-US" altLang="zh-CN" sz="4000" dirty="0">
              <a:solidFill>
                <a:schemeClr val="tx1"/>
              </a:solidFill>
            </a:endParaRPr>
          </a:p>
        </p:txBody>
      </p:sp>
      <p:cxnSp>
        <p:nvCxnSpPr>
          <p:cNvPr id="6" name="曲线连接符 5"/>
          <p:cNvCxnSpPr>
            <a:stCxn id="13" idx="0"/>
          </p:cNvCxnSpPr>
          <p:nvPr/>
        </p:nvCxnSpPr>
        <p:spPr>
          <a:xfrm rot="16200000" flipH="1">
            <a:off x="10978806" y="3040210"/>
            <a:ext cx="310892" cy="4777676"/>
          </a:xfrm>
          <a:prstGeom prst="curvedConnector4">
            <a:avLst>
              <a:gd name="adj1" fmla="val -147061"/>
              <a:gd name="adj2" fmla="val 73080"/>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10484304" y="105060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2</a:t>
            </a:r>
            <a:endParaRPr lang="zh-CN" altLang="en-US" dirty="0"/>
          </a:p>
        </p:txBody>
      </p:sp>
      <p:cxnSp>
        <p:nvCxnSpPr>
          <p:cNvPr id="51" name="直接箭头连接符 50"/>
          <p:cNvCxnSpPr/>
          <p:nvPr/>
        </p:nvCxnSpPr>
        <p:spPr>
          <a:xfrm>
            <a:off x="11309491" y="111862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13153590" y="105060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3</a:t>
            </a:r>
            <a:endParaRPr lang="zh-CN" altLang="en-US" dirty="0"/>
          </a:p>
        </p:txBody>
      </p:sp>
      <p:cxnSp>
        <p:nvCxnSpPr>
          <p:cNvPr id="53" name="直接箭头连接符 52"/>
          <p:cNvCxnSpPr/>
          <p:nvPr/>
        </p:nvCxnSpPr>
        <p:spPr>
          <a:xfrm>
            <a:off x="13943819" y="111862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15802786" y="105060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4</a:t>
            </a:r>
            <a:endParaRPr lang="zh-CN" altLang="en-US" dirty="0"/>
          </a:p>
        </p:txBody>
      </p:sp>
      <p:cxnSp>
        <p:nvCxnSpPr>
          <p:cNvPr id="55" name="直接箭头连接符 54"/>
          <p:cNvCxnSpPr/>
          <p:nvPr/>
        </p:nvCxnSpPr>
        <p:spPr>
          <a:xfrm>
            <a:off x="16647207" y="111862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8404283" y="10816894"/>
            <a:ext cx="1145185" cy="646331"/>
          </a:xfrm>
          <a:prstGeom prst="rect">
            <a:avLst/>
          </a:prstGeom>
          <a:noFill/>
        </p:spPr>
        <p:txBody>
          <a:bodyPr wrap="none" lIns="182880" tIns="91440" rIns="182880" bIns="91440" rtlCol="0">
            <a:spAutoFit/>
          </a:bodyPr>
          <a:lstStyle/>
          <a:p>
            <a:r>
              <a:rPr lang="en-US" altLang="zh-CN" dirty="0">
                <a:solidFill>
                  <a:schemeClr val="tx1"/>
                </a:solidFill>
              </a:rPr>
              <a:t>Null</a:t>
            </a:r>
            <a:endParaRPr lang="zh-CN" altLang="en-US" dirty="0">
              <a:solidFill>
                <a:schemeClr val="tx1"/>
              </a:solidFill>
            </a:endParaRPr>
          </a:p>
        </p:txBody>
      </p:sp>
      <p:sp>
        <p:nvSpPr>
          <p:cNvPr id="57" name="矩形 56"/>
          <p:cNvSpPr/>
          <p:nvPr/>
        </p:nvSpPr>
        <p:spPr>
          <a:xfrm>
            <a:off x="5126935" y="10506003"/>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0</a:t>
            </a:r>
            <a:endParaRPr lang="zh-CN" altLang="en-US" dirty="0"/>
          </a:p>
        </p:txBody>
      </p:sp>
      <p:cxnSp>
        <p:nvCxnSpPr>
          <p:cNvPr id="58" name="直接箭头连接符 57"/>
          <p:cNvCxnSpPr/>
          <p:nvPr/>
        </p:nvCxnSpPr>
        <p:spPr>
          <a:xfrm>
            <a:off x="5914781" y="111862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7796050" y="105060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1</a:t>
            </a:r>
            <a:endParaRPr lang="zh-CN" altLang="en-US" dirty="0"/>
          </a:p>
        </p:txBody>
      </p:sp>
      <p:cxnSp>
        <p:nvCxnSpPr>
          <p:cNvPr id="60" name="直接箭头连接符 59"/>
          <p:cNvCxnSpPr/>
          <p:nvPr/>
        </p:nvCxnSpPr>
        <p:spPr>
          <a:xfrm>
            <a:off x="8603035" y="111862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2203819" y="10479161"/>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null</a:t>
            </a:r>
            <a:endParaRPr lang="zh-CN" altLang="en-US" dirty="0"/>
          </a:p>
        </p:txBody>
      </p:sp>
      <p:cxnSp>
        <p:nvCxnSpPr>
          <p:cNvPr id="62" name="直接箭头连接符 61"/>
          <p:cNvCxnSpPr/>
          <p:nvPr/>
        </p:nvCxnSpPr>
        <p:spPr>
          <a:xfrm>
            <a:off x="3245665" y="11184784"/>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4" name="组合 63"/>
          <p:cNvGrpSpPr/>
          <p:nvPr/>
        </p:nvGrpSpPr>
        <p:grpSpPr>
          <a:xfrm>
            <a:off x="1998962" y="11911057"/>
            <a:ext cx="1930338" cy="1248072"/>
            <a:chOff x="2282820" y="2878610"/>
            <a:chExt cx="965169" cy="624036"/>
          </a:xfrm>
        </p:grpSpPr>
        <p:sp>
          <p:nvSpPr>
            <p:cNvPr id="65" name="等腰三角形 64"/>
            <p:cNvSpPr/>
            <p:nvPr/>
          </p:nvSpPr>
          <p:spPr>
            <a:xfrm>
              <a:off x="2546532" y="2878610"/>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TextBox 65"/>
            <p:cNvSpPr txBox="1"/>
            <p:nvPr/>
          </p:nvSpPr>
          <p:spPr>
            <a:xfrm>
              <a:off x="2282820" y="3225647"/>
              <a:ext cx="965169" cy="276999"/>
            </a:xfrm>
            <a:prstGeom prst="rect">
              <a:avLst/>
            </a:prstGeom>
            <a:noFill/>
          </p:spPr>
          <p:txBody>
            <a:bodyPr wrap="none" rtlCol="0">
              <a:spAutoFit/>
            </a:bodyPr>
            <a:lstStyle/>
            <a:p>
              <a:r>
                <a:rPr lang="en-US" altLang="zh-CN" dirty="0" err="1">
                  <a:solidFill>
                    <a:schemeClr val="tx1"/>
                  </a:solidFill>
                </a:rPr>
                <a:t>dummyHead</a:t>
              </a:r>
              <a:endParaRPr lang="zh-CN" altLang="en-US" dirty="0">
                <a:solidFill>
                  <a:schemeClr val="tx1"/>
                </a:solidFill>
              </a:endParaRPr>
            </a:p>
          </p:txBody>
        </p:sp>
      </p:grpSp>
      <p:grpSp>
        <p:nvGrpSpPr>
          <p:cNvPr id="67" name="组合 66"/>
          <p:cNvGrpSpPr/>
          <p:nvPr/>
        </p:nvGrpSpPr>
        <p:grpSpPr>
          <a:xfrm>
            <a:off x="10197686" y="11911057"/>
            <a:ext cx="1542410" cy="1248072"/>
            <a:chOff x="2307782" y="2878610"/>
            <a:chExt cx="771205" cy="624036"/>
          </a:xfrm>
        </p:grpSpPr>
        <p:sp>
          <p:nvSpPr>
            <p:cNvPr id="68" name="等腰三角形 67"/>
            <p:cNvSpPr/>
            <p:nvPr/>
          </p:nvSpPr>
          <p:spPr>
            <a:xfrm>
              <a:off x="2546532" y="2878610"/>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 name="TextBox 68"/>
            <p:cNvSpPr txBox="1"/>
            <p:nvPr/>
          </p:nvSpPr>
          <p:spPr>
            <a:xfrm>
              <a:off x="2307782" y="3225647"/>
              <a:ext cx="771205" cy="276999"/>
            </a:xfrm>
            <a:prstGeom prst="rect">
              <a:avLst/>
            </a:prstGeom>
            <a:noFill/>
          </p:spPr>
          <p:txBody>
            <a:bodyPr wrap="none" rtlCol="0">
              <a:spAutoFit/>
            </a:bodyPr>
            <a:lstStyle/>
            <a:p>
              <a:r>
                <a:rPr lang="en-US" altLang="zh-CN" dirty="0" err="1">
                  <a:solidFill>
                    <a:schemeClr val="tx1"/>
                  </a:solidFill>
                </a:rPr>
                <a:t>delNode</a:t>
              </a:r>
              <a:endParaRPr lang="zh-CN" altLang="en-US" dirty="0">
                <a:solidFill>
                  <a:schemeClr val="tx1"/>
                </a:solidFill>
              </a:endParaRPr>
            </a:p>
          </p:txBody>
        </p:sp>
      </p:grpSp>
      <p:sp>
        <p:nvSpPr>
          <p:cNvPr id="70"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1</a:t>
            </a:r>
            <a:endParaRPr dirty="0"/>
          </a:p>
        </p:txBody>
      </p:sp>
      <p:sp>
        <p:nvSpPr>
          <p:cNvPr id="71"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2"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73"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4"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5"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6"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7" name="企业业绩展现"/>
          <p:cNvSpPr txBox="1"/>
          <p:nvPr/>
        </p:nvSpPr>
        <p:spPr>
          <a:xfrm>
            <a:off x="3099377" y="958297"/>
            <a:ext cx="5642570"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数据结构初探</a:t>
            </a:r>
            <a:r>
              <a:rPr lang="en-US" altLang="zh-CN" dirty="0"/>
              <a:t>—</a:t>
            </a:r>
            <a:r>
              <a:rPr lang="zh-CN" altLang="en-US" dirty="0"/>
              <a:t>数组和链表</a:t>
            </a:r>
            <a:endParaRPr lang="en-US" altLang="zh-CN" dirty="0"/>
          </a:p>
        </p:txBody>
      </p:sp>
      <p:sp>
        <p:nvSpPr>
          <p:cNvPr id="79" name="圆角矩形 78"/>
          <p:cNvSpPr/>
          <p:nvPr/>
        </p:nvSpPr>
        <p:spPr>
          <a:xfrm>
            <a:off x="1150021" y="2393504"/>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66557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par>
                                <p:cTn id="41" presetID="10"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1.45833E-6 -4.81481E-6 L 0.22708 0.00556 " pathEditMode="relative" rAng="0" ptsTypes="AA">
                                      <p:cBhvr>
                                        <p:cTn id="60" dur="2000" fill="hold"/>
                                        <p:tgtEl>
                                          <p:spTgt spid="32"/>
                                        </p:tgtEl>
                                        <p:attrNameLst>
                                          <p:attrName>ppt_x</p:attrName>
                                          <p:attrName>ppt_y</p:attrName>
                                        </p:attrNameLst>
                                      </p:cBhvr>
                                      <p:rCtr x="11354" y="278"/>
                                    </p:animMotion>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500"/>
                                        <p:tgtEl>
                                          <p:spTgt spid="3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38">
                                            <p:txEl>
                                              <p:pRg st="0" end="0"/>
                                            </p:txEl>
                                          </p:spTgt>
                                        </p:tgtEl>
                                        <p:attrNameLst>
                                          <p:attrName>style.visibility</p:attrName>
                                        </p:attrNameLst>
                                      </p:cBhvr>
                                      <p:to>
                                        <p:strVal val="visible"/>
                                      </p:to>
                                    </p:set>
                                    <p:animEffect transition="in" filter="wipe(down)">
                                      <p:cBhvr>
                                        <p:cTn id="70" dur="500"/>
                                        <p:tgtEl>
                                          <p:spTgt spid="38">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left)">
                                      <p:cBhvr>
                                        <p:cTn id="75" dur="500"/>
                                        <p:tgtEl>
                                          <p:spTgt spid="6"/>
                                        </p:tgtEl>
                                      </p:cBhvr>
                                    </p:animEffect>
                                  </p:childTnLst>
                                </p:cTn>
                              </p:par>
                              <p:par>
                                <p:cTn id="76" presetID="10" presetClass="exit" presetSubtype="0" fill="hold" nodeType="withEffect">
                                  <p:stCondLst>
                                    <p:cond delay="0"/>
                                  </p:stCondLst>
                                  <p:childTnLst>
                                    <p:animEffect transition="out" filter="fade">
                                      <p:cBhvr>
                                        <p:cTn id="77" dur="500"/>
                                        <p:tgtEl>
                                          <p:spTgt spid="14"/>
                                        </p:tgtEl>
                                      </p:cBhvr>
                                    </p:animEffect>
                                    <p:set>
                                      <p:cBhvr>
                                        <p:cTn id="78" dur="1" fill="hold">
                                          <p:stCondLst>
                                            <p:cond delay="499"/>
                                          </p:stCondLst>
                                        </p:cTn>
                                        <p:tgtEl>
                                          <p:spTgt spid="1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38">
                                            <p:txEl>
                                              <p:pRg st="1" end="1"/>
                                            </p:txEl>
                                          </p:spTgt>
                                        </p:tgtEl>
                                        <p:attrNameLst>
                                          <p:attrName>style.visibility</p:attrName>
                                        </p:attrNameLst>
                                      </p:cBhvr>
                                      <p:to>
                                        <p:strVal val="visible"/>
                                      </p:to>
                                    </p:set>
                                    <p:animEffect transition="in" filter="wipe(left)">
                                      <p:cBhvr>
                                        <p:cTn id="83" dur="500"/>
                                        <p:tgtEl>
                                          <p:spTgt spid="38">
                                            <p:txEl>
                                              <p:pRg st="1" end="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xit" presetSubtype="0" fill="hold" grpId="1" nodeType="clickEffect">
                                  <p:stCondLst>
                                    <p:cond delay="0"/>
                                  </p:stCondLst>
                                  <p:childTnLst>
                                    <p:animEffect transition="out" filter="fade">
                                      <p:cBhvr>
                                        <p:cTn id="87" dur="1000"/>
                                        <p:tgtEl>
                                          <p:spTgt spid="23"/>
                                        </p:tgtEl>
                                      </p:cBhvr>
                                    </p:animEffect>
                                    <p:anim calcmode="lin" valueType="num">
                                      <p:cBhvr>
                                        <p:cTn id="88" dur="1000"/>
                                        <p:tgtEl>
                                          <p:spTgt spid="23"/>
                                        </p:tgtEl>
                                        <p:attrNameLst>
                                          <p:attrName>ppt_x</p:attrName>
                                        </p:attrNameLst>
                                      </p:cBhvr>
                                      <p:tavLst>
                                        <p:tav tm="0">
                                          <p:val>
                                            <p:strVal val="ppt_x"/>
                                          </p:val>
                                        </p:tav>
                                        <p:tav tm="100000">
                                          <p:val>
                                            <p:strVal val="ppt_x"/>
                                          </p:val>
                                        </p:tav>
                                      </p:tavLst>
                                    </p:anim>
                                    <p:anim calcmode="lin" valueType="num">
                                      <p:cBhvr>
                                        <p:cTn id="89" dur="1000"/>
                                        <p:tgtEl>
                                          <p:spTgt spid="23"/>
                                        </p:tgtEl>
                                        <p:attrNameLst>
                                          <p:attrName>ppt_y</p:attrName>
                                        </p:attrNameLst>
                                      </p:cBhvr>
                                      <p:tavLst>
                                        <p:tav tm="0">
                                          <p:val>
                                            <p:strVal val="ppt_y"/>
                                          </p:val>
                                        </p:tav>
                                        <p:tav tm="100000">
                                          <p:val>
                                            <p:strVal val="ppt_y+.1"/>
                                          </p:val>
                                        </p:tav>
                                      </p:tavLst>
                                    </p:anim>
                                    <p:set>
                                      <p:cBhvr>
                                        <p:cTn id="90" dur="1" fill="hold">
                                          <p:stCondLst>
                                            <p:cond delay="999"/>
                                          </p:stCondLst>
                                        </p:cTn>
                                        <p:tgtEl>
                                          <p:spTgt spid="23"/>
                                        </p:tgtEl>
                                        <p:attrNameLst>
                                          <p:attrName>style.visibility</p:attrName>
                                        </p:attrNameLst>
                                      </p:cBhvr>
                                      <p:to>
                                        <p:strVal val="hidden"/>
                                      </p:to>
                                    </p:set>
                                  </p:childTnLst>
                                </p:cTn>
                              </p:par>
                              <p:par>
                                <p:cTn id="91" presetID="42" presetClass="exit" presetSubtype="0" fill="hold" nodeType="withEffect">
                                  <p:stCondLst>
                                    <p:cond delay="0"/>
                                  </p:stCondLst>
                                  <p:childTnLst>
                                    <p:animEffect transition="out" filter="fade">
                                      <p:cBhvr>
                                        <p:cTn id="92" dur="1000"/>
                                        <p:tgtEl>
                                          <p:spTgt spid="24"/>
                                        </p:tgtEl>
                                      </p:cBhvr>
                                    </p:animEffect>
                                    <p:anim calcmode="lin" valueType="num">
                                      <p:cBhvr>
                                        <p:cTn id="93" dur="1000"/>
                                        <p:tgtEl>
                                          <p:spTgt spid="24"/>
                                        </p:tgtEl>
                                        <p:attrNameLst>
                                          <p:attrName>ppt_x</p:attrName>
                                        </p:attrNameLst>
                                      </p:cBhvr>
                                      <p:tavLst>
                                        <p:tav tm="0">
                                          <p:val>
                                            <p:strVal val="ppt_x"/>
                                          </p:val>
                                        </p:tav>
                                        <p:tav tm="100000">
                                          <p:val>
                                            <p:strVal val="ppt_x"/>
                                          </p:val>
                                        </p:tav>
                                      </p:tavLst>
                                    </p:anim>
                                    <p:anim calcmode="lin" valueType="num">
                                      <p:cBhvr>
                                        <p:cTn id="94" dur="1000"/>
                                        <p:tgtEl>
                                          <p:spTgt spid="24"/>
                                        </p:tgtEl>
                                        <p:attrNameLst>
                                          <p:attrName>ppt_y</p:attrName>
                                        </p:attrNameLst>
                                      </p:cBhvr>
                                      <p:tavLst>
                                        <p:tav tm="0">
                                          <p:val>
                                            <p:strVal val="ppt_y"/>
                                          </p:val>
                                        </p:tav>
                                        <p:tav tm="100000">
                                          <p:val>
                                            <p:strVal val="ppt_y+.1"/>
                                          </p:val>
                                        </p:tav>
                                      </p:tavLst>
                                    </p:anim>
                                    <p:set>
                                      <p:cBhvr>
                                        <p:cTn id="95" dur="1" fill="hold">
                                          <p:stCondLst>
                                            <p:cond delay="999"/>
                                          </p:stCondLst>
                                        </p:cTn>
                                        <p:tgtEl>
                                          <p:spTgt spid="24"/>
                                        </p:tgtEl>
                                        <p:attrNameLst>
                                          <p:attrName>style.visibility</p:attrName>
                                        </p:attrNameLst>
                                      </p:cBhvr>
                                      <p:to>
                                        <p:strVal val="hidden"/>
                                      </p:to>
                                    </p:set>
                                  </p:childTnLst>
                                </p:cTn>
                              </p:par>
                              <p:par>
                                <p:cTn id="96" presetID="42" presetClass="exit" presetSubtype="0" fill="hold" nodeType="withEffect">
                                  <p:stCondLst>
                                    <p:cond delay="0"/>
                                  </p:stCondLst>
                                  <p:childTnLst>
                                    <p:animEffect transition="out" filter="fade">
                                      <p:cBhvr>
                                        <p:cTn id="97" dur="1000"/>
                                        <p:tgtEl>
                                          <p:spTgt spid="35"/>
                                        </p:tgtEl>
                                      </p:cBhvr>
                                    </p:animEffect>
                                    <p:anim calcmode="lin" valueType="num">
                                      <p:cBhvr>
                                        <p:cTn id="98" dur="1000"/>
                                        <p:tgtEl>
                                          <p:spTgt spid="35"/>
                                        </p:tgtEl>
                                        <p:attrNameLst>
                                          <p:attrName>ppt_x</p:attrName>
                                        </p:attrNameLst>
                                      </p:cBhvr>
                                      <p:tavLst>
                                        <p:tav tm="0">
                                          <p:val>
                                            <p:strVal val="ppt_x"/>
                                          </p:val>
                                        </p:tav>
                                        <p:tav tm="100000">
                                          <p:val>
                                            <p:strVal val="ppt_x"/>
                                          </p:val>
                                        </p:tav>
                                      </p:tavLst>
                                    </p:anim>
                                    <p:anim calcmode="lin" valueType="num">
                                      <p:cBhvr>
                                        <p:cTn id="99" dur="1000"/>
                                        <p:tgtEl>
                                          <p:spTgt spid="35"/>
                                        </p:tgtEl>
                                        <p:attrNameLst>
                                          <p:attrName>ppt_y</p:attrName>
                                        </p:attrNameLst>
                                      </p:cBhvr>
                                      <p:tavLst>
                                        <p:tav tm="0">
                                          <p:val>
                                            <p:strVal val="ppt_y"/>
                                          </p:val>
                                        </p:tav>
                                        <p:tav tm="100000">
                                          <p:val>
                                            <p:strVal val="ppt_y+.1"/>
                                          </p:val>
                                        </p:tav>
                                      </p:tavLst>
                                    </p:anim>
                                    <p:set>
                                      <p:cBhvr>
                                        <p:cTn id="100" dur="1" fill="hold">
                                          <p:stCondLst>
                                            <p:cond delay="999"/>
                                          </p:stCondLst>
                                        </p:cTn>
                                        <p:tgtEl>
                                          <p:spTgt spid="3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38">
                                            <p:txEl>
                                              <p:pRg st="2" end="2"/>
                                            </p:txEl>
                                          </p:spTgt>
                                        </p:tgtEl>
                                        <p:attrNameLst>
                                          <p:attrName>style.visibility</p:attrName>
                                        </p:attrNameLst>
                                      </p:cBhvr>
                                      <p:to>
                                        <p:strVal val="visible"/>
                                      </p:to>
                                    </p:set>
                                    <p:animEffect transition="in" filter="wipe(left)">
                                      <p:cBhvr>
                                        <p:cTn id="105" dur="500"/>
                                        <p:tgtEl>
                                          <p:spTgt spid="38">
                                            <p:txEl>
                                              <p:pRg st="2" end="2"/>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fade">
                                      <p:cBhvr>
                                        <p:cTn id="110" dur="500"/>
                                        <p:tgtEl>
                                          <p:spTgt spid="50"/>
                                        </p:tgtEl>
                                      </p:cBhvr>
                                    </p:animEffect>
                                  </p:childTnLst>
                                </p:cTn>
                              </p:par>
                              <p:par>
                                <p:cTn id="111" presetID="10" presetClass="entr" presetSubtype="0" fill="hold" nodeType="with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fade">
                                      <p:cBhvr>
                                        <p:cTn id="113" dur="500"/>
                                        <p:tgtEl>
                                          <p:spTgt spid="51"/>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fade">
                                      <p:cBhvr>
                                        <p:cTn id="116" dur="500"/>
                                        <p:tgtEl>
                                          <p:spTgt spid="52"/>
                                        </p:tgtEl>
                                      </p:cBhvr>
                                    </p:animEffect>
                                  </p:childTnLst>
                                </p:cTn>
                              </p:par>
                              <p:par>
                                <p:cTn id="117" presetID="10" presetClass="entr" presetSubtype="0" fill="hold" nodeType="withEffect">
                                  <p:stCondLst>
                                    <p:cond delay="0"/>
                                  </p:stCondLst>
                                  <p:childTnLst>
                                    <p:set>
                                      <p:cBhvr>
                                        <p:cTn id="118" dur="1" fill="hold">
                                          <p:stCondLst>
                                            <p:cond delay="0"/>
                                          </p:stCondLst>
                                        </p:cTn>
                                        <p:tgtEl>
                                          <p:spTgt spid="53"/>
                                        </p:tgtEl>
                                        <p:attrNameLst>
                                          <p:attrName>style.visibility</p:attrName>
                                        </p:attrNameLst>
                                      </p:cBhvr>
                                      <p:to>
                                        <p:strVal val="visible"/>
                                      </p:to>
                                    </p:set>
                                    <p:animEffect transition="in" filter="fade">
                                      <p:cBhvr>
                                        <p:cTn id="119" dur="500"/>
                                        <p:tgtEl>
                                          <p:spTgt spid="53"/>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54"/>
                                        </p:tgtEl>
                                        <p:attrNameLst>
                                          <p:attrName>style.visibility</p:attrName>
                                        </p:attrNameLst>
                                      </p:cBhvr>
                                      <p:to>
                                        <p:strVal val="visible"/>
                                      </p:to>
                                    </p:set>
                                    <p:animEffect transition="in" filter="fade">
                                      <p:cBhvr>
                                        <p:cTn id="122" dur="500"/>
                                        <p:tgtEl>
                                          <p:spTgt spid="54"/>
                                        </p:tgtEl>
                                      </p:cBhvr>
                                    </p:animEffect>
                                  </p:childTnLst>
                                </p:cTn>
                              </p:par>
                              <p:par>
                                <p:cTn id="123" presetID="10" presetClass="entr" presetSubtype="0" fill="hold" nodeType="withEffect">
                                  <p:stCondLst>
                                    <p:cond delay="0"/>
                                  </p:stCondLst>
                                  <p:childTnLst>
                                    <p:set>
                                      <p:cBhvr>
                                        <p:cTn id="124" dur="1" fill="hold">
                                          <p:stCondLst>
                                            <p:cond delay="0"/>
                                          </p:stCondLst>
                                        </p:cTn>
                                        <p:tgtEl>
                                          <p:spTgt spid="55"/>
                                        </p:tgtEl>
                                        <p:attrNameLst>
                                          <p:attrName>style.visibility</p:attrName>
                                        </p:attrNameLst>
                                      </p:cBhvr>
                                      <p:to>
                                        <p:strVal val="visible"/>
                                      </p:to>
                                    </p:set>
                                    <p:animEffect transition="in" filter="fade">
                                      <p:cBhvr>
                                        <p:cTn id="125" dur="500"/>
                                        <p:tgtEl>
                                          <p:spTgt spid="55"/>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56"/>
                                        </p:tgtEl>
                                        <p:attrNameLst>
                                          <p:attrName>style.visibility</p:attrName>
                                        </p:attrNameLst>
                                      </p:cBhvr>
                                      <p:to>
                                        <p:strVal val="visible"/>
                                      </p:to>
                                    </p:set>
                                    <p:animEffect transition="in" filter="fade">
                                      <p:cBhvr>
                                        <p:cTn id="128" dur="500"/>
                                        <p:tgtEl>
                                          <p:spTgt spid="56"/>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57"/>
                                        </p:tgtEl>
                                        <p:attrNameLst>
                                          <p:attrName>style.visibility</p:attrName>
                                        </p:attrNameLst>
                                      </p:cBhvr>
                                      <p:to>
                                        <p:strVal val="visible"/>
                                      </p:to>
                                    </p:set>
                                    <p:animEffect transition="in" filter="fade">
                                      <p:cBhvr>
                                        <p:cTn id="131" dur="500"/>
                                        <p:tgtEl>
                                          <p:spTgt spid="57"/>
                                        </p:tgtEl>
                                      </p:cBhvr>
                                    </p:animEffect>
                                  </p:childTnLst>
                                </p:cTn>
                              </p:par>
                              <p:par>
                                <p:cTn id="132" presetID="10" presetClass="entr" presetSubtype="0" fill="hold" nodeType="withEffect">
                                  <p:stCondLst>
                                    <p:cond delay="0"/>
                                  </p:stCondLst>
                                  <p:childTnLst>
                                    <p:set>
                                      <p:cBhvr>
                                        <p:cTn id="133" dur="1" fill="hold">
                                          <p:stCondLst>
                                            <p:cond delay="0"/>
                                          </p:stCondLst>
                                        </p:cTn>
                                        <p:tgtEl>
                                          <p:spTgt spid="58"/>
                                        </p:tgtEl>
                                        <p:attrNameLst>
                                          <p:attrName>style.visibility</p:attrName>
                                        </p:attrNameLst>
                                      </p:cBhvr>
                                      <p:to>
                                        <p:strVal val="visible"/>
                                      </p:to>
                                    </p:set>
                                    <p:animEffect transition="in" filter="fade">
                                      <p:cBhvr>
                                        <p:cTn id="134" dur="500"/>
                                        <p:tgtEl>
                                          <p:spTgt spid="58"/>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fade">
                                      <p:cBhvr>
                                        <p:cTn id="137" dur="500"/>
                                        <p:tgtEl>
                                          <p:spTgt spid="59"/>
                                        </p:tgtEl>
                                      </p:cBhvr>
                                    </p:animEffect>
                                  </p:childTnLst>
                                </p:cTn>
                              </p:par>
                              <p:par>
                                <p:cTn id="138" presetID="10" presetClass="entr" presetSubtype="0" fill="hold" nodeType="withEffect">
                                  <p:stCondLst>
                                    <p:cond delay="0"/>
                                  </p:stCondLst>
                                  <p:childTnLst>
                                    <p:set>
                                      <p:cBhvr>
                                        <p:cTn id="139" dur="1" fill="hold">
                                          <p:stCondLst>
                                            <p:cond delay="0"/>
                                          </p:stCondLst>
                                        </p:cTn>
                                        <p:tgtEl>
                                          <p:spTgt spid="60"/>
                                        </p:tgtEl>
                                        <p:attrNameLst>
                                          <p:attrName>style.visibility</p:attrName>
                                        </p:attrNameLst>
                                      </p:cBhvr>
                                      <p:to>
                                        <p:strVal val="visible"/>
                                      </p:to>
                                    </p:set>
                                    <p:animEffect transition="in" filter="fade">
                                      <p:cBhvr>
                                        <p:cTn id="140" dur="500"/>
                                        <p:tgtEl>
                                          <p:spTgt spid="60"/>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1"/>
                                        </p:tgtEl>
                                        <p:attrNameLst>
                                          <p:attrName>style.visibility</p:attrName>
                                        </p:attrNameLst>
                                      </p:cBhvr>
                                      <p:to>
                                        <p:strVal val="visible"/>
                                      </p:to>
                                    </p:set>
                                    <p:animEffect transition="in" filter="fade">
                                      <p:cBhvr>
                                        <p:cTn id="143" dur="500"/>
                                        <p:tgtEl>
                                          <p:spTgt spid="61"/>
                                        </p:tgtEl>
                                      </p:cBhvr>
                                    </p:animEffect>
                                  </p:childTnLst>
                                </p:cTn>
                              </p:par>
                              <p:par>
                                <p:cTn id="144" presetID="10" presetClass="entr" presetSubtype="0" fill="hold" nodeType="withEffect">
                                  <p:stCondLst>
                                    <p:cond delay="0"/>
                                  </p:stCondLst>
                                  <p:childTnLst>
                                    <p:set>
                                      <p:cBhvr>
                                        <p:cTn id="145" dur="1" fill="hold">
                                          <p:stCondLst>
                                            <p:cond delay="0"/>
                                          </p:stCondLst>
                                        </p:cTn>
                                        <p:tgtEl>
                                          <p:spTgt spid="62"/>
                                        </p:tgtEl>
                                        <p:attrNameLst>
                                          <p:attrName>style.visibility</p:attrName>
                                        </p:attrNameLst>
                                      </p:cBhvr>
                                      <p:to>
                                        <p:strVal val="visible"/>
                                      </p:to>
                                    </p:set>
                                    <p:animEffect transition="in" filter="fade">
                                      <p:cBhvr>
                                        <p:cTn id="146" dur="500"/>
                                        <p:tgtEl>
                                          <p:spTgt spid="62"/>
                                        </p:tgtEl>
                                      </p:cBhvr>
                                    </p:animEffect>
                                  </p:childTnLst>
                                </p:cTn>
                              </p:par>
                              <p:par>
                                <p:cTn id="147" presetID="10" presetClass="entr" presetSubtype="0" fill="hold" nodeType="withEffect">
                                  <p:stCondLst>
                                    <p:cond delay="0"/>
                                  </p:stCondLst>
                                  <p:childTnLst>
                                    <p:set>
                                      <p:cBhvr>
                                        <p:cTn id="148" dur="1" fill="hold">
                                          <p:stCondLst>
                                            <p:cond delay="0"/>
                                          </p:stCondLst>
                                        </p:cTn>
                                        <p:tgtEl>
                                          <p:spTgt spid="64"/>
                                        </p:tgtEl>
                                        <p:attrNameLst>
                                          <p:attrName>style.visibility</p:attrName>
                                        </p:attrNameLst>
                                      </p:cBhvr>
                                      <p:to>
                                        <p:strVal val="visible"/>
                                      </p:to>
                                    </p:set>
                                    <p:animEffect transition="in" filter="fade">
                                      <p:cBhvr>
                                        <p:cTn id="149" dur="500"/>
                                        <p:tgtEl>
                                          <p:spTgt spid="64"/>
                                        </p:tgtEl>
                                      </p:cBhvr>
                                    </p:animEffect>
                                  </p:childTnLst>
                                </p:cTn>
                              </p:par>
                              <p:par>
                                <p:cTn id="150" presetID="10" presetClass="entr" presetSubtype="0" fill="hold" nodeType="withEffect">
                                  <p:stCondLst>
                                    <p:cond delay="0"/>
                                  </p:stCondLst>
                                  <p:childTnLst>
                                    <p:set>
                                      <p:cBhvr>
                                        <p:cTn id="151" dur="1" fill="hold">
                                          <p:stCondLst>
                                            <p:cond delay="0"/>
                                          </p:stCondLst>
                                        </p:cTn>
                                        <p:tgtEl>
                                          <p:spTgt spid="67"/>
                                        </p:tgtEl>
                                        <p:attrNameLst>
                                          <p:attrName>style.visibility</p:attrName>
                                        </p:attrNameLst>
                                      </p:cBhvr>
                                      <p:to>
                                        <p:strVal val="visible"/>
                                      </p:to>
                                    </p:set>
                                    <p:animEffect transition="in" filter="fade">
                                      <p:cBhvr>
                                        <p:cTn id="152" dur="500"/>
                                        <p:tgtEl>
                                          <p:spTgt spid="67"/>
                                        </p:tgtEl>
                                      </p:cBhvr>
                                    </p:animEffect>
                                  </p:childTnLst>
                                </p:cTn>
                              </p:par>
                            </p:childTnLst>
                          </p:cTn>
                        </p:par>
                      </p:childTnLst>
                    </p:cTn>
                  </p:par>
                  <p:par>
                    <p:cTn id="153" fill="hold">
                      <p:stCondLst>
                        <p:cond delay="indefinite"/>
                      </p:stCondLst>
                      <p:childTnLst>
                        <p:par>
                          <p:cTn id="154" fill="hold">
                            <p:stCondLst>
                              <p:cond delay="0"/>
                            </p:stCondLst>
                            <p:childTnLst>
                              <p:par>
                                <p:cTn id="155" presetID="63" presetClass="path" presetSubtype="0" accel="50000" decel="50000" fill="hold" nodeType="clickEffect">
                                  <p:stCondLst>
                                    <p:cond delay="0"/>
                                  </p:stCondLst>
                                  <p:childTnLst>
                                    <p:animMotion origin="layout" path="M 2.08333E-7 -1.85185E-6 L 0.11354 -1.85185E-6 " pathEditMode="relative" rAng="0" ptsTypes="AA">
                                      <p:cBhvr>
                                        <p:cTn id="156" dur="2000" fill="hold"/>
                                        <p:tgtEl>
                                          <p:spTgt spid="67"/>
                                        </p:tgtEl>
                                        <p:attrNameLst>
                                          <p:attrName>ppt_x</p:attrName>
                                          <p:attrName>ppt_y</p:attrName>
                                        </p:attrNameLst>
                                      </p:cBhvr>
                                      <p:rCtr x="567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5" grpId="0" animBg="1"/>
      <p:bldP spid="27" grpId="0" animBg="1"/>
      <p:bldP spid="29" grpId="0"/>
      <p:bldP spid="11" grpId="0" animBg="1"/>
      <p:bldP spid="13" grpId="0" animBg="1"/>
      <p:bldP spid="46" grpId="0" animBg="1"/>
      <p:bldP spid="31" grpId="0"/>
      <p:bldP spid="50" grpId="0" animBg="1"/>
      <p:bldP spid="52" grpId="0" animBg="1"/>
      <p:bldP spid="54" grpId="0" animBg="1"/>
      <p:bldP spid="56" grpId="0"/>
      <p:bldP spid="57" grpId="0" animBg="1"/>
      <p:bldP spid="59" grpId="0" animBg="1"/>
      <p:bldP spid="6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471146" y="2537520"/>
            <a:ext cx="2456443" cy="1015663"/>
          </a:xfrm>
          <a:prstGeom prst="rect">
            <a:avLst/>
          </a:prstGeom>
          <a:noFill/>
        </p:spPr>
        <p:txBody>
          <a:bodyPr wrap="none" lIns="182880" tIns="91440" rIns="182880" bIns="91440" rtlCol="0">
            <a:spAutoFit/>
          </a:bodyPr>
          <a:lstStyle/>
          <a:p>
            <a:r>
              <a:rPr lang="zh-CN" altLang="en-US" sz="5400" dirty="0">
                <a:solidFill>
                  <a:schemeClr val="tx1"/>
                </a:solidFill>
              </a:rPr>
              <a:t>双链表</a:t>
            </a:r>
            <a:endParaRPr lang="en-US" altLang="zh-CN" sz="5400" dirty="0">
              <a:solidFill>
                <a:schemeClr val="tx1"/>
              </a:solidFill>
            </a:endParaRPr>
          </a:p>
        </p:txBody>
      </p:sp>
      <p:sp>
        <p:nvSpPr>
          <p:cNvPr id="23" name="矩形 22"/>
          <p:cNvSpPr/>
          <p:nvPr/>
        </p:nvSpPr>
        <p:spPr>
          <a:xfrm>
            <a:off x="10422004" y="43592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2</a:t>
            </a:r>
            <a:endParaRPr lang="zh-CN" altLang="en-US" dirty="0"/>
          </a:p>
        </p:txBody>
      </p:sp>
      <p:cxnSp>
        <p:nvCxnSpPr>
          <p:cNvPr id="24" name="直接箭头连接符 23"/>
          <p:cNvCxnSpPr/>
          <p:nvPr/>
        </p:nvCxnSpPr>
        <p:spPr>
          <a:xfrm>
            <a:off x="11247191" y="49632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3091290" y="43592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3</a:t>
            </a:r>
            <a:endParaRPr lang="zh-CN" altLang="en-US" dirty="0"/>
          </a:p>
        </p:txBody>
      </p:sp>
      <p:cxnSp>
        <p:nvCxnSpPr>
          <p:cNvPr id="26" name="直接箭头连接符 25"/>
          <p:cNvCxnSpPr/>
          <p:nvPr/>
        </p:nvCxnSpPr>
        <p:spPr>
          <a:xfrm>
            <a:off x="13881519" y="49632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5740486" y="43592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4</a:t>
            </a:r>
            <a:endParaRPr lang="zh-CN" altLang="en-US" dirty="0"/>
          </a:p>
        </p:txBody>
      </p:sp>
      <p:cxnSp>
        <p:nvCxnSpPr>
          <p:cNvPr id="28" name="直接箭头连接符 27"/>
          <p:cNvCxnSpPr/>
          <p:nvPr/>
        </p:nvCxnSpPr>
        <p:spPr>
          <a:xfrm>
            <a:off x="16584907" y="49632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8523701" y="4834492"/>
            <a:ext cx="1401666" cy="800219"/>
          </a:xfrm>
          <a:prstGeom prst="rect">
            <a:avLst/>
          </a:prstGeom>
          <a:noFill/>
        </p:spPr>
        <p:txBody>
          <a:bodyPr wrap="none" lIns="182880" tIns="91440" rIns="182880" bIns="91440" rtlCol="0">
            <a:spAutoFit/>
          </a:bodyPr>
          <a:lstStyle/>
          <a:p>
            <a:r>
              <a:rPr lang="en-US" altLang="zh-CN" sz="4000" dirty="0">
                <a:solidFill>
                  <a:schemeClr val="tx1"/>
                </a:solidFill>
                <a:latin typeface="+mj-ea"/>
                <a:ea typeface="+mj-ea"/>
              </a:rPr>
              <a:t>null</a:t>
            </a:r>
            <a:endParaRPr lang="zh-CN" altLang="en-US" dirty="0">
              <a:solidFill>
                <a:schemeClr val="tx1"/>
              </a:solidFill>
              <a:latin typeface="+mj-ea"/>
              <a:ea typeface="+mj-ea"/>
            </a:endParaRPr>
          </a:p>
        </p:txBody>
      </p:sp>
      <p:sp>
        <p:nvSpPr>
          <p:cNvPr id="11" name="矩形 10"/>
          <p:cNvSpPr/>
          <p:nvPr/>
        </p:nvSpPr>
        <p:spPr>
          <a:xfrm>
            <a:off x="5090035" y="4359203"/>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0</a:t>
            </a:r>
            <a:endParaRPr lang="zh-CN" altLang="en-US" dirty="0"/>
          </a:p>
        </p:txBody>
      </p:sp>
      <p:cxnSp>
        <p:nvCxnSpPr>
          <p:cNvPr id="12" name="直接箭头连接符 11"/>
          <p:cNvCxnSpPr/>
          <p:nvPr/>
        </p:nvCxnSpPr>
        <p:spPr>
          <a:xfrm>
            <a:off x="5877881" y="49632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759150" y="43592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1</a:t>
            </a:r>
            <a:endParaRPr lang="zh-CN" altLang="en-US" dirty="0"/>
          </a:p>
        </p:txBody>
      </p:sp>
      <p:cxnSp>
        <p:nvCxnSpPr>
          <p:cNvPr id="14" name="直接箭头连接符 13"/>
          <p:cNvCxnSpPr/>
          <p:nvPr/>
        </p:nvCxnSpPr>
        <p:spPr>
          <a:xfrm>
            <a:off x="8642335" y="49632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2166919" y="4332361"/>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null</a:t>
            </a:r>
            <a:endParaRPr lang="zh-CN" altLang="en-US" dirty="0"/>
          </a:p>
        </p:txBody>
      </p:sp>
      <p:cxnSp>
        <p:nvCxnSpPr>
          <p:cNvPr id="47" name="直接箭头连接符 46"/>
          <p:cNvCxnSpPr/>
          <p:nvPr/>
        </p:nvCxnSpPr>
        <p:spPr>
          <a:xfrm>
            <a:off x="3208765" y="4936384"/>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1962062" y="5764257"/>
            <a:ext cx="1930338" cy="1248072"/>
            <a:chOff x="2282820" y="2878610"/>
            <a:chExt cx="965169" cy="624036"/>
          </a:xfrm>
        </p:grpSpPr>
        <p:sp>
          <p:nvSpPr>
            <p:cNvPr id="49" name="等腰三角形 48"/>
            <p:cNvSpPr/>
            <p:nvPr/>
          </p:nvSpPr>
          <p:spPr>
            <a:xfrm>
              <a:off x="2546532" y="2878610"/>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TextBox 62"/>
            <p:cNvSpPr txBox="1"/>
            <p:nvPr/>
          </p:nvSpPr>
          <p:spPr>
            <a:xfrm>
              <a:off x="2282820" y="3225647"/>
              <a:ext cx="965169" cy="276999"/>
            </a:xfrm>
            <a:prstGeom prst="rect">
              <a:avLst/>
            </a:prstGeom>
            <a:noFill/>
          </p:spPr>
          <p:txBody>
            <a:bodyPr wrap="none" rtlCol="0">
              <a:spAutoFit/>
            </a:bodyPr>
            <a:lstStyle/>
            <a:p>
              <a:r>
                <a:rPr lang="en-US" altLang="zh-CN" dirty="0" err="1">
                  <a:solidFill>
                    <a:schemeClr val="tx1"/>
                  </a:solidFill>
                </a:rPr>
                <a:t>dummyHead</a:t>
              </a:r>
              <a:endParaRPr lang="zh-CN" altLang="en-US" dirty="0">
                <a:solidFill>
                  <a:schemeClr val="tx1"/>
                </a:solidFill>
              </a:endParaRPr>
            </a:p>
          </p:txBody>
        </p:sp>
      </p:grpSp>
      <p:cxnSp>
        <p:nvCxnSpPr>
          <p:cNvPr id="56" name="直接箭头连接符 55"/>
          <p:cNvCxnSpPr/>
          <p:nvPr/>
        </p:nvCxnSpPr>
        <p:spPr>
          <a:xfrm flipH="1">
            <a:off x="3090327" y="5332558"/>
            <a:ext cx="2421474"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H="1">
            <a:off x="6240916" y="5408758"/>
            <a:ext cx="1734684"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H="1">
            <a:off x="8947136" y="5357959"/>
            <a:ext cx="1771664" cy="2395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H="1">
            <a:off x="11482616" y="5408758"/>
            <a:ext cx="1999708"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H="1">
            <a:off x="14251020" y="5357959"/>
            <a:ext cx="1801780" cy="4935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flipV="1">
            <a:off x="16711908" y="5381919"/>
            <a:ext cx="1576092" cy="71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10125390" y="95154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2</a:t>
            </a:r>
            <a:endParaRPr lang="zh-CN" altLang="en-US" dirty="0"/>
          </a:p>
        </p:txBody>
      </p:sp>
      <p:cxnSp>
        <p:nvCxnSpPr>
          <p:cNvPr id="69" name="直接箭头连接符 68"/>
          <p:cNvCxnSpPr/>
          <p:nvPr/>
        </p:nvCxnSpPr>
        <p:spPr>
          <a:xfrm>
            <a:off x="10950577" y="101194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2794676" y="95154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3</a:t>
            </a:r>
            <a:endParaRPr lang="zh-CN" altLang="en-US" dirty="0"/>
          </a:p>
        </p:txBody>
      </p:sp>
      <p:cxnSp>
        <p:nvCxnSpPr>
          <p:cNvPr id="71" name="直接箭头连接符 70"/>
          <p:cNvCxnSpPr/>
          <p:nvPr/>
        </p:nvCxnSpPr>
        <p:spPr>
          <a:xfrm>
            <a:off x="13584905" y="101194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15443872" y="95154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4</a:t>
            </a:r>
            <a:endParaRPr lang="zh-CN" altLang="en-US" dirty="0"/>
          </a:p>
        </p:txBody>
      </p:sp>
      <p:cxnSp>
        <p:nvCxnSpPr>
          <p:cNvPr id="73" name="直接箭头连接符 72"/>
          <p:cNvCxnSpPr/>
          <p:nvPr/>
        </p:nvCxnSpPr>
        <p:spPr>
          <a:xfrm>
            <a:off x="16288293" y="101194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8227087" y="9990692"/>
            <a:ext cx="1401666" cy="800219"/>
          </a:xfrm>
          <a:prstGeom prst="rect">
            <a:avLst/>
          </a:prstGeom>
          <a:noFill/>
        </p:spPr>
        <p:txBody>
          <a:bodyPr wrap="none" lIns="182880" tIns="91440" rIns="182880" bIns="91440" rtlCol="0">
            <a:spAutoFit/>
          </a:bodyPr>
          <a:lstStyle/>
          <a:p>
            <a:r>
              <a:rPr lang="en-US" altLang="zh-CN" sz="4000" dirty="0">
                <a:solidFill>
                  <a:schemeClr val="tx1"/>
                </a:solidFill>
                <a:latin typeface="+mj-ea"/>
                <a:ea typeface="+mj-ea"/>
              </a:rPr>
              <a:t>null</a:t>
            </a:r>
            <a:endParaRPr lang="zh-CN" altLang="en-US" dirty="0">
              <a:solidFill>
                <a:schemeClr val="tx1"/>
              </a:solidFill>
              <a:latin typeface="+mj-ea"/>
              <a:ea typeface="+mj-ea"/>
            </a:endParaRPr>
          </a:p>
        </p:txBody>
      </p:sp>
      <p:sp>
        <p:nvSpPr>
          <p:cNvPr id="75" name="矩形 74"/>
          <p:cNvSpPr/>
          <p:nvPr/>
        </p:nvSpPr>
        <p:spPr>
          <a:xfrm>
            <a:off x="4793421" y="9515403"/>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0</a:t>
            </a:r>
            <a:endParaRPr lang="zh-CN" altLang="en-US" dirty="0"/>
          </a:p>
        </p:txBody>
      </p:sp>
      <p:cxnSp>
        <p:nvCxnSpPr>
          <p:cNvPr id="76" name="直接箭头连接符 75"/>
          <p:cNvCxnSpPr/>
          <p:nvPr/>
        </p:nvCxnSpPr>
        <p:spPr>
          <a:xfrm>
            <a:off x="5581267" y="101194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7462536" y="95154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1</a:t>
            </a:r>
            <a:endParaRPr lang="zh-CN" altLang="en-US" dirty="0"/>
          </a:p>
        </p:txBody>
      </p:sp>
      <p:cxnSp>
        <p:nvCxnSpPr>
          <p:cNvPr id="78" name="直接箭头连接符 77"/>
          <p:cNvCxnSpPr/>
          <p:nvPr/>
        </p:nvCxnSpPr>
        <p:spPr>
          <a:xfrm>
            <a:off x="8345721" y="101194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870305" y="9488561"/>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null</a:t>
            </a:r>
            <a:endParaRPr lang="zh-CN" altLang="en-US" dirty="0"/>
          </a:p>
        </p:txBody>
      </p:sp>
      <p:cxnSp>
        <p:nvCxnSpPr>
          <p:cNvPr id="80" name="直接箭头连接符 79"/>
          <p:cNvCxnSpPr/>
          <p:nvPr/>
        </p:nvCxnSpPr>
        <p:spPr>
          <a:xfrm>
            <a:off x="2912151" y="10092584"/>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1" name="组合 80"/>
          <p:cNvGrpSpPr/>
          <p:nvPr/>
        </p:nvGrpSpPr>
        <p:grpSpPr>
          <a:xfrm>
            <a:off x="1665448" y="10920457"/>
            <a:ext cx="1930338" cy="1248072"/>
            <a:chOff x="2282820" y="2878610"/>
            <a:chExt cx="965169" cy="624036"/>
          </a:xfrm>
        </p:grpSpPr>
        <p:sp>
          <p:nvSpPr>
            <p:cNvPr id="82" name="等腰三角形 81"/>
            <p:cNvSpPr/>
            <p:nvPr/>
          </p:nvSpPr>
          <p:spPr>
            <a:xfrm>
              <a:off x="2546532" y="2878610"/>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3" name="TextBox 82"/>
            <p:cNvSpPr txBox="1"/>
            <p:nvPr/>
          </p:nvSpPr>
          <p:spPr>
            <a:xfrm>
              <a:off x="2282820" y="3225647"/>
              <a:ext cx="965169" cy="276999"/>
            </a:xfrm>
            <a:prstGeom prst="rect">
              <a:avLst/>
            </a:prstGeom>
            <a:noFill/>
          </p:spPr>
          <p:txBody>
            <a:bodyPr wrap="none" rtlCol="0">
              <a:spAutoFit/>
            </a:bodyPr>
            <a:lstStyle/>
            <a:p>
              <a:r>
                <a:rPr lang="en-US" altLang="zh-CN" dirty="0" err="1">
                  <a:solidFill>
                    <a:schemeClr val="tx1"/>
                  </a:solidFill>
                </a:rPr>
                <a:t>dummyHead</a:t>
              </a:r>
              <a:endParaRPr lang="zh-CN" altLang="en-US" dirty="0">
                <a:solidFill>
                  <a:schemeClr val="tx1"/>
                </a:solidFill>
              </a:endParaRPr>
            </a:p>
          </p:txBody>
        </p:sp>
      </p:grpSp>
      <p:cxnSp>
        <p:nvCxnSpPr>
          <p:cNvPr id="84" name="直接箭头连接符 83"/>
          <p:cNvCxnSpPr/>
          <p:nvPr/>
        </p:nvCxnSpPr>
        <p:spPr>
          <a:xfrm flipH="1">
            <a:off x="2793713" y="10488758"/>
            <a:ext cx="2421474"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flipH="1">
            <a:off x="5944302" y="10564958"/>
            <a:ext cx="1734684"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flipH="1">
            <a:off x="8650522" y="10514159"/>
            <a:ext cx="1771664" cy="2395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flipH="1">
            <a:off x="11186002" y="10564958"/>
            <a:ext cx="1999708"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H="1">
            <a:off x="13954406" y="10514159"/>
            <a:ext cx="1801780" cy="4935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flipH="1" flipV="1">
            <a:off x="16415294" y="10538119"/>
            <a:ext cx="1576092" cy="71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9066416" y="6520465"/>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22</a:t>
            </a:r>
            <a:endParaRPr lang="zh-CN" altLang="en-US" dirty="0"/>
          </a:p>
        </p:txBody>
      </p:sp>
      <p:cxnSp>
        <p:nvCxnSpPr>
          <p:cNvPr id="92" name="肘形连接符 91"/>
          <p:cNvCxnSpPr>
            <a:stCxn id="13" idx="2"/>
            <a:endCxn id="90" idx="1"/>
          </p:cNvCxnSpPr>
          <p:nvPr/>
        </p:nvCxnSpPr>
        <p:spPr>
          <a:xfrm rot="16200000" flipH="1">
            <a:off x="7962197" y="6096469"/>
            <a:ext cx="1481038" cy="727402"/>
          </a:xfrm>
          <a:prstGeom prst="bent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肘形连接符 107"/>
          <p:cNvCxnSpPr/>
          <p:nvPr/>
        </p:nvCxnSpPr>
        <p:spPr>
          <a:xfrm rot="16200000" flipV="1">
            <a:off x="7582816" y="6085600"/>
            <a:ext cx="1876388" cy="1090812"/>
          </a:xfrm>
          <a:prstGeom prst="bentConnector3">
            <a:avLst>
              <a:gd name="adj1" fmla="val -1439"/>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肘形连接符 114"/>
          <p:cNvCxnSpPr>
            <a:stCxn id="90" idx="3"/>
            <a:endCxn id="23" idx="2"/>
          </p:cNvCxnSpPr>
          <p:nvPr/>
        </p:nvCxnSpPr>
        <p:spPr>
          <a:xfrm flipV="1">
            <a:off x="10226144" y="5719653"/>
            <a:ext cx="775724" cy="1481038"/>
          </a:xfrm>
          <a:prstGeom prst="bentConnector2">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59" name="组合 158"/>
          <p:cNvGrpSpPr/>
          <p:nvPr/>
        </p:nvGrpSpPr>
        <p:grpSpPr>
          <a:xfrm>
            <a:off x="10182207" y="5751446"/>
            <a:ext cx="1249610" cy="1766956"/>
            <a:chOff x="5116503" y="2901123"/>
            <a:chExt cx="624805" cy="883478"/>
          </a:xfrm>
        </p:grpSpPr>
        <p:cxnSp>
          <p:nvCxnSpPr>
            <p:cNvPr id="155" name="直接连接符 154"/>
            <p:cNvCxnSpPr/>
            <p:nvPr/>
          </p:nvCxnSpPr>
          <p:spPr>
            <a:xfrm>
              <a:off x="5731459" y="2901123"/>
              <a:ext cx="0" cy="8834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p:nvPr/>
          </p:nvCxnSpPr>
          <p:spPr>
            <a:xfrm flipH="1">
              <a:off x="5116503" y="3783880"/>
              <a:ext cx="624805"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161" name="肘形连接符 160"/>
          <p:cNvCxnSpPr>
            <a:stCxn id="77" idx="0"/>
            <a:endCxn id="70" idx="0"/>
          </p:cNvCxnSpPr>
          <p:nvPr/>
        </p:nvCxnSpPr>
        <p:spPr>
          <a:xfrm rot="5400000" flipH="1" flipV="1">
            <a:off x="10708470" y="6849332"/>
            <a:ext cx="25400" cy="5332140"/>
          </a:xfrm>
          <a:prstGeom prst="bentConnector3">
            <a:avLst>
              <a:gd name="adj1" fmla="val 1800000"/>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3" name="肘形连接符 162"/>
          <p:cNvCxnSpPr>
            <a:stCxn id="70" idx="2"/>
            <a:endCxn id="77" idx="2"/>
          </p:cNvCxnSpPr>
          <p:nvPr/>
        </p:nvCxnSpPr>
        <p:spPr>
          <a:xfrm rot="5400000">
            <a:off x="10708470" y="8209782"/>
            <a:ext cx="25400" cy="5332140"/>
          </a:xfrm>
          <a:prstGeom prst="bentConnector3">
            <a:avLst>
              <a:gd name="adj1" fmla="val 1800000"/>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1</a:t>
            </a:r>
            <a:endParaRPr dirty="0"/>
          </a:p>
        </p:txBody>
      </p:sp>
      <p:sp>
        <p:nvSpPr>
          <p:cNvPr id="64"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65"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66"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7"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1"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3"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4" name="企业业绩展现"/>
          <p:cNvSpPr txBox="1"/>
          <p:nvPr/>
        </p:nvSpPr>
        <p:spPr>
          <a:xfrm>
            <a:off x="3099377" y="958297"/>
            <a:ext cx="5642570"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数据结构初探</a:t>
            </a:r>
            <a:r>
              <a:rPr lang="en-US" altLang="zh-CN" dirty="0"/>
              <a:t>—</a:t>
            </a:r>
            <a:r>
              <a:rPr lang="zh-CN" altLang="en-US" dirty="0"/>
              <a:t>数组和链表</a:t>
            </a:r>
            <a:endParaRPr lang="en-US" altLang="zh-CN" dirty="0"/>
          </a:p>
        </p:txBody>
      </p:sp>
      <p:sp>
        <p:nvSpPr>
          <p:cNvPr id="96" name="圆角矩形 95"/>
          <p:cNvSpPr/>
          <p:nvPr/>
        </p:nvSpPr>
        <p:spPr>
          <a:xfrm>
            <a:off x="1150021" y="2599313"/>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779567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par>
                                <p:cTn id="41" presetID="10"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right)">
                                      <p:cBhvr>
                                        <p:cTn id="51" dur="500"/>
                                        <p:tgtEl>
                                          <p:spTgt spid="61"/>
                                        </p:tgtEl>
                                      </p:cBhvr>
                                    </p:animEffect>
                                  </p:childTnLst>
                                </p:cTn>
                              </p:par>
                            </p:childTnLst>
                          </p:cTn>
                        </p:par>
                        <p:par>
                          <p:cTn id="52" fill="hold">
                            <p:stCondLst>
                              <p:cond delay="500"/>
                            </p:stCondLst>
                            <p:childTnLst>
                              <p:par>
                                <p:cTn id="53" presetID="22" presetClass="entr" presetSubtype="2" fill="hold" nodeType="after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wipe(right)">
                                      <p:cBhvr>
                                        <p:cTn id="55" dur="500"/>
                                        <p:tgtEl>
                                          <p:spTgt spid="60"/>
                                        </p:tgtEl>
                                      </p:cBhvr>
                                    </p:animEffect>
                                  </p:childTnLst>
                                </p:cTn>
                              </p:par>
                            </p:childTnLst>
                          </p:cTn>
                        </p:par>
                        <p:par>
                          <p:cTn id="56" fill="hold">
                            <p:stCondLst>
                              <p:cond delay="1000"/>
                            </p:stCondLst>
                            <p:childTnLst>
                              <p:par>
                                <p:cTn id="57" presetID="22" presetClass="entr" presetSubtype="2" fill="hold"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right)">
                                      <p:cBhvr>
                                        <p:cTn id="59" dur="500"/>
                                        <p:tgtEl>
                                          <p:spTgt spid="59"/>
                                        </p:tgtEl>
                                      </p:cBhvr>
                                    </p:animEffect>
                                  </p:childTnLst>
                                </p:cTn>
                              </p:par>
                            </p:childTnLst>
                          </p:cTn>
                        </p:par>
                        <p:par>
                          <p:cTn id="60" fill="hold">
                            <p:stCondLst>
                              <p:cond delay="1500"/>
                            </p:stCondLst>
                            <p:childTnLst>
                              <p:par>
                                <p:cTn id="61" presetID="22" presetClass="entr" presetSubtype="2" fill="hold"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right)">
                                      <p:cBhvr>
                                        <p:cTn id="63" dur="500"/>
                                        <p:tgtEl>
                                          <p:spTgt spid="58"/>
                                        </p:tgtEl>
                                      </p:cBhvr>
                                    </p:animEffect>
                                  </p:childTnLst>
                                </p:cTn>
                              </p:par>
                            </p:childTnLst>
                          </p:cTn>
                        </p:par>
                        <p:par>
                          <p:cTn id="64" fill="hold">
                            <p:stCondLst>
                              <p:cond delay="2000"/>
                            </p:stCondLst>
                            <p:childTnLst>
                              <p:par>
                                <p:cTn id="65" presetID="22" presetClass="entr" presetSubtype="2" fill="hold" nodeType="after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right)">
                                      <p:cBhvr>
                                        <p:cTn id="67" dur="500"/>
                                        <p:tgtEl>
                                          <p:spTgt spid="57"/>
                                        </p:tgtEl>
                                      </p:cBhvr>
                                    </p:animEffect>
                                  </p:childTnLst>
                                </p:cTn>
                              </p:par>
                            </p:childTnLst>
                          </p:cTn>
                        </p:par>
                        <p:par>
                          <p:cTn id="68" fill="hold">
                            <p:stCondLst>
                              <p:cond delay="2500"/>
                            </p:stCondLst>
                            <p:childTnLst>
                              <p:par>
                                <p:cTn id="69" presetID="22" presetClass="entr" presetSubtype="2" fill="hold" nodeType="after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wipe(right)">
                                      <p:cBhvr>
                                        <p:cTn id="71" dur="500"/>
                                        <p:tgtEl>
                                          <p:spTgt spid="5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90"/>
                                        </p:tgtEl>
                                        <p:attrNameLst>
                                          <p:attrName>style.visibility</p:attrName>
                                        </p:attrNameLst>
                                      </p:cBhvr>
                                      <p:to>
                                        <p:strVal val="visible"/>
                                      </p:to>
                                    </p:set>
                                    <p:animEffect transition="in" filter="fade">
                                      <p:cBhvr>
                                        <p:cTn id="76" dur="500"/>
                                        <p:tgtEl>
                                          <p:spTgt spid="9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nodeType="clickEffect">
                                  <p:stCondLst>
                                    <p:cond delay="0"/>
                                  </p:stCondLst>
                                  <p:childTnLst>
                                    <p:animEffect transition="out" filter="fade">
                                      <p:cBhvr>
                                        <p:cTn id="80" dur="500"/>
                                        <p:tgtEl>
                                          <p:spTgt spid="14"/>
                                        </p:tgtEl>
                                      </p:cBhvr>
                                    </p:animEffect>
                                    <p:set>
                                      <p:cBhvr>
                                        <p:cTn id="81" dur="1" fill="hold">
                                          <p:stCondLst>
                                            <p:cond delay="499"/>
                                          </p:stCondLst>
                                        </p:cTn>
                                        <p:tgtEl>
                                          <p:spTgt spid="14"/>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92"/>
                                        </p:tgtEl>
                                        <p:attrNameLst>
                                          <p:attrName>style.visibility</p:attrName>
                                        </p:attrNameLst>
                                      </p:cBhvr>
                                      <p:to>
                                        <p:strVal val="visible"/>
                                      </p:to>
                                    </p:set>
                                    <p:animEffect transition="in" filter="fade">
                                      <p:cBhvr>
                                        <p:cTn id="86" dur="500"/>
                                        <p:tgtEl>
                                          <p:spTgt spid="9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08"/>
                                        </p:tgtEl>
                                        <p:attrNameLst>
                                          <p:attrName>style.visibility</p:attrName>
                                        </p:attrNameLst>
                                      </p:cBhvr>
                                      <p:to>
                                        <p:strVal val="visible"/>
                                      </p:to>
                                    </p:set>
                                    <p:animEffect transition="in" filter="fade">
                                      <p:cBhvr>
                                        <p:cTn id="91" dur="500"/>
                                        <p:tgtEl>
                                          <p:spTgt spid="10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159"/>
                                        </p:tgtEl>
                                        <p:attrNameLst>
                                          <p:attrName>style.visibility</p:attrName>
                                        </p:attrNameLst>
                                      </p:cBhvr>
                                      <p:to>
                                        <p:strVal val="visible"/>
                                      </p:to>
                                    </p:set>
                                    <p:animEffect transition="in" filter="fade">
                                      <p:cBhvr>
                                        <p:cTn id="96" dur="500"/>
                                        <p:tgtEl>
                                          <p:spTgt spid="159"/>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nodeType="clickEffect">
                                  <p:stCondLst>
                                    <p:cond delay="0"/>
                                  </p:stCondLst>
                                  <p:childTnLst>
                                    <p:animEffect transition="out" filter="fade">
                                      <p:cBhvr>
                                        <p:cTn id="100" dur="500"/>
                                        <p:tgtEl>
                                          <p:spTgt spid="58"/>
                                        </p:tgtEl>
                                      </p:cBhvr>
                                    </p:animEffect>
                                    <p:set>
                                      <p:cBhvr>
                                        <p:cTn id="101" dur="1" fill="hold">
                                          <p:stCondLst>
                                            <p:cond delay="499"/>
                                          </p:stCondLst>
                                        </p:cTn>
                                        <p:tgtEl>
                                          <p:spTgt spid="58"/>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15"/>
                                        </p:tgtEl>
                                        <p:attrNameLst>
                                          <p:attrName>style.visibility</p:attrName>
                                        </p:attrNameLst>
                                      </p:cBhvr>
                                      <p:to>
                                        <p:strVal val="visible"/>
                                      </p:to>
                                    </p:set>
                                    <p:animEffect transition="in" filter="fade">
                                      <p:cBhvr>
                                        <p:cTn id="106" dur="500"/>
                                        <p:tgtEl>
                                          <p:spTgt spid="115"/>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68"/>
                                        </p:tgtEl>
                                        <p:attrNameLst>
                                          <p:attrName>style.visibility</p:attrName>
                                        </p:attrNameLst>
                                      </p:cBhvr>
                                      <p:to>
                                        <p:strVal val="visible"/>
                                      </p:to>
                                    </p:set>
                                    <p:animEffect transition="in" filter="fade">
                                      <p:cBhvr>
                                        <p:cTn id="111" dur="500"/>
                                        <p:tgtEl>
                                          <p:spTgt spid="68"/>
                                        </p:tgtEl>
                                      </p:cBhvr>
                                    </p:animEffect>
                                  </p:childTnLst>
                                </p:cTn>
                              </p:par>
                              <p:par>
                                <p:cTn id="112" presetID="10" presetClass="entr" presetSubtype="0" fill="hold" nodeType="withEffect">
                                  <p:stCondLst>
                                    <p:cond delay="0"/>
                                  </p:stCondLst>
                                  <p:childTnLst>
                                    <p:set>
                                      <p:cBhvr>
                                        <p:cTn id="113" dur="1" fill="hold">
                                          <p:stCondLst>
                                            <p:cond delay="0"/>
                                          </p:stCondLst>
                                        </p:cTn>
                                        <p:tgtEl>
                                          <p:spTgt spid="69"/>
                                        </p:tgtEl>
                                        <p:attrNameLst>
                                          <p:attrName>style.visibility</p:attrName>
                                        </p:attrNameLst>
                                      </p:cBhvr>
                                      <p:to>
                                        <p:strVal val="visible"/>
                                      </p:to>
                                    </p:set>
                                    <p:animEffect transition="in" filter="fade">
                                      <p:cBhvr>
                                        <p:cTn id="114" dur="500"/>
                                        <p:tgtEl>
                                          <p:spTgt spid="6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fade">
                                      <p:cBhvr>
                                        <p:cTn id="117" dur="500"/>
                                        <p:tgtEl>
                                          <p:spTgt spid="70"/>
                                        </p:tgtEl>
                                      </p:cBhvr>
                                    </p:animEffect>
                                  </p:childTnLst>
                                </p:cTn>
                              </p:par>
                              <p:par>
                                <p:cTn id="118" presetID="10" presetClass="entr" presetSubtype="0" fill="hold" nodeType="withEffect">
                                  <p:stCondLst>
                                    <p:cond delay="0"/>
                                  </p:stCondLst>
                                  <p:childTnLst>
                                    <p:set>
                                      <p:cBhvr>
                                        <p:cTn id="119" dur="1" fill="hold">
                                          <p:stCondLst>
                                            <p:cond delay="0"/>
                                          </p:stCondLst>
                                        </p:cTn>
                                        <p:tgtEl>
                                          <p:spTgt spid="71"/>
                                        </p:tgtEl>
                                        <p:attrNameLst>
                                          <p:attrName>style.visibility</p:attrName>
                                        </p:attrNameLst>
                                      </p:cBhvr>
                                      <p:to>
                                        <p:strVal val="visible"/>
                                      </p:to>
                                    </p:set>
                                    <p:animEffect transition="in" filter="fade">
                                      <p:cBhvr>
                                        <p:cTn id="120" dur="500"/>
                                        <p:tgtEl>
                                          <p:spTgt spid="7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72"/>
                                        </p:tgtEl>
                                        <p:attrNameLst>
                                          <p:attrName>style.visibility</p:attrName>
                                        </p:attrNameLst>
                                      </p:cBhvr>
                                      <p:to>
                                        <p:strVal val="visible"/>
                                      </p:to>
                                    </p:set>
                                    <p:animEffect transition="in" filter="fade">
                                      <p:cBhvr>
                                        <p:cTn id="123" dur="500"/>
                                        <p:tgtEl>
                                          <p:spTgt spid="72"/>
                                        </p:tgtEl>
                                      </p:cBhvr>
                                    </p:animEffect>
                                  </p:childTnLst>
                                </p:cTn>
                              </p:par>
                              <p:par>
                                <p:cTn id="124" presetID="10" presetClass="entr" presetSubtype="0" fill="hold" nodeType="withEffect">
                                  <p:stCondLst>
                                    <p:cond delay="0"/>
                                  </p:stCondLst>
                                  <p:childTnLst>
                                    <p:set>
                                      <p:cBhvr>
                                        <p:cTn id="125" dur="1" fill="hold">
                                          <p:stCondLst>
                                            <p:cond delay="0"/>
                                          </p:stCondLst>
                                        </p:cTn>
                                        <p:tgtEl>
                                          <p:spTgt spid="73"/>
                                        </p:tgtEl>
                                        <p:attrNameLst>
                                          <p:attrName>style.visibility</p:attrName>
                                        </p:attrNameLst>
                                      </p:cBhvr>
                                      <p:to>
                                        <p:strVal val="visible"/>
                                      </p:to>
                                    </p:set>
                                    <p:animEffect transition="in" filter="fade">
                                      <p:cBhvr>
                                        <p:cTn id="126" dur="500"/>
                                        <p:tgtEl>
                                          <p:spTgt spid="73"/>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74"/>
                                        </p:tgtEl>
                                        <p:attrNameLst>
                                          <p:attrName>style.visibility</p:attrName>
                                        </p:attrNameLst>
                                      </p:cBhvr>
                                      <p:to>
                                        <p:strVal val="visible"/>
                                      </p:to>
                                    </p:set>
                                    <p:animEffect transition="in" filter="fade">
                                      <p:cBhvr>
                                        <p:cTn id="129" dur="500"/>
                                        <p:tgtEl>
                                          <p:spTgt spid="7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75"/>
                                        </p:tgtEl>
                                        <p:attrNameLst>
                                          <p:attrName>style.visibility</p:attrName>
                                        </p:attrNameLst>
                                      </p:cBhvr>
                                      <p:to>
                                        <p:strVal val="visible"/>
                                      </p:to>
                                    </p:set>
                                    <p:animEffect transition="in" filter="fade">
                                      <p:cBhvr>
                                        <p:cTn id="132" dur="500"/>
                                        <p:tgtEl>
                                          <p:spTgt spid="75"/>
                                        </p:tgtEl>
                                      </p:cBhvr>
                                    </p:animEffect>
                                  </p:childTnLst>
                                </p:cTn>
                              </p:par>
                              <p:par>
                                <p:cTn id="133" presetID="10" presetClass="entr" presetSubtype="0" fill="hold" nodeType="withEffect">
                                  <p:stCondLst>
                                    <p:cond delay="0"/>
                                  </p:stCondLst>
                                  <p:childTnLst>
                                    <p:set>
                                      <p:cBhvr>
                                        <p:cTn id="134" dur="1" fill="hold">
                                          <p:stCondLst>
                                            <p:cond delay="0"/>
                                          </p:stCondLst>
                                        </p:cTn>
                                        <p:tgtEl>
                                          <p:spTgt spid="76"/>
                                        </p:tgtEl>
                                        <p:attrNameLst>
                                          <p:attrName>style.visibility</p:attrName>
                                        </p:attrNameLst>
                                      </p:cBhvr>
                                      <p:to>
                                        <p:strVal val="visible"/>
                                      </p:to>
                                    </p:set>
                                    <p:animEffect transition="in" filter="fade">
                                      <p:cBhvr>
                                        <p:cTn id="135" dur="500"/>
                                        <p:tgtEl>
                                          <p:spTgt spid="76"/>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7"/>
                                        </p:tgtEl>
                                        <p:attrNameLst>
                                          <p:attrName>style.visibility</p:attrName>
                                        </p:attrNameLst>
                                      </p:cBhvr>
                                      <p:to>
                                        <p:strVal val="visible"/>
                                      </p:to>
                                    </p:set>
                                    <p:animEffect transition="in" filter="fade">
                                      <p:cBhvr>
                                        <p:cTn id="138" dur="500"/>
                                        <p:tgtEl>
                                          <p:spTgt spid="77"/>
                                        </p:tgtEl>
                                      </p:cBhvr>
                                    </p:animEffect>
                                  </p:childTnLst>
                                </p:cTn>
                              </p:par>
                              <p:par>
                                <p:cTn id="139" presetID="10" presetClass="entr" presetSubtype="0" fill="hold" nodeType="withEffect">
                                  <p:stCondLst>
                                    <p:cond delay="0"/>
                                  </p:stCondLst>
                                  <p:childTnLst>
                                    <p:set>
                                      <p:cBhvr>
                                        <p:cTn id="140" dur="1" fill="hold">
                                          <p:stCondLst>
                                            <p:cond delay="0"/>
                                          </p:stCondLst>
                                        </p:cTn>
                                        <p:tgtEl>
                                          <p:spTgt spid="78"/>
                                        </p:tgtEl>
                                        <p:attrNameLst>
                                          <p:attrName>style.visibility</p:attrName>
                                        </p:attrNameLst>
                                      </p:cBhvr>
                                      <p:to>
                                        <p:strVal val="visible"/>
                                      </p:to>
                                    </p:set>
                                    <p:animEffect transition="in" filter="fade">
                                      <p:cBhvr>
                                        <p:cTn id="141" dur="500"/>
                                        <p:tgtEl>
                                          <p:spTgt spid="78"/>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79"/>
                                        </p:tgtEl>
                                        <p:attrNameLst>
                                          <p:attrName>style.visibility</p:attrName>
                                        </p:attrNameLst>
                                      </p:cBhvr>
                                      <p:to>
                                        <p:strVal val="visible"/>
                                      </p:to>
                                    </p:set>
                                    <p:animEffect transition="in" filter="fade">
                                      <p:cBhvr>
                                        <p:cTn id="144" dur="500"/>
                                        <p:tgtEl>
                                          <p:spTgt spid="79"/>
                                        </p:tgtEl>
                                      </p:cBhvr>
                                    </p:animEffect>
                                  </p:childTnLst>
                                </p:cTn>
                              </p:par>
                              <p:par>
                                <p:cTn id="145" presetID="10" presetClass="entr" presetSubtype="0" fill="hold" nodeType="withEffect">
                                  <p:stCondLst>
                                    <p:cond delay="0"/>
                                  </p:stCondLst>
                                  <p:childTnLst>
                                    <p:set>
                                      <p:cBhvr>
                                        <p:cTn id="146" dur="1" fill="hold">
                                          <p:stCondLst>
                                            <p:cond delay="0"/>
                                          </p:stCondLst>
                                        </p:cTn>
                                        <p:tgtEl>
                                          <p:spTgt spid="80"/>
                                        </p:tgtEl>
                                        <p:attrNameLst>
                                          <p:attrName>style.visibility</p:attrName>
                                        </p:attrNameLst>
                                      </p:cBhvr>
                                      <p:to>
                                        <p:strVal val="visible"/>
                                      </p:to>
                                    </p:set>
                                    <p:animEffect transition="in" filter="fade">
                                      <p:cBhvr>
                                        <p:cTn id="147" dur="500"/>
                                        <p:tgtEl>
                                          <p:spTgt spid="80"/>
                                        </p:tgtEl>
                                      </p:cBhvr>
                                    </p:animEffect>
                                  </p:childTnLst>
                                </p:cTn>
                              </p:par>
                              <p:par>
                                <p:cTn id="148" presetID="10" presetClass="entr" presetSubtype="0" fill="hold" nodeType="withEffect">
                                  <p:stCondLst>
                                    <p:cond delay="0"/>
                                  </p:stCondLst>
                                  <p:childTnLst>
                                    <p:set>
                                      <p:cBhvr>
                                        <p:cTn id="149" dur="1" fill="hold">
                                          <p:stCondLst>
                                            <p:cond delay="0"/>
                                          </p:stCondLst>
                                        </p:cTn>
                                        <p:tgtEl>
                                          <p:spTgt spid="81"/>
                                        </p:tgtEl>
                                        <p:attrNameLst>
                                          <p:attrName>style.visibility</p:attrName>
                                        </p:attrNameLst>
                                      </p:cBhvr>
                                      <p:to>
                                        <p:strVal val="visible"/>
                                      </p:to>
                                    </p:set>
                                    <p:animEffect transition="in" filter="fade">
                                      <p:cBhvr>
                                        <p:cTn id="150" dur="500"/>
                                        <p:tgtEl>
                                          <p:spTgt spid="81"/>
                                        </p:tgtEl>
                                      </p:cBhvr>
                                    </p:animEffect>
                                  </p:childTnLst>
                                </p:cTn>
                              </p:par>
                              <p:par>
                                <p:cTn id="151" presetID="10" presetClass="entr" presetSubtype="0" fill="hold" nodeType="withEffect">
                                  <p:stCondLst>
                                    <p:cond delay="0"/>
                                  </p:stCondLst>
                                  <p:childTnLst>
                                    <p:set>
                                      <p:cBhvr>
                                        <p:cTn id="152" dur="1" fill="hold">
                                          <p:stCondLst>
                                            <p:cond delay="0"/>
                                          </p:stCondLst>
                                        </p:cTn>
                                        <p:tgtEl>
                                          <p:spTgt spid="84"/>
                                        </p:tgtEl>
                                        <p:attrNameLst>
                                          <p:attrName>style.visibility</p:attrName>
                                        </p:attrNameLst>
                                      </p:cBhvr>
                                      <p:to>
                                        <p:strVal val="visible"/>
                                      </p:to>
                                    </p:set>
                                    <p:animEffect transition="in" filter="fade">
                                      <p:cBhvr>
                                        <p:cTn id="153" dur="500"/>
                                        <p:tgtEl>
                                          <p:spTgt spid="84"/>
                                        </p:tgtEl>
                                      </p:cBhvr>
                                    </p:animEffect>
                                  </p:childTnLst>
                                </p:cTn>
                              </p:par>
                              <p:par>
                                <p:cTn id="154" presetID="10" presetClass="entr" presetSubtype="0" fill="hold" nodeType="withEffect">
                                  <p:stCondLst>
                                    <p:cond delay="0"/>
                                  </p:stCondLst>
                                  <p:childTnLst>
                                    <p:set>
                                      <p:cBhvr>
                                        <p:cTn id="155" dur="1" fill="hold">
                                          <p:stCondLst>
                                            <p:cond delay="0"/>
                                          </p:stCondLst>
                                        </p:cTn>
                                        <p:tgtEl>
                                          <p:spTgt spid="85"/>
                                        </p:tgtEl>
                                        <p:attrNameLst>
                                          <p:attrName>style.visibility</p:attrName>
                                        </p:attrNameLst>
                                      </p:cBhvr>
                                      <p:to>
                                        <p:strVal val="visible"/>
                                      </p:to>
                                    </p:set>
                                    <p:animEffect transition="in" filter="fade">
                                      <p:cBhvr>
                                        <p:cTn id="156" dur="500"/>
                                        <p:tgtEl>
                                          <p:spTgt spid="85"/>
                                        </p:tgtEl>
                                      </p:cBhvr>
                                    </p:animEffect>
                                  </p:childTnLst>
                                </p:cTn>
                              </p:par>
                              <p:par>
                                <p:cTn id="157" presetID="10" presetClass="entr" presetSubtype="0" fill="hold" nodeType="withEffect">
                                  <p:stCondLst>
                                    <p:cond delay="0"/>
                                  </p:stCondLst>
                                  <p:childTnLst>
                                    <p:set>
                                      <p:cBhvr>
                                        <p:cTn id="158" dur="1" fill="hold">
                                          <p:stCondLst>
                                            <p:cond delay="0"/>
                                          </p:stCondLst>
                                        </p:cTn>
                                        <p:tgtEl>
                                          <p:spTgt spid="86"/>
                                        </p:tgtEl>
                                        <p:attrNameLst>
                                          <p:attrName>style.visibility</p:attrName>
                                        </p:attrNameLst>
                                      </p:cBhvr>
                                      <p:to>
                                        <p:strVal val="visible"/>
                                      </p:to>
                                    </p:set>
                                    <p:animEffect transition="in" filter="fade">
                                      <p:cBhvr>
                                        <p:cTn id="159" dur="500"/>
                                        <p:tgtEl>
                                          <p:spTgt spid="86"/>
                                        </p:tgtEl>
                                      </p:cBhvr>
                                    </p:animEffect>
                                  </p:childTnLst>
                                </p:cTn>
                              </p:par>
                              <p:par>
                                <p:cTn id="160" presetID="10" presetClass="entr" presetSubtype="0" fill="hold" nodeType="withEffect">
                                  <p:stCondLst>
                                    <p:cond delay="0"/>
                                  </p:stCondLst>
                                  <p:childTnLst>
                                    <p:set>
                                      <p:cBhvr>
                                        <p:cTn id="161" dur="1" fill="hold">
                                          <p:stCondLst>
                                            <p:cond delay="0"/>
                                          </p:stCondLst>
                                        </p:cTn>
                                        <p:tgtEl>
                                          <p:spTgt spid="87"/>
                                        </p:tgtEl>
                                        <p:attrNameLst>
                                          <p:attrName>style.visibility</p:attrName>
                                        </p:attrNameLst>
                                      </p:cBhvr>
                                      <p:to>
                                        <p:strVal val="visible"/>
                                      </p:to>
                                    </p:set>
                                    <p:animEffect transition="in" filter="fade">
                                      <p:cBhvr>
                                        <p:cTn id="162" dur="500"/>
                                        <p:tgtEl>
                                          <p:spTgt spid="87"/>
                                        </p:tgtEl>
                                      </p:cBhvr>
                                    </p:animEffect>
                                  </p:childTnLst>
                                </p:cTn>
                              </p:par>
                              <p:par>
                                <p:cTn id="163" presetID="10" presetClass="entr" presetSubtype="0" fill="hold" nodeType="withEffect">
                                  <p:stCondLst>
                                    <p:cond delay="0"/>
                                  </p:stCondLst>
                                  <p:childTnLst>
                                    <p:set>
                                      <p:cBhvr>
                                        <p:cTn id="164" dur="1" fill="hold">
                                          <p:stCondLst>
                                            <p:cond delay="0"/>
                                          </p:stCondLst>
                                        </p:cTn>
                                        <p:tgtEl>
                                          <p:spTgt spid="88"/>
                                        </p:tgtEl>
                                        <p:attrNameLst>
                                          <p:attrName>style.visibility</p:attrName>
                                        </p:attrNameLst>
                                      </p:cBhvr>
                                      <p:to>
                                        <p:strVal val="visible"/>
                                      </p:to>
                                    </p:set>
                                    <p:animEffect transition="in" filter="fade">
                                      <p:cBhvr>
                                        <p:cTn id="165" dur="500"/>
                                        <p:tgtEl>
                                          <p:spTgt spid="88"/>
                                        </p:tgtEl>
                                      </p:cBhvr>
                                    </p:animEffect>
                                  </p:childTnLst>
                                </p:cTn>
                              </p:par>
                              <p:par>
                                <p:cTn id="166" presetID="10" presetClass="entr" presetSubtype="0" fill="hold" nodeType="withEffect">
                                  <p:stCondLst>
                                    <p:cond delay="0"/>
                                  </p:stCondLst>
                                  <p:childTnLst>
                                    <p:set>
                                      <p:cBhvr>
                                        <p:cTn id="167" dur="1" fill="hold">
                                          <p:stCondLst>
                                            <p:cond delay="0"/>
                                          </p:stCondLst>
                                        </p:cTn>
                                        <p:tgtEl>
                                          <p:spTgt spid="89"/>
                                        </p:tgtEl>
                                        <p:attrNameLst>
                                          <p:attrName>style.visibility</p:attrName>
                                        </p:attrNameLst>
                                      </p:cBhvr>
                                      <p:to>
                                        <p:strVal val="visible"/>
                                      </p:to>
                                    </p:set>
                                    <p:animEffect transition="in" filter="fade">
                                      <p:cBhvr>
                                        <p:cTn id="168" dur="500"/>
                                        <p:tgtEl>
                                          <p:spTgt spid="89"/>
                                        </p:tgtEl>
                                      </p:cBhvr>
                                    </p:animEffect>
                                  </p:childTnLst>
                                </p:cTn>
                              </p:par>
                            </p:childTnLst>
                          </p:cTn>
                        </p:par>
                      </p:childTnLst>
                    </p:cTn>
                  </p:par>
                  <p:par>
                    <p:cTn id="169" fill="hold">
                      <p:stCondLst>
                        <p:cond delay="indefinite"/>
                      </p:stCondLst>
                      <p:childTnLst>
                        <p:par>
                          <p:cTn id="170" fill="hold">
                            <p:stCondLst>
                              <p:cond delay="0"/>
                            </p:stCondLst>
                            <p:childTnLst>
                              <p:par>
                                <p:cTn id="171" presetID="21" presetClass="emph" presetSubtype="0" fill="hold" grpId="1" nodeType="clickEffect">
                                  <p:stCondLst>
                                    <p:cond delay="0"/>
                                  </p:stCondLst>
                                  <p:childTnLst>
                                    <p:animClr clrSpc="hsl" dir="cw">
                                      <p:cBhvr override="childStyle">
                                        <p:cTn id="172" dur="500" fill="hold"/>
                                        <p:tgtEl>
                                          <p:spTgt spid="68"/>
                                        </p:tgtEl>
                                        <p:attrNameLst>
                                          <p:attrName>style.color</p:attrName>
                                        </p:attrNameLst>
                                      </p:cBhvr>
                                      <p:by>
                                        <p:hsl h="7200000" s="0" l="0"/>
                                      </p:by>
                                    </p:animClr>
                                    <p:animClr clrSpc="hsl" dir="cw">
                                      <p:cBhvr>
                                        <p:cTn id="173" dur="500" fill="hold"/>
                                        <p:tgtEl>
                                          <p:spTgt spid="68"/>
                                        </p:tgtEl>
                                        <p:attrNameLst>
                                          <p:attrName>fillcolor</p:attrName>
                                        </p:attrNameLst>
                                      </p:cBhvr>
                                      <p:by>
                                        <p:hsl h="7200000" s="0" l="0"/>
                                      </p:by>
                                    </p:animClr>
                                    <p:animClr clrSpc="hsl" dir="cw">
                                      <p:cBhvr>
                                        <p:cTn id="174" dur="500" fill="hold"/>
                                        <p:tgtEl>
                                          <p:spTgt spid="68"/>
                                        </p:tgtEl>
                                        <p:attrNameLst>
                                          <p:attrName>stroke.color</p:attrName>
                                        </p:attrNameLst>
                                      </p:cBhvr>
                                      <p:by>
                                        <p:hsl h="7200000" s="0" l="0"/>
                                      </p:by>
                                    </p:animClr>
                                    <p:set>
                                      <p:cBhvr>
                                        <p:cTn id="175" dur="500" fill="hold"/>
                                        <p:tgtEl>
                                          <p:spTgt spid="68"/>
                                        </p:tgtEl>
                                        <p:attrNameLst>
                                          <p:attrName>fill.type</p:attrName>
                                        </p:attrNameLst>
                                      </p:cBhvr>
                                      <p:to>
                                        <p:strVal val="solid"/>
                                      </p:to>
                                    </p:se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nodeType="clickEffect">
                                  <p:stCondLst>
                                    <p:cond delay="0"/>
                                  </p:stCondLst>
                                  <p:childTnLst>
                                    <p:set>
                                      <p:cBhvr>
                                        <p:cTn id="179" dur="1" fill="hold">
                                          <p:stCondLst>
                                            <p:cond delay="0"/>
                                          </p:stCondLst>
                                        </p:cTn>
                                        <p:tgtEl>
                                          <p:spTgt spid="161"/>
                                        </p:tgtEl>
                                        <p:attrNameLst>
                                          <p:attrName>style.visibility</p:attrName>
                                        </p:attrNameLst>
                                      </p:cBhvr>
                                      <p:to>
                                        <p:strVal val="visible"/>
                                      </p:to>
                                    </p:set>
                                    <p:animEffect transition="in" filter="fade">
                                      <p:cBhvr>
                                        <p:cTn id="180" dur="500"/>
                                        <p:tgtEl>
                                          <p:spTgt spid="161"/>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xit" presetSubtype="0" fill="hold" nodeType="clickEffect">
                                  <p:stCondLst>
                                    <p:cond delay="0"/>
                                  </p:stCondLst>
                                  <p:childTnLst>
                                    <p:animEffect transition="out" filter="fade">
                                      <p:cBhvr>
                                        <p:cTn id="184" dur="500"/>
                                        <p:tgtEl>
                                          <p:spTgt spid="78"/>
                                        </p:tgtEl>
                                      </p:cBhvr>
                                    </p:animEffect>
                                    <p:set>
                                      <p:cBhvr>
                                        <p:cTn id="185" dur="1" fill="hold">
                                          <p:stCondLst>
                                            <p:cond delay="499"/>
                                          </p:stCondLst>
                                        </p:cTn>
                                        <p:tgtEl>
                                          <p:spTgt spid="78"/>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nodeType="clickEffect">
                                  <p:stCondLst>
                                    <p:cond delay="0"/>
                                  </p:stCondLst>
                                  <p:childTnLst>
                                    <p:set>
                                      <p:cBhvr>
                                        <p:cTn id="189" dur="1" fill="hold">
                                          <p:stCondLst>
                                            <p:cond delay="0"/>
                                          </p:stCondLst>
                                        </p:cTn>
                                        <p:tgtEl>
                                          <p:spTgt spid="163"/>
                                        </p:tgtEl>
                                        <p:attrNameLst>
                                          <p:attrName>style.visibility</p:attrName>
                                        </p:attrNameLst>
                                      </p:cBhvr>
                                      <p:to>
                                        <p:strVal val="visible"/>
                                      </p:to>
                                    </p:set>
                                    <p:animEffect transition="in" filter="fade">
                                      <p:cBhvr>
                                        <p:cTn id="190" dur="500"/>
                                        <p:tgtEl>
                                          <p:spTgt spid="163"/>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xit" presetSubtype="0" fill="hold" nodeType="clickEffect">
                                  <p:stCondLst>
                                    <p:cond delay="0"/>
                                  </p:stCondLst>
                                  <p:childTnLst>
                                    <p:animEffect transition="out" filter="fade">
                                      <p:cBhvr>
                                        <p:cTn id="194" dur="500"/>
                                        <p:tgtEl>
                                          <p:spTgt spid="87"/>
                                        </p:tgtEl>
                                      </p:cBhvr>
                                    </p:animEffect>
                                    <p:set>
                                      <p:cBhvr>
                                        <p:cTn id="195" dur="1" fill="hold">
                                          <p:stCondLst>
                                            <p:cond delay="499"/>
                                          </p:stCondLst>
                                        </p:cTn>
                                        <p:tgtEl>
                                          <p:spTgt spid="87"/>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10" presetClass="exit" presetSubtype="0" fill="hold" nodeType="clickEffect">
                                  <p:stCondLst>
                                    <p:cond delay="0"/>
                                  </p:stCondLst>
                                  <p:childTnLst>
                                    <p:animEffect transition="out" filter="fade">
                                      <p:cBhvr>
                                        <p:cTn id="199" dur="500"/>
                                        <p:tgtEl>
                                          <p:spTgt spid="69"/>
                                        </p:tgtEl>
                                      </p:cBhvr>
                                    </p:animEffect>
                                    <p:set>
                                      <p:cBhvr>
                                        <p:cTn id="200" dur="1" fill="hold">
                                          <p:stCondLst>
                                            <p:cond delay="499"/>
                                          </p:stCondLst>
                                        </p:cTn>
                                        <p:tgtEl>
                                          <p:spTgt spid="69"/>
                                        </p:tgtEl>
                                        <p:attrNameLst>
                                          <p:attrName>style.visibility</p:attrName>
                                        </p:attrNameLst>
                                      </p:cBhvr>
                                      <p:to>
                                        <p:strVal val="hidden"/>
                                      </p:to>
                                    </p:set>
                                  </p:childTnLst>
                                </p:cTn>
                              </p:par>
                              <p:par>
                                <p:cTn id="201" presetID="10" presetClass="exit" presetSubtype="0" fill="hold" nodeType="withEffect">
                                  <p:stCondLst>
                                    <p:cond delay="0"/>
                                  </p:stCondLst>
                                  <p:childTnLst>
                                    <p:animEffect transition="out" filter="fade">
                                      <p:cBhvr>
                                        <p:cTn id="202" dur="500"/>
                                        <p:tgtEl>
                                          <p:spTgt spid="86"/>
                                        </p:tgtEl>
                                      </p:cBhvr>
                                    </p:animEffect>
                                    <p:set>
                                      <p:cBhvr>
                                        <p:cTn id="203" dur="1" fill="hold">
                                          <p:stCondLst>
                                            <p:cond delay="499"/>
                                          </p:stCondLst>
                                        </p:cTn>
                                        <p:tgtEl>
                                          <p:spTgt spid="86"/>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0" presetClass="exit" presetSubtype="0" fill="hold" grpId="2" nodeType="clickEffect">
                                  <p:stCondLst>
                                    <p:cond delay="0"/>
                                  </p:stCondLst>
                                  <p:childTnLst>
                                    <p:animEffect transition="out" filter="fade">
                                      <p:cBhvr>
                                        <p:cTn id="207" dur="500"/>
                                        <p:tgtEl>
                                          <p:spTgt spid="68"/>
                                        </p:tgtEl>
                                      </p:cBhvr>
                                    </p:animEffect>
                                    <p:set>
                                      <p:cBhvr>
                                        <p:cTn id="208"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animBg="1"/>
      <p:bldP spid="29" grpId="0"/>
      <p:bldP spid="11" grpId="0" animBg="1"/>
      <p:bldP spid="13" grpId="0" animBg="1"/>
      <p:bldP spid="46" grpId="0" animBg="1"/>
      <p:bldP spid="68" grpId="0" animBg="1"/>
      <p:bldP spid="68" grpId="1" animBg="1"/>
      <p:bldP spid="68" grpId="2" animBg="1"/>
      <p:bldP spid="70" grpId="0" animBg="1"/>
      <p:bldP spid="72" grpId="0" animBg="1"/>
      <p:bldP spid="74" grpId="0"/>
      <p:bldP spid="75" grpId="0" animBg="1"/>
      <p:bldP spid="77" grpId="0" animBg="1"/>
      <p:bldP spid="79" grpId="0" animBg="1"/>
      <p:bldP spid="9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76257" y="2537520"/>
            <a:ext cx="4543552" cy="1015663"/>
          </a:xfrm>
          <a:prstGeom prst="rect">
            <a:avLst/>
          </a:prstGeom>
          <a:noFill/>
        </p:spPr>
        <p:txBody>
          <a:bodyPr wrap="none" lIns="182880" tIns="91440" rIns="182880" bIns="91440" rtlCol="0">
            <a:spAutoFit/>
          </a:bodyPr>
          <a:lstStyle/>
          <a:p>
            <a:pPr algn="l"/>
            <a:r>
              <a:rPr lang="zh-CN" altLang="en-US" sz="5400" dirty="0">
                <a:solidFill>
                  <a:schemeClr val="tx1"/>
                </a:solidFill>
                <a:latin typeface="+mj-ea"/>
                <a:ea typeface="+mj-ea"/>
              </a:rPr>
              <a:t>树的常用术语</a:t>
            </a:r>
          </a:p>
        </p:txBody>
      </p:sp>
      <p:sp>
        <p:nvSpPr>
          <p:cNvPr id="3" name="TextBox 2"/>
          <p:cNvSpPr txBox="1"/>
          <p:nvPr/>
        </p:nvSpPr>
        <p:spPr>
          <a:xfrm>
            <a:off x="16328520" y="3245361"/>
            <a:ext cx="2916503" cy="8494633"/>
          </a:xfrm>
          <a:prstGeom prst="rect">
            <a:avLst/>
          </a:prstGeom>
          <a:noFill/>
        </p:spPr>
        <p:txBody>
          <a:bodyPr wrap="none" lIns="182880" tIns="91440" rIns="182880" bIns="91440" rtlCol="0">
            <a:spAutoFit/>
          </a:bodyPr>
          <a:lstStyle/>
          <a:p>
            <a:pPr marL="800100" indent="-800100" algn="l">
              <a:lnSpc>
                <a:spcPct val="150000"/>
              </a:lnSpc>
              <a:buFont typeface="+mj-lt"/>
              <a:buAutoNum type="romanUcPeriod"/>
            </a:pPr>
            <a:r>
              <a:rPr lang="zh-CN" altLang="en-US" dirty="0">
                <a:solidFill>
                  <a:schemeClr val="tx1"/>
                </a:solidFill>
              </a:rPr>
              <a:t>节点</a:t>
            </a:r>
          </a:p>
          <a:p>
            <a:pPr marL="800100" indent="-800100" algn="l">
              <a:lnSpc>
                <a:spcPct val="150000"/>
              </a:lnSpc>
              <a:buFont typeface="+mj-lt"/>
              <a:buAutoNum type="romanUcPeriod"/>
            </a:pPr>
            <a:r>
              <a:rPr lang="zh-CN" altLang="en-US" dirty="0">
                <a:solidFill>
                  <a:schemeClr val="tx1"/>
                </a:solidFill>
              </a:rPr>
              <a:t>根节点</a:t>
            </a:r>
          </a:p>
          <a:p>
            <a:pPr marL="800100" indent="-800100" algn="l">
              <a:lnSpc>
                <a:spcPct val="150000"/>
              </a:lnSpc>
              <a:buFont typeface="+mj-lt"/>
              <a:buAutoNum type="romanUcPeriod"/>
            </a:pPr>
            <a:r>
              <a:rPr lang="zh-CN" altLang="en-US" dirty="0">
                <a:solidFill>
                  <a:schemeClr val="tx1"/>
                </a:solidFill>
              </a:rPr>
              <a:t>父节点</a:t>
            </a:r>
          </a:p>
          <a:p>
            <a:pPr marL="800100" indent="-800100" algn="l">
              <a:lnSpc>
                <a:spcPct val="150000"/>
              </a:lnSpc>
              <a:buFont typeface="+mj-lt"/>
              <a:buAutoNum type="romanUcPeriod"/>
            </a:pPr>
            <a:r>
              <a:rPr lang="zh-CN" altLang="en-US" dirty="0">
                <a:solidFill>
                  <a:schemeClr val="tx1"/>
                </a:solidFill>
              </a:rPr>
              <a:t>子节点</a:t>
            </a:r>
          </a:p>
          <a:p>
            <a:pPr marL="800100" indent="-800100" algn="l">
              <a:lnSpc>
                <a:spcPct val="150000"/>
              </a:lnSpc>
              <a:buFont typeface="+mj-lt"/>
              <a:buAutoNum type="romanUcPeriod"/>
            </a:pPr>
            <a:r>
              <a:rPr lang="zh-CN" altLang="en-US" dirty="0">
                <a:solidFill>
                  <a:schemeClr val="tx1"/>
                </a:solidFill>
              </a:rPr>
              <a:t>叶子节点 </a:t>
            </a:r>
            <a:endParaRPr lang="en-US" altLang="zh-CN" dirty="0">
              <a:solidFill>
                <a:schemeClr val="tx1"/>
              </a:solidFill>
            </a:endParaRPr>
          </a:p>
          <a:p>
            <a:pPr marL="800100" indent="-800100" algn="l">
              <a:lnSpc>
                <a:spcPct val="150000"/>
              </a:lnSpc>
              <a:buFont typeface="+mj-lt"/>
              <a:buAutoNum type="romanUcPeriod"/>
            </a:pPr>
            <a:r>
              <a:rPr lang="zh-CN" altLang="en-US" dirty="0">
                <a:solidFill>
                  <a:schemeClr val="tx1"/>
                </a:solidFill>
              </a:rPr>
              <a:t>节点的权</a:t>
            </a:r>
            <a:endParaRPr lang="en-US" altLang="zh-CN" dirty="0">
              <a:solidFill>
                <a:schemeClr val="tx1"/>
              </a:solidFill>
            </a:endParaRPr>
          </a:p>
          <a:p>
            <a:pPr marL="800100" indent="-800100" algn="l">
              <a:lnSpc>
                <a:spcPct val="150000"/>
              </a:lnSpc>
              <a:buFont typeface="+mj-lt"/>
              <a:buAutoNum type="romanUcPeriod"/>
            </a:pPr>
            <a:r>
              <a:rPr lang="zh-CN" altLang="en-US" dirty="0">
                <a:solidFill>
                  <a:schemeClr val="tx1"/>
                </a:solidFill>
              </a:rPr>
              <a:t>度</a:t>
            </a:r>
            <a:endParaRPr lang="en-US" altLang="zh-CN" dirty="0">
              <a:solidFill>
                <a:schemeClr val="tx1"/>
              </a:solidFill>
            </a:endParaRPr>
          </a:p>
          <a:p>
            <a:pPr marL="800100" indent="-800100" algn="l">
              <a:lnSpc>
                <a:spcPct val="150000"/>
              </a:lnSpc>
              <a:buFont typeface="+mj-lt"/>
              <a:buAutoNum type="romanUcPeriod"/>
            </a:pPr>
            <a:r>
              <a:rPr lang="zh-CN" altLang="en-US" dirty="0">
                <a:solidFill>
                  <a:schemeClr val="tx1"/>
                </a:solidFill>
              </a:rPr>
              <a:t>路径</a:t>
            </a:r>
            <a:endParaRPr lang="en-US" altLang="zh-CN" dirty="0">
              <a:solidFill>
                <a:schemeClr val="tx1"/>
              </a:solidFill>
            </a:endParaRPr>
          </a:p>
          <a:p>
            <a:pPr marL="800100" indent="-800100" algn="l">
              <a:lnSpc>
                <a:spcPct val="150000"/>
              </a:lnSpc>
              <a:buFont typeface="+mj-lt"/>
              <a:buAutoNum type="romanUcPeriod"/>
            </a:pPr>
            <a:r>
              <a:rPr lang="zh-CN" altLang="en-US" dirty="0">
                <a:solidFill>
                  <a:schemeClr val="tx1"/>
                </a:solidFill>
              </a:rPr>
              <a:t>层</a:t>
            </a:r>
          </a:p>
          <a:p>
            <a:pPr marL="800100" indent="-800100" algn="l">
              <a:lnSpc>
                <a:spcPct val="150000"/>
              </a:lnSpc>
              <a:buFont typeface="+mj-lt"/>
              <a:buAutoNum type="romanUcPeriod"/>
            </a:pPr>
            <a:r>
              <a:rPr lang="zh-CN" altLang="en-US" dirty="0">
                <a:solidFill>
                  <a:schemeClr val="tx1"/>
                </a:solidFill>
              </a:rPr>
              <a:t>子树</a:t>
            </a:r>
          </a:p>
          <a:p>
            <a:pPr marL="800100" indent="-800100" algn="l">
              <a:lnSpc>
                <a:spcPct val="150000"/>
              </a:lnSpc>
              <a:buFont typeface="+mj-lt"/>
              <a:buAutoNum type="romanUcPeriod"/>
            </a:pPr>
            <a:r>
              <a:rPr lang="zh-CN" altLang="en-US" dirty="0">
                <a:solidFill>
                  <a:schemeClr val="tx1"/>
                </a:solidFill>
              </a:rPr>
              <a:t>树的高度</a:t>
            </a:r>
            <a:endParaRPr lang="en-US" altLang="zh-CN" dirty="0">
              <a:solidFill>
                <a:schemeClr val="tx1"/>
              </a:solidFill>
            </a:endParaRPr>
          </a:p>
          <a:p>
            <a:pPr marL="800100" indent="-800100" algn="l">
              <a:lnSpc>
                <a:spcPct val="150000"/>
              </a:lnSpc>
              <a:buFont typeface="+mj-lt"/>
              <a:buAutoNum type="romanUcPeriod"/>
            </a:pPr>
            <a:r>
              <a:rPr lang="zh-CN" altLang="en-US" dirty="0">
                <a:solidFill>
                  <a:schemeClr val="tx1"/>
                </a:solidFill>
              </a:rPr>
              <a:t>森林</a:t>
            </a:r>
          </a:p>
        </p:txBody>
      </p:sp>
      <p:grpSp>
        <p:nvGrpSpPr>
          <p:cNvPr id="2" name="组合 1"/>
          <p:cNvGrpSpPr/>
          <p:nvPr/>
        </p:nvGrpSpPr>
        <p:grpSpPr>
          <a:xfrm>
            <a:off x="3778542" y="5395586"/>
            <a:ext cx="8657860" cy="5416436"/>
            <a:chOff x="568799" y="2283327"/>
            <a:chExt cx="3372302" cy="2117787"/>
          </a:xfrm>
        </p:grpSpPr>
        <p:sp>
          <p:nvSpPr>
            <p:cNvPr id="12" name="椭圆 11"/>
            <p:cNvSpPr/>
            <p:nvPr/>
          </p:nvSpPr>
          <p:spPr>
            <a:xfrm>
              <a:off x="1694914" y="2283327"/>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11</a:t>
              </a:r>
              <a:endParaRPr lang="zh-CN" altLang="en-US" sz="2200" dirty="0">
                <a:solidFill>
                  <a:schemeClr val="tx1"/>
                </a:solidFill>
              </a:endParaRPr>
            </a:p>
          </p:txBody>
        </p:sp>
        <p:sp>
          <p:nvSpPr>
            <p:cNvPr id="13" name="椭圆 12"/>
            <p:cNvSpPr/>
            <p:nvPr/>
          </p:nvSpPr>
          <p:spPr>
            <a:xfrm>
              <a:off x="1098543" y="3033680"/>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21</a:t>
              </a:r>
              <a:endParaRPr lang="zh-CN" altLang="en-US" sz="2200" dirty="0">
                <a:solidFill>
                  <a:schemeClr val="tx1"/>
                </a:solidFill>
              </a:endParaRPr>
            </a:p>
          </p:txBody>
        </p:sp>
        <p:sp>
          <p:nvSpPr>
            <p:cNvPr id="14" name="椭圆 13"/>
            <p:cNvSpPr/>
            <p:nvPr/>
          </p:nvSpPr>
          <p:spPr>
            <a:xfrm>
              <a:off x="2539264" y="3018030"/>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31</a:t>
              </a:r>
              <a:endParaRPr lang="zh-CN" altLang="en-US" sz="2200">
                <a:solidFill>
                  <a:schemeClr val="tx1"/>
                </a:solidFill>
              </a:endParaRPr>
            </a:p>
          </p:txBody>
        </p:sp>
        <p:cxnSp>
          <p:nvCxnSpPr>
            <p:cNvPr id="15" name="曲线连接符 14"/>
            <p:cNvCxnSpPr>
              <a:stCxn id="12" idx="3"/>
              <a:endCxn id="13" idx="0"/>
            </p:cNvCxnSpPr>
            <p:nvPr/>
          </p:nvCxnSpPr>
          <p:spPr>
            <a:xfrm rot="5400000">
              <a:off x="1409435" y="2660865"/>
              <a:ext cx="360108" cy="385522"/>
            </a:xfrm>
            <a:prstGeom prst="curvedConnector3">
              <a:avLst/>
            </a:prstGeom>
            <a:ln w="127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12" idx="5"/>
              <a:endCxn id="14" idx="0"/>
            </p:cNvCxnSpPr>
            <p:nvPr/>
          </p:nvCxnSpPr>
          <p:spPr>
            <a:xfrm rot="16200000" flipH="1">
              <a:off x="2348470" y="2529050"/>
              <a:ext cx="344458" cy="633501"/>
            </a:xfrm>
            <a:prstGeom prst="curvedConnector3">
              <a:avLst/>
            </a:prstGeom>
            <a:ln w="127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568799" y="391575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41</a:t>
              </a:r>
              <a:endParaRPr lang="zh-CN" altLang="en-US" sz="2200">
                <a:solidFill>
                  <a:schemeClr val="tx1"/>
                </a:solidFill>
              </a:endParaRPr>
            </a:p>
          </p:txBody>
        </p:sp>
        <p:cxnSp>
          <p:nvCxnSpPr>
            <p:cNvPr id="18" name="曲线连接符 17"/>
            <p:cNvCxnSpPr>
              <a:stCxn id="13" idx="3"/>
              <a:endCxn id="17" idx="0"/>
            </p:cNvCxnSpPr>
            <p:nvPr/>
          </p:nvCxnSpPr>
          <p:spPr>
            <a:xfrm rot="5400000">
              <a:off x="780516" y="3510395"/>
              <a:ext cx="491833" cy="318895"/>
            </a:xfrm>
            <a:prstGeom prst="curvedConnector3">
              <a:avLst>
                <a:gd name="adj1" fmla="val 50000"/>
              </a:avLst>
            </a:prstGeom>
            <a:ln w="127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endCxn id="22" idx="0"/>
            </p:cNvCxnSpPr>
            <p:nvPr/>
          </p:nvCxnSpPr>
          <p:spPr>
            <a:xfrm rot="16200000" flipH="1">
              <a:off x="1311769" y="3643158"/>
              <a:ext cx="453033" cy="148477"/>
            </a:xfrm>
            <a:prstGeom prst="curvedConnector3">
              <a:avLst/>
            </a:prstGeom>
            <a:ln w="127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14" idx="3"/>
              <a:endCxn id="23" idx="0"/>
            </p:cNvCxnSpPr>
            <p:nvPr/>
          </p:nvCxnSpPr>
          <p:spPr>
            <a:xfrm rot="5400000">
              <a:off x="2218033" y="3507191"/>
              <a:ext cx="507484" cy="309651"/>
            </a:xfrm>
            <a:prstGeom prst="curvedConnector3">
              <a:avLst>
                <a:gd name="adj1" fmla="val 50000"/>
              </a:avLst>
            </a:prstGeom>
            <a:ln w="127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14" idx="4"/>
              <a:endCxn id="24" idx="0"/>
            </p:cNvCxnSpPr>
            <p:nvPr/>
          </p:nvCxnSpPr>
          <p:spPr>
            <a:xfrm rot="16200000" flipH="1">
              <a:off x="2690139" y="3622539"/>
              <a:ext cx="440528" cy="145909"/>
            </a:xfrm>
            <a:prstGeom prst="curvedConnector3">
              <a:avLst>
                <a:gd name="adj1" fmla="val 50000"/>
              </a:avLst>
            </a:prstGeom>
            <a:ln w="127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1314338" y="3943914"/>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51</a:t>
              </a:r>
              <a:endParaRPr lang="zh-CN" altLang="en-US" sz="2200" dirty="0">
                <a:solidFill>
                  <a:schemeClr val="tx1"/>
                </a:solidFill>
              </a:endParaRPr>
            </a:p>
          </p:txBody>
        </p:sp>
        <p:sp>
          <p:nvSpPr>
            <p:cNvPr id="23" name="椭圆 22"/>
            <p:cNvSpPr/>
            <p:nvPr/>
          </p:nvSpPr>
          <p:spPr>
            <a:xfrm>
              <a:off x="2018764" y="391575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61</a:t>
              </a:r>
              <a:endParaRPr lang="zh-CN" altLang="en-US" sz="2200" dirty="0">
                <a:solidFill>
                  <a:schemeClr val="tx1"/>
                </a:solidFill>
              </a:endParaRPr>
            </a:p>
          </p:txBody>
        </p:sp>
        <p:sp>
          <p:nvSpPr>
            <p:cNvPr id="24" name="椭圆 23"/>
            <p:cNvSpPr/>
            <p:nvPr/>
          </p:nvSpPr>
          <p:spPr>
            <a:xfrm>
              <a:off x="2685173" y="391575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71</a:t>
              </a:r>
              <a:endParaRPr lang="zh-CN" altLang="en-US" sz="2200" dirty="0">
                <a:solidFill>
                  <a:schemeClr val="tx1"/>
                </a:solidFill>
              </a:endParaRPr>
            </a:p>
          </p:txBody>
        </p:sp>
        <p:cxnSp>
          <p:nvCxnSpPr>
            <p:cNvPr id="25" name="曲线连接符 24"/>
            <p:cNvCxnSpPr>
              <a:stCxn id="14" idx="5"/>
              <a:endCxn id="26" idx="0"/>
            </p:cNvCxnSpPr>
            <p:nvPr/>
          </p:nvCxnSpPr>
          <p:spPr>
            <a:xfrm rot="16200000" flipH="1">
              <a:off x="3091865" y="3364708"/>
              <a:ext cx="507484" cy="594618"/>
            </a:xfrm>
            <a:prstGeom prst="curvedConnector3">
              <a:avLst>
                <a:gd name="adj1" fmla="val 50000"/>
              </a:avLst>
            </a:prstGeom>
            <a:ln w="127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3344731" y="391575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81</a:t>
              </a:r>
              <a:endParaRPr lang="zh-CN" altLang="en-US" sz="2200" dirty="0">
                <a:solidFill>
                  <a:schemeClr val="tx1"/>
                </a:solidFill>
              </a:endParaRPr>
            </a:p>
          </p:txBody>
        </p:sp>
      </p:grpSp>
      <p:sp>
        <p:nvSpPr>
          <p:cNvPr id="27"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28"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9"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30"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1"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2"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3"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4"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grpSp>
        <p:nvGrpSpPr>
          <p:cNvPr id="35" name="组合 34"/>
          <p:cNvGrpSpPr/>
          <p:nvPr/>
        </p:nvGrpSpPr>
        <p:grpSpPr>
          <a:xfrm>
            <a:off x="1150021" y="2537520"/>
            <a:ext cx="1202220" cy="1076745"/>
            <a:chOff x="1353346" y="2470981"/>
            <a:chExt cx="1202220" cy="1076745"/>
          </a:xfrm>
        </p:grpSpPr>
        <p:sp>
          <p:nvSpPr>
            <p:cNvPr id="36" name="圆角矩形 35"/>
            <p:cNvSpPr/>
            <p:nvPr/>
          </p:nvSpPr>
          <p:spPr>
            <a:xfrm>
              <a:off x="1353346" y="2470981"/>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24"/>
            <p:cNvSpPr txBox="1"/>
            <p:nvPr/>
          </p:nvSpPr>
          <p:spPr>
            <a:xfrm>
              <a:off x="1428309" y="2593854"/>
              <a:ext cx="1052294" cy="830997"/>
            </a:xfrm>
            <a:prstGeom prst="rect">
              <a:avLst/>
            </a:prstGeom>
            <a:noFill/>
          </p:spPr>
          <p:txBody>
            <a:bodyPr wrap="square" rtlCol="0">
              <a:spAutoFit/>
            </a:bodyPr>
            <a:lstStyle/>
            <a:p>
              <a:endParaRPr lang="en-US" altLang="zh-CN" sz="4800" b="1" dirty="0">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9634503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478820" y="2356973"/>
            <a:ext cx="4081887" cy="923330"/>
          </a:xfrm>
          <a:prstGeom prst="rect">
            <a:avLst/>
          </a:prstGeom>
          <a:noFill/>
        </p:spPr>
        <p:txBody>
          <a:bodyPr wrap="none" lIns="182880" tIns="91440" rIns="182880" bIns="91440" rtlCol="0">
            <a:spAutoFit/>
          </a:bodyPr>
          <a:lstStyle/>
          <a:p>
            <a:r>
              <a:rPr lang="zh-CN" altLang="en-US" sz="4800" dirty="0">
                <a:solidFill>
                  <a:schemeClr val="tx1"/>
                </a:solidFill>
                <a:latin typeface="+mj-ea"/>
                <a:ea typeface="+mj-ea"/>
              </a:rPr>
              <a:t>二叉树的概念</a:t>
            </a:r>
          </a:p>
        </p:txBody>
      </p:sp>
      <p:grpSp>
        <p:nvGrpSpPr>
          <p:cNvPr id="2" name="组合 1"/>
          <p:cNvGrpSpPr/>
          <p:nvPr/>
        </p:nvGrpSpPr>
        <p:grpSpPr>
          <a:xfrm>
            <a:off x="1513560" y="6004665"/>
            <a:ext cx="5903064" cy="4529986"/>
            <a:chOff x="876476" y="3002332"/>
            <a:chExt cx="2831835" cy="2067205"/>
          </a:xfrm>
        </p:grpSpPr>
        <p:sp>
          <p:nvSpPr>
            <p:cNvPr id="12" name="椭圆 11"/>
            <p:cNvSpPr/>
            <p:nvPr/>
          </p:nvSpPr>
          <p:spPr>
            <a:xfrm>
              <a:off x="1943276" y="3002332"/>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11</a:t>
              </a:r>
              <a:endParaRPr lang="zh-CN" altLang="en-US" sz="2200" dirty="0">
                <a:solidFill>
                  <a:schemeClr val="tx1"/>
                </a:solidFill>
              </a:endParaRPr>
            </a:p>
          </p:txBody>
        </p:sp>
        <p:sp>
          <p:nvSpPr>
            <p:cNvPr id="13" name="椭圆 12"/>
            <p:cNvSpPr/>
            <p:nvPr/>
          </p:nvSpPr>
          <p:spPr>
            <a:xfrm>
              <a:off x="1416203" y="3651580"/>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21</a:t>
              </a:r>
              <a:endParaRPr lang="zh-CN" altLang="en-US" sz="2200" dirty="0">
                <a:solidFill>
                  <a:schemeClr val="tx1"/>
                </a:solidFill>
              </a:endParaRPr>
            </a:p>
          </p:txBody>
        </p:sp>
        <p:sp>
          <p:nvSpPr>
            <p:cNvPr id="14" name="椭圆 13"/>
            <p:cNvSpPr/>
            <p:nvPr/>
          </p:nvSpPr>
          <p:spPr>
            <a:xfrm>
              <a:off x="2733402" y="3651580"/>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31</a:t>
              </a:r>
              <a:endParaRPr lang="zh-CN" altLang="en-US" sz="2200" dirty="0">
                <a:solidFill>
                  <a:schemeClr val="tx1"/>
                </a:solidFill>
              </a:endParaRPr>
            </a:p>
          </p:txBody>
        </p:sp>
        <p:cxnSp>
          <p:nvCxnSpPr>
            <p:cNvPr id="15" name="曲线连接符 14"/>
            <p:cNvCxnSpPr>
              <a:stCxn id="12" idx="3"/>
              <a:endCxn id="13" idx="0"/>
            </p:cNvCxnSpPr>
            <p:nvPr/>
          </p:nvCxnSpPr>
          <p:spPr>
            <a:xfrm rot="5400000">
              <a:off x="1742999" y="3363965"/>
              <a:ext cx="259004" cy="316225"/>
            </a:xfrm>
            <a:prstGeom prst="curvedConnector3">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12" idx="5"/>
              <a:endCxn id="14" idx="0"/>
            </p:cNvCxnSpPr>
            <p:nvPr/>
          </p:nvCxnSpPr>
          <p:spPr>
            <a:xfrm rot="16200000" flipH="1">
              <a:off x="2612447" y="3232439"/>
              <a:ext cx="259004" cy="579277"/>
            </a:xfrm>
            <a:prstGeom prst="curvedConnector3">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876476" y="4488232"/>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41</a:t>
              </a:r>
              <a:endParaRPr lang="zh-CN" altLang="en-US" sz="2200">
                <a:solidFill>
                  <a:schemeClr val="tx1"/>
                </a:solidFill>
              </a:endParaRPr>
            </a:p>
          </p:txBody>
        </p:sp>
        <p:cxnSp>
          <p:nvCxnSpPr>
            <p:cNvPr id="18" name="曲线连接符 17"/>
            <p:cNvCxnSpPr>
              <a:stCxn id="13" idx="3"/>
              <a:endCxn id="17" idx="0"/>
            </p:cNvCxnSpPr>
            <p:nvPr/>
          </p:nvCxnSpPr>
          <p:spPr>
            <a:xfrm rot="5400000">
              <a:off x="1115897" y="4100589"/>
              <a:ext cx="446408" cy="328878"/>
            </a:xfrm>
            <a:prstGeom prst="curvedConnector3">
              <a:avLst>
                <a:gd name="adj1" fmla="val 50000"/>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3" idx="4"/>
              <a:endCxn id="22" idx="0"/>
            </p:cNvCxnSpPr>
            <p:nvPr/>
          </p:nvCxnSpPr>
          <p:spPr>
            <a:xfrm rot="16200000" flipH="1">
              <a:off x="1635243" y="4187923"/>
              <a:ext cx="371038" cy="212748"/>
            </a:xfrm>
            <a:prstGeom prst="curvedConnector3">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14" idx="3"/>
              <a:endCxn id="23" idx="0"/>
            </p:cNvCxnSpPr>
            <p:nvPr/>
          </p:nvCxnSpPr>
          <p:spPr>
            <a:xfrm rot="5400000">
              <a:off x="2467186" y="4180844"/>
              <a:ext cx="492573" cy="214533"/>
            </a:xfrm>
            <a:prstGeom prst="curvedConnector3">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14" idx="5"/>
              <a:endCxn id="24" idx="0"/>
            </p:cNvCxnSpPr>
            <p:nvPr/>
          </p:nvCxnSpPr>
          <p:spPr>
            <a:xfrm rot="16200000" flipH="1">
              <a:off x="3041024" y="4243235"/>
              <a:ext cx="570514" cy="167690"/>
            </a:xfrm>
            <a:prstGeom prst="curvedConnector3">
              <a:avLst>
                <a:gd name="adj1" fmla="val 50000"/>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1628951" y="447981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51</a:t>
              </a:r>
              <a:endParaRPr lang="zh-CN" altLang="en-US" sz="2200">
                <a:solidFill>
                  <a:schemeClr val="tx1"/>
                </a:solidFill>
              </a:endParaRPr>
            </a:p>
          </p:txBody>
        </p:sp>
        <p:sp>
          <p:nvSpPr>
            <p:cNvPr id="23" name="椭圆 22"/>
            <p:cNvSpPr/>
            <p:nvPr/>
          </p:nvSpPr>
          <p:spPr>
            <a:xfrm>
              <a:off x="2308020" y="4534397"/>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61</a:t>
              </a:r>
              <a:endParaRPr lang="zh-CN" altLang="en-US" sz="2200">
                <a:solidFill>
                  <a:schemeClr val="tx1"/>
                </a:solidFill>
              </a:endParaRPr>
            </a:p>
          </p:txBody>
        </p:sp>
        <p:sp>
          <p:nvSpPr>
            <p:cNvPr id="24" name="椭圆 23"/>
            <p:cNvSpPr/>
            <p:nvPr/>
          </p:nvSpPr>
          <p:spPr>
            <a:xfrm>
              <a:off x="3111941" y="4612337"/>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71</a:t>
              </a:r>
              <a:endParaRPr lang="zh-CN" altLang="en-US" sz="2200" dirty="0">
                <a:solidFill>
                  <a:schemeClr val="tx1"/>
                </a:solidFill>
              </a:endParaRPr>
            </a:p>
          </p:txBody>
        </p:sp>
      </p:grpSp>
      <p:sp>
        <p:nvSpPr>
          <p:cNvPr id="3" name="TextBox 2"/>
          <p:cNvSpPr txBox="1"/>
          <p:nvPr/>
        </p:nvSpPr>
        <p:spPr>
          <a:xfrm>
            <a:off x="1256531" y="3764600"/>
            <a:ext cx="14440492" cy="2031325"/>
          </a:xfrm>
          <a:prstGeom prst="rect">
            <a:avLst/>
          </a:prstGeom>
          <a:noFill/>
        </p:spPr>
        <p:txBody>
          <a:bodyPr wrap="none" lIns="182880" tIns="91440" rIns="182880" bIns="91440" rtlCol="0">
            <a:spAutoFit/>
          </a:bodyPr>
          <a:lstStyle/>
          <a:p>
            <a:pPr marL="685800" indent="-685800" algn="l">
              <a:lnSpc>
                <a:spcPct val="150000"/>
              </a:lnSpc>
              <a:buFont typeface="Wingdings" pitchFamily="2" charset="2"/>
              <a:buChar char="u"/>
            </a:pPr>
            <a:r>
              <a:rPr lang="zh-CN" altLang="en-US" sz="4000" dirty="0">
                <a:solidFill>
                  <a:schemeClr val="tx1"/>
                </a:solidFill>
              </a:rPr>
              <a:t>每个节点最多只能有两个子节点的一种形式的数称为二叉树</a:t>
            </a:r>
            <a:endParaRPr lang="en-US" altLang="zh-CN" sz="4000" dirty="0">
              <a:solidFill>
                <a:schemeClr val="tx1"/>
              </a:solidFill>
            </a:endParaRPr>
          </a:p>
          <a:p>
            <a:pPr marL="685800" indent="-685800" algn="l">
              <a:lnSpc>
                <a:spcPct val="150000"/>
              </a:lnSpc>
              <a:buFont typeface="Wingdings" pitchFamily="2" charset="2"/>
              <a:buChar char="u"/>
            </a:pPr>
            <a:r>
              <a:rPr lang="zh-CN" altLang="en-US" sz="4000" dirty="0">
                <a:solidFill>
                  <a:schemeClr val="tx1"/>
                </a:solidFill>
              </a:rPr>
              <a:t>二叉树的子节点分为左节点和右节点</a:t>
            </a:r>
            <a:endParaRPr lang="en-US" altLang="zh-CN" sz="4000" dirty="0">
              <a:solidFill>
                <a:schemeClr val="tx1"/>
              </a:solidFill>
            </a:endParaRPr>
          </a:p>
        </p:txBody>
      </p:sp>
      <p:grpSp>
        <p:nvGrpSpPr>
          <p:cNvPr id="5" name="组合 4"/>
          <p:cNvGrpSpPr/>
          <p:nvPr/>
        </p:nvGrpSpPr>
        <p:grpSpPr>
          <a:xfrm>
            <a:off x="10529004" y="6613983"/>
            <a:ext cx="2028048" cy="2724150"/>
            <a:chOff x="5264502" y="3306991"/>
            <a:chExt cx="1014024" cy="1362075"/>
          </a:xfrm>
        </p:grpSpPr>
        <p:sp>
          <p:nvSpPr>
            <p:cNvPr id="31" name="椭圆 30"/>
            <p:cNvSpPr/>
            <p:nvPr/>
          </p:nvSpPr>
          <p:spPr>
            <a:xfrm>
              <a:off x="5682156" y="3306991"/>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11</a:t>
              </a:r>
              <a:endParaRPr lang="zh-CN" altLang="en-US" sz="2200" dirty="0">
                <a:solidFill>
                  <a:schemeClr val="tx1"/>
                </a:solidFill>
              </a:endParaRPr>
            </a:p>
          </p:txBody>
        </p:sp>
        <p:sp>
          <p:nvSpPr>
            <p:cNvPr id="32" name="椭圆 31"/>
            <p:cNvSpPr/>
            <p:nvPr/>
          </p:nvSpPr>
          <p:spPr>
            <a:xfrm>
              <a:off x="5264502" y="4211866"/>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21</a:t>
              </a:r>
              <a:endParaRPr lang="zh-CN" altLang="en-US" sz="2200" dirty="0">
                <a:solidFill>
                  <a:schemeClr val="tx1"/>
                </a:solidFill>
              </a:endParaRPr>
            </a:p>
          </p:txBody>
        </p:sp>
        <p:cxnSp>
          <p:nvCxnSpPr>
            <p:cNvPr id="33" name="曲线连接符 32"/>
            <p:cNvCxnSpPr>
              <a:stCxn id="31" idx="3"/>
              <a:endCxn id="32" idx="0"/>
            </p:cNvCxnSpPr>
            <p:nvPr/>
          </p:nvCxnSpPr>
          <p:spPr>
            <a:xfrm rot="5400000">
              <a:off x="5408775" y="3851149"/>
              <a:ext cx="514630" cy="206805"/>
            </a:xfrm>
            <a:prstGeom prst="curvedConnector3">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15100653" y="6603217"/>
            <a:ext cx="2546030" cy="3078658"/>
            <a:chOff x="7550326" y="3301608"/>
            <a:chExt cx="1273015" cy="1539329"/>
          </a:xfrm>
        </p:grpSpPr>
        <p:sp>
          <p:nvSpPr>
            <p:cNvPr id="34" name="椭圆 33"/>
            <p:cNvSpPr/>
            <p:nvPr/>
          </p:nvSpPr>
          <p:spPr>
            <a:xfrm>
              <a:off x="7550326" y="330160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31</a:t>
              </a:r>
              <a:endParaRPr lang="zh-CN" altLang="en-US" sz="2200">
                <a:solidFill>
                  <a:schemeClr val="tx1"/>
                </a:solidFill>
              </a:endParaRPr>
            </a:p>
          </p:txBody>
        </p:sp>
        <p:cxnSp>
          <p:nvCxnSpPr>
            <p:cNvPr id="35" name="曲线连接符 34"/>
            <p:cNvCxnSpPr>
              <a:stCxn id="34" idx="4"/>
              <a:endCxn id="36" idx="0"/>
            </p:cNvCxnSpPr>
            <p:nvPr/>
          </p:nvCxnSpPr>
          <p:spPr>
            <a:xfrm rot="16200000" flipH="1">
              <a:off x="7874369" y="3732949"/>
              <a:ext cx="624929" cy="676645"/>
            </a:xfrm>
            <a:prstGeom prst="curvedConnector3">
              <a:avLst>
                <a:gd name="adj1" fmla="val 50000"/>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8226971" y="4383737"/>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71</a:t>
              </a:r>
              <a:endParaRPr lang="zh-CN" altLang="en-US" sz="2200" dirty="0">
                <a:solidFill>
                  <a:schemeClr val="tx1"/>
                </a:solidFill>
              </a:endParaRPr>
            </a:p>
          </p:txBody>
        </p:sp>
      </p:grpSp>
      <p:sp>
        <p:nvSpPr>
          <p:cNvPr id="44"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45"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6"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7"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8"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9"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0"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1"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40" name="圆角矩形 39"/>
          <p:cNvSpPr/>
          <p:nvPr/>
        </p:nvSpPr>
        <p:spPr>
          <a:xfrm>
            <a:off x="1150021" y="2249488"/>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65507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08929" y="2537520"/>
            <a:ext cx="3152146" cy="1015663"/>
          </a:xfrm>
          <a:prstGeom prst="rect">
            <a:avLst/>
          </a:prstGeom>
          <a:noFill/>
        </p:spPr>
        <p:txBody>
          <a:bodyPr wrap="none" lIns="182880" tIns="91440" rIns="182880" bIns="91440" rtlCol="0">
            <a:spAutoFit/>
          </a:bodyPr>
          <a:lstStyle/>
          <a:p>
            <a:r>
              <a:rPr lang="zh-CN" altLang="en-US" sz="5400" dirty="0">
                <a:solidFill>
                  <a:schemeClr val="tx1"/>
                </a:solidFill>
                <a:latin typeface="+mj-ea"/>
                <a:ea typeface="+mj-ea"/>
              </a:rPr>
              <a:t>满二叉树</a:t>
            </a:r>
          </a:p>
        </p:txBody>
      </p:sp>
      <p:grpSp>
        <p:nvGrpSpPr>
          <p:cNvPr id="2" name="组合 1"/>
          <p:cNvGrpSpPr/>
          <p:nvPr/>
        </p:nvGrpSpPr>
        <p:grpSpPr>
          <a:xfrm>
            <a:off x="6515047" y="7939696"/>
            <a:ext cx="6444766" cy="4033520"/>
            <a:chOff x="3257523" y="3969848"/>
            <a:chExt cx="3222383" cy="2016760"/>
          </a:xfrm>
        </p:grpSpPr>
        <p:sp>
          <p:nvSpPr>
            <p:cNvPr id="12" name="椭圆 11"/>
            <p:cNvSpPr/>
            <p:nvPr/>
          </p:nvSpPr>
          <p:spPr>
            <a:xfrm>
              <a:off x="4545921" y="396984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11</a:t>
              </a:r>
              <a:endParaRPr lang="zh-CN" altLang="en-US" sz="2200" dirty="0">
                <a:solidFill>
                  <a:schemeClr val="tx1"/>
                </a:solidFill>
              </a:endParaRPr>
            </a:p>
          </p:txBody>
        </p:sp>
        <p:sp>
          <p:nvSpPr>
            <p:cNvPr id="13" name="椭圆 12"/>
            <p:cNvSpPr/>
            <p:nvPr/>
          </p:nvSpPr>
          <p:spPr>
            <a:xfrm>
              <a:off x="3853893" y="4703395"/>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21</a:t>
              </a:r>
              <a:endParaRPr lang="zh-CN" altLang="en-US" sz="2200" dirty="0">
                <a:solidFill>
                  <a:schemeClr val="tx1"/>
                </a:solidFill>
              </a:endParaRPr>
            </a:p>
          </p:txBody>
        </p:sp>
        <p:sp>
          <p:nvSpPr>
            <p:cNvPr id="14" name="椭圆 13"/>
            <p:cNvSpPr/>
            <p:nvPr/>
          </p:nvSpPr>
          <p:spPr>
            <a:xfrm>
              <a:off x="5287166" y="4770351"/>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31</a:t>
              </a:r>
              <a:endParaRPr lang="zh-CN" altLang="en-US" sz="2200">
                <a:solidFill>
                  <a:schemeClr val="tx1"/>
                </a:solidFill>
              </a:endParaRPr>
            </a:p>
          </p:txBody>
        </p:sp>
        <p:cxnSp>
          <p:nvCxnSpPr>
            <p:cNvPr id="15" name="曲线连接符 14"/>
            <p:cNvCxnSpPr>
              <a:stCxn id="12" idx="3"/>
              <a:endCxn id="13" idx="0"/>
            </p:cNvCxnSpPr>
            <p:nvPr/>
          </p:nvCxnSpPr>
          <p:spPr>
            <a:xfrm rot="5400000">
              <a:off x="4221017" y="4291155"/>
              <a:ext cx="343302" cy="481179"/>
            </a:xfrm>
            <a:prstGeom prst="curvedConnector3">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12" idx="5"/>
              <a:endCxn id="14" idx="0"/>
            </p:cNvCxnSpPr>
            <p:nvPr/>
          </p:nvCxnSpPr>
          <p:spPr>
            <a:xfrm rot="16200000" flipH="1">
              <a:off x="5115024" y="4300024"/>
              <a:ext cx="410258" cy="530396"/>
            </a:xfrm>
            <a:prstGeom prst="curvedConnector3">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257523" y="5518064"/>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41</a:t>
              </a:r>
              <a:endParaRPr lang="zh-CN" altLang="en-US" sz="2200">
                <a:solidFill>
                  <a:schemeClr val="tx1"/>
                </a:solidFill>
              </a:endParaRPr>
            </a:p>
          </p:txBody>
        </p:sp>
        <p:cxnSp>
          <p:nvCxnSpPr>
            <p:cNvPr id="18" name="曲线连接符 17"/>
            <p:cNvCxnSpPr>
              <a:stCxn id="13" idx="2"/>
              <a:endCxn id="17" idx="0"/>
            </p:cNvCxnSpPr>
            <p:nvPr/>
          </p:nvCxnSpPr>
          <p:spPr>
            <a:xfrm rot="10800000" flipV="1">
              <a:off x="3555709" y="4931994"/>
              <a:ext cx="298185" cy="586069"/>
            </a:xfrm>
            <a:prstGeom prst="curvedConnector2">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3" idx="5"/>
              <a:endCxn id="22" idx="0"/>
            </p:cNvCxnSpPr>
            <p:nvPr/>
          </p:nvCxnSpPr>
          <p:spPr>
            <a:xfrm rot="16200000" flipH="1">
              <a:off x="4248648" y="5207919"/>
              <a:ext cx="411552" cy="182994"/>
            </a:xfrm>
            <a:prstGeom prst="curvedConnector3">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14" idx="3"/>
              <a:endCxn id="23" idx="0"/>
            </p:cNvCxnSpPr>
            <p:nvPr/>
          </p:nvCxnSpPr>
          <p:spPr>
            <a:xfrm rot="5400000">
              <a:off x="5166875" y="5321781"/>
              <a:ext cx="368812" cy="46442"/>
            </a:xfrm>
            <a:prstGeom prst="curvedConnector3">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14" idx="5"/>
              <a:endCxn id="24" idx="0"/>
            </p:cNvCxnSpPr>
            <p:nvPr/>
          </p:nvCxnSpPr>
          <p:spPr>
            <a:xfrm rot="16200000" flipH="1">
              <a:off x="5810226" y="5146569"/>
              <a:ext cx="357468" cy="385521"/>
            </a:xfrm>
            <a:prstGeom prst="curvedConnector3">
              <a:avLst>
                <a:gd name="adj1" fmla="val 50000"/>
              </a:avLst>
            </a:prstGeom>
            <a:ln w="127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4247736" y="5505192"/>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51</a:t>
              </a:r>
              <a:endParaRPr lang="zh-CN" altLang="en-US" sz="2200">
                <a:solidFill>
                  <a:schemeClr val="tx1"/>
                </a:solidFill>
              </a:endParaRPr>
            </a:p>
          </p:txBody>
        </p:sp>
        <p:sp>
          <p:nvSpPr>
            <p:cNvPr id="23" name="椭圆 22"/>
            <p:cNvSpPr/>
            <p:nvPr/>
          </p:nvSpPr>
          <p:spPr>
            <a:xfrm>
              <a:off x="5029875" y="552940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61</a:t>
              </a:r>
              <a:endParaRPr lang="zh-CN" altLang="en-US" sz="2200">
                <a:solidFill>
                  <a:schemeClr val="tx1"/>
                </a:solidFill>
              </a:endParaRPr>
            </a:p>
          </p:txBody>
        </p:sp>
        <p:sp>
          <p:nvSpPr>
            <p:cNvPr id="24" name="椭圆 23"/>
            <p:cNvSpPr/>
            <p:nvPr/>
          </p:nvSpPr>
          <p:spPr>
            <a:xfrm>
              <a:off x="5883536" y="5518064"/>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71</a:t>
              </a:r>
              <a:endParaRPr lang="zh-CN" altLang="en-US" sz="2200" dirty="0">
                <a:solidFill>
                  <a:schemeClr val="tx1"/>
                </a:solidFill>
              </a:endParaRPr>
            </a:p>
          </p:txBody>
        </p:sp>
      </p:grpSp>
      <p:sp>
        <p:nvSpPr>
          <p:cNvPr id="3" name="TextBox 2"/>
          <p:cNvSpPr txBox="1"/>
          <p:nvPr/>
        </p:nvSpPr>
        <p:spPr>
          <a:xfrm>
            <a:off x="1605346" y="3969994"/>
            <a:ext cx="21129823" cy="3733714"/>
          </a:xfrm>
          <a:prstGeom prst="rect">
            <a:avLst/>
          </a:prstGeom>
          <a:noFill/>
        </p:spPr>
        <p:txBody>
          <a:bodyPr wrap="none" lIns="182880" tIns="91440" rIns="182880" bIns="91440" rtlCol="0">
            <a:spAutoFit/>
          </a:bodyPr>
          <a:lstStyle/>
          <a:p>
            <a:pPr marL="685800" indent="-685800" algn="l">
              <a:lnSpc>
                <a:spcPct val="150000"/>
              </a:lnSpc>
              <a:buFont typeface="Wingdings" pitchFamily="2" charset="2"/>
              <a:buChar char="u"/>
            </a:pPr>
            <a:r>
              <a:rPr lang="zh-CN" altLang="en-US" sz="4000" dirty="0">
                <a:solidFill>
                  <a:schemeClr val="tx1"/>
                </a:solidFill>
              </a:rPr>
              <a:t>所有非叶子节点都存在左子树和右子树，并且所有叶子都在最后一层的二叉树为满二叉树</a:t>
            </a:r>
            <a:endParaRPr lang="en-US" altLang="zh-CN" sz="4000" dirty="0">
              <a:solidFill>
                <a:schemeClr val="tx1"/>
              </a:solidFill>
            </a:endParaRPr>
          </a:p>
          <a:p>
            <a:pPr marL="685800" indent="-685800" algn="l">
              <a:lnSpc>
                <a:spcPct val="150000"/>
              </a:lnSpc>
              <a:buFont typeface="Wingdings" pitchFamily="2" charset="2"/>
              <a:buChar char="u"/>
            </a:pPr>
            <a:r>
              <a:rPr lang="zh-CN" altLang="en-US" sz="4000" dirty="0">
                <a:solidFill>
                  <a:schemeClr val="tx1"/>
                </a:solidFill>
              </a:rPr>
              <a:t>叶子节点只能在最后一层</a:t>
            </a:r>
            <a:endParaRPr lang="en-US" altLang="zh-CN" sz="4000" dirty="0">
              <a:solidFill>
                <a:schemeClr val="tx1"/>
              </a:solidFill>
            </a:endParaRPr>
          </a:p>
          <a:p>
            <a:pPr marL="685800" indent="-685800" algn="l">
              <a:lnSpc>
                <a:spcPct val="150000"/>
              </a:lnSpc>
              <a:buFont typeface="Wingdings" pitchFamily="2" charset="2"/>
              <a:buChar char="u"/>
            </a:pPr>
            <a:r>
              <a:rPr lang="zh-CN" altLang="en-US" sz="4000" dirty="0">
                <a:solidFill>
                  <a:schemeClr val="tx1"/>
                </a:solidFill>
              </a:rPr>
              <a:t>非叶子节点的度一定是</a:t>
            </a:r>
            <a:r>
              <a:rPr lang="en-US" altLang="zh-CN" sz="4000" dirty="0">
                <a:solidFill>
                  <a:schemeClr val="tx1"/>
                </a:solidFill>
              </a:rPr>
              <a:t>2</a:t>
            </a:r>
          </a:p>
          <a:p>
            <a:pPr marL="685800" indent="-685800" algn="l">
              <a:lnSpc>
                <a:spcPct val="150000"/>
              </a:lnSpc>
              <a:buFont typeface="Wingdings" pitchFamily="2" charset="2"/>
              <a:buChar char="u"/>
            </a:pPr>
            <a:r>
              <a:rPr lang="zh-CN" altLang="en-US" sz="4000" dirty="0">
                <a:solidFill>
                  <a:schemeClr val="tx1"/>
                </a:solidFill>
              </a:rPr>
              <a:t>同样深度的二叉树中，满二叉树的节点个数最多，叶子数最多</a:t>
            </a:r>
            <a:endParaRPr lang="en-US" altLang="zh-CN" sz="4000" dirty="0">
              <a:solidFill>
                <a:schemeClr val="tx1"/>
              </a:solidFill>
            </a:endParaRPr>
          </a:p>
        </p:txBody>
      </p:sp>
      <p:sp>
        <p:nvSpPr>
          <p:cNvPr id="33"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34"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5"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36"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7"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8"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9"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0"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32" name="圆角矩形 31"/>
          <p:cNvSpPr/>
          <p:nvPr/>
        </p:nvSpPr>
        <p:spPr>
          <a:xfrm>
            <a:off x="1169135" y="2543867"/>
            <a:ext cx="1037091" cy="1009316"/>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77726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left)">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80910" y="2249488"/>
            <a:ext cx="3847849" cy="1015663"/>
          </a:xfrm>
          <a:prstGeom prst="rect">
            <a:avLst/>
          </a:prstGeom>
          <a:noFill/>
        </p:spPr>
        <p:txBody>
          <a:bodyPr wrap="none" lIns="182880" tIns="91440" rIns="182880" bIns="91440" rtlCol="0">
            <a:spAutoFit/>
          </a:bodyPr>
          <a:lstStyle/>
          <a:p>
            <a:r>
              <a:rPr lang="zh-CN" altLang="en-US" sz="5400" dirty="0">
                <a:solidFill>
                  <a:schemeClr val="tx1"/>
                </a:solidFill>
                <a:latin typeface="+mj-ea"/>
                <a:ea typeface="+mj-ea"/>
              </a:rPr>
              <a:t>完全二叉树</a:t>
            </a:r>
          </a:p>
        </p:txBody>
      </p:sp>
      <p:sp>
        <p:nvSpPr>
          <p:cNvPr id="3" name="TextBox 2"/>
          <p:cNvSpPr txBox="1"/>
          <p:nvPr/>
        </p:nvSpPr>
        <p:spPr>
          <a:xfrm>
            <a:off x="1390800" y="3790143"/>
            <a:ext cx="23188079" cy="5724644"/>
          </a:xfrm>
          <a:prstGeom prst="rect">
            <a:avLst/>
          </a:prstGeom>
          <a:noFill/>
        </p:spPr>
        <p:txBody>
          <a:bodyPr wrap="none" lIns="182880" tIns="91440" rIns="182880" bIns="91440" rtlCol="0">
            <a:spAutoFit/>
          </a:bodyPr>
          <a:lstStyle/>
          <a:p>
            <a:pPr marL="685800" indent="-685800" algn="l">
              <a:lnSpc>
                <a:spcPct val="150000"/>
              </a:lnSpc>
              <a:buFont typeface="Wingdings" pitchFamily="2" charset="2"/>
              <a:buChar char="u"/>
            </a:pPr>
            <a:r>
              <a:rPr lang="zh-CN" altLang="en-US" sz="4000" dirty="0">
                <a:solidFill>
                  <a:schemeClr val="tx1"/>
                </a:solidFill>
              </a:rPr>
              <a:t>如果该二叉树的所有叶子节点都在最后一层或者倒数第二层，而且最后一层的叶子节点在左边连续</a:t>
            </a:r>
            <a:endParaRPr lang="en-US" altLang="zh-CN" sz="4000" dirty="0">
              <a:solidFill>
                <a:schemeClr val="tx1"/>
              </a:solidFill>
            </a:endParaRPr>
          </a:p>
          <a:p>
            <a:pPr algn="l">
              <a:lnSpc>
                <a:spcPct val="150000"/>
              </a:lnSpc>
            </a:pPr>
            <a:r>
              <a:rPr lang="en-US" altLang="zh-CN" sz="4000" dirty="0">
                <a:solidFill>
                  <a:schemeClr val="tx1"/>
                </a:solidFill>
              </a:rPr>
              <a:t>    </a:t>
            </a:r>
            <a:r>
              <a:rPr lang="zh-CN" altLang="en-US" sz="4000" dirty="0">
                <a:solidFill>
                  <a:schemeClr val="tx1"/>
                </a:solidFill>
              </a:rPr>
              <a:t>倒数第二层的叶子节点在右边连续，我们称为完全二叉树</a:t>
            </a:r>
            <a:endParaRPr lang="en-US" altLang="zh-CN" sz="4000" dirty="0">
              <a:solidFill>
                <a:schemeClr val="tx1"/>
              </a:solidFill>
            </a:endParaRPr>
          </a:p>
          <a:p>
            <a:pPr marL="571500" indent="-571500" algn="l">
              <a:lnSpc>
                <a:spcPct val="150000"/>
              </a:lnSpc>
              <a:buFont typeface="Wingdings" pitchFamily="2" charset="2"/>
              <a:buChar char="u"/>
            </a:pPr>
            <a:r>
              <a:rPr lang="zh-CN" altLang="en-US" sz="4000" dirty="0">
                <a:solidFill>
                  <a:schemeClr val="tx1"/>
                </a:solidFill>
              </a:rPr>
              <a:t>层数为</a:t>
            </a:r>
            <a:r>
              <a:rPr lang="en-US" altLang="zh-CN" sz="4000" dirty="0">
                <a:solidFill>
                  <a:schemeClr val="tx1"/>
                </a:solidFill>
              </a:rPr>
              <a:t>n</a:t>
            </a:r>
            <a:r>
              <a:rPr lang="zh-CN" altLang="en-US" sz="4000" dirty="0">
                <a:solidFill>
                  <a:schemeClr val="tx1"/>
                </a:solidFill>
              </a:rPr>
              <a:t>的完全二叉树，节点总数</a:t>
            </a:r>
            <a:r>
              <a:rPr lang="en-US" altLang="zh-CN" sz="4000" dirty="0">
                <a:solidFill>
                  <a:schemeClr val="tx1"/>
                </a:solidFill>
              </a:rPr>
              <a:t>=2^</a:t>
            </a:r>
            <a:r>
              <a:rPr lang="zh-CN" altLang="en-US" sz="4000" dirty="0">
                <a:solidFill>
                  <a:schemeClr val="tx1"/>
                </a:solidFill>
              </a:rPr>
              <a:t>（</a:t>
            </a:r>
            <a:r>
              <a:rPr lang="en-US" altLang="zh-CN" sz="4000" dirty="0">
                <a:solidFill>
                  <a:schemeClr val="tx1"/>
                </a:solidFill>
              </a:rPr>
              <a:t>n-1</a:t>
            </a:r>
            <a:r>
              <a:rPr lang="zh-CN" altLang="en-US" sz="4000" dirty="0">
                <a:solidFill>
                  <a:schemeClr val="tx1"/>
                </a:solidFill>
              </a:rPr>
              <a:t>）</a:t>
            </a:r>
            <a:endParaRPr lang="en-US" altLang="zh-CN" sz="4000" dirty="0">
              <a:solidFill>
                <a:schemeClr val="tx1"/>
              </a:solidFill>
            </a:endParaRPr>
          </a:p>
          <a:p>
            <a:pPr marL="571500" indent="-571500" algn="l">
              <a:lnSpc>
                <a:spcPct val="150000"/>
              </a:lnSpc>
              <a:buFont typeface="Wingdings" pitchFamily="2" charset="2"/>
              <a:buChar char="u"/>
            </a:pPr>
            <a:r>
              <a:rPr lang="zh-CN" altLang="en-US" sz="4000" dirty="0">
                <a:solidFill>
                  <a:schemeClr val="tx1"/>
                </a:solidFill>
              </a:rPr>
              <a:t>如果节点的度是</a:t>
            </a:r>
            <a:r>
              <a:rPr lang="en-US" altLang="zh-CN" sz="4000" dirty="0">
                <a:solidFill>
                  <a:schemeClr val="tx1"/>
                </a:solidFill>
              </a:rPr>
              <a:t>1</a:t>
            </a:r>
            <a:r>
              <a:rPr lang="zh-CN" altLang="en-US" sz="4000" dirty="0">
                <a:solidFill>
                  <a:schemeClr val="tx1"/>
                </a:solidFill>
              </a:rPr>
              <a:t>，则该节点只有左孩子</a:t>
            </a:r>
            <a:endParaRPr lang="en-US" altLang="zh-CN" sz="4000" dirty="0">
              <a:solidFill>
                <a:schemeClr val="tx1"/>
              </a:solidFill>
            </a:endParaRPr>
          </a:p>
          <a:p>
            <a:pPr marL="571500" indent="-571500" algn="l">
              <a:lnSpc>
                <a:spcPct val="150000"/>
              </a:lnSpc>
              <a:buFont typeface="Wingdings" pitchFamily="2" charset="2"/>
              <a:buChar char="u"/>
            </a:pPr>
            <a:r>
              <a:rPr lang="zh-CN" altLang="en-US" sz="4000" dirty="0">
                <a:solidFill>
                  <a:schemeClr val="tx1"/>
                </a:solidFill>
              </a:rPr>
              <a:t>同样节点数目的二叉树，完全二叉树深度最小</a:t>
            </a:r>
            <a:endParaRPr lang="en-US" altLang="zh-CN" sz="4000" dirty="0">
              <a:solidFill>
                <a:schemeClr val="tx1"/>
              </a:solidFill>
            </a:endParaRPr>
          </a:p>
          <a:p>
            <a:pPr marL="571500" indent="-571500" algn="l">
              <a:lnSpc>
                <a:spcPct val="150000"/>
              </a:lnSpc>
              <a:buFont typeface="Wingdings" pitchFamily="2" charset="2"/>
              <a:buChar char="u"/>
            </a:pPr>
            <a:r>
              <a:rPr lang="zh-CN" altLang="en-US" sz="4000" dirty="0">
                <a:solidFill>
                  <a:schemeClr val="tx1"/>
                </a:solidFill>
              </a:rPr>
              <a:t>满二叉树一定是完全二叉树，反之则不一定</a:t>
            </a:r>
            <a:endParaRPr lang="en-US" altLang="zh-CN" sz="4000" dirty="0">
              <a:solidFill>
                <a:schemeClr val="tx1"/>
              </a:solidFill>
            </a:endParaRPr>
          </a:p>
        </p:txBody>
      </p:sp>
      <p:grpSp>
        <p:nvGrpSpPr>
          <p:cNvPr id="2" name="组合 1"/>
          <p:cNvGrpSpPr/>
          <p:nvPr/>
        </p:nvGrpSpPr>
        <p:grpSpPr>
          <a:xfrm>
            <a:off x="12450308" y="7063275"/>
            <a:ext cx="6271624" cy="5969478"/>
            <a:chOff x="6225154" y="3531637"/>
            <a:chExt cx="3135812" cy="2984739"/>
          </a:xfrm>
        </p:grpSpPr>
        <p:sp>
          <p:nvSpPr>
            <p:cNvPr id="12" name="椭圆 11"/>
            <p:cNvSpPr/>
            <p:nvPr/>
          </p:nvSpPr>
          <p:spPr>
            <a:xfrm>
              <a:off x="7595931" y="3531637"/>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11</a:t>
              </a:r>
              <a:endParaRPr lang="zh-CN" altLang="en-US" sz="2200" dirty="0">
                <a:solidFill>
                  <a:schemeClr val="tx1"/>
                </a:solidFill>
              </a:endParaRPr>
            </a:p>
          </p:txBody>
        </p:sp>
        <p:sp>
          <p:nvSpPr>
            <p:cNvPr id="13" name="椭圆 12"/>
            <p:cNvSpPr/>
            <p:nvPr/>
          </p:nvSpPr>
          <p:spPr>
            <a:xfrm>
              <a:off x="7195881" y="4207912"/>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21</a:t>
              </a:r>
              <a:endParaRPr lang="zh-CN" altLang="en-US" sz="2200" dirty="0">
                <a:solidFill>
                  <a:schemeClr val="tx1"/>
                </a:solidFill>
              </a:endParaRPr>
            </a:p>
          </p:txBody>
        </p:sp>
        <p:sp>
          <p:nvSpPr>
            <p:cNvPr id="14" name="椭圆 13"/>
            <p:cNvSpPr/>
            <p:nvPr/>
          </p:nvSpPr>
          <p:spPr>
            <a:xfrm>
              <a:off x="7919781" y="4207912"/>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31</a:t>
              </a:r>
              <a:endParaRPr lang="zh-CN" altLang="en-US" sz="2200">
                <a:solidFill>
                  <a:schemeClr val="tx1"/>
                </a:solidFill>
              </a:endParaRPr>
            </a:p>
          </p:txBody>
        </p:sp>
        <p:cxnSp>
          <p:nvCxnSpPr>
            <p:cNvPr id="15" name="曲线连接符 14"/>
            <p:cNvCxnSpPr>
              <a:stCxn id="12" idx="3"/>
              <a:endCxn id="13" idx="0"/>
            </p:cNvCxnSpPr>
            <p:nvPr/>
          </p:nvCxnSpPr>
          <p:spPr>
            <a:xfrm rot="5400000">
              <a:off x="7445652" y="3970297"/>
              <a:ext cx="286030" cy="189201"/>
            </a:xfrm>
            <a:prstGeom prst="curvedConnector3">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12" idx="5"/>
              <a:endCxn id="14" idx="0"/>
            </p:cNvCxnSpPr>
            <p:nvPr/>
          </p:nvCxnSpPr>
          <p:spPr>
            <a:xfrm rot="16200000" flipH="1">
              <a:off x="8018450" y="4008396"/>
              <a:ext cx="286030" cy="113001"/>
            </a:xfrm>
            <a:prstGeom prst="curvedConnector3">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529131" y="5017537"/>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41</a:t>
              </a:r>
              <a:endParaRPr lang="zh-CN" altLang="en-US" sz="2200">
                <a:solidFill>
                  <a:schemeClr val="tx1"/>
                </a:solidFill>
              </a:endParaRPr>
            </a:p>
          </p:txBody>
        </p:sp>
        <p:cxnSp>
          <p:nvCxnSpPr>
            <p:cNvPr id="18" name="曲线连接符 17"/>
            <p:cNvCxnSpPr>
              <a:stCxn id="13" idx="2"/>
              <a:endCxn id="17" idx="0"/>
            </p:cNvCxnSpPr>
            <p:nvPr/>
          </p:nvCxnSpPr>
          <p:spPr>
            <a:xfrm rot="10800000" flipV="1">
              <a:off x="6827317" y="4436511"/>
              <a:ext cx="368565" cy="581025"/>
            </a:xfrm>
            <a:prstGeom prst="curvedConnector2">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3" idx="5"/>
            </p:cNvCxnSpPr>
            <p:nvPr/>
          </p:nvCxnSpPr>
          <p:spPr>
            <a:xfrm rot="5400000">
              <a:off x="7402634" y="4715256"/>
              <a:ext cx="419381" cy="185183"/>
            </a:xfrm>
            <a:prstGeom prst="curvedConnector3">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a:endCxn id="23" idx="0"/>
            </p:cNvCxnSpPr>
            <p:nvPr/>
          </p:nvCxnSpPr>
          <p:spPr>
            <a:xfrm rot="16200000" flipH="1">
              <a:off x="7994994" y="4799836"/>
              <a:ext cx="476530" cy="51202"/>
            </a:xfrm>
            <a:prstGeom prst="curvedConnector3">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14" idx="6"/>
              <a:endCxn id="24" idx="0"/>
            </p:cNvCxnSpPr>
            <p:nvPr/>
          </p:nvCxnSpPr>
          <p:spPr>
            <a:xfrm>
              <a:off x="8516151" y="4436512"/>
              <a:ext cx="546630" cy="581024"/>
            </a:xfrm>
            <a:prstGeom prst="curvedConnector2">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7281606" y="5009123"/>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a:solidFill>
                    <a:schemeClr val="tx1"/>
                  </a:solidFill>
                </a:rPr>
                <a:t>51</a:t>
              </a:r>
              <a:endParaRPr lang="zh-CN" altLang="en-US" sz="2200">
                <a:solidFill>
                  <a:schemeClr val="tx1"/>
                </a:solidFill>
              </a:endParaRPr>
            </a:p>
          </p:txBody>
        </p:sp>
        <p:sp>
          <p:nvSpPr>
            <p:cNvPr id="23" name="椭圆 22"/>
            <p:cNvSpPr/>
            <p:nvPr/>
          </p:nvSpPr>
          <p:spPr>
            <a:xfrm>
              <a:off x="7960675" y="5063702"/>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61</a:t>
              </a:r>
              <a:endParaRPr lang="zh-CN" altLang="en-US" sz="2200" dirty="0">
                <a:solidFill>
                  <a:schemeClr val="tx1"/>
                </a:solidFill>
              </a:endParaRPr>
            </a:p>
          </p:txBody>
        </p:sp>
        <p:sp>
          <p:nvSpPr>
            <p:cNvPr id="24" name="椭圆 23"/>
            <p:cNvSpPr/>
            <p:nvPr/>
          </p:nvSpPr>
          <p:spPr>
            <a:xfrm>
              <a:off x="8764596" y="5017536"/>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71</a:t>
              </a:r>
              <a:endParaRPr lang="zh-CN" altLang="en-US" sz="2200" dirty="0">
                <a:solidFill>
                  <a:schemeClr val="tx1"/>
                </a:solidFill>
              </a:endParaRPr>
            </a:p>
          </p:txBody>
        </p:sp>
        <p:cxnSp>
          <p:nvCxnSpPr>
            <p:cNvPr id="25" name="曲线连接符 24"/>
            <p:cNvCxnSpPr/>
            <p:nvPr/>
          </p:nvCxnSpPr>
          <p:spPr>
            <a:xfrm rot="5400000">
              <a:off x="6349352" y="5646102"/>
              <a:ext cx="571002" cy="211444"/>
            </a:xfrm>
            <a:prstGeom prst="curvedConnector3">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曲线连接符 30"/>
            <p:cNvCxnSpPr/>
            <p:nvPr/>
          </p:nvCxnSpPr>
          <p:spPr>
            <a:xfrm rot="16200000" flipH="1">
              <a:off x="6874430" y="5554935"/>
              <a:ext cx="565715" cy="423310"/>
            </a:xfrm>
            <a:prstGeom prst="curvedConnector3">
              <a:avLst>
                <a:gd name="adj1" fmla="val 50000"/>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7070757" y="6059176"/>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91</a:t>
              </a:r>
              <a:endParaRPr lang="zh-CN" altLang="en-US" sz="2200" dirty="0">
                <a:solidFill>
                  <a:schemeClr val="tx1"/>
                </a:solidFill>
              </a:endParaRPr>
            </a:p>
          </p:txBody>
        </p:sp>
        <p:sp>
          <p:nvSpPr>
            <p:cNvPr id="33" name="椭圆 32"/>
            <p:cNvSpPr/>
            <p:nvPr/>
          </p:nvSpPr>
          <p:spPr>
            <a:xfrm>
              <a:off x="6225154" y="599750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81</a:t>
              </a:r>
              <a:endParaRPr lang="zh-CN" altLang="en-US" sz="2200" dirty="0">
                <a:solidFill>
                  <a:schemeClr val="tx1"/>
                </a:solidFill>
              </a:endParaRPr>
            </a:p>
          </p:txBody>
        </p:sp>
      </p:grpSp>
      <p:sp>
        <p:nvSpPr>
          <p:cNvPr id="37"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38"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9"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0"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1"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2"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3"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4"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45" name="圆角矩形 44"/>
          <p:cNvSpPr/>
          <p:nvPr/>
        </p:nvSpPr>
        <p:spPr>
          <a:xfrm>
            <a:off x="1169221" y="2272428"/>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63586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left)">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left)">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ipe(left)">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37673" y="3853522"/>
            <a:ext cx="21122326" cy="2954655"/>
          </a:xfrm>
          <a:prstGeom prst="rect">
            <a:avLst/>
          </a:prstGeom>
          <a:noFill/>
        </p:spPr>
        <p:txBody>
          <a:bodyPr wrap="square" lIns="182880" tIns="91440" rIns="182880" bIns="91440" rtlCol="0">
            <a:spAutoFit/>
          </a:bodyPr>
          <a:lstStyle/>
          <a:p>
            <a:pPr marL="685800" indent="-685800" algn="l">
              <a:lnSpc>
                <a:spcPct val="150000"/>
              </a:lnSpc>
              <a:buFont typeface="Wingdings" pitchFamily="2" charset="2"/>
              <a:buChar char="u"/>
            </a:pPr>
            <a:r>
              <a:rPr lang="zh-CN" altLang="en-US" sz="4000" dirty="0">
                <a:solidFill>
                  <a:schemeClr val="tx1"/>
                </a:solidFill>
                <a:latin typeface="+mj-ea"/>
              </a:rPr>
              <a:t>二叉搜索树也叫做二叉排序树，任何一个非叶子节点，要求左子节点的值比当前节点的值小，右子节点的值比当前节点的值大</a:t>
            </a:r>
          </a:p>
          <a:p>
            <a:pPr marL="685800" indent="-685800" algn="l">
              <a:lnSpc>
                <a:spcPct val="150000"/>
              </a:lnSpc>
              <a:buFont typeface="Wingdings" pitchFamily="2" charset="2"/>
              <a:buChar char="u"/>
            </a:pPr>
            <a:r>
              <a:rPr lang="zh-CN" altLang="en-US" sz="4000" dirty="0">
                <a:solidFill>
                  <a:schemeClr val="tx1"/>
                </a:solidFill>
                <a:latin typeface="+mj-ea"/>
              </a:rPr>
              <a:t>如果有相同的值，可以将该节点放在左子节点或右子节点</a:t>
            </a:r>
          </a:p>
        </p:txBody>
      </p:sp>
      <p:sp>
        <p:nvSpPr>
          <p:cNvPr id="3" name="TextBox 2"/>
          <p:cNvSpPr txBox="1"/>
          <p:nvPr/>
        </p:nvSpPr>
        <p:spPr>
          <a:xfrm>
            <a:off x="2464669" y="2470212"/>
            <a:ext cx="5239255" cy="1015663"/>
          </a:xfrm>
          <a:prstGeom prst="rect">
            <a:avLst/>
          </a:prstGeom>
          <a:noFill/>
        </p:spPr>
        <p:txBody>
          <a:bodyPr wrap="none" lIns="182880" tIns="91440" rIns="182880" bIns="91440" rtlCol="0">
            <a:spAutoFit/>
          </a:bodyPr>
          <a:lstStyle/>
          <a:p>
            <a:r>
              <a:rPr lang="zh-CN" altLang="en-US" sz="5400" dirty="0">
                <a:solidFill>
                  <a:schemeClr val="tx1"/>
                </a:solidFill>
                <a:latin typeface="+mj-ea"/>
                <a:ea typeface="+mj-ea"/>
              </a:rPr>
              <a:t>二叉搜索树概念</a:t>
            </a:r>
            <a:endParaRPr lang="en-US" altLang="zh-CN" sz="5400" dirty="0">
              <a:solidFill>
                <a:schemeClr val="tx1"/>
              </a:solidFill>
              <a:latin typeface="+mj-ea"/>
              <a:ea typeface="+mj-ea"/>
            </a:endParaRPr>
          </a:p>
        </p:txBody>
      </p:sp>
      <p:grpSp>
        <p:nvGrpSpPr>
          <p:cNvPr id="2" name="组合 1"/>
          <p:cNvGrpSpPr/>
          <p:nvPr/>
        </p:nvGrpSpPr>
        <p:grpSpPr>
          <a:xfrm>
            <a:off x="8482059" y="7621207"/>
            <a:ext cx="7095410" cy="3968346"/>
            <a:chOff x="4241029" y="3810603"/>
            <a:chExt cx="3547705" cy="1984173"/>
          </a:xfrm>
        </p:grpSpPr>
        <p:sp>
          <p:nvSpPr>
            <p:cNvPr id="20" name="椭圆 19"/>
            <p:cNvSpPr/>
            <p:nvPr/>
          </p:nvSpPr>
          <p:spPr>
            <a:xfrm>
              <a:off x="5580705" y="3810603"/>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a:t>
              </a:r>
            </a:p>
            <a:p>
              <a:pPr algn="l"/>
              <a:r>
                <a:rPr lang="zh-CN" altLang="en-US" dirty="0">
                  <a:solidFill>
                    <a:schemeClr val="tx1"/>
                  </a:solidFill>
                </a:rPr>
                <a:t> </a:t>
              </a:r>
              <a:endParaRPr lang="zh-CN" altLang="en-US" sz="2200" dirty="0">
                <a:solidFill>
                  <a:schemeClr val="tx1"/>
                </a:solidFill>
              </a:endParaRPr>
            </a:p>
          </p:txBody>
        </p:sp>
        <p:sp>
          <p:nvSpPr>
            <p:cNvPr id="21" name="椭圆 20"/>
            <p:cNvSpPr/>
            <p:nvPr/>
          </p:nvSpPr>
          <p:spPr>
            <a:xfrm>
              <a:off x="5101764" y="4437323"/>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3</a:t>
              </a:r>
              <a:endParaRPr lang="zh-CN" altLang="en-US" sz="2200" dirty="0">
                <a:solidFill>
                  <a:schemeClr val="tx1"/>
                </a:solidFill>
              </a:endParaRPr>
            </a:p>
          </p:txBody>
        </p:sp>
        <p:sp>
          <p:nvSpPr>
            <p:cNvPr id="22" name="椭圆 21"/>
            <p:cNvSpPr/>
            <p:nvPr/>
          </p:nvSpPr>
          <p:spPr>
            <a:xfrm>
              <a:off x="6362954" y="4437323"/>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10</a:t>
              </a:r>
              <a:endParaRPr lang="zh-CN" altLang="en-US" sz="2200" dirty="0">
                <a:solidFill>
                  <a:schemeClr val="tx1"/>
                </a:solidFill>
              </a:endParaRPr>
            </a:p>
          </p:txBody>
        </p:sp>
        <p:cxnSp>
          <p:nvCxnSpPr>
            <p:cNvPr id="23" name="曲线连接符 22"/>
            <p:cNvCxnSpPr>
              <a:stCxn id="20" idx="3"/>
              <a:endCxn id="21" idx="0"/>
            </p:cNvCxnSpPr>
            <p:nvPr/>
          </p:nvCxnSpPr>
          <p:spPr>
            <a:xfrm rot="5400000">
              <a:off x="5415758" y="4185039"/>
              <a:ext cx="236475" cy="268092"/>
            </a:xfrm>
            <a:prstGeom prst="curvedConnector3">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20" idx="5"/>
              <a:endCxn id="22" idx="0"/>
            </p:cNvCxnSpPr>
            <p:nvPr/>
          </p:nvCxnSpPr>
          <p:spPr>
            <a:xfrm rot="16200000" flipH="1">
              <a:off x="6257202" y="4033385"/>
              <a:ext cx="236475" cy="571400"/>
            </a:xfrm>
            <a:prstGeom prst="curvedConnector3">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4241029" y="5277199"/>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400" dirty="0">
                  <a:solidFill>
                    <a:schemeClr val="tx1"/>
                  </a:solidFill>
                </a:rPr>
                <a:t>1</a:t>
              </a:r>
              <a:endParaRPr lang="zh-CN" altLang="en-US" sz="2400" dirty="0">
                <a:solidFill>
                  <a:schemeClr val="tx1"/>
                </a:solidFill>
              </a:endParaRPr>
            </a:p>
          </p:txBody>
        </p:sp>
        <p:cxnSp>
          <p:nvCxnSpPr>
            <p:cNvPr id="26" name="曲线连接符 25"/>
            <p:cNvCxnSpPr>
              <a:stCxn id="21" idx="2"/>
              <a:endCxn id="25" idx="0"/>
            </p:cNvCxnSpPr>
            <p:nvPr/>
          </p:nvCxnSpPr>
          <p:spPr>
            <a:xfrm rot="10800000" flipV="1">
              <a:off x="4539214" y="4665923"/>
              <a:ext cx="562550" cy="611276"/>
            </a:xfrm>
            <a:prstGeom prst="curvedConnector2">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曲线连接符 26"/>
            <p:cNvCxnSpPr>
              <a:stCxn id="21" idx="5"/>
              <a:endCxn id="30" idx="0"/>
            </p:cNvCxnSpPr>
            <p:nvPr/>
          </p:nvCxnSpPr>
          <p:spPr>
            <a:xfrm rot="5400000">
              <a:off x="5372045" y="5046863"/>
              <a:ext cx="458048" cy="19458"/>
            </a:xfrm>
            <a:prstGeom prst="curvedConnector3">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曲线连接符 27"/>
            <p:cNvCxnSpPr>
              <a:stCxn id="22" idx="4"/>
            </p:cNvCxnSpPr>
            <p:nvPr/>
          </p:nvCxnSpPr>
          <p:spPr>
            <a:xfrm rot="5400000">
              <a:off x="6341313" y="5034881"/>
              <a:ext cx="460185" cy="179469"/>
            </a:xfrm>
            <a:prstGeom prst="curvedConnector3">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曲线连接符 28"/>
            <p:cNvCxnSpPr>
              <a:stCxn id="22" idx="6"/>
              <a:endCxn id="32" idx="0"/>
            </p:cNvCxnSpPr>
            <p:nvPr/>
          </p:nvCxnSpPr>
          <p:spPr>
            <a:xfrm>
              <a:off x="6959324" y="4665923"/>
              <a:ext cx="531225" cy="611276"/>
            </a:xfrm>
            <a:prstGeom prst="curvedConnector2">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5293155" y="5285616"/>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5</a:t>
              </a:r>
              <a:endParaRPr lang="zh-CN" altLang="en-US" sz="2200" dirty="0">
                <a:solidFill>
                  <a:schemeClr val="tx1"/>
                </a:solidFill>
              </a:endParaRPr>
            </a:p>
          </p:txBody>
        </p:sp>
        <p:sp>
          <p:nvSpPr>
            <p:cNvPr id="31" name="椭圆 30"/>
            <p:cNvSpPr/>
            <p:nvPr/>
          </p:nvSpPr>
          <p:spPr>
            <a:xfrm>
              <a:off x="6181033" y="5337576"/>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9</a:t>
              </a:r>
              <a:endParaRPr lang="zh-CN" altLang="en-US" sz="2200" dirty="0">
                <a:solidFill>
                  <a:schemeClr val="tx1"/>
                </a:solidFill>
              </a:endParaRPr>
            </a:p>
          </p:txBody>
        </p:sp>
        <p:sp>
          <p:nvSpPr>
            <p:cNvPr id="32" name="椭圆 31"/>
            <p:cNvSpPr/>
            <p:nvPr/>
          </p:nvSpPr>
          <p:spPr>
            <a:xfrm>
              <a:off x="7192364" y="5277199"/>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12</a:t>
              </a:r>
              <a:endParaRPr lang="zh-CN" altLang="en-US" sz="2200" dirty="0">
                <a:solidFill>
                  <a:schemeClr val="tx1"/>
                </a:solidFill>
              </a:endParaRPr>
            </a:p>
          </p:txBody>
        </p:sp>
      </p:grpSp>
      <p:sp>
        <p:nvSpPr>
          <p:cNvPr id="41"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42"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3"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4"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5"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6"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7"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8"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33" name="圆角矩形 32"/>
          <p:cNvSpPr/>
          <p:nvPr/>
        </p:nvSpPr>
        <p:spPr>
          <a:xfrm>
            <a:off x="1269865" y="2393504"/>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82935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wipe(left)">
                                      <p:cBhvr>
                                        <p:cTn id="1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37673" y="4333800"/>
            <a:ext cx="21122326" cy="800220"/>
          </a:xfrm>
          <a:prstGeom prst="rect">
            <a:avLst/>
          </a:prstGeom>
          <a:noFill/>
        </p:spPr>
        <p:txBody>
          <a:bodyPr wrap="square" lIns="182880" tIns="91440" rIns="182880" bIns="91440" rtlCol="0">
            <a:spAutoFit/>
          </a:bodyPr>
          <a:lstStyle/>
          <a:p>
            <a:pPr marL="685800" indent="-685800" algn="l">
              <a:buFont typeface="Wingdings" pitchFamily="2" charset="2"/>
              <a:buChar char="u"/>
            </a:pPr>
            <a:r>
              <a:rPr lang="zh-CN" altLang="en-US" sz="4000" dirty="0">
                <a:solidFill>
                  <a:schemeClr val="tx1"/>
                </a:solidFill>
                <a:latin typeface="+mj-ea"/>
              </a:rPr>
              <a:t>数据 </a:t>
            </a:r>
            <a:r>
              <a:rPr lang="en-US" altLang="zh-CN" sz="4000" dirty="0">
                <a:solidFill>
                  <a:schemeClr val="tx1"/>
                </a:solidFill>
                <a:latin typeface="+mj-ea"/>
              </a:rPr>
              <a:t>(7, 3, 10, 5, 1, 9</a:t>
            </a:r>
            <a:r>
              <a:rPr lang="zh-CN" altLang="en-US" sz="4000" dirty="0">
                <a:solidFill>
                  <a:schemeClr val="tx1"/>
                </a:solidFill>
                <a:latin typeface="+mj-ea"/>
              </a:rPr>
              <a:t>，</a:t>
            </a:r>
            <a:r>
              <a:rPr lang="en-US" altLang="zh-CN" sz="4000" dirty="0">
                <a:solidFill>
                  <a:schemeClr val="tx1"/>
                </a:solidFill>
                <a:latin typeface="+mj-ea"/>
              </a:rPr>
              <a:t>12 ) </a:t>
            </a:r>
            <a:r>
              <a:rPr lang="zh-CN" altLang="en-US" sz="4000" dirty="0">
                <a:solidFill>
                  <a:schemeClr val="tx1"/>
                </a:solidFill>
                <a:latin typeface="+mj-ea"/>
              </a:rPr>
              <a:t>，对应的二叉排序树创建过程如下</a:t>
            </a:r>
          </a:p>
        </p:txBody>
      </p:sp>
      <p:sp>
        <p:nvSpPr>
          <p:cNvPr id="3" name="TextBox 2"/>
          <p:cNvSpPr txBox="1"/>
          <p:nvPr/>
        </p:nvSpPr>
        <p:spPr>
          <a:xfrm>
            <a:off x="2230358" y="2393504"/>
            <a:ext cx="8022068" cy="1015663"/>
          </a:xfrm>
          <a:prstGeom prst="rect">
            <a:avLst/>
          </a:prstGeom>
          <a:noFill/>
        </p:spPr>
        <p:txBody>
          <a:bodyPr wrap="none" lIns="182880" tIns="91440" rIns="182880" bIns="91440" rtlCol="0">
            <a:spAutoFit/>
          </a:bodyPr>
          <a:lstStyle/>
          <a:p>
            <a:r>
              <a:rPr lang="zh-CN" altLang="en-US" sz="5400" dirty="0">
                <a:solidFill>
                  <a:schemeClr val="tx1"/>
                </a:solidFill>
                <a:latin typeface="+mj-ea"/>
                <a:ea typeface="+mj-ea"/>
              </a:rPr>
              <a:t>二叉搜索树的创建和查找</a:t>
            </a:r>
            <a:endParaRPr lang="en-US" altLang="zh-CN" sz="5400" dirty="0">
              <a:solidFill>
                <a:schemeClr val="tx1"/>
              </a:solidFill>
              <a:latin typeface="+mj-ea"/>
              <a:ea typeface="+mj-ea"/>
            </a:endParaRPr>
          </a:p>
        </p:txBody>
      </p:sp>
      <p:sp>
        <p:nvSpPr>
          <p:cNvPr id="20" name="椭圆 19"/>
          <p:cNvSpPr/>
          <p:nvPr/>
        </p:nvSpPr>
        <p:spPr>
          <a:xfrm>
            <a:off x="10501004" y="545526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a:t>
            </a:r>
          </a:p>
          <a:p>
            <a:pPr algn="l"/>
            <a:r>
              <a:rPr lang="zh-CN" altLang="en-US" dirty="0">
                <a:solidFill>
                  <a:schemeClr val="tx1"/>
                </a:solidFill>
              </a:rPr>
              <a:t> </a:t>
            </a:r>
            <a:endParaRPr lang="zh-CN" altLang="en-US" sz="2200" dirty="0">
              <a:solidFill>
                <a:schemeClr val="tx1"/>
              </a:solidFill>
            </a:endParaRPr>
          </a:p>
        </p:txBody>
      </p:sp>
      <p:sp>
        <p:nvSpPr>
          <p:cNvPr id="21" name="椭圆 20"/>
          <p:cNvSpPr/>
          <p:nvPr/>
        </p:nvSpPr>
        <p:spPr>
          <a:xfrm>
            <a:off x="9181888" y="670870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3</a:t>
            </a:r>
            <a:endParaRPr lang="zh-CN" altLang="en-US" sz="2200" dirty="0">
              <a:solidFill>
                <a:schemeClr val="tx1"/>
              </a:solidFill>
            </a:endParaRPr>
          </a:p>
        </p:txBody>
      </p:sp>
      <p:sp>
        <p:nvSpPr>
          <p:cNvPr id="22" name="椭圆 21"/>
          <p:cNvSpPr/>
          <p:nvPr/>
        </p:nvSpPr>
        <p:spPr>
          <a:xfrm>
            <a:off x="12065502" y="670870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10</a:t>
            </a:r>
            <a:endParaRPr lang="zh-CN" altLang="en-US" sz="2200" dirty="0">
              <a:solidFill>
                <a:schemeClr val="tx1"/>
              </a:solidFill>
            </a:endParaRPr>
          </a:p>
        </p:txBody>
      </p:sp>
      <p:cxnSp>
        <p:nvCxnSpPr>
          <p:cNvPr id="23" name="曲线连接符 22"/>
          <p:cNvCxnSpPr>
            <a:stCxn id="20" idx="3"/>
            <a:endCxn id="21" idx="0"/>
          </p:cNvCxnSpPr>
          <p:nvPr/>
        </p:nvCxnSpPr>
        <p:spPr>
          <a:xfrm rot="5400000">
            <a:off x="9990495" y="6023523"/>
            <a:ext cx="472950" cy="89741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20" idx="5"/>
            <a:endCxn id="22" idx="0"/>
          </p:cNvCxnSpPr>
          <p:nvPr/>
        </p:nvCxnSpPr>
        <p:spPr>
          <a:xfrm rot="16200000" flipH="1">
            <a:off x="11853999" y="5900830"/>
            <a:ext cx="472950" cy="1142800"/>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7821652" y="8388458"/>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a:t>
            </a:r>
            <a:endParaRPr lang="zh-CN" altLang="en-US" sz="2200" dirty="0">
              <a:solidFill>
                <a:schemeClr val="tx1"/>
              </a:solidFill>
            </a:endParaRPr>
          </a:p>
        </p:txBody>
      </p:sp>
      <p:cxnSp>
        <p:nvCxnSpPr>
          <p:cNvPr id="26" name="曲线连接符 25"/>
          <p:cNvCxnSpPr>
            <a:stCxn id="21" idx="4"/>
            <a:endCxn id="30" idx="0"/>
          </p:cNvCxnSpPr>
          <p:nvPr/>
        </p:nvCxnSpPr>
        <p:spPr>
          <a:xfrm rot="16200000" flipH="1">
            <a:off x="9759175" y="7642190"/>
            <a:ext cx="782186" cy="74401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曲线连接符 26"/>
          <p:cNvCxnSpPr>
            <a:endCxn id="25" idx="0"/>
          </p:cNvCxnSpPr>
          <p:nvPr/>
        </p:nvCxnSpPr>
        <p:spPr>
          <a:xfrm rot="10800000" flipV="1">
            <a:off x="8418022" y="7556151"/>
            <a:ext cx="1051564" cy="832306"/>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曲线连接符 27"/>
          <p:cNvCxnSpPr>
            <a:stCxn id="22" idx="4"/>
          </p:cNvCxnSpPr>
          <p:nvPr/>
        </p:nvCxnSpPr>
        <p:spPr>
          <a:xfrm rot="5400000">
            <a:off x="12022221" y="7903823"/>
            <a:ext cx="920370" cy="35893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曲线连接符 28"/>
          <p:cNvCxnSpPr>
            <a:stCxn id="22" idx="6"/>
            <a:endCxn id="32" idx="0"/>
          </p:cNvCxnSpPr>
          <p:nvPr/>
        </p:nvCxnSpPr>
        <p:spPr>
          <a:xfrm>
            <a:off x="13258243" y="7165906"/>
            <a:ext cx="1062450" cy="1222552"/>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9925904" y="840529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5</a:t>
            </a:r>
            <a:endParaRPr lang="zh-CN" altLang="en-US" sz="2200" dirty="0">
              <a:solidFill>
                <a:schemeClr val="tx1"/>
              </a:solidFill>
            </a:endParaRPr>
          </a:p>
        </p:txBody>
      </p:sp>
      <p:sp>
        <p:nvSpPr>
          <p:cNvPr id="31" name="椭圆 30"/>
          <p:cNvSpPr/>
          <p:nvPr/>
        </p:nvSpPr>
        <p:spPr>
          <a:xfrm>
            <a:off x="11701660" y="850921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9</a:t>
            </a:r>
            <a:endParaRPr lang="zh-CN" altLang="en-US" sz="2200" dirty="0">
              <a:solidFill>
                <a:schemeClr val="tx1"/>
              </a:solidFill>
            </a:endParaRPr>
          </a:p>
        </p:txBody>
      </p:sp>
      <p:sp>
        <p:nvSpPr>
          <p:cNvPr id="32" name="椭圆 31"/>
          <p:cNvSpPr/>
          <p:nvPr/>
        </p:nvSpPr>
        <p:spPr>
          <a:xfrm>
            <a:off x="13724322" y="8388458"/>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12</a:t>
            </a:r>
            <a:endParaRPr lang="zh-CN" altLang="en-US" sz="2200" dirty="0">
              <a:solidFill>
                <a:schemeClr val="tx1"/>
              </a:solidFill>
            </a:endParaRPr>
          </a:p>
        </p:txBody>
      </p:sp>
      <p:sp>
        <p:nvSpPr>
          <p:cNvPr id="33" name="TextBox 32"/>
          <p:cNvSpPr txBox="1"/>
          <p:nvPr/>
        </p:nvSpPr>
        <p:spPr>
          <a:xfrm>
            <a:off x="1356525" y="9901414"/>
            <a:ext cx="21122326" cy="800220"/>
          </a:xfrm>
          <a:prstGeom prst="rect">
            <a:avLst/>
          </a:prstGeom>
          <a:noFill/>
        </p:spPr>
        <p:txBody>
          <a:bodyPr wrap="square" lIns="182880" tIns="91440" rIns="182880" bIns="91440" rtlCol="0">
            <a:spAutoFit/>
          </a:bodyPr>
          <a:lstStyle/>
          <a:p>
            <a:pPr marL="685800" indent="-685800" algn="l">
              <a:buFont typeface="Wingdings" pitchFamily="2" charset="2"/>
              <a:buChar char="u"/>
            </a:pPr>
            <a:r>
              <a:rPr lang="zh-CN" altLang="en-US" sz="4000" dirty="0">
                <a:solidFill>
                  <a:schemeClr val="tx1"/>
                </a:solidFill>
                <a:latin typeface="+mj-ea"/>
              </a:rPr>
              <a:t>查找某一具体元素，可以使用的递归的方式</a:t>
            </a:r>
          </a:p>
        </p:txBody>
      </p:sp>
      <p:sp>
        <p:nvSpPr>
          <p:cNvPr id="34" name="TextBox 33"/>
          <p:cNvSpPr txBox="1"/>
          <p:nvPr/>
        </p:nvSpPr>
        <p:spPr>
          <a:xfrm>
            <a:off x="2732650" y="5578640"/>
            <a:ext cx="563295"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182880" tIns="91440" rIns="182880" bIns="91440" rtlCol="0">
            <a:spAutoFit/>
          </a:bodyPr>
          <a:lstStyle/>
          <a:p>
            <a:r>
              <a:rPr lang="en-US" altLang="zh-CN" dirty="0">
                <a:solidFill>
                  <a:schemeClr val="tx1"/>
                </a:solidFill>
              </a:rPr>
              <a:t>7</a:t>
            </a:r>
            <a:endParaRPr lang="zh-CN" altLang="en-US" dirty="0">
              <a:solidFill>
                <a:schemeClr val="tx1"/>
              </a:solidFill>
            </a:endParaRPr>
          </a:p>
        </p:txBody>
      </p:sp>
      <p:sp>
        <p:nvSpPr>
          <p:cNvPr id="35" name="矩形 34"/>
          <p:cNvSpPr/>
          <p:nvPr/>
        </p:nvSpPr>
        <p:spPr>
          <a:xfrm>
            <a:off x="7803194" y="5578640"/>
            <a:ext cx="757259"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182880" tIns="91440" rIns="182880" bIns="91440">
            <a:spAutoFit/>
          </a:bodyPr>
          <a:lstStyle/>
          <a:p>
            <a:r>
              <a:rPr lang="en-US" altLang="zh-CN" dirty="0">
                <a:solidFill>
                  <a:schemeClr val="tx1"/>
                </a:solidFill>
              </a:rPr>
              <a:t>12</a:t>
            </a:r>
          </a:p>
        </p:txBody>
      </p:sp>
      <p:sp>
        <p:nvSpPr>
          <p:cNvPr id="36" name="矩形 35"/>
          <p:cNvSpPr/>
          <p:nvPr/>
        </p:nvSpPr>
        <p:spPr>
          <a:xfrm>
            <a:off x="3529784" y="5578640"/>
            <a:ext cx="563295"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182880" tIns="91440" rIns="182880" bIns="91440">
            <a:spAutoFit/>
          </a:bodyPr>
          <a:lstStyle/>
          <a:p>
            <a:r>
              <a:rPr lang="en-US" altLang="zh-CN" dirty="0">
                <a:solidFill>
                  <a:schemeClr val="tx1"/>
                </a:solidFill>
              </a:rPr>
              <a:t>3</a:t>
            </a:r>
          </a:p>
        </p:txBody>
      </p:sp>
      <p:sp>
        <p:nvSpPr>
          <p:cNvPr id="37" name="矩形 36"/>
          <p:cNvSpPr/>
          <p:nvPr/>
        </p:nvSpPr>
        <p:spPr>
          <a:xfrm>
            <a:off x="4358176" y="5578640"/>
            <a:ext cx="757259"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182880" tIns="91440" rIns="182880" bIns="91440">
            <a:spAutoFit/>
          </a:bodyPr>
          <a:lstStyle/>
          <a:p>
            <a:r>
              <a:rPr lang="en-US" altLang="zh-CN" dirty="0">
                <a:solidFill>
                  <a:schemeClr val="tx1"/>
                </a:solidFill>
              </a:rPr>
              <a:t>10</a:t>
            </a:r>
            <a:endParaRPr lang="zh-CN" altLang="en-US" dirty="0">
              <a:solidFill>
                <a:schemeClr val="tx1"/>
              </a:solidFill>
            </a:endParaRPr>
          </a:p>
        </p:txBody>
      </p:sp>
      <p:sp>
        <p:nvSpPr>
          <p:cNvPr id="38" name="矩形 37"/>
          <p:cNvSpPr/>
          <p:nvPr/>
        </p:nvSpPr>
        <p:spPr>
          <a:xfrm>
            <a:off x="6177666" y="5578640"/>
            <a:ext cx="563295"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182880" tIns="91440" rIns="182880" bIns="91440">
            <a:spAutoFit/>
          </a:bodyPr>
          <a:lstStyle/>
          <a:p>
            <a:r>
              <a:rPr lang="en-US" altLang="zh-CN" dirty="0">
                <a:solidFill>
                  <a:schemeClr val="tx1"/>
                </a:solidFill>
              </a:rPr>
              <a:t>1</a:t>
            </a:r>
          </a:p>
        </p:txBody>
      </p:sp>
      <p:sp>
        <p:nvSpPr>
          <p:cNvPr id="39" name="矩形 38"/>
          <p:cNvSpPr/>
          <p:nvPr/>
        </p:nvSpPr>
        <p:spPr>
          <a:xfrm>
            <a:off x="5380532" y="5578640"/>
            <a:ext cx="563295"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182880" tIns="91440" rIns="182880" bIns="91440">
            <a:spAutoFit/>
          </a:bodyPr>
          <a:lstStyle/>
          <a:p>
            <a:r>
              <a:rPr lang="en-US" altLang="zh-CN" dirty="0">
                <a:solidFill>
                  <a:schemeClr val="tx1"/>
                </a:solidFill>
              </a:rPr>
              <a:t>5</a:t>
            </a:r>
          </a:p>
        </p:txBody>
      </p:sp>
      <p:sp>
        <p:nvSpPr>
          <p:cNvPr id="40" name="矩形 39"/>
          <p:cNvSpPr/>
          <p:nvPr/>
        </p:nvSpPr>
        <p:spPr>
          <a:xfrm>
            <a:off x="6974800" y="5578640"/>
            <a:ext cx="563295"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182880" tIns="91440" rIns="182880" bIns="91440">
            <a:spAutoFit/>
          </a:bodyPr>
          <a:lstStyle/>
          <a:p>
            <a:r>
              <a:rPr lang="en-US" altLang="zh-CN" dirty="0">
                <a:solidFill>
                  <a:schemeClr val="tx1"/>
                </a:solidFill>
              </a:rPr>
              <a:t>9</a:t>
            </a:r>
          </a:p>
        </p:txBody>
      </p:sp>
      <p:sp>
        <p:nvSpPr>
          <p:cNvPr id="49"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50"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51"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52"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4"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5"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6"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44" name="圆角矩形 43"/>
          <p:cNvSpPr/>
          <p:nvPr/>
        </p:nvSpPr>
        <p:spPr>
          <a:xfrm>
            <a:off x="1152734" y="2393504"/>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64187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4" presetClass="emph" presetSubtype="0" fill="hold" grpId="1" nodeType="clickEffect">
                                  <p:stCondLst>
                                    <p:cond delay="0"/>
                                  </p:stCondLst>
                                  <p:childTnLst>
                                    <p:animClr clrSpc="hsl" dir="cw">
                                      <p:cBhvr override="childStyle">
                                        <p:cTn id="21" dur="500" fill="hold"/>
                                        <p:tgtEl>
                                          <p:spTgt spid="20"/>
                                        </p:tgtEl>
                                        <p:attrNameLst>
                                          <p:attrName>style.color</p:attrName>
                                        </p:attrNameLst>
                                      </p:cBhvr>
                                      <p:by>
                                        <p:hsl h="0" s="-12549" l="-25098"/>
                                      </p:by>
                                    </p:animClr>
                                    <p:animClr clrSpc="hsl" dir="cw">
                                      <p:cBhvr>
                                        <p:cTn id="22" dur="500" fill="hold"/>
                                        <p:tgtEl>
                                          <p:spTgt spid="20"/>
                                        </p:tgtEl>
                                        <p:attrNameLst>
                                          <p:attrName>fillcolor</p:attrName>
                                        </p:attrNameLst>
                                      </p:cBhvr>
                                      <p:by>
                                        <p:hsl h="0" s="-12549" l="-25098"/>
                                      </p:by>
                                    </p:animClr>
                                    <p:animClr clrSpc="hsl" dir="cw">
                                      <p:cBhvr>
                                        <p:cTn id="23" dur="500" fill="hold"/>
                                        <p:tgtEl>
                                          <p:spTgt spid="20"/>
                                        </p:tgtEl>
                                        <p:attrNameLst>
                                          <p:attrName>stroke.color</p:attrName>
                                        </p:attrNameLst>
                                      </p:cBhvr>
                                      <p:by>
                                        <p:hsl h="0" s="-12549" l="-25098"/>
                                      </p:by>
                                    </p:animClr>
                                    <p:set>
                                      <p:cBhvr>
                                        <p:cTn id="24" dur="500" fill="hold"/>
                                        <p:tgtEl>
                                          <p:spTgt spid="20"/>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30" presetClass="emph" presetSubtype="0" fill="hold" grpId="2" nodeType="clickEffect">
                                  <p:stCondLst>
                                    <p:cond delay="0"/>
                                  </p:stCondLst>
                                  <p:childTnLst>
                                    <p:animClr clrSpc="hsl" dir="cw">
                                      <p:cBhvr override="childStyle">
                                        <p:cTn id="41" dur="500" fill="hold"/>
                                        <p:tgtEl>
                                          <p:spTgt spid="20"/>
                                        </p:tgtEl>
                                        <p:attrNameLst>
                                          <p:attrName>style.color</p:attrName>
                                        </p:attrNameLst>
                                      </p:cBhvr>
                                      <p:by>
                                        <p:hsl h="0" s="12549" l="25098"/>
                                      </p:by>
                                    </p:animClr>
                                    <p:animClr clrSpc="hsl" dir="cw">
                                      <p:cBhvr>
                                        <p:cTn id="42" dur="500" fill="hold"/>
                                        <p:tgtEl>
                                          <p:spTgt spid="20"/>
                                        </p:tgtEl>
                                        <p:attrNameLst>
                                          <p:attrName>fillcolor</p:attrName>
                                        </p:attrNameLst>
                                      </p:cBhvr>
                                      <p:by>
                                        <p:hsl h="0" s="12549" l="25098"/>
                                      </p:by>
                                    </p:animClr>
                                    <p:animClr clrSpc="hsl" dir="cw">
                                      <p:cBhvr>
                                        <p:cTn id="43" dur="500" fill="hold"/>
                                        <p:tgtEl>
                                          <p:spTgt spid="20"/>
                                        </p:tgtEl>
                                        <p:attrNameLst>
                                          <p:attrName>stroke.color</p:attrName>
                                        </p:attrNameLst>
                                      </p:cBhvr>
                                      <p:by>
                                        <p:hsl h="0" s="12549" l="25098"/>
                                      </p:by>
                                    </p:animClr>
                                    <p:set>
                                      <p:cBhvr>
                                        <p:cTn id="44" dur="500" fill="hold"/>
                                        <p:tgtEl>
                                          <p:spTgt spid="20"/>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mph" presetSubtype="0" fill="hold" grpId="3" nodeType="clickEffect">
                                  <p:stCondLst>
                                    <p:cond delay="0"/>
                                  </p:stCondLst>
                                  <p:childTnLst>
                                    <p:animClr clrSpc="hsl" dir="cw">
                                      <p:cBhvr override="childStyle">
                                        <p:cTn id="61" dur="500" fill="hold"/>
                                        <p:tgtEl>
                                          <p:spTgt spid="20"/>
                                        </p:tgtEl>
                                        <p:attrNameLst>
                                          <p:attrName>style.color</p:attrName>
                                        </p:attrNameLst>
                                      </p:cBhvr>
                                      <p:by>
                                        <p:hsl h="7200000" s="0" l="0"/>
                                      </p:by>
                                    </p:animClr>
                                    <p:animClr clrSpc="hsl" dir="cw">
                                      <p:cBhvr>
                                        <p:cTn id="62" dur="500" fill="hold"/>
                                        <p:tgtEl>
                                          <p:spTgt spid="20"/>
                                        </p:tgtEl>
                                        <p:attrNameLst>
                                          <p:attrName>fillcolor</p:attrName>
                                        </p:attrNameLst>
                                      </p:cBhvr>
                                      <p:by>
                                        <p:hsl h="7200000" s="0" l="0"/>
                                      </p:by>
                                    </p:animClr>
                                    <p:animClr clrSpc="hsl" dir="cw">
                                      <p:cBhvr>
                                        <p:cTn id="63" dur="500" fill="hold"/>
                                        <p:tgtEl>
                                          <p:spTgt spid="20"/>
                                        </p:tgtEl>
                                        <p:attrNameLst>
                                          <p:attrName>stroke.color</p:attrName>
                                        </p:attrNameLst>
                                      </p:cBhvr>
                                      <p:by>
                                        <p:hsl h="7200000" s="0" l="0"/>
                                      </p:by>
                                    </p:animClr>
                                    <p:set>
                                      <p:cBhvr>
                                        <p:cTn id="64" dur="500" fill="hold"/>
                                        <p:tgtEl>
                                          <p:spTgt spid="20"/>
                                        </p:tgtEl>
                                        <p:attrNameLst>
                                          <p:attrName>fill.type</p:attrName>
                                        </p:attrNameLst>
                                      </p:cBhvr>
                                      <p:to>
                                        <p:strVal val="solid"/>
                                      </p:to>
                                    </p:set>
                                  </p:childTnLst>
                                </p:cTn>
                              </p:par>
                              <p:par>
                                <p:cTn id="65" presetID="21" presetClass="emph" presetSubtype="0" fill="hold" nodeType="withEffect">
                                  <p:stCondLst>
                                    <p:cond delay="0"/>
                                  </p:stCondLst>
                                  <p:childTnLst>
                                    <p:animClr clrSpc="hsl" dir="cw">
                                      <p:cBhvr override="childStyle">
                                        <p:cTn id="66" dur="500" fill="hold"/>
                                        <p:tgtEl>
                                          <p:spTgt spid="23"/>
                                        </p:tgtEl>
                                        <p:attrNameLst>
                                          <p:attrName>style.color</p:attrName>
                                        </p:attrNameLst>
                                      </p:cBhvr>
                                      <p:by>
                                        <p:hsl h="7200000" s="0" l="0"/>
                                      </p:by>
                                    </p:animClr>
                                    <p:animClr clrSpc="hsl" dir="cw">
                                      <p:cBhvr>
                                        <p:cTn id="67" dur="500" fill="hold"/>
                                        <p:tgtEl>
                                          <p:spTgt spid="23"/>
                                        </p:tgtEl>
                                        <p:attrNameLst>
                                          <p:attrName>fillcolor</p:attrName>
                                        </p:attrNameLst>
                                      </p:cBhvr>
                                      <p:by>
                                        <p:hsl h="7200000" s="0" l="0"/>
                                      </p:by>
                                    </p:animClr>
                                    <p:animClr clrSpc="hsl" dir="cw">
                                      <p:cBhvr>
                                        <p:cTn id="68" dur="500" fill="hold"/>
                                        <p:tgtEl>
                                          <p:spTgt spid="23"/>
                                        </p:tgtEl>
                                        <p:attrNameLst>
                                          <p:attrName>stroke.color</p:attrName>
                                        </p:attrNameLst>
                                      </p:cBhvr>
                                      <p:by>
                                        <p:hsl h="7200000" s="0" l="0"/>
                                      </p:by>
                                    </p:animClr>
                                    <p:set>
                                      <p:cBhvr>
                                        <p:cTn id="69" dur="500" fill="hold"/>
                                        <p:tgtEl>
                                          <p:spTgt spid="23"/>
                                        </p:tgtEl>
                                        <p:attrNameLst>
                                          <p:attrName>fill.type</p:attrName>
                                        </p:attrNameLst>
                                      </p:cBhvr>
                                      <p:to>
                                        <p:strVal val="solid"/>
                                      </p:to>
                                    </p:set>
                                  </p:childTnLst>
                                </p:cTn>
                              </p:par>
                              <p:par>
                                <p:cTn id="70" presetID="21" presetClass="emph" presetSubtype="0" fill="hold" grpId="1" nodeType="withEffect">
                                  <p:stCondLst>
                                    <p:cond delay="0"/>
                                  </p:stCondLst>
                                  <p:childTnLst>
                                    <p:animClr clrSpc="hsl" dir="cw">
                                      <p:cBhvr override="childStyle">
                                        <p:cTn id="71" dur="500" fill="hold"/>
                                        <p:tgtEl>
                                          <p:spTgt spid="21"/>
                                        </p:tgtEl>
                                        <p:attrNameLst>
                                          <p:attrName>style.color</p:attrName>
                                        </p:attrNameLst>
                                      </p:cBhvr>
                                      <p:by>
                                        <p:hsl h="7200000" s="0" l="0"/>
                                      </p:by>
                                    </p:animClr>
                                    <p:animClr clrSpc="hsl" dir="cw">
                                      <p:cBhvr>
                                        <p:cTn id="72" dur="500" fill="hold"/>
                                        <p:tgtEl>
                                          <p:spTgt spid="21"/>
                                        </p:tgtEl>
                                        <p:attrNameLst>
                                          <p:attrName>fillcolor</p:attrName>
                                        </p:attrNameLst>
                                      </p:cBhvr>
                                      <p:by>
                                        <p:hsl h="7200000" s="0" l="0"/>
                                      </p:by>
                                    </p:animClr>
                                    <p:animClr clrSpc="hsl" dir="cw">
                                      <p:cBhvr>
                                        <p:cTn id="73" dur="500" fill="hold"/>
                                        <p:tgtEl>
                                          <p:spTgt spid="21"/>
                                        </p:tgtEl>
                                        <p:attrNameLst>
                                          <p:attrName>stroke.color</p:attrName>
                                        </p:attrNameLst>
                                      </p:cBhvr>
                                      <p:by>
                                        <p:hsl h="7200000" s="0" l="0"/>
                                      </p:by>
                                    </p:animClr>
                                    <p:set>
                                      <p:cBhvr>
                                        <p:cTn id="74" dur="500" fill="hold"/>
                                        <p:tgtEl>
                                          <p:spTgt spid="21"/>
                                        </p:tgtEl>
                                        <p:attrNameLst>
                                          <p:attrName>fill.type</p:attrName>
                                        </p:attrNameLst>
                                      </p:cBhvr>
                                      <p:to>
                                        <p:strVal val="solid"/>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5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fade">
                                      <p:cBhvr>
                                        <p:cTn id="87" dur="500"/>
                                        <p:tgtEl>
                                          <p:spTgt spid="38"/>
                                        </p:tgtEl>
                                      </p:cBhvr>
                                    </p:animEffect>
                                  </p:childTnLst>
                                </p:cTn>
                              </p:par>
                            </p:childTnLst>
                          </p:cTn>
                        </p:par>
                      </p:childTnLst>
                    </p:cTn>
                  </p:par>
                  <p:par>
                    <p:cTn id="88" fill="hold">
                      <p:stCondLst>
                        <p:cond delay="indefinite"/>
                      </p:stCondLst>
                      <p:childTnLst>
                        <p:par>
                          <p:cTn id="89" fill="hold">
                            <p:stCondLst>
                              <p:cond delay="0"/>
                            </p:stCondLst>
                            <p:childTnLst>
                              <p:par>
                                <p:cTn id="90" presetID="21" presetClass="emph" presetSubtype="0" fill="hold" grpId="4" nodeType="clickEffect">
                                  <p:stCondLst>
                                    <p:cond delay="0"/>
                                  </p:stCondLst>
                                  <p:childTnLst>
                                    <p:animClr clrSpc="hsl" dir="cw">
                                      <p:cBhvr override="childStyle">
                                        <p:cTn id="91" dur="500" fill="hold"/>
                                        <p:tgtEl>
                                          <p:spTgt spid="20"/>
                                        </p:tgtEl>
                                        <p:attrNameLst>
                                          <p:attrName>style.color</p:attrName>
                                        </p:attrNameLst>
                                      </p:cBhvr>
                                      <p:by>
                                        <p:hsl h="7200000" s="0" l="0"/>
                                      </p:by>
                                    </p:animClr>
                                    <p:animClr clrSpc="hsl" dir="cw">
                                      <p:cBhvr>
                                        <p:cTn id="92" dur="500" fill="hold"/>
                                        <p:tgtEl>
                                          <p:spTgt spid="20"/>
                                        </p:tgtEl>
                                        <p:attrNameLst>
                                          <p:attrName>fillcolor</p:attrName>
                                        </p:attrNameLst>
                                      </p:cBhvr>
                                      <p:by>
                                        <p:hsl h="7200000" s="0" l="0"/>
                                      </p:by>
                                    </p:animClr>
                                    <p:animClr clrSpc="hsl" dir="cw">
                                      <p:cBhvr>
                                        <p:cTn id="93" dur="500" fill="hold"/>
                                        <p:tgtEl>
                                          <p:spTgt spid="20"/>
                                        </p:tgtEl>
                                        <p:attrNameLst>
                                          <p:attrName>stroke.color</p:attrName>
                                        </p:attrNameLst>
                                      </p:cBhvr>
                                      <p:by>
                                        <p:hsl h="7200000" s="0" l="0"/>
                                      </p:by>
                                    </p:animClr>
                                    <p:set>
                                      <p:cBhvr>
                                        <p:cTn id="94" dur="500" fill="hold"/>
                                        <p:tgtEl>
                                          <p:spTgt spid="20"/>
                                        </p:tgtEl>
                                        <p:attrNameLst>
                                          <p:attrName>fill.type</p:attrName>
                                        </p:attrNameLst>
                                      </p:cBhvr>
                                      <p:to>
                                        <p:strVal val="solid"/>
                                      </p:to>
                                    </p:set>
                                  </p:childTnLst>
                                </p:cTn>
                              </p:par>
                              <p:par>
                                <p:cTn id="95" presetID="21" presetClass="emph" presetSubtype="0" fill="hold" nodeType="withEffect">
                                  <p:stCondLst>
                                    <p:cond delay="0"/>
                                  </p:stCondLst>
                                  <p:childTnLst>
                                    <p:animClr clrSpc="hsl" dir="cw">
                                      <p:cBhvr override="childStyle">
                                        <p:cTn id="96" dur="500" fill="hold"/>
                                        <p:tgtEl>
                                          <p:spTgt spid="23"/>
                                        </p:tgtEl>
                                        <p:attrNameLst>
                                          <p:attrName>style.color</p:attrName>
                                        </p:attrNameLst>
                                      </p:cBhvr>
                                      <p:by>
                                        <p:hsl h="7200000" s="0" l="0"/>
                                      </p:by>
                                    </p:animClr>
                                    <p:animClr clrSpc="hsl" dir="cw">
                                      <p:cBhvr>
                                        <p:cTn id="97" dur="500" fill="hold"/>
                                        <p:tgtEl>
                                          <p:spTgt spid="23"/>
                                        </p:tgtEl>
                                        <p:attrNameLst>
                                          <p:attrName>fillcolor</p:attrName>
                                        </p:attrNameLst>
                                      </p:cBhvr>
                                      <p:by>
                                        <p:hsl h="7200000" s="0" l="0"/>
                                      </p:by>
                                    </p:animClr>
                                    <p:animClr clrSpc="hsl" dir="cw">
                                      <p:cBhvr>
                                        <p:cTn id="98" dur="500" fill="hold"/>
                                        <p:tgtEl>
                                          <p:spTgt spid="23"/>
                                        </p:tgtEl>
                                        <p:attrNameLst>
                                          <p:attrName>stroke.color</p:attrName>
                                        </p:attrNameLst>
                                      </p:cBhvr>
                                      <p:by>
                                        <p:hsl h="7200000" s="0" l="0"/>
                                      </p:by>
                                    </p:animClr>
                                    <p:set>
                                      <p:cBhvr>
                                        <p:cTn id="99" dur="500" fill="hold"/>
                                        <p:tgtEl>
                                          <p:spTgt spid="23"/>
                                        </p:tgtEl>
                                        <p:attrNameLst>
                                          <p:attrName>fill.type</p:attrName>
                                        </p:attrNameLst>
                                      </p:cBhvr>
                                      <p:to>
                                        <p:strVal val="solid"/>
                                      </p:to>
                                    </p:set>
                                  </p:childTnLst>
                                </p:cTn>
                              </p:par>
                              <p:par>
                                <p:cTn id="100" presetID="21" presetClass="emph" presetSubtype="0" fill="hold" grpId="2" nodeType="withEffect">
                                  <p:stCondLst>
                                    <p:cond delay="0"/>
                                  </p:stCondLst>
                                  <p:childTnLst>
                                    <p:animClr clrSpc="hsl" dir="cw">
                                      <p:cBhvr override="childStyle">
                                        <p:cTn id="101" dur="500" fill="hold"/>
                                        <p:tgtEl>
                                          <p:spTgt spid="21"/>
                                        </p:tgtEl>
                                        <p:attrNameLst>
                                          <p:attrName>style.color</p:attrName>
                                        </p:attrNameLst>
                                      </p:cBhvr>
                                      <p:by>
                                        <p:hsl h="7200000" s="0" l="0"/>
                                      </p:by>
                                    </p:animClr>
                                    <p:animClr clrSpc="hsl" dir="cw">
                                      <p:cBhvr>
                                        <p:cTn id="102" dur="500" fill="hold"/>
                                        <p:tgtEl>
                                          <p:spTgt spid="21"/>
                                        </p:tgtEl>
                                        <p:attrNameLst>
                                          <p:attrName>fillcolor</p:attrName>
                                        </p:attrNameLst>
                                      </p:cBhvr>
                                      <p:by>
                                        <p:hsl h="7200000" s="0" l="0"/>
                                      </p:by>
                                    </p:animClr>
                                    <p:animClr clrSpc="hsl" dir="cw">
                                      <p:cBhvr>
                                        <p:cTn id="103" dur="500" fill="hold"/>
                                        <p:tgtEl>
                                          <p:spTgt spid="21"/>
                                        </p:tgtEl>
                                        <p:attrNameLst>
                                          <p:attrName>stroke.color</p:attrName>
                                        </p:attrNameLst>
                                      </p:cBhvr>
                                      <p:by>
                                        <p:hsl h="7200000" s="0" l="0"/>
                                      </p:by>
                                    </p:animClr>
                                    <p:set>
                                      <p:cBhvr>
                                        <p:cTn id="104" dur="500" fill="hold"/>
                                        <p:tgtEl>
                                          <p:spTgt spid="21"/>
                                        </p:tgtEl>
                                        <p:attrNameLst>
                                          <p:attrName>fill.type</p:attrName>
                                        </p:attrNameLst>
                                      </p:cBhvr>
                                      <p:to>
                                        <p:strVal val="solid"/>
                                      </p:to>
                                    </p:se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fade">
                                      <p:cBhvr>
                                        <p:cTn id="109" dur="500"/>
                                        <p:tgtEl>
                                          <p:spTgt spid="2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par>
                    <p:cTn id="118" fill="hold">
                      <p:stCondLst>
                        <p:cond delay="indefinite"/>
                      </p:stCondLst>
                      <p:childTnLst>
                        <p:par>
                          <p:cTn id="119" fill="hold">
                            <p:stCondLst>
                              <p:cond delay="0"/>
                            </p:stCondLst>
                            <p:childTnLst>
                              <p:par>
                                <p:cTn id="120" presetID="21" presetClass="emph" presetSubtype="0" fill="hold" grpId="5" nodeType="clickEffect">
                                  <p:stCondLst>
                                    <p:cond delay="0"/>
                                  </p:stCondLst>
                                  <p:childTnLst>
                                    <p:animClr clrSpc="hsl" dir="cw">
                                      <p:cBhvr override="childStyle">
                                        <p:cTn id="121" dur="500" fill="hold"/>
                                        <p:tgtEl>
                                          <p:spTgt spid="20"/>
                                        </p:tgtEl>
                                        <p:attrNameLst>
                                          <p:attrName>style.color</p:attrName>
                                        </p:attrNameLst>
                                      </p:cBhvr>
                                      <p:by>
                                        <p:hsl h="7200000" s="0" l="0"/>
                                      </p:by>
                                    </p:animClr>
                                    <p:animClr clrSpc="hsl" dir="cw">
                                      <p:cBhvr>
                                        <p:cTn id="122" dur="500" fill="hold"/>
                                        <p:tgtEl>
                                          <p:spTgt spid="20"/>
                                        </p:tgtEl>
                                        <p:attrNameLst>
                                          <p:attrName>fillcolor</p:attrName>
                                        </p:attrNameLst>
                                      </p:cBhvr>
                                      <p:by>
                                        <p:hsl h="7200000" s="0" l="0"/>
                                      </p:by>
                                    </p:animClr>
                                    <p:animClr clrSpc="hsl" dir="cw">
                                      <p:cBhvr>
                                        <p:cTn id="123" dur="500" fill="hold"/>
                                        <p:tgtEl>
                                          <p:spTgt spid="20"/>
                                        </p:tgtEl>
                                        <p:attrNameLst>
                                          <p:attrName>stroke.color</p:attrName>
                                        </p:attrNameLst>
                                      </p:cBhvr>
                                      <p:by>
                                        <p:hsl h="7200000" s="0" l="0"/>
                                      </p:by>
                                    </p:animClr>
                                    <p:set>
                                      <p:cBhvr>
                                        <p:cTn id="124" dur="500" fill="hold"/>
                                        <p:tgtEl>
                                          <p:spTgt spid="20"/>
                                        </p:tgtEl>
                                        <p:attrNameLst>
                                          <p:attrName>fill.type</p:attrName>
                                        </p:attrNameLst>
                                      </p:cBhvr>
                                      <p:to>
                                        <p:strVal val="solid"/>
                                      </p:to>
                                    </p:set>
                                  </p:childTnLst>
                                </p:cTn>
                              </p:par>
                              <p:par>
                                <p:cTn id="125" presetID="21" presetClass="emph" presetSubtype="0" fill="hold" nodeType="withEffect">
                                  <p:stCondLst>
                                    <p:cond delay="0"/>
                                  </p:stCondLst>
                                  <p:childTnLst>
                                    <p:animClr clrSpc="hsl" dir="cw">
                                      <p:cBhvr override="childStyle">
                                        <p:cTn id="126" dur="500" fill="hold"/>
                                        <p:tgtEl>
                                          <p:spTgt spid="24"/>
                                        </p:tgtEl>
                                        <p:attrNameLst>
                                          <p:attrName>style.color</p:attrName>
                                        </p:attrNameLst>
                                      </p:cBhvr>
                                      <p:by>
                                        <p:hsl h="7200000" s="0" l="0"/>
                                      </p:by>
                                    </p:animClr>
                                    <p:animClr clrSpc="hsl" dir="cw">
                                      <p:cBhvr>
                                        <p:cTn id="127" dur="500" fill="hold"/>
                                        <p:tgtEl>
                                          <p:spTgt spid="24"/>
                                        </p:tgtEl>
                                        <p:attrNameLst>
                                          <p:attrName>fillcolor</p:attrName>
                                        </p:attrNameLst>
                                      </p:cBhvr>
                                      <p:by>
                                        <p:hsl h="7200000" s="0" l="0"/>
                                      </p:by>
                                    </p:animClr>
                                    <p:animClr clrSpc="hsl" dir="cw">
                                      <p:cBhvr>
                                        <p:cTn id="128" dur="500" fill="hold"/>
                                        <p:tgtEl>
                                          <p:spTgt spid="24"/>
                                        </p:tgtEl>
                                        <p:attrNameLst>
                                          <p:attrName>stroke.color</p:attrName>
                                        </p:attrNameLst>
                                      </p:cBhvr>
                                      <p:by>
                                        <p:hsl h="7200000" s="0" l="0"/>
                                      </p:by>
                                    </p:animClr>
                                    <p:set>
                                      <p:cBhvr>
                                        <p:cTn id="129" dur="500" fill="hold"/>
                                        <p:tgtEl>
                                          <p:spTgt spid="24"/>
                                        </p:tgtEl>
                                        <p:attrNameLst>
                                          <p:attrName>fill.type</p:attrName>
                                        </p:attrNameLst>
                                      </p:cBhvr>
                                      <p:to>
                                        <p:strVal val="solid"/>
                                      </p:to>
                                    </p:set>
                                  </p:childTnLst>
                                </p:cTn>
                              </p:par>
                              <p:par>
                                <p:cTn id="130" presetID="21" presetClass="emph" presetSubtype="0" fill="hold" grpId="1" nodeType="withEffect">
                                  <p:stCondLst>
                                    <p:cond delay="0"/>
                                  </p:stCondLst>
                                  <p:childTnLst>
                                    <p:animClr clrSpc="hsl" dir="cw">
                                      <p:cBhvr override="childStyle">
                                        <p:cTn id="131" dur="500" fill="hold"/>
                                        <p:tgtEl>
                                          <p:spTgt spid="22"/>
                                        </p:tgtEl>
                                        <p:attrNameLst>
                                          <p:attrName>style.color</p:attrName>
                                        </p:attrNameLst>
                                      </p:cBhvr>
                                      <p:by>
                                        <p:hsl h="7200000" s="0" l="0"/>
                                      </p:by>
                                    </p:animClr>
                                    <p:animClr clrSpc="hsl" dir="cw">
                                      <p:cBhvr>
                                        <p:cTn id="132" dur="500" fill="hold"/>
                                        <p:tgtEl>
                                          <p:spTgt spid="22"/>
                                        </p:tgtEl>
                                        <p:attrNameLst>
                                          <p:attrName>fillcolor</p:attrName>
                                        </p:attrNameLst>
                                      </p:cBhvr>
                                      <p:by>
                                        <p:hsl h="7200000" s="0" l="0"/>
                                      </p:by>
                                    </p:animClr>
                                    <p:animClr clrSpc="hsl" dir="cw">
                                      <p:cBhvr>
                                        <p:cTn id="133" dur="500" fill="hold"/>
                                        <p:tgtEl>
                                          <p:spTgt spid="22"/>
                                        </p:tgtEl>
                                        <p:attrNameLst>
                                          <p:attrName>stroke.color</p:attrName>
                                        </p:attrNameLst>
                                      </p:cBhvr>
                                      <p:by>
                                        <p:hsl h="7200000" s="0" l="0"/>
                                      </p:by>
                                    </p:animClr>
                                    <p:set>
                                      <p:cBhvr>
                                        <p:cTn id="134" dur="500" fill="hold"/>
                                        <p:tgtEl>
                                          <p:spTgt spid="22"/>
                                        </p:tgtEl>
                                        <p:attrNameLst>
                                          <p:attrName>fill.type</p:attrName>
                                        </p:attrNameLst>
                                      </p:cBhvr>
                                      <p:to>
                                        <p:strVal val="solid"/>
                                      </p:to>
                                    </p:se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28"/>
                                        </p:tgtEl>
                                        <p:attrNameLst>
                                          <p:attrName>style.visibility</p:attrName>
                                        </p:attrNameLst>
                                      </p:cBhvr>
                                      <p:to>
                                        <p:strVal val="visible"/>
                                      </p:to>
                                    </p:set>
                                    <p:animEffect transition="in" filter="fade">
                                      <p:cBhvr>
                                        <p:cTn id="139" dur="500"/>
                                        <p:tgtEl>
                                          <p:spTgt spid="28"/>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fade">
                                      <p:cBhvr>
                                        <p:cTn id="142" dur="500"/>
                                        <p:tgtEl>
                                          <p:spTgt spid="31"/>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35"/>
                                        </p:tgtEl>
                                        <p:attrNameLst>
                                          <p:attrName>style.visibility</p:attrName>
                                        </p:attrNameLst>
                                      </p:cBhvr>
                                      <p:to>
                                        <p:strVal val="visible"/>
                                      </p:to>
                                    </p:set>
                                    <p:animEffect transition="in" filter="fade">
                                      <p:cBhvr>
                                        <p:cTn id="147" dur="500"/>
                                        <p:tgtEl>
                                          <p:spTgt spid="35"/>
                                        </p:tgtEl>
                                      </p:cBhvr>
                                    </p:animEffect>
                                  </p:childTnLst>
                                </p:cTn>
                              </p:par>
                            </p:childTnLst>
                          </p:cTn>
                        </p:par>
                      </p:childTnLst>
                    </p:cTn>
                  </p:par>
                  <p:par>
                    <p:cTn id="148" fill="hold">
                      <p:stCondLst>
                        <p:cond delay="indefinite"/>
                      </p:stCondLst>
                      <p:childTnLst>
                        <p:par>
                          <p:cTn id="149" fill="hold">
                            <p:stCondLst>
                              <p:cond delay="0"/>
                            </p:stCondLst>
                            <p:childTnLst>
                              <p:par>
                                <p:cTn id="150" presetID="21" presetClass="emph" presetSubtype="0" fill="hold" grpId="6" nodeType="clickEffect">
                                  <p:stCondLst>
                                    <p:cond delay="0"/>
                                  </p:stCondLst>
                                  <p:childTnLst>
                                    <p:animClr clrSpc="hsl" dir="cw">
                                      <p:cBhvr override="childStyle">
                                        <p:cTn id="151" dur="500" fill="hold"/>
                                        <p:tgtEl>
                                          <p:spTgt spid="20"/>
                                        </p:tgtEl>
                                        <p:attrNameLst>
                                          <p:attrName>style.color</p:attrName>
                                        </p:attrNameLst>
                                      </p:cBhvr>
                                      <p:by>
                                        <p:hsl h="7200000" s="0" l="0"/>
                                      </p:by>
                                    </p:animClr>
                                    <p:animClr clrSpc="hsl" dir="cw">
                                      <p:cBhvr>
                                        <p:cTn id="152" dur="500" fill="hold"/>
                                        <p:tgtEl>
                                          <p:spTgt spid="20"/>
                                        </p:tgtEl>
                                        <p:attrNameLst>
                                          <p:attrName>fillcolor</p:attrName>
                                        </p:attrNameLst>
                                      </p:cBhvr>
                                      <p:by>
                                        <p:hsl h="7200000" s="0" l="0"/>
                                      </p:by>
                                    </p:animClr>
                                    <p:animClr clrSpc="hsl" dir="cw">
                                      <p:cBhvr>
                                        <p:cTn id="153" dur="500" fill="hold"/>
                                        <p:tgtEl>
                                          <p:spTgt spid="20"/>
                                        </p:tgtEl>
                                        <p:attrNameLst>
                                          <p:attrName>stroke.color</p:attrName>
                                        </p:attrNameLst>
                                      </p:cBhvr>
                                      <p:by>
                                        <p:hsl h="7200000" s="0" l="0"/>
                                      </p:by>
                                    </p:animClr>
                                    <p:set>
                                      <p:cBhvr>
                                        <p:cTn id="154" dur="500" fill="hold"/>
                                        <p:tgtEl>
                                          <p:spTgt spid="20"/>
                                        </p:tgtEl>
                                        <p:attrNameLst>
                                          <p:attrName>fill.type</p:attrName>
                                        </p:attrNameLst>
                                      </p:cBhvr>
                                      <p:to>
                                        <p:strVal val="solid"/>
                                      </p:to>
                                    </p:set>
                                  </p:childTnLst>
                                </p:cTn>
                              </p:par>
                              <p:par>
                                <p:cTn id="155" presetID="21" presetClass="emph" presetSubtype="0" fill="hold" nodeType="withEffect">
                                  <p:stCondLst>
                                    <p:cond delay="0"/>
                                  </p:stCondLst>
                                  <p:childTnLst>
                                    <p:animClr clrSpc="hsl" dir="cw">
                                      <p:cBhvr override="childStyle">
                                        <p:cTn id="156" dur="500" fill="hold"/>
                                        <p:tgtEl>
                                          <p:spTgt spid="24"/>
                                        </p:tgtEl>
                                        <p:attrNameLst>
                                          <p:attrName>style.color</p:attrName>
                                        </p:attrNameLst>
                                      </p:cBhvr>
                                      <p:by>
                                        <p:hsl h="7200000" s="0" l="0"/>
                                      </p:by>
                                    </p:animClr>
                                    <p:animClr clrSpc="hsl" dir="cw">
                                      <p:cBhvr>
                                        <p:cTn id="157" dur="500" fill="hold"/>
                                        <p:tgtEl>
                                          <p:spTgt spid="24"/>
                                        </p:tgtEl>
                                        <p:attrNameLst>
                                          <p:attrName>fillcolor</p:attrName>
                                        </p:attrNameLst>
                                      </p:cBhvr>
                                      <p:by>
                                        <p:hsl h="7200000" s="0" l="0"/>
                                      </p:by>
                                    </p:animClr>
                                    <p:animClr clrSpc="hsl" dir="cw">
                                      <p:cBhvr>
                                        <p:cTn id="158" dur="500" fill="hold"/>
                                        <p:tgtEl>
                                          <p:spTgt spid="24"/>
                                        </p:tgtEl>
                                        <p:attrNameLst>
                                          <p:attrName>stroke.color</p:attrName>
                                        </p:attrNameLst>
                                      </p:cBhvr>
                                      <p:by>
                                        <p:hsl h="7200000" s="0" l="0"/>
                                      </p:by>
                                    </p:animClr>
                                    <p:set>
                                      <p:cBhvr>
                                        <p:cTn id="159" dur="500" fill="hold"/>
                                        <p:tgtEl>
                                          <p:spTgt spid="24"/>
                                        </p:tgtEl>
                                        <p:attrNameLst>
                                          <p:attrName>fill.type</p:attrName>
                                        </p:attrNameLst>
                                      </p:cBhvr>
                                      <p:to>
                                        <p:strVal val="solid"/>
                                      </p:to>
                                    </p:set>
                                  </p:childTnLst>
                                </p:cTn>
                              </p:par>
                              <p:par>
                                <p:cTn id="160" presetID="21" presetClass="emph" presetSubtype="0" fill="hold" grpId="2" nodeType="withEffect">
                                  <p:stCondLst>
                                    <p:cond delay="0"/>
                                  </p:stCondLst>
                                  <p:childTnLst>
                                    <p:animClr clrSpc="hsl" dir="cw">
                                      <p:cBhvr override="childStyle">
                                        <p:cTn id="161" dur="500" fill="hold"/>
                                        <p:tgtEl>
                                          <p:spTgt spid="22"/>
                                        </p:tgtEl>
                                        <p:attrNameLst>
                                          <p:attrName>style.color</p:attrName>
                                        </p:attrNameLst>
                                      </p:cBhvr>
                                      <p:by>
                                        <p:hsl h="7200000" s="0" l="0"/>
                                      </p:by>
                                    </p:animClr>
                                    <p:animClr clrSpc="hsl" dir="cw">
                                      <p:cBhvr>
                                        <p:cTn id="162" dur="500" fill="hold"/>
                                        <p:tgtEl>
                                          <p:spTgt spid="22"/>
                                        </p:tgtEl>
                                        <p:attrNameLst>
                                          <p:attrName>fillcolor</p:attrName>
                                        </p:attrNameLst>
                                      </p:cBhvr>
                                      <p:by>
                                        <p:hsl h="7200000" s="0" l="0"/>
                                      </p:by>
                                    </p:animClr>
                                    <p:animClr clrSpc="hsl" dir="cw">
                                      <p:cBhvr>
                                        <p:cTn id="163" dur="500" fill="hold"/>
                                        <p:tgtEl>
                                          <p:spTgt spid="22"/>
                                        </p:tgtEl>
                                        <p:attrNameLst>
                                          <p:attrName>stroke.color</p:attrName>
                                        </p:attrNameLst>
                                      </p:cBhvr>
                                      <p:by>
                                        <p:hsl h="7200000" s="0" l="0"/>
                                      </p:by>
                                    </p:animClr>
                                    <p:set>
                                      <p:cBhvr>
                                        <p:cTn id="164" dur="500" fill="hold"/>
                                        <p:tgtEl>
                                          <p:spTgt spid="22"/>
                                        </p:tgtEl>
                                        <p:attrNameLst>
                                          <p:attrName>fill.type</p:attrName>
                                        </p:attrNameLst>
                                      </p:cBhvr>
                                      <p:to>
                                        <p:strVal val="solid"/>
                                      </p:to>
                                    </p:se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29"/>
                                        </p:tgtEl>
                                        <p:attrNameLst>
                                          <p:attrName>style.visibility</p:attrName>
                                        </p:attrNameLst>
                                      </p:cBhvr>
                                      <p:to>
                                        <p:strVal val="visible"/>
                                      </p:to>
                                    </p:set>
                                    <p:animEffect transition="in" filter="fade">
                                      <p:cBhvr>
                                        <p:cTn id="169" dur="500"/>
                                        <p:tgtEl>
                                          <p:spTgt spid="29"/>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32"/>
                                        </p:tgtEl>
                                        <p:attrNameLst>
                                          <p:attrName>style.visibility</p:attrName>
                                        </p:attrNameLst>
                                      </p:cBhvr>
                                      <p:to>
                                        <p:strVal val="visible"/>
                                      </p:to>
                                    </p:set>
                                    <p:animEffect transition="in" filter="fade">
                                      <p:cBhvr>
                                        <p:cTn id="172" dur="500"/>
                                        <p:tgtEl>
                                          <p:spTgt spid="32"/>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4" fill="hold" grpId="0" nodeType="clickEffect">
                                  <p:stCondLst>
                                    <p:cond delay="0"/>
                                  </p:stCondLst>
                                  <p:childTnLst>
                                    <p:set>
                                      <p:cBhvr>
                                        <p:cTn id="176" dur="1" fill="hold">
                                          <p:stCondLst>
                                            <p:cond delay="0"/>
                                          </p:stCondLst>
                                        </p:cTn>
                                        <p:tgtEl>
                                          <p:spTgt spid="33"/>
                                        </p:tgtEl>
                                        <p:attrNameLst>
                                          <p:attrName>style.visibility</p:attrName>
                                        </p:attrNameLst>
                                      </p:cBhvr>
                                      <p:to>
                                        <p:strVal val="visible"/>
                                      </p:to>
                                    </p:set>
                                    <p:animEffect transition="in" filter="wipe(down)">
                                      <p:cBhvr>
                                        <p:cTn id="177" dur="500"/>
                                        <p:tgtEl>
                                          <p:spTgt spid="33"/>
                                        </p:tgtEl>
                                      </p:cBhvr>
                                    </p:animEffect>
                                  </p:childTnLst>
                                </p:cTn>
                              </p:par>
                            </p:childTnLst>
                          </p:cTn>
                        </p:par>
                      </p:childTnLst>
                    </p:cTn>
                  </p:par>
                  <p:par>
                    <p:cTn id="178" fill="hold">
                      <p:stCondLst>
                        <p:cond delay="indefinite"/>
                      </p:stCondLst>
                      <p:childTnLst>
                        <p:par>
                          <p:cTn id="179" fill="hold">
                            <p:stCondLst>
                              <p:cond delay="0"/>
                            </p:stCondLst>
                            <p:childTnLst>
                              <p:par>
                                <p:cTn id="180" presetID="21" presetClass="emph" presetSubtype="0" fill="hold" grpId="7" nodeType="clickEffect">
                                  <p:stCondLst>
                                    <p:cond delay="0"/>
                                  </p:stCondLst>
                                  <p:childTnLst>
                                    <p:animClr clrSpc="hsl" dir="cw">
                                      <p:cBhvr override="childStyle">
                                        <p:cTn id="181" dur="500" fill="hold"/>
                                        <p:tgtEl>
                                          <p:spTgt spid="20"/>
                                        </p:tgtEl>
                                        <p:attrNameLst>
                                          <p:attrName>style.color</p:attrName>
                                        </p:attrNameLst>
                                      </p:cBhvr>
                                      <p:by>
                                        <p:hsl h="7200000" s="0" l="0"/>
                                      </p:by>
                                    </p:animClr>
                                    <p:animClr clrSpc="hsl" dir="cw">
                                      <p:cBhvr>
                                        <p:cTn id="182" dur="500" fill="hold"/>
                                        <p:tgtEl>
                                          <p:spTgt spid="20"/>
                                        </p:tgtEl>
                                        <p:attrNameLst>
                                          <p:attrName>fillcolor</p:attrName>
                                        </p:attrNameLst>
                                      </p:cBhvr>
                                      <p:by>
                                        <p:hsl h="7200000" s="0" l="0"/>
                                      </p:by>
                                    </p:animClr>
                                    <p:animClr clrSpc="hsl" dir="cw">
                                      <p:cBhvr>
                                        <p:cTn id="183" dur="500" fill="hold"/>
                                        <p:tgtEl>
                                          <p:spTgt spid="20"/>
                                        </p:tgtEl>
                                        <p:attrNameLst>
                                          <p:attrName>stroke.color</p:attrName>
                                        </p:attrNameLst>
                                      </p:cBhvr>
                                      <p:by>
                                        <p:hsl h="7200000" s="0" l="0"/>
                                      </p:by>
                                    </p:animClr>
                                    <p:set>
                                      <p:cBhvr>
                                        <p:cTn id="184" dur="500" fill="hold"/>
                                        <p:tgtEl>
                                          <p:spTgt spid="20"/>
                                        </p:tgtEl>
                                        <p:attrNameLst>
                                          <p:attrName>fill.type</p:attrName>
                                        </p:attrNameLst>
                                      </p:cBhvr>
                                      <p:to>
                                        <p:strVal val="solid"/>
                                      </p:to>
                                    </p:set>
                                  </p:childTnLst>
                                </p:cTn>
                              </p:par>
                              <p:par>
                                <p:cTn id="185" presetID="21" presetClass="emph" presetSubtype="0" fill="hold" nodeType="withEffect">
                                  <p:stCondLst>
                                    <p:cond delay="0"/>
                                  </p:stCondLst>
                                  <p:childTnLst>
                                    <p:animClr clrSpc="hsl" dir="cw">
                                      <p:cBhvr override="childStyle">
                                        <p:cTn id="186" dur="500" fill="hold"/>
                                        <p:tgtEl>
                                          <p:spTgt spid="23"/>
                                        </p:tgtEl>
                                        <p:attrNameLst>
                                          <p:attrName>style.color</p:attrName>
                                        </p:attrNameLst>
                                      </p:cBhvr>
                                      <p:by>
                                        <p:hsl h="7200000" s="0" l="0"/>
                                      </p:by>
                                    </p:animClr>
                                    <p:animClr clrSpc="hsl" dir="cw">
                                      <p:cBhvr>
                                        <p:cTn id="187" dur="500" fill="hold"/>
                                        <p:tgtEl>
                                          <p:spTgt spid="23"/>
                                        </p:tgtEl>
                                        <p:attrNameLst>
                                          <p:attrName>fillcolor</p:attrName>
                                        </p:attrNameLst>
                                      </p:cBhvr>
                                      <p:by>
                                        <p:hsl h="7200000" s="0" l="0"/>
                                      </p:by>
                                    </p:animClr>
                                    <p:animClr clrSpc="hsl" dir="cw">
                                      <p:cBhvr>
                                        <p:cTn id="188" dur="500" fill="hold"/>
                                        <p:tgtEl>
                                          <p:spTgt spid="23"/>
                                        </p:tgtEl>
                                        <p:attrNameLst>
                                          <p:attrName>stroke.color</p:attrName>
                                        </p:attrNameLst>
                                      </p:cBhvr>
                                      <p:by>
                                        <p:hsl h="7200000" s="0" l="0"/>
                                      </p:by>
                                    </p:animClr>
                                    <p:set>
                                      <p:cBhvr>
                                        <p:cTn id="189" dur="500" fill="hold"/>
                                        <p:tgtEl>
                                          <p:spTgt spid="23"/>
                                        </p:tgtEl>
                                        <p:attrNameLst>
                                          <p:attrName>fill.type</p:attrName>
                                        </p:attrNameLst>
                                      </p:cBhvr>
                                      <p:to>
                                        <p:strVal val="solid"/>
                                      </p:to>
                                    </p:set>
                                  </p:childTnLst>
                                </p:cTn>
                              </p:par>
                              <p:par>
                                <p:cTn id="190" presetID="21" presetClass="emph" presetSubtype="0" fill="hold" grpId="3" nodeType="withEffect">
                                  <p:stCondLst>
                                    <p:cond delay="0"/>
                                  </p:stCondLst>
                                  <p:childTnLst>
                                    <p:animClr clrSpc="hsl" dir="cw">
                                      <p:cBhvr override="childStyle">
                                        <p:cTn id="191" dur="500" fill="hold"/>
                                        <p:tgtEl>
                                          <p:spTgt spid="21"/>
                                        </p:tgtEl>
                                        <p:attrNameLst>
                                          <p:attrName>style.color</p:attrName>
                                        </p:attrNameLst>
                                      </p:cBhvr>
                                      <p:by>
                                        <p:hsl h="7200000" s="0" l="0"/>
                                      </p:by>
                                    </p:animClr>
                                    <p:animClr clrSpc="hsl" dir="cw">
                                      <p:cBhvr>
                                        <p:cTn id="192" dur="500" fill="hold"/>
                                        <p:tgtEl>
                                          <p:spTgt spid="21"/>
                                        </p:tgtEl>
                                        <p:attrNameLst>
                                          <p:attrName>fillcolor</p:attrName>
                                        </p:attrNameLst>
                                      </p:cBhvr>
                                      <p:by>
                                        <p:hsl h="7200000" s="0" l="0"/>
                                      </p:by>
                                    </p:animClr>
                                    <p:animClr clrSpc="hsl" dir="cw">
                                      <p:cBhvr>
                                        <p:cTn id="193" dur="500" fill="hold"/>
                                        <p:tgtEl>
                                          <p:spTgt spid="21"/>
                                        </p:tgtEl>
                                        <p:attrNameLst>
                                          <p:attrName>stroke.color</p:attrName>
                                        </p:attrNameLst>
                                      </p:cBhvr>
                                      <p:by>
                                        <p:hsl h="7200000" s="0" l="0"/>
                                      </p:by>
                                    </p:animClr>
                                    <p:set>
                                      <p:cBhvr>
                                        <p:cTn id="194" dur="500" fill="hold"/>
                                        <p:tgtEl>
                                          <p:spTgt spid="21"/>
                                        </p:tgtEl>
                                        <p:attrNameLst>
                                          <p:attrName>fill.type</p:attrName>
                                        </p:attrNameLst>
                                      </p:cBhvr>
                                      <p:to>
                                        <p:strVal val="solid"/>
                                      </p:to>
                                    </p:set>
                                  </p:childTnLst>
                                </p:cTn>
                              </p:par>
                              <p:par>
                                <p:cTn id="195" presetID="21" presetClass="emph" presetSubtype="0" fill="hold" nodeType="withEffect">
                                  <p:stCondLst>
                                    <p:cond delay="0"/>
                                  </p:stCondLst>
                                  <p:childTnLst>
                                    <p:animClr clrSpc="hsl" dir="cw">
                                      <p:cBhvr override="childStyle">
                                        <p:cTn id="196" dur="500" fill="hold"/>
                                        <p:tgtEl>
                                          <p:spTgt spid="26"/>
                                        </p:tgtEl>
                                        <p:attrNameLst>
                                          <p:attrName>style.color</p:attrName>
                                        </p:attrNameLst>
                                      </p:cBhvr>
                                      <p:by>
                                        <p:hsl h="7200000" s="0" l="0"/>
                                      </p:by>
                                    </p:animClr>
                                    <p:animClr clrSpc="hsl" dir="cw">
                                      <p:cBhvr>
                                        <p:cTn id="197" dur="500" fill="hold"/>
                                        <p:tgtEl>
                                          <p:spTgt spid="26"/>
                                        </p:tgtEl>
                                        <p:attrNameLst>
                                          <p:attrName>fillcolor</p:attrName>
                                        </p:attrNameLst>
                                      </p:cBhvr>
                                      <p:by>
                                        <p:hsl h="7200000" s="0" l="0"/>
                                      </p:by>
                                    </p:animClr>
                                    <p:animClr clrSpc="hsl" dir="cw">
                                      <p:cBhvr>
                                        <p:cTn id="198" dur="500" fill="hold"/>
                                        <p:tgtEl>
                                          <p:spTgt spid="26"/>
                                        </p:tgtEl>
                                        <p:attrNameLst>
                                          <p:attrName>stroke.color</p:attrName>
                                        </p:attrNameLst>
                                      </p:cBhvr>
                                      <p:by>
                                        <p:hsl h="7200000" s="0" l="0"/>
                                      </p:by>
                                    </p:animClr>
                                    <p:set>
                                      <p:cBhvr>
                                        <p:cTn id="199" dur="500" fill="hold"/>
                                        <p:tgtEl>
                                          <p:spTgt spid="26"/>
                                        </p:tgtEl>
                                        <p:attrNameLst>
                                          <p:attrName>fill.type</p:attrName>
                                        </p:attrNameLst>
                                      </p:cBhvr>
                                      <p:to>
                                        <p:strVal val="solid"/>
                                      </p:to>
                                    </p:set>
                                  </p:childTnLst>
                                </p:cTn>
                              </p:par>
                              <p:par>
                                <p:cTn id="200" presetID="21" presetClass="emph" presetSubtype="0" fill="hold" grpId="1" nodeType="withEffect">
                                  <p:stCondLst>
                                    <p:cond delay="0"/>
                                  </p:stCondLst>
                                  <p:childTnLst>
                                    <p:animClr clrSpc="hsl" dir="cw">
                                      <p:cBhvr override="childStyle">
                                        <p:cTn id="201" dur="500" fill="hold"/>
                                        <p:tgtEl>
                                          <p:spTgt spid="30"/>
                                        </p:tgtEl>
                                        <p:attrNameLst>
                                          <p:attrName>style.color</p:attrName>
                                        </p:attrNameLst>
                                      </p:cBhvr>
                                      <p:by>
                                        <p:hsl h="7200000" s="0" l="0"/>
                                      </p:by>
                                    </p:animClr>
                                    <p:animClr clrSpc="hsl" dir="cw">
                                      <p:cBhvr>
                                        <p:cTn id="202" dur="500" fill="hold"/>
                                        <p:tgtEl>
                                          <p:spTgt spid="30"/>
                                        </p:tgtEl>
                                        <p:attrNameLst>
                                          <p:attrName>fillcolor</p:attrName>
                                        </p:attrNameLst>
                                      </p:cBhvr>
                                      <p:by>
                                        <p:hsl h="7200000" s="0" l="0"/>
                                      </p:by>
                                    </p:animClr>
                                    <p:animClr clrSpc="hsl" dir="cw">
                                      <p:cBhvr>
                                        <p:cTn id="203" dur="500" fill="hold"/>
                                        <p:tgtEl>
                                          <p:spTgt spid="30"/>
                                        </p:tgtEl>
                                        <p:attrNameLst>
                                          <p:attrName>stroke.color</p:attrName>
                                        </p:attrNameLst>
                                      </p:cBhvr>
                                      <p:by>
                                        <p:hsl h="7200000" s="0" l="0"/>
                                      </p:by>
                                    </p:animClr>
                                    <p:set>
                                      <p:cBhvr>
                                        <p:cTn id="204" dur="500" fill="hold"/>
                                        <p:tgtEl>
                                          <p:spTgt spid="3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0" grpId="2" animBg="1"/>
      <p:bldP spid="20" grpId="3" animBg="1"/>
      <p:bldP spid="20" grpId="4" animBg="1"/>
      <p:bldP spid="20" grpId="5" animBg="1"/>
      <p:bldP spid="20" grpId="6" animBg="1"/>
      <p:bldP spid="20" grpId="7" animBg="1"/>
      <p:bldP spid="21" grpId="0" animBg="1"/>
      <p:bldP spid="21" grpId="1" animBg="1"/>
      <p:bldP spid="21" grpId="2" animBg="1"/>
      <p:bldP spid="21" grpId="3" animBg="1"/>
      <p:bldP spid="22" grpId="0" animBg="1"/>
      <p:bldP spid="22" grpId="1" animBg="1"/>
      <p:bldP spid="22" grpId="2" animBg="1"/>
      <p:bldP spid="25" grpId="0" animBg="1"/>
      <p:bldP spid="30" grpId="0" animBg="1"/>
      <p:bldP spid="30" grpId="1" animBg="1"/>
      <p:bldP spid="31" grpId="0" animBg="1"/>
      <p:bldP spid="32" grpId="0" animBg="1"/>
      <p:bldP spid="33" grpId="0"/>
      <p:bldP spid="34" grpId="0" animBg="1"/>
      <p:bldP spid="35" grpId="0" animBg="1"/>
      <p:bldP spid="36" grpId="0" animBg="1"/>
      <p:bldP spid="37" grpId="0" animBg="1"/>
      <p:bldP spid="38" grpId="0" animBg="1"/>
      <p:bldP spid="39" grpId="0" animBg="1"/>
      <p:bldP spid="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292503" y="2175743"/>
            <a:ext cx="8717771" cy="1015663"/>
          </a:xfrm>
          <a:prstGeom prst="rect">
            <a:avLst/>
          </a:prstGeom>
          <a:noFill/>
        </p:spPr>
        <p:txBody>
          <a:bodyPr wrap="none" lIns="182880" tIns="91440" rIns="182880" bIns="91440" rtlCol="0">
            <a:spAutoFit/>
          </a:bodyPr>
          <a:lstStyle/>
          <a:p>
            <a:r>
              <a:rPr lang="zh-CN" altLang="en-US" sz="5400" dirty="0">
                <a:solidFill>
                  <a:schemeClr val="tx1"/>
                </a:solidFill>
                <a:latin typeface="+mj-ea"/>
                <a:ea typeface="+mj-ea"/>
              </a:rPr>
              <a:t>二叉搜索树的深度优先遍历</a:t>
            </a:r>
          </a:p>
        </p:txBody>
      </p:sp>
      <p:sp>
        <p:nvSpPr>
          <p:cNvPr id="12" name="椭圆 11"/>
          <p:cNvSpPr/>
          <p:nvPr/>
        </p:nvSpPr>
        <p:spPr>
          <a:xfrm>
            <a:off x="11337250" y="762120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a:t>
            </a:r>
            <a:endParaRPr lang="zh-CN" altLang="en-US" sz="2200" dirty="0">
              <a:solidFill>
                <a:schemeClr val="tx1"/>
              </a:solidFill>
            </a:endParaRPr>
          </a:p>
        </p:txBody>
      </p:sp>
      <p:sp>
        <p:nvSpPr>
          <p:cNvPr id="13" name="椭圆 12"/>
          <p:cNvSpPr/>
          <p:nvPr/>
        </p:nvSpPr>
        <p:spPr>
          <a:xfrm>
            <a:off x="10018134" y="887464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3</a:t>
            </a:r>
            <a:endParaRPr lang="zh-CN" altLang="en-US" sz="2200" dirty="0">
              <a:solidFill>
                <a:schemeClr val="tx1"/>
              </a:solidFill>
            </a:endParaRPr>
          </a:p>
        </p:txBody>
      </p:sp>
      <p:sp>
        <p:nvSpPr>
          <p:cNvPr id="14" name="椭圆 13"/>
          <p:cNvSpPr/>
          <p:nvPr/>
        </p:nvSpPr>
        <p:spPr>
          <a:xfrm>
            <a:off x="13056614" y="886206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10</a:t>
            </a:r>
            <a:endParaRPr lang="zh-CN" altLang="en-US" sz="2200" dirty="0">
              <a:solidFill>
                <a:schemeClr val="tx1"/>
              </a:solidFill>
            </a:endParaRPr>
          </a:p>
        </p:txBody>
      </p:sp>
      <p:cxnSp>
        <p:nvCxnSpPr>
          <p:cNvPr id="15" name="曲线连接符 14"/>
          <p:cNvCxnSpPr>
            <a:stCxn id="12" idx="3"/>
            <a:endCxn id="13" idx="0"/>
          </p:cNvCxnSpPr>
          <p:nvPr/>
        </p:nvCxnSpPr>
        <p:spPr>
          <a:xfrm rot="5400000">
            <a:off x="10826741" y="8189463"/>
            <a:ext cx="472950" cy="89741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12" idx="5"/>
            <a:endCxn id="14" idx="0"/>
          </p:cNvCxnSpPr>
          <p:nvPr/>
        </p:nvCxnSpPr>
        <p:spPr>
          <a:xfrm rot="16200000" flipH="1">
            <a:off x="12773967" y="7983047"/>
            <a:ext cx="460370" cy="1297666"/>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8969576" y="10534030"/>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a:t>
            </a:r>
            <a:endParaRPr lang="zh-CN" altLang="en-US" sz="2200" dirty="0">
              <a:solidFill>
                <a:schemeClr val="tx1"/>
              </a:solidFill>
            </a:endParaRPr>
          </a:p>
        </p:txBody>
      </p:sp>
      <p:cxnSp>
        <p:nvCxnSpPr>
          <p:cNvPr id="18" name="曲线连接符 17"/>
          <p:cNvCxnSpPr>
            <a:stCxn id="13" idx="3"/>
            <a:endCxn id="17" idx="0"/>
          </p:cNvCxnSpPr>
          <p:nvPr/>
        </p:nvCxnSpPr>
        <p:spPr>
          <a:xfrm rot="5400000">
            <a:off x="9439931" y="9781152"/>
            <a:ext cx="878894" cy="62686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3" idx="5"/>
            <a:endCxn id="22" idx="0"/>
          </p:cNvCxnSpPr>
          <p:nvPr/>
        </p:nvCxnSpPr>
        <p:spPr>
          <a:xfrm rot="16200000" flipH="1">
            <a:off x="10739312" y="9952025"/>
            <a:ext cx="916096" cy="32231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14" idx="3"/>
            <a:endCxn id="23" idx="0"/>
          </p:cNvCxnSpPr>
          <p:nvPr/>
        </p:nvCxnSpPr>
        <p:spPr>
          <a:xfrm rot="5400000">
            <a:off x="12608513" y="10019566"/>
            <a:ext cx="999786" cy="245764"/>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14" idx="5"/>
            <a:endCxn id="24" idx="0"/>
          </p:cNvCxnSpPr>
          <p:nvPr/>
        </p:nvCxnSpPr>
        <p:spPr>
          <a:xfrm rot="16200000" flipH="1">
            <a:off x="13782536" y="9934701"/>
            <a:ext cx="1070176" cy="48588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10762150" y="1057123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5</a:t>
            </a:r>
            <a:endParaRPr lang="zh-CN" altLang="en-US" sz="2200" dirty="0">
              <a:solidFill>
                <a:schemeClr val="tx1"/>
              </a:solidFill>
            </a:endParaRPr>
          </a:p>
        </p:txBody>
      </p:sp>
      <p:sp>
        <p:nvSpPr>
          <p:cNvPr id="23" name="椭圆 22"/>
          <p:cNvSpPr/>
          <p:nvPr/>
        </p:nvSpPr>
        <p:spPr>
          <a:xfrm>
            <a:off x="12389152" y="1064234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9</a:t>
            </a:r>
            <a:endParaRPr lang="zh-CN" altLang="en-US" sz="2200" dirty="0">
              <a:solidFill>
                <a:schemeClr val="tx1"/>
              </a:solidFill>
            </a:endParaRPr>
          </a:p>
        </p:txBody>
      </p:sp>
      <p:sp>
        <p:nvSpPr>
          <p:cNvPr id="24" name="椭圆 23"/>
          <p:cNvSpPr/>
          <p:nvPr/>
        </p:nvSpPr>
        <p:spPr>
          <a:xfrm>
            <a:off x="13964198" y="1071273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12</a:t>
            </a:r>
            <a:endParaRPr lang="zh-CN" altLang="en-US" sz="2200" dirty="0">
              <a:solidFill>
                <a:schemeClr val="tx1"/>
              </a:solidFill>
            </a:endParaRPr>
          </a:p>
        </p:txBody>
      </p:sp>
      <p:sp>
        <p:nvSpPr>
          <p:cNvPr id="3" name="TextBox 2"/>
          <p:cNvSpPr txBox="1"/>
          <p:nvPr/>
        </p:nvSpPr>
        <p:spPr>
          <a:xfrm>
            <a:off x="2006410" y="3224858"/>
            <a:ext cx="20102298" cy="3877985"/>
          </a:xfrm>
          <a:prstGeom prst="rect">
            <a:avLst/>
          </a:prstGeom>
          <a:noFill/>
        </p:spPr>
        <p:txBody>
          <a:bodyPr wrap="none" lIns="182880" tIns="91440" rIns="182880" bIns="91440" rtlCol="0">
            <a:spAutoFit/>
          </a:bodyPr>
          <a:lstStyle/>
          <a:p>
            <a:pPr marL="685800" indent="-685800" algn="l">
              <a:lnSpc>
                <a:spcPct val="150000"/>
              </a:lnSpc>
              <a:buFont typeface="Wingdings" pitchFamily="2" charset="2"/>
              <a:buChar char="u"/>
            </a:pPr>
            <a:r>
              <a:rPr lang="zh-CN" altLang="en-US" sz="4000" dirty="0">
                <a:solidFill>
                  <a:schemeClr val="tx1"/>
                </a:solidFill>
              </a:rPr>
              <a:t>二叉树的深度遍历分为：前序遍历、中序遍历、后序遍历</a:t>
            </a:r>
            <a:endParaRPr lang="en-US" altLang="zh-CN" sz="4000" dirty="0">
              <a:solidFill>
                <a:schemeClr val="tx1"/>
              </a:solidFill>
            </a:endParaRPr>
          </a:p>
          <a:p>
            <a:pPr marL="685800" indent="-685800" algn="l">
              <a:lnSpc>
                <a:spcPct val="150000"/>
              </a:lnSpc>
              <a:buFont typeface="Wingdings" pitchFamily="2" charset="2"/>
              <a:buChar char="u"/>
            </a:pPr>
            <a:r>
              <a:rPr lang="zh-CN" altLang="en-US" sz="4000" dirty="0">
                <a:solidFill>
                  <a:schemeClr val="tx1"/>
                </a:solidFill>
              </a:rPr>
              <a:t>前序遍历</a:t>
            </a:r>
            <a:r>
              <a:rPr lang="en-US" altLang="zh-CN" sz="4000" dirty="0">
                <a:solidFill>
                  <a:schemeClr val="tx1"/>
                </a:solidFill>
              </a:rPr>
              <a:t>: </a:t>
            </a:r>
            <a:r>
              <a:rPr lang="zh-CN" altLang="en-US" sz="4000" dirty="0">
                <a:solidFill>
                  <a:schemeClr val="tx1"/>
                </a:solidFill>
              </a:rPr>
              <a:t>先输出父节点，再遍历左子树和右子树</a:t>
            </a:r>
          </a:p>
          <a:p>
            <a:pPr marL="685800" indent="-685800" algn="l">
              <a:lnSpc>
                <a:spcPct val="150000"/>
              </a:lnSpc>
              <a:buFont typeface="Wingdings" pitchFamily="2" charset="2"/>
              <a:buChar char="u"/>
            </a:pPr>
            <a:r>
              <a:rPr lang="zh-CN" altLang="en-US" sz="4000" dirty="0">
                <a:solidFill>
                  <a:schemeClr val="tx1"/>
                </a:solidFill>
              </a:rPr>
              <a:t>中序遍历</a:t>
            </a:r>
            <a:r>
              <a:rPr lang="en-US" altLang="zh-CN" sz="4000" dirty="0">
                <a:solidFill>
                  <a:schemeClr val="tx1"/>
                </a:solidFill>
              </a:rPr>
              <a:t>: </a:t>
            </a:r>
            <a:r>
              <a:rPr lang="zh-CN" altLang="en-US" sz="4000" dirty="0">
                <a:solidFill>
                  <a:schemeClr val="tx1"/>
                </a:solidFill>
              </a:rPr>
              <a:t>先遍历左子树，再输出父节点，再遍历右子树，中序遍历的结果是有序的</a:t>
            </a:r>
          </a:p>
          <a:p>
            <a:pPr marL="685800" indent="-685800" algn="l">
              <a:lnSpc>
                <a:spcPct val="150000"/>
              </a:lnSpc>
              <a:buFont typeface="Wingdings" pitchFamily="2" charset="2"/>
              <a:buChar char="u"/>
            </a:pPr>
            <a:r>
              <a:rPr lang="zh-CN" altLang="en-US" sz="4000" dirty="0">
                <a:solidFill>
                  <a:schemeClr val="tx1"/>
                </a:solidFill>
              </a:rPr>
              <a:t>后序遍历</a:t>
            </a:r>
            <a:r>
              <a:rPr lang="en-US" altLang="zh-CN" sz="4000" dirty="0">
                <a:solidFill>
                  <a:schemeClr val="tx1"/>
                </a:solidFill>
              </a:rPr>
              <a:t>: </a:t>
            </a:r>
            <a:r>
              <a:rPr lang="zh-CN" altLang="en-US" sz="4000" dirty="0">
                <a:solidFill>
                  <a:schemeClr val="tx1"/>
                </a:solidFill>
              </a:rPr>
              <a:t>先遍历左子树，再遍历右子树，最后输出父节点</a:t>
            </a:r>
          </a:p>
        </p:txBody>
      </p:sp>
      <p:sp>
        <p:nvSpPr>
          <p:cNvPr id="2" name="TextBox 1"/>
          <p:cNvSpPr txBox="1"/>
          <p:nvPr/>
        </p:nvSpPr>
        <p:spPr>
          <a:xfrm>
            <a:off x="8717990" y="1219656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r>
              <a:rPr lang="en-US" altLang="zh-CN" dirty="0">
                <a:solidFill>
                  <a:schemeClr val="tx1"/>
                </a:solidFill>
              </a:rPr>
              <a:t>1</a:t>
            </a:r>
            <a:endParaRPr lang="zh-CN" altLang="en-US" dirty="0">
              <a:solidFill>
                <a:schemeClr val="tx1"/>
              </a:solidFill>
            </a:endParaRPr>
          </a:p>
        </p:txBody>
      </p:sp>
      <p:sp>
        <p:nvSpPr>
          <p:cNvPr id="5" name="矩形 4"/>
          <p:cNvSpPr/>
          <p:nvPr/>
        </p:nvSpPr>
        <p:spPr>
          <a:xfrm>
            <a:off x="14879920" y="12196560"/>
            <a:ext cx="757259"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a:solidFill>
                  <a:schemeClr val="tx1"/>
                </a:solidFill>
              </a:rPr>
              <a:t>12</a:t>
            </a:r>
          </a:p>
        </p:txBody>
      </p:sp>
      <p:sp>
        <p:nvSpPr>
          <p:cNvPr id="6" name="矩形 5"/>
          <p:cNvSpPr/>
          <p:nvPr/>
        </p:nvSpPr>
        <p:spPr>
          <a:xfrm>
            <a:off x="9697022" y="1219656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a:solidFill>
                  <a:schemeClr val="tx1"/>
                </a:solidFill>
              </a:rPr>
              <a:t>3</a:t>
            </a:r>
          </a:p>
        </p:txBody>
      </p:sp>
      <p:sp>
        <p:nvSpPr>
          <p:cNvPr id="7" name="矩形 6"/>
          <p:cNvSpPr/>
          <p:nvPr/>
        </p:nvSpPr>
        <p:spPr>
          <a:xfrm>
            <a:off x="10676054" y="1219656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a:solidFill>
                  <a:schemeClr val="tx1"/>
                </a:solidFill>
              </a:rPr>
              <a:t>5</a:t>
            </a:r>
            <a:endParaRPr lang="zh-CN" altLang="en-US" dirty="0">
              <a:solidFill>
                <a:schemeClr val="tx1"/>
              </a:solidFill>
            </a:endParaRPr>
          </a:p>
        </p:txBody>
      </p:sp>
      <p:sp>
        <p:nvSpPr>
          <p:cNvPr id="26" name="矩形 25"/>
          <p:cNvSpPr/>
          <p:nvPr/>
        </p:nvSpPr>
        <p:spPr>
          <a:xfrm>
            <a:off x="11655086" y="1219656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a:solidFill>
                  <a:schemeClr val="tx1"/>
                </a:solidFill>
              </a:rPr>
              <a:t>7</a:t>
            </a:r>
          </a:p>
        </p:txBody>
      </p:sp>
      <p:sp>
        <p:nvSpPr>
          <p:cNvPr id="27" name="矩形 26"/>
          <p:cNvSpPr/>
          <p:nvPr/>
        </p:nvSpPr>
        <p:spPr>
          <a:xfrm>
            <a:off x="12634118" y="1219656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a:solidFill>
                  <a:schemeClr val="tx1"/>
                </a:solidFill>
              </a:rPr>
              <a:t>9</a:t>
            </a:r>
          </a:p>
        </p:txBody>
      </p:sp>
      <p:sp>
        <p:nvSpPr>
          <p:cNvPr id="28" name="矩形 27"/>
          <p:cNvSpPr/>
          <p:nvPr/>
        </p:nvSpPr>
        <p:spPr>
          <a:xfrm>
            <a:off x="13644408" y="12196560"/>
            <a:ext cx="757259"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a:solidFill>
                  <a:schemeClr val="tx1"/>
                </a:solidFill>
              </a:rPr>
              <a:t>10</a:t>
            </a:r>
          </a:p>
        </p:txBody>
      </p:sp>
      <p:sp>
        <p:nvSpPr>
          <p:cNvPr id="45" name="TextBox 44"/>
          <p:cNvSpPr txBox="1"/>
          <p:nvPr/>
        </p:nvSpPr>
        <p:spPr>
          <a:xfrm>
            <a:off x="13444353" y="7579749"/>
            <a:ext cx="1914627" cy="646331"/>
          </a:xfrm>
          <a:prstGeom prst="rect">
            <a:avLst/>
          </a:prstGeom>
          <a:noFill/>
        </p:spPr>
        <p:txBody>
          <a:bodyPr wrap="none" lIns="182880" tIns="91440" rIns="182880" bIns="91440" rtlCol="0">
            <a:spAutoFit/>
          </a:bodyPr>
          <a:lstStyle/>
          <a:p>
            <a:r>
              <a:rPr lang="zh-CN" altLang="en-US" dirty="0">
                <a:solidFill>
                  <a:schemeClr val="tx1"/>
                </a:solidFill>
              </a:rPr>
              <a:t>中序遍历</a:t>
            </a:r>
          </a:p>
        </p:txBody>
      </p:sp>
      <p:sp>
        <p:nvSpPr>
          <p:cNvPr id="46" name="椭圆 45"/>
          <p:cNvSpPr/>
          <p:nvPr/>
        </p:nvSpPr>
        <p:spPr>
          <a:xfrm>
            <a:off x="3198946" y="758839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a:t>
            </a:r>
            <a:endParaRPr lang="zh-CN" altLang="en-US" sz="2200" dirty="0">
              <a:solidFill>
                <a:schemeClr val="tx1"/>
              </a:solidFill>
            </a:endParaRPr>
          </a:p>
        </p:txBody>
      </p:sp>
      <p:sp>
        <p:nvSpPr>
          <p:cNvPr id="47" name="椭圆 46"/>
          <p:cNvSpPr/>
          <p:nvPr/>
        </p:nvSpPr>
        <p:spPr>
          <a:xfrm>
            <a:off x="1879830" y="884183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3</a:t>
            </a:r>
            <a:endParaRPr lang="zh-CN" altLang="en-US" sz="2200" dirty="0">
              <a:solidFill>
                <a:schemeClr val="tx1"/>
              </a:solidFill>
            </a:endParaRPr>
          </a:p>
        </p:txBody>
      </p:sp>
      <p:sp>
        <p:nvSpPr>
          <p:cNvPr id="48" name="椭圆 47"/>
          <p:cNvSpPr/>
          <p:nvPr/>
        </p:nvSpPr>
        <p:spPr>
          <a:xfrm>
            <a:off x="4862810" y="8807570"/>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10</a:t>
            </a:r>
            <a:endParaRPr lang="zh-CN" altLang="en-US" sz="2200" dirty="0">
              <a:solidFill>
                <a:schemeClr val="tx1"/>
              </a:solidFill>
            </a:endParaRPr>
          </a:p>
        </p:txBody>
      </p:sp>
      <p:cxnSp>
        <p:nvCxnSpPr>
          <p:cNvPr id="49" name="曲线连接符 48"/>
          <p:cNvCxnSpPr>
            <a:stCxn id="46" idx="3"/>
            <a:endCxn id="47" idx="0"/>
          </p:cNvCxnSpPr>
          <p:nvPr/>
        </p:nvCxnSpPr>
        <p:spPr>
          <a:xfrm rot="5400000">
            <a:off x="2688437" y="8156653"/>
            <a:ext cx="472950" cy="89741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曲线连接符 49"/>
          <p:cNvCxnSpPr>
            <a:stCxn id="46" idx="5"/>
            <a:endCxn id="48" idx="0"/>
          </p:cNvCxnSpPr>
          <p:nvPr/>
        </p:nvCxnSpPr>
        <p:spPr>
          <a:xfrm rot="16200000" flipH="1">
            <a:off x="4618754" y="7967145"/>
            <a:ext cx="438684" cy="1242166"/>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856228" y="10521588"/>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a:t>
            </a:r>
            <a:endParaRPr lang="zh-CN" altLang="en-US" sz="2200" dirty="0">
              <a:solidFill>
                <a:schemeClr val="tx1"/>
              </a:solidFill>
            </a:endParaRPr>
          </a:p>
        </p:txBody>
      </p:sp>
      <p:cxnSp>
        <p:nvCxnSpPr>
          <p:cNvPr id="52" name="曲线连接符 51"/>
          <p:cNvCxnSpPr>
            <a:stCxn id="47" idx="3"/>
            <a:endCxn id="51" idx="0"/>
          </p:cNvCxnSpPr>
          <p:nvPr/>
        </p:nvCxnSpPr>
        <p:spPr>
          <a:xfrm rot="5400000">
            <a:off x="1303921" y="9771004"/>
            <a:ext cx="899262" cy="601904"/>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曲线连接符 52"/>
          <p:cNvCxnSpPr>
            <a:stCxn id="47" idx="5"/>
            <a:endCxn id="56" idx="0"/>
          </p:cNvCxnSpPr>
          <p:nvPr/>
        </p:nvCxnSpPr>
        <p:spPr>
          <a:xfrm rot="16200000" flipH="1">
            <a:off x="2601008" y="9919215"/>
            <a:ext cx="916096" cy="32231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曲线连接符 53"/>
          <p:cNvCxnSpPr>
            <a:stCxn id="48" idx="3"/>
            <a:endCxn id="57" idx="0"/>
          </p:cNvCxnSpPr>
          <p:nvPr/>
        </p:nvCxnSpPr>
        <p:spPr>
          <a:xfrm rot="5400000">
            <a:off x="4398295" y="10003153"/>
            <a:ext cx="1054282" cy="22409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曲线连接符 54"/>
          <p:cNvCxnSpPr>
            <a:stCxn id="48" idx="5"/>
            <a:endCxn id="58" idx="0"/>
          </p:cNvCxnSpPr>
          <p:nvPr/>
        </p:nvCxnSpPr>
        <p:spPr>
          <a:xfrm rot="16200000" flipH="1">
            <a:off x="5712298" y="9756639"/>
            <a:ext cx="933528" cy="59637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2623846" y="1053842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5</a:t>
            </a:r>
            <a:endParaRPr lang="zh-CN" altLang="en-US" sz="2200" dirty="0">
              <a:solidFill>
                <a:schemeClr val="tx1"/>
              </a:solidFill>
            </a:endParaRPr>
          </a:p>
        </p:txBody>
      </p:sp>
      <p:sp>
        <p:nvSpPr>
          <p:cNvPr id="57" name="椭圆 56"/>
          <p:cNvSpPr/>
          <p:nvPr/>
        </p:nvSpPr>
        <p:spPr>
          <a:xfrm>
            <a:off x="4217014" y="1064234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9</a:t>
            </a:r>
            <a:endParaRPr lang="zh-CN" altLang="en-US" sz="2200" dirty="0">
              <a:solidFill>
                <a:schemeClr val="tx1"/>
              </a:solidFill>
            </a:endParaRPr>
          </a:p>
        </p:txBody>
      </p:sp>
      <p:sp>
        <p:nvSpPr>
          <p:cNvPr id="58" name="椭圆 57"/>
          <p:cNvSpPr/>
          <p:nvPr/>
        </p:nvSpPr>
        <p:spPr>
          <a:xfrm>
            <a:off x="5880878" y="10521588"/>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12</a:t>
            </a:r>
            <a:endParaRPr lang="zh-CN" altLang="en-US" sz="2200" dirty="0">
              <a:solidFill>
                <a:schemeClr val="tx1"/>
              </a:solidFill>
            </a:endParaRPr>
          </a:p>
        </p:txBody>
      </p:sp>
      <p:sp>
        <p:nvSpPr>
          <p:cNvPr id="59" name="TextBox 58"/>
          <p:cNvSpPr txBox="1"/>
          <p:nvPr/>
        </p:nvSpPr>
        <p:spPr>
          <a:xfrm>
            <a:off x="579686" y="1216375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r>
              <a:rPr lang="en-US" altLang="zh-CN" dirty="0">
                <a:solidFill>
                  <a:schemeClr val="tx1"/>
                </a:solidFill>
              </a:rPr>
              <a:t>7</a:t>
            </a:r>
            <a:endParaRPr lang="zh-CN" altLang="en-US" dirty="0">
              <a:solidFill>
                <a:schemeClr val="tx1"/>
              </a:solidFill>
            </a:endParaRPr>
          </a:p>
        </p:txBody>
      </p:sp>
      <p:sp>
        <p:nvSpPr>
          <p:cNvPr id="60" name="矩形 59"/>
          <p:cNvSpPr/>
          <p:nvPr/>
        </p:nvSpPr>
        <p:spPr>
          <a:xfrm>
            <a:off x="6741616" y="12163750"/>
            <a:ext cx="757259"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a:solidFill>
                  <a:schemeClr val="tx1"/>
                </a:solidFill>
              </a:rPr>
              <a:t>12</a:t>
            </a:r>
          </a:p>
        </p:txBody>
      </p:sp>
      <p:sp>
        <p:nvSpPr>
          <p:cNvPr id="61" name="矩形 60"/>
          <p:cNvSpPr/>
          <p:nvPr/>
        </p:nvSpPr>
        <p:spPr>
          <a:xfrm>
            <a:off x="1558718" y="1216375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a:solidFill>
                  <a:schemeClr val="tx1"/>
                </a:solidFill>
              </a:rPr>
              <a:t>3</a:t>
            </a:r>
          </a:p>
        </p:txBody>
      </p:sp>
      <p:sp>
        <p:nvSpPr>
          <p:cNvPr id="62" name="矩形 61"/>
          <p:cNvSpPr/>
          <p:nvPr/>
        </p:nvSpPr>
        <p:spPr>
          <a:xfrm>
            <a:off x="2537750" y="1216375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a:solidFill>
                  <a:schemeClr val="tx1"/>
                </a:solidFill>
              </a:rPr>
              <a:t>1</a:t>
            </a:r>
            <a:endParaRPr lang="zh-CN" altLang="en-US" dirty="0">
              <a:solidFill>
                <a:schemeClr val="tx1"/>
              </a:solidFill>
            </a:endParaRPr>
          </a:p>
        </p:txBody>
      </p:sp>
      <p:sp>
        <p:nvSpPr>
          <p:cNvPr id="63" name="矩形 62"/>
          <p:cNvSpPr/>
          <p:nvPr/>
        </p:nvSpPr>
        <p:spPr>
          <a:xfrm>
            <a:off x="3516782" y="1216375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a:solidFill>
                  <a:schemeClr val="tx1"/>
                </a:solidFill>
              </a:rPr>
              <a:t>5</a:t>
            </a:r>
          </a:p>
        </p:txBody>
      </p:sp>
      <p:sp>
        <p:nvSpPr>
          <p:cNvPr id="64" name="矩形 63"/>
          <p:cNvSpPr/>
          <p:nvPr/>
        </p:nvSpPr>
        <p:spPr>
          <a:xfrm>
            <a:off x="4527072" y="12163750"/>
            <a:ext cx="757259"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a:solidFill>
                  <a:schemeClr val="tx1"/>
                </a:solidFill>
              </a:rPr>
              <a:t>10</a:t>
            </a:r>
          </a:p>
        </p:txBody>
      </p:sp>
      <p:sp>
        <p:nvSpPr>
          <p:cNvPr id="65" name="矩形 64"/>
          <p:cNvSpPr/>
          <p:nvPr/>
        </p:nvSpPr>
        <p:spPr>
          <a:xfrm>
            <a:off x="5731326" y="1216375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a:solidFill>
                  <a:schemeClr val="tx1"/>
                </a:solidFill>
              </a:rPr>
              <a:t>9</a:t>
            </a:r>
          </a:p>
        </p:txBody>
      </p:sp>
      <p:sp>
        <p:nvSpPr>
          <p:cNvPr id="66" name="TextBox 65"/>
          <p:cNvSpPr txBox="1"/>
          <p:nvPr/>
        </p:nvSpPr>
        <p:spPr>
          <a:xfrm>
            <a:off x="5731938" y="7579750"/>
            <a:ext cx="1914627" cy="646331"/>
          </a:xfrm>
          <a:prstGeom prst="rect">
            <a:avLst/>
          </a:prstGeom>
          <a:noFill/>
        </p:spPr>
        <p:txBody>
          <a:bodyPr wrap="none" lIns="182880" tIns="91440" rIns="182880" bIns="91440" rtlCol="0">
            <a:spAutoFit/>
          </a:bodyPr>
          <a:lstStyle/>
          <a:p>
            <a:r>
              <a:rPr lang="zh-CN" altLang="en-US" dirty="0">
                <a:solidFill>
                  <a:schemeClr val="tx1"/>
                </a:solidFill>
              </a:rPr>
              <a:t>前序遍历</a:t>
            </a:r>
          </a:p>
        </p:txBody>
      </p:sp>
      <p:sp>
        <p:nvSpPr>
          <p:cNvPr id="68" name="椭圆 67"/>
          <p:cNvSpPr/>
          <p:nvPr/>
        </p:nvSpPr>
        <p:spPr>
          <a:xfrm>
            <a:off x="19473486" y="762120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a:t>
            </a:r>
            <a:endParaRPr lang="zh-CN" altLang="en-US" sz="2200" dirty="0">
              <a:solidFill>
                <a:schemeClr val="tx1"/>
              </a:solidFill>
            </a:endParaRPr>
          </a:p>
        </p:txBody>
      </p:sp>
      <p:sp>
        <p:nvSpPr>
          <p:cNvPr id="69" name="椭圆 68"/>
          <p:cNvSpPr/>
          <p:nvPr/>
        </p:nvSpPr>
        <p:spPr>
          <a:xfrm>
            <a:off x="18154370" y="887464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3</a:t>
            </a:r>
            <a:endParaRPr lang="zh-CN" altLang="en-US" sz="2200" dirty="0">
              <a:solidFill>
                <a:schemeClr val="tx1"/>
              </a:solidFill>
            </a:endParaRPr>
          </a:p>
        </p:txBody>
      </p:sp>
      <p:sp>
        <p:nvSpPr>
          <p:cNvPr id="70" name="椭圆 69"/>
          <p:cNvSpPr/>
          <p:nvPr/>
        </p:nvSpPr>
        <p:spPr>
          <a:xfrm>
            <a:off x="21037984" y="887464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10</a:t>
            </a:r>
            <a:endParaRPr lang="zh-CN" altLang="en-US" sz="2200" dirty="0">
              <a:solidFill>
                <a:schemeClr val="tx1"/>
              </a:solidFill>
            </a:endParaRPr>
          </a:p>
        </p:txBody>
      </p:sp>
      <p:cxnSp>
        <p:nvCxnSpPr>
          <p:cNvPr id="71" name="曲线连接符 70"/>
          <p:cNvCxnSpPr>
            <a:stCxn id="68" idx="3"/>
            <a:endCxn id="69" idx="0"/>
          </p:cNvCxnSpPr>
          <p:nvPr/>
        </p:nvCxnSpPr>
        <p:spPr>
          <a:xfrm rot="5400000">
            <a:off x="18962977" y="8189463"/>
            <a:ext cx="472950" cy="89741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曲线连接符 71"/>
          <p:cNvCxnSpPr>
            <a:stCxn id="68" idx="5"/>
            <a:endCxn id="70" idx="0"/>
          </p:cNvCxnSpPr>
          <p:nvPr/>
        </p:nvCxnSpPr>
        <p:spPr>
          <a:xfrm rot="16200000" flipH="1">
            <a:off x="20826481" y="8066770"/>
            <a:ext cx="472950" cy="1142800"/>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16794134" y="10554398"/>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a:t>
            </a:r>
            <a:endParaRPr lang="zh-CN" altLang="en-US" sz="2200" dirty="0">
              <a:solidFill>
                <a:schemeClr val="tx1"/>
              </a:solidFill>
            </a:endParaRPr>
          </a:p>
        </p:txBody>
      </p:sp>
      <p:cxnSp>
        <p:nvCxnSpPr>
          <p:cNvPr id="74" name="曲线连接符 73"/>
          <p:cNvCxnSpPr>
            <a:stCxn id="69" idx="3"/>
            <a:endCxn id="73" idx="0"/>
          </p:cNvCxnSpPr>
          <p:nvPr/>
        </p:nvCxnSpPr>
        <p:spPr>
          <a:xfrm rot="5400000">
            <a:off x="17410145" y="9635499"/>
            <a:ext cx="899262" cy="93853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曲线连接符 74"/>
          <p:cNvCxnSpPr>
            <a:stCxn id="69" idx="5"/>
            <a:endCxn id="78" idx="0"/>
          </p:cNvCxnSpPr>
          <p:nvPr/>
        </p:nvCxnSpPr>
        <p:spPr>
          <a:xfrm rot="16200000" flipH="1">
            <a:off x="18875548" y="9952025"/>
            <a:ext cx="916096" cy="32231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曲线连接符 75"/>
          <p:cNvCxnSpPr>
            <a:stCxn id="70" idx="4"/>
          </p:cNvCxnSpPr>
          <p:nvPr/>
        </p:nvCxnSpPr>
        <p:spPr>
          <a:xfrm rot="5400000">
            <a:off x="20994703" y="10069763"/>
            <a:ext cx="920370" cy="35893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曲线连接符 76"/>
          <p:cNvCxnSpPr>
            <a:stCxn id="70" idx="5"/>
            <a:endCxn id="80" idx="0"/>
          </p:cNvCxnSpPr>
          <p:nvPr/>
        </p:nvCxnSpPr>
        <p:spPr>
          <a:xfrm rot="16200000" flipH="1">
            <a:off x="21959446" y="9751742"/>
            <a:ext cx="1020016" cy="826804"/>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a:off x="18898386" y="1057123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5</a:t>
            </a:r>
            <a:endParaRPr lang="zh-CN" altLang="en-US" sz="2200" dirty="0">
              <a:solidFill>
                <a:schemeClr val="tx1"/>
              </a:solidFill>
            </a:endParaRPr>
          </a:p>
        </p:txBody>
      </p:sp>
      <p:sp>
        <p:nvSpPr>
          <p:cNvPr id="79" name="椭圆 78"/>
          <p:cNvSpPr/>
          <p:nvPr/>
        </p:nvSpPr>
        <p:spPr>
          <a:xfrm>
            <a:off x="20674142" y="1067515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9</a:t>
            </a:r>
            <a:endParaRPr lang="zh-CN" altLang="en-US" sz="2200" dirty="0">
              <a:solidFill>
                <a:schemeClr val="tx1"/>
              </a:solidFill>
            </a:endParaRPr>
          </a:p>
        </p:txBody>
      </p:sp>
      <p:sp>
        <p:nvSpPr>
          <p:cNvPr id="80" name="椭圆 79"/>
          <p:cNvSpPr/>
          <p:nvPr/>
        </p:nvSpPr>
        <p:spPr>
          <a:xfrm>
            <a:off x="22286486" y="1067515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12</a:t>
            </a:r>
            <a:endParaRPr lang="zh-CN" altLang="en-US" sz="2200" dirty="0">
              <a:solidFill>
                <a:schemeClr val="tx1"/>
              </a:solidFill>
            </a:endParaRPr>
          </a:p>
        </p:txBody>
      </p:sp>
      <p:sp>
        <p:nvSpPr>
          <p:cNvPr id="81" name="TextBox 80"/>
          <p:cNvSpPr txBox="1"/>
          <p:nvPr/>
        </p:nvSpPr>
        <p:spPr>
          <a:xfrm>
            <a:off x="16854226" y="1219656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r>
              <a:rPr lang="en-US" altLang="zh-CN" dirty="0">
                <a:solidFill>
                  <a:schemeClr val="tx1"/>
                </a:solidFill>
              </a:rPr>
              <a:t>1</a:t>
            </a:r>
            <a:endParaRPr lang="zh-CN" altLang="en-US" dirty="0">
              <a:solidFill>
                <a:schemeClr val="tx1"/>
              </a:solidFill>
            </a:endParaRPr>
          </a:p>
        </p:txBody>
      </p:sp>
      <p:sp>
        <p:nvSpPr>
          <p:cNvPr id="82" name="矩形 81"/>
          <p:cNvSpPr/>
          <p:nvPr/>
        </p:nvSpPr>
        <p:spPr>
          <a:xfrm>
            <a:off x="22984898" y="1219656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a:solidFill>
                  <a:schemeClr val="tx1"/>
                </a:solidFill>
              </a:rPr>
              <a:t>7</a:t>
            </a:r>
          </a:p>
        </p:txBody>
      </p:sp>
      <p:sp>
        <p:nvSpPr>
          <p:cNvPr id="83" name="矩形 82"/>
          <p:cNvSpPr/>
          <p:nvPr/>
        </p:nvSpPr>
        <p:spPr>
          <a:xfrm>
            <a:off x="17790512" y="1219656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a:solidFill>
                  <a:schemeClr val="tx1"/>
                </a:solidFill>
              </a:rPr>
              <a:t>5</a:t>
            </a:r>
          </a:p>
        </p:txBody>
      </p:sp>
      <p:sp>
        <p:nvSpPr>
          <p:cNvPr id="84" name="矩形 83"/>
          <p:cNvSpPr/>
          <p:nvPr/>
        </p:nvSpPr>
        <p:spPr>
          <a:xfrm>
            <a:off x="18726798" y="1219656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a:solidFill>
                  <a:schemeClr val="tx1"/>
                </a:solidFill>
              </a:rPr>
              <a:t>3</a:t>
            </a:r>
            <a:endParaRPr lang="zh-CN" altLang="en-US" dirty="0">
              <a:solidFill>
                <a:schemeClr val="tx1"/>
              </a:solidFill>
            </a:endParaRPr>
          </a:p>
        </p:txBody>
      </p:sp>
      <p:sp>
        <p:nvSpPr>
          <p:cNvPr id="85" name="矩形 84"/>
          <p:cNvSpPr/>
          <p:nvPr/>
        </p:nvSpPr>
        <p:spPr>
          <a:xfrm>
            <a:off x="19663084" y="12196560"/>
            <a:ext cx="563295"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a:solidFill>
                  <a:schemeClr val="tx1"/>
                </a:solidFill>
              </a:rPr>
              <a:t>9</a:t>
            </a:r>
          </a:p>
        </p:txBody>
      </p:sp>
      <p:sp>
        <p:nvSpPr>
          <p:cNvPr id="86" name="矩形 85"/>
          <p:cNvSpPr/>
          <p:nvPr/>
        </p:nvSpPr>
        <p:spPr>
          <a:xfrm>
            <a:off x="20630628" y="12196560"/>
            <a:ext cx="757259"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a:solidFill>
                  <a:schemeClr val="tx1"/>
                </a:solidFill>
              </a:rPr>
              <a:t>12</a:t>
            </a:r>
          </a:p>
        </p:txBody>
      </p:sp>
      <p:sp>
        <p:nvSpPr>
          <p:cNvPr id="87" name="矩形 86"/>
          <p:cNvSpPr/>
          <p:nvPr/>
        </p:nvSpPr>
        <p:spPr>
          <a:xfrm>
            <a:off x="21823394" y="12196560"/>
            <a:ext cx="757259" cy="646331"/>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a:spAutoFit/>
          </a:bodyPr>
          <a:lstStyle/>
          <a:p>
            <a:r>
              <a:rPr lang="en-US" altLang="zh-CN" dirty="0">
                <a:solidFill>
                  <a:schemeClr val="tx1"/>
                </a:solidFill>
              </a:rPr>
              <a:t>10</a:t>
            </a:r>
          </a:p>
        </p:txBody>
      </p:sp>
      <p:sp>
        <p:nvSpPr>
          <p:cNvPr id="88" name="TextBox 87"/>
          <p:cNvSpPr txBox="1"/>
          <p:nvPr/>
        </p:nvSpPr>
        <p:spPr>
          <a:xfrm>
            <a:off x="21326952" y="7588396"/>
            <a:ext cx="1914627" cy="646331"/>
          </a:xfrm>
          <a:prstGeom prst="rect">
            <a:avLst/>
          </a:prstGeom>
          <a:noFill/>
        </p:spPr>
        <p:txBody>
          <a:bodyPr wrap="none" lIns="182880" tIns="91440" rIns="182880" bIns="91440" rtlCol="0">
            <a:spAutoFit/>
          </a:bodyPr>
          <a:lstStyle/>
          <a:p>
            <a:r>
              <a:rPr lang="zh-CN" altLang="en-US" dirty="0">
                <a:solidFill>
                  <a:schemeClr val="tx1"/>
                </a:solidFill>
              </a:rPr>
              <a:t>后序遍历</a:t>
            </a:r>
          </a:p>
        </p:txBody>
      </p:sp>
      <p:sp>
        <p:nvSpPr>
          <p:cNvPr id="97"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98"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9"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100"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1"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2"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3"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4"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92" name="圆角矩形 91"/>
          <p:cNvSpPr/>
          <p:nvPr/>
        </p:nvSpPr>
        <p:spPr>
          <a:xfrm>
            <a:off x="1239255" y="2105472"/>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830975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1000"/>
                                        <p:tgtEl>
                                          <p:spTgt spid="46"/>
                                        </p:tgtEl>
                                      </p:cBhvr>
                                    </p:animEffect>
                                    <p:anim calcmode="lin" valueType="num">
                                      <p:cBhvr>
                                        <p:cTn id="28" dur="1000" fill="hold"/>
                                        <p:tgtEl>
                                          <p:spTgt spid="46"/>
                                        </p:tgtEl>
                                        <p:attrNameLst>
                                          <p:attrName>ppt_x</p:attrName>
                                        </p:attrNameLst>
                                      </p:cBhvr>
                                      <p:tavLst>
                                        <p:tav tm="0">
                                          <p:val>
                                            <p:strVal val="#ppt_x"/>
                                          </p:val>
                                        </p:tav>
                                        <p:tav tm="100000">
                                          <p:val>
                                            <p:strVal val="#ppt_x"/>
                                          </p:val>
                                        </p:tav>
                                      </p:tavLst>
                                    </p:anim>
                                    <p:anim calcmode="lin" valueType="num">
                                      <p:cBhvr>
                                        <p:cTn id="29" dur="1000" fill="hold"/>
                                        <p:tgtEl>
                                          <p:spTgt spid="4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1000"/>
                                        <p:tgtEl>
                                          <p:spTgt spid="47"/>
                                        </p:tgtEl>
                                      </p:cBhvr>
                                    </p:animEffect>
                                    <p:anim calcmode="lin" valueType="num">
                                      <p:cBhvr>
                                        <p:cTn id="33" dur="1000" fill="hold"/>
                                        <p:tgtEl>
                                          <p:spTgt spid="47"/>
                                        </p:tgtEl>
                                        <p:attrNameLst>
                                          <p:attrName>ppt_x</p:attrName>
                                        </p:attrNameLst>
                                      </p:cBhvr>
                                      <p:tavLst>
                                        <p:tav tm="0">
                                          <p:val>
                                            <p:strVal val="#ppt_x"/>
                                          </p:val>
                                        </p:tav>
                                        <p:tav tm="100000">
                                          <p:val>
                                            <p:strVal val="#ppt_x"/>
                                          </p:val>
                                        </p:tav>
                                      </p:tavLst>
                                    </p:anim>
                                    <p:anim calcmode="lin" valueType="num">
                                      <p:cBhvr>
                                        <p:cTn id="34" dur="1000" fill="hold"/>
                                        <p:tgtEl>
                                          <p:spTgt spid="4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1000"/>
                                        <p:tgtEl>
                                          <p:spTgt spid="51"/>
                                        </p:tgtEl>
                                      </p:cBhvr>
                                    </p:animEffect>
                                    <p:anim calcmode="lin" valueType="num">
                                      <p:cBhvr>
                                        <p:cTn id="38" dur="1000" fill="hold"/>
                                        <p:tgtEl>
                                          <p:spTgt spid="51"/>
                                        </p:tgtEl>
                                        <p:attrNameLst>
                                          <p:attrName>ppt_x</p:attrName>
                                        </p:attrNameLst>
                                      </p:cBhvr>
                                      <p:tavLst>
                                        <p:tav tm="0">
                                          <p:val>
                                            <p:strVal val="#ppt_x"/>
                                          </p:val>
                                        </p:tav>
                                        <p:tav tm="100000">
                                          <p:val>
                                            <p:strVal val="#ppt_x"/>
                                          </p:val>
                                        </p:tav>
                                      </p:tavLst>
                                    </p:anim>
                                    <p:anim calcmode="lin" valueType="num">
                                      <p:cBhvr>
                                        <p:cTn id="39" dur="1000" fill="hold"/>
                                        <p:tgtEl>
                                          <p:spTgt spid="5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1000"/>
                                        <p:tgtEl>
                                          <p:spTgt spid="56"/>
                                        </p:tgtEl>
                                      </p:cBhvr>
                                    </p:animEffect>
                                    <p:anim calcmode="lin" valueType="num">
                                      <p:cBhvr>
                                        <p:cTn id="43" dur="1000" fill="hold"/>
                                        <p:tgtEl>
                                          <p:spTgt spid="56"/>
                                        </p:tgtEl>
                                        <p:attrNameLst>
                                          <p:attrName>ppt_x</p:attrName>
                                        </p:attrNameLst>
                                      </p:cBhvr>
                                      <p:tavLst>
                                        <p:tav tm="0">
                                          <p:val>
                                            <p:strVal val="#ppt_x"/>
                                          </p:val>
                                        </p:tav>
                                        <p:tav tm="100000">
                                          <p:val>
                                            <p:strVal val="#ppt_x"/>
                                          </p:val>
                                        </p:tav>
                                      </p:tavLst>
                                    </p:anim>
                                    <p:anim calcmode="lin" valueType="num">
                                      <p:cBhvr>
                                        <p:cTn id="44" dur="1000" fill="hold"/>
                                        <p:tgtEl>
                                          <p:spTgt spid="5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1000"/>
                                        <p:tgtEl>
                                          <p:spTgt spid="48"/>
                                        </p:tgtEl>
                                      </p:cBhvr>
                                    </p:animEffect>
                                    <p:anim calcmode="lin" valueType="num">
                                      <p:cBhvr>
                                        <p:cTn id="48" dur="1000" fill="hold"/>
                                        <p:tgtEl>
                                          <p:spTgt spid="48"/>
                                        </p:tgtEl>
                                        <p:attrNameLst>
                                          <p:attrName>ppt_x</p:attrName>
                                        </p:attrNameLst>
                                      </p:cBhvr>
                                      <p:tavLst>
                                        <p:tav tm="0">
                                          <p:val>
                                            <p:strVal val="#ppt_x"/>
                                          </p:val>
                                        </p:tav>
                                        <p:tav tm="100000">
                                          <p:val>
                                            <p:strVal val="#ppt_x"/>
                                          </p:val>
                                        </p:tav>
                                      </p:tavLst>
                                    </p:anim>
                                    <p:anim calcmode="lin" valueType="num">
                                      <p:cBhvr>
                                        <p:cTn id="49" dur="1000" fill="hold"/>
                                        <p:tgtEl>
                                          <p:spTgt spid="4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1000"/>
                                        <p:tgtEl>
                                          <p:spTgt spid="58"/>
                                        </p:tgtEl>
                                      </p:cBhvr>
                                    </p:animEffect>
                                    <p:anim calcmode="lin" valueType="num">
                                      <p:cBhvr>
                                        <p:cTn id="58" dur="1000" fill="hold"/>
                                        <p:tgtEl>
                                          <p:spTgt spid="58"/>
                                        </p:tgtEl>
                                        <p:attrNameLst>
                                          <p:attrName>ppt_x</p:attrName>
                                        </p:attrNameLst>
                                      </p:cBhvr>
                                      <p:tavLst>
                                        <p:tav tm="0">
                                          <p:val>
                                            <p:strVal val="#ppt_x"/>
                                          </p:val>
                                        </p:tav>
                                        <p:tav tm="100000">
                                          <p:val>
                                            <p:strVal val="#ppt_x"/>
                                          </p:val>
                                        </p:tav>
                                      </p:tavLst>
                                    </p:anim>
                                    <p:anim calcmode="lin" valueType="num">
                                      <p:cBhvr>
                                        <p:cTn id="59" dur="1000" fill="hold"/>
                                        <p:tgtEl>
                                          <p:spTgt spid="5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1000"/>
                                        <p:tgtEl>
                                          <p:spTgt spid="22"/>
                                        </p:tgtEl>
                                      </p:cBhvr>
                                    </p:animEffect>
                                    <p:anim calcmode="lin" valueType="num">
                                      <p:cBhvr>
                                        <p:cTn id="73" dur="1000" fill="hold"/>
                                        <p:tgtEl>
                                          <p:spTgt spid="22"/>
                                        </p:tgtEl>
                                        <p:attrNameLst>
                                          <p:attrName>ppt_x</p:attrName>
                                        </p:attrNameLst>
                                      </p:cBhvr>
                                      <p:tavLst>
                                        <p:tav tm="0">
                                          <p:val>
                                            <p:strVal val="#ppt_x"/>
                                          </p:val>
                                        </p:tav>
                                        <p:tav tm="100000">
                                          <p:val>
                                            <p:strVal val="#ppt_x"/>
                                          </p:val>
                                        </p:tav>
                                      </p:tavLst>
                                    </p:anim>
                                    <p:anim calcmode="lin" valueType="num">
                                      <p:cBhvr>
                                        <p:cTn id="74" dur="1000" fill="hold"/>
                                        <p:tgtEl>
                                          <p:spTgt spid="22"/>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fade">
                                      <p:cBhvr>
                                        <p:cTn id="77" dur="1000"/>
                                        <p:tgtEl>
                                          <p:spTgt spid="12"/>
                                        </p:tgtEl>
                                      </p:cBhvr>
                                    </p:animEffect>
                                    <p:anim calcmode="lin" valueType="num">
                                      <p:cBhvr>
                                        <p:cTn id="78" dur="1000" fill="hold"/>
                                        <p:tgtEl>
                                          <p:spTgt spid="12"/>
                                        </p:tgtEl>
                                        <p:attrNameLst>
                                          <p:attrName>ppt_x</p:attrName>
                                        </p:attrNameLst>
                                      </p:cBhvr>
                                      <p:tavLst>
                                        <p:tav tm="0">
                                          <p:val>
                                            <p:strVal val="#ppt_x"/>
                                          </p:val>
                                        </p:tav>
                                        <p:tav tm="100000">
                                          <p:val>
                                            <p:strVal val="#ppt_x"/>
                                          </p:val>
                                        </p:tav>
                                      </p:tavLst>
                                    </p:anim>
                                    <p:anim calcmode="lin" valueType="num">
                                      <p:cBhvr>
                                        <p:cTn id="79" dur="1000" fill="hold"/>
                                        <p:tgtEl>
                                          <p:spTgt spid="1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1000"/>
                                        <p:tgtEl>
                                          <p:spTgt spid="23"/>
                                        </p:tgtEl>
                                      </p:cBhvr>
                                    </p:animEffect>
                                    <p:anim calcmode="lin" valueType="num">
                                      <p:cBhvr>
                                        <p:cTn id="83" dur="1000" fill="hold"/>
                                        <p:tgtEl>
                                          <p:spTgt spid="23"/>
                                        </p:tgtEl>
                                        <p:attrNameLst>
                                          <p:attrName>ppt_x</p:attrName>
                                        </p:attrNameLst>
                                      </p:cBhvr>
                                      <p:tavLst>
                                        <p:tav tm="0">
                                          <p:val>
                                            <p:strVal val="#ppt_x"/>
                                          </p:val>
                                        </p:tav>
                                        <p:tav tm="100000">
                                          <p:val>
                                            <p:strVal val="#ppt_x"/>
                                          </p:val>
                                        </p:tav>
                                      </p:tavLst>
                                    </p:anim>
                                    <p:anim calcmode="lin" valueType="num">
                                      <p:cBhvr>
                                        <p:cTn id="84" dur="1000" fill="hold"/>
                                        <p:tgtEl>
                                          <p:spTgt spid="2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1000"/>
                                        <p:tgtEl>
                                          <p:spTgt spid="14"/>
                                        </p:tgtEl>
                                      </p:cBhvr>
                                    </p:animEffect>
                                    <p:anim calcmode="lin" valueType="num">
                                      <p:cBhvr>
                                        <p:cTn id="88" dur="1000" fill="hold"/>
                                        <p:tgtEl>
                                          <p:spTgt spid="14"/>
                                        </p:tgtEl>
                                        <p:attrNameLst>
                                          <p:attrName>ppt_x</p:attrName>
                                        </p:attrNameLst>
                                      </p:cBhvr>
                                      <p:tavLst>
                                        <p:tav tm="0">
                                          <p:val>
                                            <p:strVal val="#ppt_x"/>
                                          </p:val>
                                        </p:tav>
                                        <p:tav tm="100000">
                                          <p:val>
                                            <p:strVal val="#ppt_x"/>
                                          </p:val>
                                        </p:tav>
                                      </p:tavLst>
                                    </p:anim>
                                    <p:anim calcmode="lin" valueType="num">
                                      <p:cBhvr>
                                        <p:cTn id="89" dur="1000" fill="hold"/>
                                        <p:tgtEl>
                                          <p:spTgt spid="1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1000"/>
                                        <p:tgtEl>
                                          <p:spTgt spid="24"/>
                                        </p:tgtEl>
                                      </p:cBhvr>
                                    </p:animEffect>
                                    <p:anim calcmode="lin" valueType="num">
                                      <p:cBhvr>
                                        <p:cTn id="93" dur="1000" fill="hold"/>
                                        <p:tgtEl>
                                          <p:spTgt spid="24"/>
                                        </p:tgtEl>
                                        <p:attrNameLst>
                                          <p:attrName>ppt_x</p:attrName>
                                        </p:attrNameLst>
                                      </p:cBhvr>
                                      <p:tavLst>
                                        <p:tav tm="0">
                                          <p:val>
                                            <p:strVal val="#ppt_x"/>
                                          </p:val>
                                        </p:tav>
                                        <p:tav tm="100000">
                                          <p:val>
                                            <p:strVal val="#ppt_x"/>
                                          </p:val>
                                        </p:tav>
                                      </p:tavLst>
                                    </p:anim>
                                    <p:anim calcmode="lin" valueType="num">
                                      <p:cBhvr>
                                        <p:cTn id="94" dur="1000" fill="hold"/>
                                        <p:tgtEl>
                                          <p:spTgt spid="24"/>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fade">
                                      <p:cBhvr>
                                        <p:cTn id="97" dur="1000"/>
                                        <p:tgtEl>
                                          <p:spTgt spid="73"/>
                                        </p:tgtEl>
                                      </p:cBhvr>
                                    </p:animEffect>
                                    <p:anim calcmode="lin" valueType="num">
                                      <p:cBhvr>
                                        <p:cTn id="98" dur="1000" fill="hold"/>
                                        <p:tgtEl>
                                          <p:spTgt spid="73"/>
                                        </p:tgtEl>
                                        <p:attrNameLst>
                                          <p:attrName>ppt_x</p:attrName>
                                        </p:attrNameLst>
                                      </p:cBhvr>
                                      <p:tavLst>
                                        <p:tav tm="0">
                                          <p:val>
                                            <p:strVal val="#ppt_x"/>
                                          </p:val>
                                        </p:tav>
                                        <p:tav tm="100000">
                                          <p:val>
                                            <p:strVal val="#ppt_x"/>
                                          </p:val>
                                        </p:tav>
                                      </p:tavLst>
                                    </p:anim>
                                    <p:anim calcmode="lin" valueType="num">
                                      <p:cBhvr>
                                        <p:cTn id="99" dur="1000" fill="hold"/>
                                        <p:tgtEl>
                                          <p:spTgt spid="7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78"/>
                                        </p:tgtEl>
                                        <p:attrNameLst>
                                          <p:attrName>style.visibility</p:attrName>
                                        </p:attrNameLst>
                                      </p:cBhvr>
                                      <p:to>
                                        <p:strVal val="visible"/>
                                      </p:to>
                                    </p:set>
                                    <p:animEffect transition="in" filter="fade">
                                      <p:cBhvr>
                                        <p:cTn id="102" dur="1000"/>
                                        <p:tgtEl>
                                          <p:spTgt spid="78"/>
                                        </p:tgtEl>
                                      </p:cBhvr>
                                    </p:animEffect>
                                    <p:anim calcmode="lin" valueType="num">
                                      <p:cBhvr>
                                        <p:cTn id="103" dur="1000" fill="hold"/>
                                        <p:tgtEl>
                                          <p:spTgt spid="78"/>
                                        </p:tgtEl>
                                        <p:attrNameLst>
                                          <p:attrName>ppt_x</p:attrName>
                                        </p:attrNameLst>
                                      </p:cBhvr>
                                      <p:tavLst>
                                        <p:tav tm="0">
                                          <p:val>
                                            <p:strVal val="#ppt_x"/>
                                          </p:val>
                                        </p:tav>
                                        <p:tav tm="100000">
                                          <p:val>
                                            <p:strVal val="#ppt_x"/>
                                          </p:val>
                                        </p:tav>
                                      </p:tavLst>
                                    </p:anim>
                                    <p:anim calcmode="lin" valueType="num">
                                      <p:cBhvr>
                                        <p:cTn id="104" dur="1000" fill="hold"/>
                                        <p:tgtEl>
                                          <p:spTgt spid="78"/>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fade">
                                      <p:cBhvr>
                                        <p:cTn id="107" dur="1000"/>
                                        <p:tgtEl>
                                          <p:spTgt spid="69"/>
                                        </p:tgtEl>
                                      </p:cBhvr>
                                    </p:animEffect>
                                    <p:anim calcmode="lin" valueType="num">
                                      <p:cBhvr>
                                        <p:cTn id="108" dur="1000" fill="hold"/>
                                        <p:tgtEl>
                                          <p:spTgt spid="69"/>
                                        </p:tgtEl>
                                        <p:attrNameLst>
                                          <p:attrName>ppt_x</p:attrName>
                                        </p:attrNameLst>
                                      </p:cBhvr>
                                      <p:tavLst>
                                        <p:tav tm="0">
                                          <p:val>
                                            <p:strVal val="#ppt_x"/>
                                          </p:val>
                                        </p:tav>
                                        <p:tav tm="100000">
                                          <p:val>
                                            <p:strVal val="#ppt_x"/>
                                          </p:val>
                                        </p:tav>
                                      </p:tavLst>
                                    </p:anim>
                                    <p:anim calcmode="lin" valueType="num">
                                      <p:cBhvr>
                                        <p:cTn id="109" dur="1000" fill="hold"/>
                                        <p:tgtEl>
                                          <p:spTgt spid="69"/>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fade">
                                      <p:cBhvr>
                                        <p:cTn id="112" dur="1000"/>
                                        <p:tgtEl>
                                          <p:spTgt spid="79"/>
                                        </p:tgtEl>
                                      </p:cBhvr>
                                    </p:animEffect>
                                    <p:anim calcmode="lin" valueType="num">
                                      <p:cBhvr>
                                        <p:cTn id="113" dur="1000" fill="hold"/>
                                        <p:tgtEl>
                                          <p:spTgt spid="79"/>
                                        </p:tgtEl>
                                        <p:attrNameLst>
                                          <p:attrName>ppt_x</p:attrName>
                                        </p:attrNameLst>
                                      </p:cBhvr>
                                      <p:tavLst>
                                        <p:tav tm="0">
                                          <p:val>
                                            <p:strVal val="#ppt_x"/>
                                          </p:val>
                                        </p:tav>
                                        <p:tav tm="100000">
                                          <p:val>
                                            <p:strVal val="#ppt_x"/>
                                          </p:val>
                                        </p:tav>
                                      </p:tavLst>
                                    </p:anim>
                                    <p:anim calcmode="lin" valueType="num">
                                      <p:cBhvr>
                                        <p:cTn id="114" dur="1000" fill="hold"/>
                                        <p:tgtEl>
                                          <p:spTgt spid="79"/>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80"/>
                                        </p:tgtEl>
                                        <p:attrNameLst>
                                          <p:attrName>style.visibility</p:attrName>
                                        </p:attrNameLst>
                                      </p:cBhvr>
                                      <p:to>
                                        <p:strVal val="visible"/>
                                      </p:to>
                                    </p:set>
                                    <p:animEffect transition="in" filter="fade">
                                      <p:cBhvr>
                                        <p:cTn id="117" dur="1000"/>
                                        <p:tgtEl>
                                          <p:spTgt spid="80"/>
                                        </p:tgtEl>
                                      </p:cBhvr>
                                    </p:animEffect>
                                    <p:anim calcmode="lin" valueType="num">
                                      <p:cBhvr>
                                        <p:cTn id="118" dur="1000" fill="hold"/>
                                        <p:tgtEl>
                                          <p:spTgt spid="80"/>
                                        </p:tgtEl>
                                        <p:attrNameLst>
                                          <p:attrName>ppt_x</p:attrName>
                                        </p:attrNameLst>
                                      </p:cBhvr>
                                      <p:tavLst>
                                        <p:tav tm="0">
                                          <p:val>
                                            <p:strVal val="#ppt_x"/>
                                          </p:val>
                                        </p:tav>
                                        <p:tav tm="100000">
                                          <p:val>
                                            <p:strVal val="#ppt_x"/>
                                          </p:val>
                                        </p:tav>
                                      </p:tavLst>
                                    </p:anim>
                                    <p:anim calcmode="lin" valueType="num">
                                      <p:cBhvr>
                                        <p:cTn id="119" dur="1000" fill="hold"/>
                                        <p:tgtEl>
                                          <p:spTgt spid="80"/>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fade">
                                      <p:cBhvr>
                                        <p:cTn id="122" dur="1000"/>
                                        <p:tgtEl>
                                          <p:spTgt spid="70"/>
                                        </p:tgtEl>
                                      </p:cBhvr>
                                    </p:animEffect>
                                    <p:anim calcmode="lin" valueType="num">
                                      <p:cBhvr>
                                        <p:cTn id="123" dur="1000" fill="hold"/>
                                        <p:tgtEl>
                                          <p:spTgt spid="70"/>
                                        </p:tgtEl>
                                        <p:attrNameLst>
                                          <p:attrName>ppt_x</p:attrName>
                                        </p:attrNameLst>
                                      </p:cBhvr>
                                      <p:tavLst>
                                        <p:tav tm="0">
                                          <p:val>
                                            <p:strVal val="#ppt_x"/>
                                          </p:val>
                                        </p:tav>
                                        <p:tav tm="100000">
                                          <p:val>
                                            <p:strVal val="#ppt_x"/>
                                          </p:val>
                                        </p:tav>
                                      </p:tavLst>
                                    </p:anim>
                                    <p:anim calcmode="lin" valueType="num">
                                      <p:cBhvr>
                                        <p:cTn id="124" dur="1000" fill="hold"/>
                                        <p:tgtEl>
                                          <p:spTgt spid="70"/>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68"/>
                                        </p:tgtEl>
                                        <p:attrNameLst>
                                          <p:attrName>style.visibility</p:attrName>
                                        </p:attrNameLst>
                                      </p:cBhvr>
                                      <p:to>
                                        <p:strVal val="visible"/>
                                      </p:to>
                                    </p:set>
                                    <p:animEffect transition="in" filter="fade">
                                      <p:cBhvr>
                                        <p:cTn id="127" dur="1000"/>
                                        <p:tgtEl>
                                          <p:spTgt spid="68"/>
                                        </p:tgtEl>
                                      </p:cBhvr>
                                    </p:animEffect>
                                    <p:anim calcmode="lin" valueType="num">
                                      <p:cBhvr>
                                        <p:cTn id="128" dur="1000" fill="hold"/>
                                        <p:tgtEl>
                                          <p:spTgt spid="68"/>
                                        </p:tgtEl>
                                        <p:attrNameLst>
                                          <p:attrName>ppt_x</p:attrName>
                                        </p:attrNameLst>
                                      </p:cBhvr>
                                      <p:tavLst>
                                        <p:tav tm="0">
                                          <p:val>
                                            <p:strVal val="#ppt_x"/>
                                          </p:val>
                                        </p:tav>
                                        <p:tav tm="100000">
                                          <p:val>
                                            <p:strVal val="#ppt_x"/>
                                          </p:val>
                                        </p:tav>
                                      </p:tavLst>
                                    </p:anim>
                                    <p:anim calcmode="lin" valueType="num">
                                      <p:cBhvr>
                                        <p:cTn id="129" dur="1000" fill="hold"/>
                                        <p:tgtEl>
                                          <p:spTgt spid="68"/>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15"/>
                                        </p:tgtEl>
                                        <p:attrNameLst>
                                          <p:attrName>style.visibility</p:attrName>
                                        </p:attrNameLst>
                                      </p:cBhvr>
                                      <p:to>
                                        <p:strVal val="visible"/>
                                      </p:to>
                                    </p:set>
                                    <p:animEffect transition="in" filter="fade">
                                      <p:cBhvr>
                                        <p:cTn id="132" dur="1000"/>
                                        <p:tgtEl>
                                          <p:spTgt spid="15"/>
                                        </p:tgtEl>
                                      </p:cBhvr>
                                    </p:animEffect>
                                    <p:anim calcmode="lin" valueType="num">
                                      <p:cBhvr>
                                        <p:cTn id="133" dur="1000" fill="hold"/>
                                        <p:tgtEl>
                                          <p:spTgt spid="15"/>
                                        </p:tgtEl>
                                        <p:attrNameLst>
                                          <p:attrName>ppt_x</p:attrName>
                                        </p:attrNameLst>
                                      </p:cBhvr>
                                      <p:tavLst>
                                        <p:tav tm="0">
                                          <p:val>
                                            <p:strVal val="#ppt_x"/>
                                          </p:val>
                                        </p:tav>
                                        <p:tav tm="100000">
                                          <p:val>
                                            <p:strVal val="#ppt_x"/>
                                          </p:val>
                                        </p:tav>
                                      </p:tavLst>
                                    </p:anim>
                                    <p:anim calcmode="lin" valueType="num">
                                      <p:cBhvr>
                                        <p:cTn id="134" dur="1000" fill="hold"/>
                                        <p:tgtEl>
                                          <p:spTgt spid="15"/>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16"/>
                                        </p:tgtEl>
                                        <p:attrNameLst>
                                          <p:attrName>style.visibility</p:attrName>
                                        </p:attrNameLst>
                                      </p:cBhvr>
                                      <p:to>
                                        <p:strVal val="visible"/>
                                      </p:to>
                                    </p:set>
                                    <p:animEffect transition="in" filter="fade">
                                      <p:cBhvr>
                                        <p:cTn id="137" dur="1000"/>
                                        <p:tgtEl>
                                          <p:spTgt spid="16"/>
                                        </p:tgtEl>
                                      </p:cBhvr>
                                    </p:animEffect>
                                    <p:anim calcmode="lin" valueType="num">
                                      <p:cBhvr>
                                        <p:cTn id="138" dur="1000" fill="hold"/>
                                        <p:tgtEl>
                                          <p:spTgt spid="16"/>
                                        </p:tgtEl>
                                        <p:attrNameLst>
                                          <p:attrName>ppt_x</p:attrName>
                                        </p:attrNameLst>
                                      </p:cBhvr>
                                      <p:tavLst>
                                        <p:tav tm="0">
                                          <p:val>
                                            <p:strVal val="#ppt_x"/>
                                          </p:val>
                                        </p:tav>
                                        <p:tav tm="100000">
                                          <p:val>
                                            <p:strVal val="#ppt_x"/>
                                          </p:val>
                                        </p:tav>
                                      </p:tavLst>
                                    </p:anim>
                                    <p:anim calcmode="lin" valueType="num">
                                      <p:cBhvr>
                                        <p:cTn id="139" dur="1000" fill="hold"/>
                                        <p:tgtEl>
                                          <p:spTgt spid="16"/>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18"/>
                                        </p:tgtEl>
                                        <p:attrNameLst>
                                          <p:attrName>style.visibility</p:attrName>
                                        </p:attrNameLst>
                                      </p:cBhvr>
                                      <p:to>
                                        <p:strVal val="visible"/>
                                      </p:to>
                                    </p:set>
                                    <p:animEffect transition="in" filter="fade">
                                      <p:cBhvr>
                                        <p:cTn id="142" dur="1000"/>
                                        <p:tgtEl>
                                          <p:spTgt spid="18"/>
                                        </p:tgtEl>
                                      </p:cBhvr>
                                    </p:animEffect>
                                    <p:anim calcmode="lin" valueType="num">
                                      <p:cBhvr>
                                        <p:cTn id="143" dur="1000" fill="hold"/>
                                        <p:tgtEl>
                                          <p:spTgt spid="18"/>
                                        </p:tgtEl>
                                        <p:attrNameLst>
                                          <p:attrName>ppt_x</p:attrName>
                                        </p:attrNameLst>
                                      </p:cBhvr>
                                      <p:tavLst>
                                        <p:tav tm="0">
                                          <p:val>
                                            <p:strVal val="#ppt_x"/>
                                          </p:val>
                                        </p:tav>
                                        <p:tav tm="100000">
                                          <p:val>
                                            <p:strVal val="#ppt_x"/>
                                          </p:val>
                                        </p:tav>
                                      </p:tavLst>
                                    </p:anim>
                                    <p:anim calcmode="lin" valueType="num">
                                      <p:cBhvr>
                                        <p:cTn id="144" dur="1000" fill="hold"/>
                                        <p:tgtEl>
                                          <p:spTgt spid="18"/>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19"/>
                                        </p:tgtEl>
                                        <p:attrNameLst>
                                          <p:attrName>style.visibility</p:attrName>
                                        </p:attrNameLst>
                                      </p:cBhvr>
                                      <p:to>
                                        <p:strVal val="visible"/>
                                      </p:to>
                                    </p:set>
                                    <p:animEffect transition="in" filter="fade">
                                      <p:cBhvr>
                                        <p:cTn id="147" dur="1000"/>
                                        <p:tgtEl>
                                          <p:spTgt spid="19"/>
                                        </p:tgtEl>
                                      </p:cBhvr>
                                    </p:animEffect>
                                    <p:anim calcmode="lin" valueType="num">
                                      <p:cBhvr>
                                        <p:cTn id="148" dur="1000" fill="hold"/>
                                        <p:tgtEl>
                                          <p:spTgt spid="19"/>
                                        </p:tgtEl>
                                        <p:attrNameLst>
                                          <p:attrName>ppt_x</p:attrName>
                                        </p:attrNameLst>
                                      </p:cBhvr>
                                      <p:tavLst>
                                        <p:tav tm="0">
                                          <p:val>
                                            <p:strVal val="#ppt_x"/>
                                          </p:val>
                                        </p:tav>
                                        <p:tav tm="100000">
                                          <p:val>
                                            <p:strVal val="#ppt_x"/>
                                          </p:val>
                                        </p:tav>
                                      </p:tavLst>
                                    </p:anim>
                                    <p:anim calcmode="lin" valueType="num">
                                      <p:cBhvr>
                                        <p:cTn id="149" dur="1000" fill="hold"/>
                                        <p:tgtEl>
                                          <p:spTgt spid="19"/>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20"/>
                                        </p:tgtEl>
                                        <p:attrNameLst>
                                          <p:attrName>style.visibility</p:attrName>
                                        </p:attrNameLst>
                                      </p:cBhvr>
                                      <p:to>
                                        <p:strVal val="visible"/>
                                      </p:to>
                                    </p:set>
                                    <p:animEffect transition="in" filter="fade">
                                      <p:cBhvr>
                                        <p:cTn id="152" dur="1000"/>
                                        <p:tgtEl>
                                          <p:spTgt spid="20"/>
                                        </p:tgtEl>
                                      </p:cBhvr>
                                    </p:animEffect>
                                    <p:anim calcmode="lin" valueType="num">
                                      <p:cBhvr>
                                        <p:cTn id="153" dur="1000" fill="hold"/>
                                        <p:tgtEl>
                                          <p:spTgt spid="20"/>
                                        </p:tgtEl>
                                        <p:attrNameLst>
                                          <p:attrName>ppt_x</p:attrName>
                                        </p:attrNameLst>
                                      </p:cBhvr>
                                      <p:tavLst>
                                        <p:tav tm="0">
                                          <p:val>
                                            <p:strVal val="#ppt_x"/>
                                          </p:val>
                                        </p:tav>
                                        <p:tav tm="100000">
                                          <p:val>
                                            <p:strVal val="#ppt_x"/>
                                          </p:val>
                                        </p:tav>
                                      </p:tavLst>
                                    </p:anim>
                                    <p:anim calcmode="lin" valueType="num">
                                      <p:cBhvr>
                                        <p:cTn id="154" dur="1000" fill="hold"/>
                                        <p:tgtEl>
                                          <p:spTgt spid="20"/>
                                        </p:tgtEl>
                                        <p:attrNameLst>
                                          <p:attrName>ppt_y</p:attrName>
                                        </p:attrNameLst>
                                      </p:cBhvr>
                                      <p:tavLst>
                                        <p:tav tm="0">
                                          <p:val>
                                            <p:strVal val="#ppt_y+.1"/>
                                          </p:val>
                                        </p:tav>
                                        <p:tav tm="100000">
                                          <p:val>
                                            <p:strVal val="#ppt_y"/>
                                          </p:val>
                                        </p:tav>
                                      </p:tavLst>
                                    </p:anim>
                                  </p:childTnLst>
                                </p:cTn>
                              </p:par>
                              <p:par>
                                <p:cTn id="155" presetID="42" presetClass="entr" presetSubtype="0" fill="hold" nodeType="withEffect">
                                  <p:stCondLst>
                                    <p:cond delay="0"/>
                                  </p:stCondLst>
                                  <p:childTnLst>
                                    <p:set>
                                      <p:cBhvr>
                                        <p:cTn id="156" dur="1" fill="hold">
                                          <p:stCondLst>
                                            <p:cond delay="0"/>
                                          </p:stCondLst>
                                        </p:cTn>
                                        <p:tgtEl>
                                          <p:spTgt spid="21"/>
                                        </p:tgtEl>
                                        <p:attrNameLst>
                                          <p:attrName>style.visibility</p:attrName>
                                        </p:attrNameLst>
                                      </p:cBhvr>
                                      <p:to>
                                        <p:strVal val="visible"/>
                                      </p:to>
                                    </p:set>
                                    <p:animEffect transition="in" filter="fade">
                                      <p:cBhvr>
                                        <p:cTn id="157" dur="1000"/>
                                        <p:tgtEl>
                                          <p:spTgt spid="21"/>
                                        </p:tgtEl>
                                      </p:cBhvr>
                                    </p:animEffect>
                                    <p:anim calcmode="lin" valueType="num">
                                      <p:cBhvr>
                                        <p:cTn id="158" dur="1000" fill="hold"/>
                                        <p:tgtEl>
                                          <p:spTgt spid="21"/>
                                        </p:tgtEl>
                                        <p:attrNameLst>
                                          <p:attrName>ppt_x</p:attrName>
                                        </p:attrNameLst>
                                      </p:cBhvr>
                                      <p:tavLst>
                                        <p:tav tm="0">
                                          <p:val>
                                            <p:strVal val="#ppt_x"/>
                                          </p:val>
                                        </p:tav>
                                        <p:tav tm="100000">
                                          <p:val>
                                            <p:strVal val="#ppt_x"/>
                                          </p:val>
                                        </p:tav>
                                      </p:tavLst>
                                    </p:anim>
                                    <p:anim calcmode="lin" valueType="num">
                                      <p:cBhvr>
                                        <p:cTn id="159" dur="1000" fill="hold"/>
                                        <p:tgtEl>
                                          <p:spTgt spid="21"/>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45"/>
                                        </p:tgtEl>
                                        <p:attrNameLst>
                                          <p:attrName>style.visibility</p:attrName>
                                        </p:attrNameLst>
                                      </p:cBhvr>
                                      <p:to>
                                        <p:strVal val="visible"/>
                                      </p:to>
                                    </p:set>
                                    <p:animEffect transition="in" filter="fade">
                                      <p:cBhvr>
                                        <p:cTn id="162" dur="1000"/>
                                        <p:tgtEl>
                                          <p:spTgt spid="45"/>
                                        </p:tgtEl>
                                      </p:cBhvr>
                                    </p:animEffect>
                                    <p:anim calcmode="lin" valueType="num">
                                      <p:cBhvr>
                                        <p:cTn id="163" dur="1000" fill="hold"/>
                                        <p:tgtEl>
                                          <p:spTgt spid="45"/>
                                        </p:tgtEl>
                                        <p:attrNameLst>
                                          <p:attrName>ppt_x</p:attrName>
                                        </p:attrNameLst>
                                      </p:cBhvr>
                                      <p:tavLst>
                                        <p:tav tm="0">
                                          <p:val>
                                            <p:strVal val="#ppt_x"/>
                                          </p:val>
                                        </p:tav>
                                        <p:tav tm="100000">
                                          <p:val>
                                            <p:strVal val="#ppt_x"/>
                                          </p:val>
                                        </p:tav>
                                      </p:tavLst>
                                    </p:anim>
                                    <p:anim calcmode="lin" valueType="num">
                                      <p:cBhvr>
                                        <p:cTn id="164" dur="1000" fill="hold"/>
                                        <p:tgtEl>
                                          <p:spTgt spid="45"/>
                                        </p:tgtEl>
                                        <p:attrNameLst>
                                          <p:attrName>ppt_y</p:attrName>
                                        </p:attrNameLst>
                                      </p:cBhvr>
                                      <p:tavLst>
                                        <p:tav tm="0">
                                          <p:val>
                                            <p:strVal val="#ppt_y+.1"/>
                                          </p:val>
                                        </p:tav>
                                        <p:tav tm="100000">
                                          <p:val>
                                            <p:strVal val="#ppt_y"/>
                                          </p:val>
                                        </p:tav>
                                      </p:tavLst>
                                    </p:anim>
                                  </p:childTnLst>
                                </p:cTn>
                              </p:par>
                              <p:par>
                                <p:cTn id="165" presetID="42" presetClass="entr" presetSubtype="0" fill="hold" nodeType="withEffect">
                                  <p:stCondLst>
                                    <p:cond delay="0"/>
                                  </p:stCondLst>
                                  <p:childTnLst>
                                    <p:set>
                                      <p:cBhvr>
                                        <p:cTn id="166" dur="1" fill="hold">
                                          <p:stCondLst>
                                            <p:cond delay="0"/>
                                          </p:stCondLst>
                                        </p:cTn>
                                        <p:tgtEl>
                                          <p:spTgt spid="49"/>
                                        </p:tgtEl>
                                        <p:attrNameLst>
                                          <p:attrName>style.visibility</p:attrName>
                                        </p:attrNameLst>
                                      </p:cBhvr>
                                      <p:to>
                                        <p:strVal val="visible"/>
                                      </p:to>
                                    </p:set>
                                    <p:animEffect transition="in" filter="fade">
                                      <p:cBhvr>
                                        <p:cTn id="167" dur="1000"/>
                                        <p:tgtEl>
                                          <p:spTgt spid="49"/>
                                        </p:tgtEl>
                                      </p:cBhvr>
                                    </p:animEffect>
                                    <p:anim calcmode="lin" valueType="num">
                                      <p:cBhvr>
                                        <p:cTn id="168" dur="1000" fill="hold"/>
                                        <p:tgtEl>
                                          <p:spTgt spid="49"/>
                                        </p:tgtEl>
                                        <p:attrNameLst>
                                          <p:attrName>ppt_x</p:attrName>
                                        </p:attrNameLst>
                                      </p:cBhvr>
                                      <p:tavLst>
                                        <p:tav tm="0">
                                          <p:val>
                                            <p:strVal val="#ppt_x"/>
                                          </p:val>
                                        </p:tav>
                                        <p:tav tm="100000">
                                          <p:val>
                                            <p:strVal val="#ppt_x"/>
                                          </p:val>
                                        </p:tav>
                                      </p:tavLst>
                                    </p:anim>
                                    <p:anim calcmode="lin" valueType="num">
                                      <p:cBhvr>
                                        <p:cTn id="169" dur="1000" fill="hold"/>
                                        <p:tgtEl>
                                          <p:spTgt spid="49"/>
                                        </p:tgtEl>
                                        <p:attrNameLst>
                                          <p:attrName>ppt_y</p:attrName>
                                        </p:attrNameLst>
                                      </p:cBhvr>
                                      <p:tavLst>
                                        <p:tav tm="0">
                                          <p:val>
                                            <p:strVal val="#ppt_y+.1"/>
                                          </p:val>
                                        </p:tav>
                                        <p:tav tm="100000">
                                          <p:val>
                                            <p:strVal val="#ppt_y"/>
                                          </p:val>
                                        </p:tav>
                                      </p:tavLst>
                                    </p:anim>
                                  </p:childTnLst>
                                </p:cTn>
                              </p:par>
                              <p:par>
                                <p:cTn id="170" presetID="42" presetClass="entr" presetSubtype="0" fill="hold" nodeType="withEffect">
                                  <p:stCondLst>
                                    <p:cond delay="0"/>
                                  </p:stCondLst>
                                  <p:childTnLst>
                                    <p:set>
                                      <p:cBhvr>
                                        <p:cTn id="171" dur="1" fill="hold">
                                          <p:stCondLst>
                                            <p:cond delay="0"/>
                                          </p:stCondLst>
                                        </p:cTn>
                                        <p:tgtEl>
                                          <p:spTgt spid="50"/>
                                        </p:tgtEl>
                                        <p:attrNameLst>
                                          <p:attrName>style.visibility</p:attrName>
                                        </p:attrNameLst>
                                      </p:cBhvr>
                                      <p:to>
                                        <p:strVal val="visible"/>
                                      </p:to>
                                    </p:set>
                                    <p:animEffect transition="in" filter="fade">
                                      <p:cBhvr>
                                        <p:cTn id="172" dur="1000"/>
                                        <p:tgtEl>
                                          <p:spTgt spid="50"/>
                                        </p:tgtEl>
                                      </p:cBhvr>
                                    </p:animEffect>
                                    <p:anim calcmode="lin" valueType="num">
                                      <p:cBhvr>
                                        <p:cTn id="173" dur="1000" fill="hold"/>
                                        <p:tgtEl>
                                          <p:spTgt spid="50"/>
                                        </p:tgtEl>
                                        <p:attrNameLst>
                                          <p:attrName>ppt_x</p:attrName>
                                        </p:attrNameLst>
                                      </p:cBhvr>
                                      <p:tavLst>
                                        <p:tav tm="0">
                                          <p:val>
                                            <p:strVal val="#ppt_x"/>
                                          </p:val>
                                        </p:tav>
                                        <p:tav tm="100000">
                                          <p:val>
                                            <p:strVal val="#ppt_x"/>
                                          </p:val>
                                        </p:tav>
                                      </p:tavLst>
                                    </p:anim>
                                    <p:anim calcmode="lin" valueType="num">
                                      <p:cBhvr>
                                        <p:cTn id="174" dur="1000" fill="hold"/>
                                        <p:tgtEl>
                                          <p:spTgt spid="50"/>
                                        </p:tgtEl>
                                        <p:attrNameLst>
                                          <p:attrName>ppt_y</p:attrName>
                                        </p:attrNameLst>
                                      </p:cBhvr>
                                      <p:tavLst>
                                        <p:tav tm="0">
                                          <p:val>
                                            <p:strVal val="#ppt_y+.1"/>
                                          </p:val>
                                        </p:tav>
                                        <p:tav tm="100000">
                                          <p:val>
                                            <p:strVal val="#ppt_y"/>
                                          </p:val>
                                        </p:tav>
                                      </p:tavLst>
                                    </p:anim>
                                  </p:childTnLst>
                                </p:cTn>
                              </p:par>
                              <p:par>
                                <p:cTn id="175" presetID="42" presetClass="entr" presetSubtype="0" fill="hold" nodeType="withEffect">
                                  <p:stCondLst>
                                    <p:cond delay="0"/>
                                  </p:stCondLst>
                                  <p:childTnLst>
                                    <p:set>
                                      <p:cBhvr>
                                        <p:cTn id="176" dur="1" fill="hold">
                                          <p:stCondLst>
                                            <p:cond delay="0"/>
                                          </p:stCondLst>
                                        </p:cTn>
                                        <p:tgtEl>
                                          <p:spTgt spid="52"/>
                                        </p:tgtEl>
                                        <p:attrNameLst>
                                          <p:attrName>style.visibility</p:attrName>
                                        </p:attrNameLst>
                                      </p:cBhvr>
                                      <p:to>
                                        <p:strVal val="visible"/>
                                      </p:to>
                                    </p:set>
                                    <p:animEffect transition="in" filter="fade">
                                      <p:cBhvr>
                                        <p:cTn id="177" dur="1000"/>
                                        <p:tgtEl>
                                          <p:spTgt spid="52"/>
                                        </p:tgtEl>
                                      </p:cBhvr>
                                    </p:animEffect>
                                    <p:anim calcmode="lin" valueType="num">
                                      <p:cBhvr>
                                        <p:cTn id="178" dur="1000" fill="hold"/>
                                        <p:tgtEl>
                                          <p:spTgt spid="52"/>
                                        </p:tgtEl>
                                        <p:attrNameLst>
                                          <p:attrName>ppt_x</p:attrName>
                                        </p:attrNameLst>
                                      </p:cBhvr>
                                      <p:tavLst>
                                        <p:tav tm="0">
                                          <p:val>
                                            <p:strVal val="#ppt_x"/>
                                          </p:val>
                                        </p:tav>
                                        <p:tav tm="100000">
                                          <p:val>
                                            <p:strVal val="#ppt_x"/>
                                          </p:val>
                                        </p:tav>
                                      </p:tavLst>
                                    </p:anim>
                                    <p:anim calcmode="lin" valueType="num">
                                      <p:cBhvr>
                                        <p:cTn id="179" dur="1000" fill="hold"/>
                                        <p:tgtEl>
                                          <p:spTgt spid="52"/>
                                        </p:tgtEl>
                                        <p:attrNameLst>
                                          <p:attrName>ppt_y</p:attrName>
                                        </p:attrNameLst>
                                      </p:cBhvr>
                                      <p:tavLst>
                                        <p:tav tm="0">
                                          <p:val>
                                            <p:strVal val="#ppt_y+.1"/>
                                          </p:val>
                                        </p:tav>
                                        <p:tav tm="100000">
                                          <p:val>
                                            <p:strVal val="#ppt_y"/>
                                          </p:val>
                                        </p:tav>
                                      </p:tavLst>
                                    </p:anim>
                                  </p:childTnLst>
                                </p:cTn>
                              </p:par>
                              <p:par>
                                <p:cTn id="180" presetID="42" presetClass="entr" presetSubtype="0" fill="hold" nodeType="withEffect">
                                  <p:stCondLst>
                                    <p:cond delay="0"/>
                                  </p:stCondLst>
                                  <p:childTnLst>
                                    <p:set>
                                      <p:cBhvr>
                                        <p:cTn id="181" dur="1" fill="hold">
                                          <p:stCondLst>
                                            <p:cond delay="0"/>
                                          </p:stCondLst>
                                        </p:cTn>
                                        <p:tgtEl>
                                          <p:spTgt spid="53"/>
                                        </p:tgtEl>
                                        <p:attrNameLst>
                                          <p:attrName>style.visibility</p:attrName>
                                        </p:attrNameLst>
                                      </p:cBhvr>
                                      <p:to>
                                        <p:strVal val="visible"/>
                                      </p:to>
                                    </p:set>
                                    <p:animEffect transition="in" filter="fade">
                                      <p:cBhvr>
                                        <p:cTn id="182" dur="1000"/>
                                        <p:tgtEl>
                                          <p:spTgt spid="53"/>
                                        </p:tgtEl>
                                      </p:cBhvr>
                                    </p:animEffect>
                                    <p:anim calcmode="lin" valueType="num">
                                      <p:cBhvr>
                                        <p:cTn id="183" dur="1000" fill="hold"/>
                                        <p:tgtEl>
                                          <p:spTgt spid="53"/>
                                        </p:tgtEl>
                                        <p:attrNameLst>
                                          <p:attrName>ppt_x</p:attrName>
                                        </p:attrNameLst>
                                      </p:cBhvr>
                                      <p:tavLst>
                                        <p:tav tm="0">
                                          <p:val>
                                            <p:strVal val="#ppt_x"/>
                                          </p:val>
                                        </p:tav>
                                        <p:tav tm="100000">
                                          <p:val>
                                            <p:strVal val="#ppt_x"/>
                                          </p:val>
                                        </p:tav>
                                      </p:tavLst>
                                    </p:anim>
                                    <p:anim calcmode="lin" valueType="num">
                                      <p:cBhvr>
                                        <p:cTn id="184" dur="1000" fill="hold"/>
                                        <p:tgtEl>
                                          <p:spTgt spid="53"/>
                                        </p:tgtEl>
                                        <p:attrNameLst>
                                          <p:attrName>ppt_y</p:attrName>
                                        </p:attrNameLst>
                                      </p:cBhvr>
                                      <p:tavLst>
                                        <p:tav tm="0">
                                          <p:val>
                                            <p:strVal val="#ppt_y+.1"/>
                                          </p:val>
                                        </p:tav>
                                        <p:tav tm="100000">
                                          <p:val>
                                            <p:strVal val="#ppt_y"/>
                                          </p:val>
                                        </p:tav>
                                      </p:tavLst>
                                    </p:anim>
                                  </p:childTnLst>
                                </p:cTn>
                              </p:par>
                              <p:par>
                                <p:cTn id="185" presetID="42" presetClass="entr" presetSubtype="0" fill="hold" nodeType="withEffect">
                                  <p:stCondLst>
                                    <p:cond delay="0"/>
                                  </p:stCondLst>
                                  <p:childTnLst>
                                    <p:set>
                                      <p:cBhvr>
                                        <p:cTn id="186" dur="1" fill="hold">
                                          <p:stCondLst>
                                            <p:cond delay="0"/>
                                          </p:stCondLst>
                                        </p:cTn>
                                        <p:tgtEl>
                                          <p:spTgt spid="54"/>
                                        </p:tgtEl>
                                        <p:attrNameLst>
                                          <p:attrName>style.visibility</p:attrName>
                                        </p:attrNameLst>
                                      </p:cBhvr>
                                      <p:to>
                                        <p:strVal val="visible"/>
                                      </p:to>
                                    </p:set>
                                    <p:animEffect transition="in" filter="fade">
                                      <p:cBhvr>
                                        <p:cTn id="187" dur="1000"/>
                                        <p:tgtEl>
                                          <p:spTgt spid="54"/>
                                        </p:tgtEl>
                                      </p:cBhvr>
                                    </p:animEffect>
                                    <p:anim calcmode="lin" valueType="num">
                                      <p:cBhvr>
                                        <p:cTn id="188" dur="1000" fill="hold"/>
                                        <p:tgtEl>
                                          <p:spTgt spid="54"/>
                                        </p:tgtEl>
                                        <p:attrNameLst>
                                          <p:attrName>ppt_x</p:attrName>
                                        </p:attrNameLst>
                                      </p:cBhvr>
                                      <p:tavLst>
                                        <p:tav tm="0">
                                          <p:val>
                                            <p:strVal val="#ppt_x"/>
                                          </p:val>
                                        </p:tav>
                                        <p:tav tm="100000">
                                          <p:val>
                                            <p:strVal val="#ppt_x"/>
                                          </p:val>
                                        </p:tav>
                                      </p:tavLst>
                                    </p:anim>
                                    <p:anim calcmode="lin" valueType="num">
                                      <p:cBhvr>
                                        <p:cTn id="189" dur="1000" fill="hold"/>
                                        <p:tgtEl>
                                          <p:spTgt spid="54"/>
                                        </p:tgtEl>
                                        <p:attrNameLst>
                                          <p:attrName>ppt_y</p:attrName>
                                        </p:attrNameLst>
                                      </p:cBhvr>
                                      <p:tavLst>
                                        <p:tav tm="0">
                                          <p:val>
                                            <p:strVal val="#ppt_y+.1"/>
                                          </p:val>
                                        </p:tav>
                                        <p:tav tm="100000">
                                          <p:val>
                                            <p:strVal val="#ppt_y"/>
                                          </p:val>
                                        </p:tav>
                                      </p:tavLst>
                                    </p:anim>
                                  </p:childTnLst>
                                </p:cTn>
                              </p:par>
                              <p:par>
                                <p:cTn id="190" presetID="42" presetClass="entr" presetSubtype="0" fill="hold" nodeType="withEffect">
                                  <p:stCondLst>
                                    <p:cond delay="0"/>
                                  </p:stCondLst>
                                  <p:childTnLst>
                                    <p:set>
                                      <p:cBhvr>
                                        <p:cTn id="191" dur="1" fill="hold">
                                          <p:stCondLst>
                                            <p:cond delay="0"/>
                                          </p:stCondLst>
                                        </p:cTn>
                                        <p:tgtEl>
                                          <p:spTgt spid="55"/>
                                        </p:tgtEl>
                                        <p:attrNameLst>
                                          <p:attrName>style.visibility</p:attrName>
                                        </p:attrNameLst>
                                      </p:cBhvr>
                                      <p:to>
                                        <p:strVal val="visible"/>
                                      </p:to>
                                    </p:set>
                                    <p:animEffect transition="in" filter="fade">
                                      <p:cBhvr>
                                        <p:cTn id="192" dur="1000"/>
                                        <p:tgtEl>
                                          <p:spTgt spid="55"/>
                                        </p:tgtEl>
                                      </p:cBhvr>
                                    </p:animEffect>
                                    <p:anim calcmode="lin" valueType="num">
                                      <p:cBhvr>
                                        <p:cTn id="193" dur="1000" fill="hold"/>
                                        <p:tgtEl>
                                          <p:spTgt spid="55"/>
                                        </p:tgtEl>
                                        <p:attrNameLst>
                                          <p:attrName>ppt_x</p:attrName>
                                        </p:attrNameLst>
                                      </p:cBhvr>
                                      <p:tavLst>
                                        <p:tav tm="0">
                                          <p:val>
                                            <p:strVal val="#ppt_x"/>
                                          </p:val>
                                        </p:tav>
                                        <p:tav tm="100000">
                                          <p:val>
                                            <p:strVal val="#ppt_x"/>
                                          </p:val>
                                        </p:tav>
                                      </p:tavLst>
                                    </p:anim>
                                    <p:anim calcmode="lin" valueType="num">
                                      <p:cBhvr>
                                        <p:cTn id="194" dur="1000" fill="hold"/>
                                        <p:tgtEl>
                                          <p:spTgt spid="55"/>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66"/>
                                        </p:tgtEl>
                                        <p:attrNameLst>
                                          <p:attrName>style.visibility</p:attrName>
                                        </p:attrNameLst>
                                      </p:cBhvr>
                                      <p:to>
                                        <p:strVal val="visible"/>
                                      </p:to>
                                    </p:set>
                                    <p:animEffect transition="in" filter="fade">
                                      <p:cBhvr>
                                        <p:cTn id="197" dur="1000"/>
                                        <p:tgtEl>
                                          <p:spTgt spid="66"/>
                                        </p:tgtEl>
                                      </p:cBhvr>
                                    </p:animEffect>
                                    <p:anim calcmode="lin" valueType="num">
                                      <p:cBhvr>
                                        <p:cTn id="198" dur="1000" fill="hold"/>
                                        <p:tgtEl>
                                          <p:spTgt spid="66"/>
                                        </p:tgtEl>
                                        <p:attrNameLst>
                                          <p:attrName>ppt_x</p:attrName>
                                        </p:attrNameLst>
                                      </p:cBhvr>
                                      <p:tavLst>
                                        <p:tav tm="0">
                                          <p:val>
                                            <p:strVal val="#ppt_x"/>
                                          </p:val>
                                        </p:tav>
                                        <p:tav tm="100000">
                                          <p:val>
                                            <p:strVal val="#ppt_x"/>
                                          </p:val>
                                        </p:tav>
                                      </p:tavLst>
                                    </p:anim>
                                    <p:anim calcmode="lin" valueType="num">
                                      <p:cBhvr>
                                        <p:cTn id="199" dur="1000" fill="hold"/>
                                        <p:tgtEl>
                                          <p:spTgt spid="66"/>
                                        </p:tgtEl>
                                        <p:attrNameLst>
                                          <p:attrName>ppt_y</p:attrName>
                                        </p:attrNameLst>
                                      </p:cBhvr>
                                      <p:tavLst>
                                        <p:tav tm="0">
                                          <p:val>
                                            <p:strVal val="#ppt_y+.1"/>
                                          </p:val>
                                        </p:tav>
                                        <p:tav tm="100000">
                                          <p:val>
                                            <p:strVal val="#ppt_y"/>
                                          </p:val>
                                        </p:tav>
                                      </p:tavLst>
                                    </p:anim>
                                  </p:childTnLst>
                                </p:cTn>
                              </p:par>
                              <p:par>
                                <p:cTn id="200" presetID="42" presetClass="entr" presetSubtype="0" fill="hold" nodeType="withEffect">
                                  <p:stCondLst>
                                    <p:cond delay="0"/>
                                  </p:stCondLst>
                                  <p:childTnLst>
                                    <p:set>
                                      <p:cBhvr>
                                        <p:cTn id="201" dur="1" fill="hold">
                                          <p:stCondLst>
                                            <p:cond delay="0"/>
                                          </p:stCondLst>
                                        </p:cTn>
                                        <p:tgtEl>
                                          <p:spTgt spid="71"/>
                                        </p:tgtEl>
                                        <p:attrNameLst>
                                          <p:attrName>style.visibility</p:attrName>
                                        </p:attrNameLst>
                                      </p:cBhvr>
                                      <p:to>
                                        <p:strVal val="visible"/>
                                      </p:to>
                                    </p:set>
                                    <p:animEffect transition="in" filter="fade">
                                      <p:cBhvr>
                                        <p:cTn id="202" dur="1000"/>
                                        <p:tgtEl>
                                          <p:spTgt spid="71"/>
                                        </p:tgtEl>
                                      </p:cBhvr>
                                    </p:animEffect>
                                    <p:anim calcmode="lin" valueType="num">
                                      <p:cBhvr>
                                        <p:cTn id="203" dur="1000" fill="hold"/>
                                        <p:tgtEl>
                                          <p:spTgt spid="71"/>
                                        </p:tgtEl>
                                        <p:attrNameLst>
                                          <p:attrName>ppt_x</p:attrName>
                                        </p:attrNameLst>
                                      </p:cBhvr>
                                      <p:tavLst>
                                        <p:tav tm="0">
                                          <p:val>
                                            <p:strVal val="#ppt_x"/>
                                          </p:val>
                                        </p:tav>
                                        <p:tav tm="100000">
                                          <p:val>
                                            <p:strVal val="#ppt_x"/>
                                          </p:val>
                                        </p:tav>
                                      </p:tavLst>
                                    </p:anim>
                                    <p:anim calcmode="lin" valueType="num">
                                      <p:cBhvr>
                                        <p:cTn id="204" dur="1000" fill="hold"/>
                                        <p:tgtEl>
                                          <p:spTgt spid="71"/>
                                        </p:tgtEl>
                                        <p:attrNameLst>
                                          <p:attrName>ppt_y</p:attrName>
                                        </p:attrNameLst>
                                      </p:cBhvr>
                                      <p:tavLst>
                                        <p:tav tm="0">
                                          <p:val>
                                            <p:strVal val="#ppt_y+.1"/>
                                          </p:val>
                                        </p:tav>
                                        <p:tav tm="100000">
                                          <p:val>
                                            <p:strVal val="#ppt_y"/>
                                          </p:val>
                                        </p:tav>
                                      </p:tavLst>
                                    </p:anim>
                                  </p:childTnLst>
                                </p:cTn>
                              </p:par>
                              <p:par>
                                <p:cTn id="205" presetID="42" presetClass="entr" presetSubtype="0" fill="hold" nodeType="withEffect">
                                  <p:stCondLst>
                                    <p:cond delay="0"/>
                                  </p:stCondLst>
                                  <p:childTnLst>
                                    <p:set>
                                      <p:cBhvr>
                                        <p:cTn id="206" dur="1" fill="hold">
                                          <p:stCondLst>
                                            <p:cond delay="0"/>
                                          </p:stCondLst>
                                        </p:cTn>
                                        <p:tgtEl>
                                          <p:spTgt spid="72"/>
                                        </p:tgtEl>
                                        <p:attrNameLst>
                                          <p:attrName>style.visibility</p:attrName>
                                        </p:attrNameLst>
                                      </p:cBhvr>
                                      <p:to>
                                        <p:strVal val="visible"/>
                                      </p:to>
                                    </p:set>
                                    <p:animEffect transition="in" filter="fade">
                                      <p:cBhvr>
                                        <p:cTn id="207" dur="1000"/>
                                        <p:tgtEl>
                                          <p:spTgt spid="72"/>
                                        </p:tgtEl>
                                      </p:cBhvr>
                                    </p:animEffect>
                                    <p:anim calcmode="lin" valueType="num">
                                      <p:cBhvr>
                                        <p:cTn id="208" dur="1000" fill="hold"/>
                                        <p:tgtEl>
                                          <p:spTgt spid="72"/>
                                        </p:tgtEl>
                                        <p:attrNameLst>
                                          <p:attrName>ppt_x</p:attrName>
                                        </p:attrNameLst>
                                      </p:cBhvr>
                                      <p:tavLst>
                                        <p:tav tm="0">
                                          <p:val>
                                            <p:strVal val="#ppt_x"/>
                                          </p:val>
                                        </p:tav>
                                        <p:tav tm="100000">
                                          <p:val>
                                            <p:strVal val="#ppt_x"/>
                                          </p:val>
                                        </p:tav>
                                      </p:tavLst>
                                    </p:anim>
                                    <p:anim calcmode="lin" valueType="num">
                                      <p:cBhvr>
                                        <p:cTn id="209" dur="1000" fill="hold"/>
                                        <p:tgtEl>
                                          <p:spTgt spid="72"/>
                                        </p:tgtEl>
                                        <p:attrNameLst>
                                          <p:attrName>ppt_y</p:attrName>
                                        </p:attrNameLst>
                                      </p:cBhvr>
                                      <p:tavLst>
                                        <p:tav tm="0">
                                          <p:val>
                                            <p:strVal val="#ppt_y+.1"/>
                                          </p:val>
                                        </p:tav>
                                        <p:tav tm="100000">
                                          <p:val>
                                            <p:strVal val="#ppt_y"/>
                                          </p:val>
                                        </p:tav>
                                      </p:tavLst>
                                    </p:anim>
                                  </p:childTnLst>
                                </p:cTn>
                              </p:par>
                              <p:par>
                                <p:cTn id="210" presetID="42" presetClass="entr" presetSubtype="0" fill="hold" nodeType="withEffect">
                                  <p:stCondLst>
                                    <p:cond delay="0"/>
                                  </p:stCondLst>
                                  <p:childTnLst>
                                    <p:set>
                                      <p:cBhvr>
                                        <p:cTn id="211" dur="1" fill="hold">
                                          <p:stCondLst>
                                            <p:cond delay="0"/>
                                          </p:stCondLst>
                                        </p:cTn>
                                        <p:tgtEl>
                                          <p:spTgt spid="74"/>
                                        </p:tgtEl>
                                        <p:attrNameLst>
                                          <p:attrName>style.visibility</p:attrName>
                                        </p:attrNameLst>
                                      </p:cBhvr>
                                      <p:to>
                                        <p:strVal val="visible"/>
                                      </p:to>
                                    </p:set>
                                    <p:animEffect transition="in" filter="fade">
                                      <p:cBhvr>
                                        <p:cTn id="212" dur="1000"/>
                                        <p:tgtEl>
                                          <p:spTgt spid="74"/>
                                        </p:tgtEl>
                                      </p:cBhvr>
                                    </p:animEffect>
                                    <p:anim calcmode="lin" valueType="num">
                                      <p:cBhvr>
                                        <p:cTn id="213" dur="1000" fill="hold"/>
                                        <p:tgtEl>
                                          <p:spTgt spid="74"/>
                                        </p:tgtEl>
                                        <p:attrNameLst>
                                          <p:attrName>ppt_x</p:attrName>
                                        </p:attrNameLst>
                                      </p:cBhvr>
                                      <p:tavLst>
                                        <p:tav tm="0">
                                          <p:val>
                                            <p:strVal val="#ppt_x"/>
                                          </p:val>
                                        </p:tav>
                                        <p:tav tm="100000">
                                          <p:val>
                                            <p:strVal val="#ppt_x"/>
                                          </p:val>
                                        </p:tav>
                                      </p:tavLst>
                                    </p:anim>
                                    <p:anim calcmode="lin" valueType="num">
                                      <p:cBhvr>
                                        <p:cTn id="214" dur="1000" fill="hold"/>
                                        <p:tgtEl>
                                          <p:spTgt spid="74"/>
                                        </p:tgtEl>
                                        <p:attrNameLst>
                                          <p:attrName>ppt_y</p:attrName>
                                        </p:attrNameLst>
                                      </p:cBhvr>
                                      <p:tavLst>
                                        <p:tav tm="0">
                                          <p:val>
                                            <p:strVal val="#ppt_y+.1"/>
                                          </p:val>
                                        </p:tav>
                                        <p:tav tm="100000">
                                          <p:val>
                                            <p:strVal val="#ppt_y"/>
                                          </p:val>
                                        </p:tav>
                                      </p:tavLst>
                                    </p:anim>
                                  </p:childTnLst>
                                </p:cTn>
                              </p:par>
                              <p:par>
                                <p:cTn id="215" presetID="42" presetClass="entr" presetSubtype="0" fill="hold" nodeType="withEffect">
                                  <p:stCondLst>
                                    <p:cond delay="0"/>
                                  </p:stCondLst>
                                  <p:childTnLst>
                                    <p:set>
                                      <p:cBhvr>
                                        <p:cTn id="216" dur="1" fill="hold">
                                          <p:stCondLst>
                                            <p:cond delay="0"/>
                                          </p:stCondLst>
                                        </p:cTn>
                                        <p:tgtEl>
                                          <p:spTgt spid="75"/>
                                        </p:tgtEl>
                                        <p:attrNameLst>
                                          <p:attrName>style.visibility</p:attrName>
                                        </p:attrNameLst>
                                      </p:cBhvr>
                                      <p:to>
                                        <p:strVal val="visible"/>
                                      </p:to>
                                    </p:set>
                                    <p:animEffect transition="in" filter="fade">
                                      <p:cBhvr>
                                        <p:cTn id="217" dur="1000"/>
                                        <p:tgtEl>
                                          <p:spTgt spid="75"/>
                                        </p:tgtEl>
                                      </p:cBhvr>
                                    </p:animEffect>
                                    <p:anim calcmode="lin" valueType="num">
                                      <p:cBhvr>
                                        <p:cTn id="218" dur="1000" fill="hold"/>
                                        <p:tgtEl>
                                          <p:spTgt spid="75"/>
                                        </p:tgtEl>
                                        <p:attrNameLst>
                                          <p:attrName>ppt_x</p:attrName>
                                        </p:attrNameLst>
                                      </p:cBhvr>
                                      <p:tavLst>
                                        <p:tav tm="0">
                                          <p:val>
                                            <p:strVal val="#ppt_x"/>
                                          </p:val>
                                        </p:tav>
                                        <p:tav tm="100000">
                                          <p:val>
                                            <p:strVal val="#ppt_x"/>
                                          </p:val>
                                        </p:tav>
                                      </p:tavLst>
                                    </p:anim>
                                    <p:anim calcmode="lin" valueType="num">
                                      <p:cBhvr>
                                        <p:cTn id="219" dur="1000" fill="hold"/>
                                        <p:tgtEl>
                                          <p:spTgt spid="75"/>
                                        </p:tgtEl>
                                        <p:attrNameLst>
                                          <p:attrName>ppt_y</p:attrName>
                                        </p:attrNameLst>
                                      </p:cBhvr>
                                      <p:tavLst>
                                        <p:tav tm="0">
                                          <p:val>
                                            <p:strVal val="#ppt_y+.1"/>
                                          </p:val>
                                        </p:tav>
                                        <p:tav tm="100000">
                                          <p:val>
                                            <p:strVal val="#ppt_y"/>
                                          </p:val>
                                        </p:tav>
                                      </p:tavLst>
                                    </p:anim>
                                  </p:childTnLst>
                                </p:cTn>
                              </p:par>
                              <p:par>
                                <p:cTn id="220" presetID="42" presetClass="entr" presetSubtype="0" fill="hold" nodeType="withEffect">
                                  <p:stCondLst>
                                    <p:cond delay="0"/>
                                  </p:stCondLst>
                                  <p:childTnLst>
                                    <p:set>
                                      <p:cBhvr>
                                        <p:cTn id="221" dur="1" fill="hold">
                                          <p:stCondLst>
                                            <p:cond delay="0"/>
                                          </p:stCondLst>
                                        </p:cTn>
                                        <p:tgtEl>
                                          <p:spTgt spid="76"/>
                                        </p:tgtEl>
                                        <p:attrNameLst>
                                          <p:attrName>style.visibility</p:attrName>
                                        </p:attrNameLst>
                                      </p:cBhvr>
                                      <p:to>
                                        <p:strVal val="visible"/>
                                      </p:to>
                                    </p:set>
                                    <p:animEffect transition="in" filter="fade">
                                      <p:cBhvr>
                                        <p:cTn id="222" dur="1000"/>
                                        <p:tgtEl>
                                          <p:spTgt spid="76"/>
                                        </p:tgtEl>
                                      </p:cBhvr>
                                    </p:animEffect>
                                    <p:anim calcmode="lin" valueType="num">
                                      <p:cBhvr>
                                        <p:cTn id="223" dur="1000" fill="hold"/>
                                        <p:tgtEl>
                                          <p:spTgt spid="76"/>
                                        </p:tgtEl>
                                        <p:attrNameLst>
                                          <p:attrName>ppt_x</p:attrName>
                                        </p:attrNameLst>
                                      </p:cBhvr>
                                      <p:tavLst>
                                        <p:tav tm="0">
                                          <p:val>
                                            <p:strVal val="#ppt_x"/>
                                          </p:val>
                                        </p:tav>
                                        <p:tav tm="100000">
                                          <p:val>
                                            <p:strVal val="#ppt_x"/>
                                          </p:val>
                                        </p:tav>
                                      </p:tavLst>
                                    </p:anim>
                                    <p:anim calcmode="lin" valueType="num">
                                      <p:cBhvr>
                                        <p:cTn id="224" dur="1000" fill="hold"/>
                                        <p:tgtEl>
                                          <p:spTgt spid="76"/>
                                        </p:tgtEl>
                                        <p:attrNameLst>
                                          <p:attrName>ppt_y</p:attrName>
                                        </p:attrNameLst>
                                      </p:cBhvr>
                                      <p:tavLst>
                                        <p:tav tm="0">
                                          <p:val>
                                            <p:strVal val="#ppt_y+.1"/>
                                          </p:val>
                                        </p:tav>
                                        <p:tav tm="100000">
                                          <p:val>
                                            <p:strVal val="#ppt_y"/>
                                          </p:val>
                                        </p:tav>
                                      </p:tavLst>
                                    </p:anim>
                                  </p:childTnLst>
                                </p:cTn>
                              </p:par>
                              <p:par>
                                <p:cTn id="225" presetID="42" presetClass="entr" presetSubtype="0" fill="hold" nodeType="withEffect">
                                  <p:stCondLst>
                                    <p:cond delay="0"/>
                                  </p:stCondLst>
                                  <p:childTnLst>
                                    <p:set>
                                      <p:cBhvr>
                                        <p:cTn id="226" dur="1" fill="hold">
                                          <p:stCondLst>
                                            <p:cond delay="0"/>
                                          </p:stCondLst>
                                        </p:cTn>
                                        <p:tgtEl>
                                          <p:spTgt spid="77"/>
                                        </p:tgtEl>
                                        <p:attrNameLst>
                                          <p:attrName>style.visibility</p:attrName>
                                        </p:attrNameLst>
                                      </p:cBhvr>
                                      <p:to>
                                        <p:strVal val="visible"/>
                                      </p:to>
                                    </p:set>
                                    <p:animEffect transition="in" filter="fade">
                                      <p:cBhvr>
                                        <p:cTn id="227" dur="1000"/>
                                        <p:tgtEl>
                                          <p:spTgt spid="77"/>
                                        </p:tgtEl>
                                      </p:cBhvr>
                                    </p:animEffect>
                                    <p:anim calcmode="lin" valueType="num">
                                      <p:cBhvr>
                                        <p:cTn id="228" dur="1000" fill="hold"/>
                                        <p:tgtEl>
                                          <p:spTgt spid="77"/>
                                        </p:tgtEl>
                                        <p:attrNameLst>
                                          <p:attrName>ppt_x</p:attrName>
                                        </p:attrNameLst>
                                      </p:cBhvr>
                                      <p:tavLst>
                                        <p:tav tm="0">
                                          <p:val>
                                            <p:strVal val="#ppt_x"/>
                                          </p:val>
                                        </p:tav>
                                        <p:tav tm="100000">
                                          <p:val>
                                            <p:strVal val="#ppt_x"/>
                                          </p:val>
                                        </p:tav>
                                      </p:tavLst>
                                    </p:anim>
                                    <p:anim calcmode="lin" valueType="num">
                                      <p:cBhvr>
                                        <p:cTn id="229" dur="1000" fill="hold"/>
                                        <p:tgtEl>
                                          <p:spTgt spid="77"/>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88"/>
                                        </p:tgtEl>
                                        <p:attrNameLst>
                                          <p:attrName>style.visibility</p:attrName>
                                        </p:attrNameLst>
                                      </p:cBhvr>
                                      <p:to>
                                        <p:strVal val="visible"/>
                                      </p:to>
                                    </p:set>
                                    <p:animEffect transition="in" filter="fade">
                                      <p:cBhvr>
                                        <p:cTn id="232" dur="1000"/>
                                        <p:tgtEl>
                                          <p:spTgt spid="88"/>
                                        </p:tgtEl>
                                      </p:cBhvr>
                                    </p:animEffect>
                                    <p:anim calcmode="lin" valueType="num">
                                      <p:cBhvr>
                                        <p:cTn id="233" dur="1000" fill="hold"/>
                                        <p:tgtEl>
                                          <p:spTgt spid="88"/>
                                        </p:tgtEl>
                                        <p:attrNameLst>
                                          <p:attrName>ppt_x</p:attrName>
                                        </p:attrNameLst>
                                      </p:cBhvr>
                                      <p:tavLst>
                                        <p:tav tm="0">
                                          <p:val>
                                            <p:strVal val="#ppt_x"/>
                                          </p:val>
                                        </p:tav>
                                        <p:tav tm="100000">
                                          <p:val>
                                            <p:strVal val="#ppt_x"/>
                                          </p:val>
                                        </p:tav>
                                      </p:tavLst>
                                    </p:anim>
                                    <p:anim calcmode="lin" valueType="num">
                                      <p:cBhvr>
                                        <p:cTn id="234"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1" presetClass="emph" presetSubtype="2" fill="hold" nodeType="clickEffect">
                                  <p:stCondLst>
                                    <p:cond delay="0"/>
                                  </p:stCondLst>
                                  <p:childTnLst>
                                    <p:animClr clrSpc="rgb" dir="cw">
                                      <p:cBhvr>
                                        <p:cTn id="238" dur="2000" fill="hold"/>
                                        <p:tgtEl>
                                          <p:spTgt spid="46"/>
                                        </p:tgtEl>
                                        <p:attrNameLst>
                                          <p:attrName>fillcolor</p:attrName>
                                        </p:attrNameLst>
                                      </p:cBhvr>
                                      <p:to>
                                        <a:schemeClr val="accent2"/>
                                      </p:to>
                                    </p:animClr>
                                    <p:set>
                                      <p:cBhvr>
                                        <p:cTn id="239" dur="2000" fill="hold"/>
                                        <p:tgtEl>
                                          <p:spTgt spid="46"/>
                                        </p:tgtEl>
                                        <p:attrNameLst>
                                          <p:attrName>fill.type</p:attrName>
                                        </p:attrNameLst>
                                      </p:cBhvr>
                                      <p:to>
                                        <p:strVal val="solid"/>
                                      </p:to>
                                    </p:set>
                                    <p:set>
                                      <p:cBhvr>
                                        <p:cTn id="240" dur="2000" fill="hold"/>
                                        <p:tgtEl>
                                          <p:spTgt spid="46"/>
                                        </p:tgtEl>
                                        <p:attrNameLst>
                                          <p:attrName>fill.on</p:attrName>
                                        </p:attrNameLst>
                                      </p:cBhvr>
                                      <p:to>
                                        <p:strVal val="true"/>
                                      </p:to>
                                    </p:set>
                                  </p:childTnLst>
                                </p:cTn>
                              </p:par>
                              <p:par>
                                <p:cTn id="241" presetID="10" presetClass="entr" presetSubtype="0" fill="hold" grpId="0" nodeType="withEffect">
                                  <p:stCondLst>
                                    <p:cond delay="0"/>
                                  </p:stCondLst>
                                  <p:childTnLst>
                                    <p:set>
                                      <p:cBhvr>
                                        <p:cTn id="242" dur="1" fill="hold">
                                          <p:stCondLst>
                                            <p:cond delay="0"/>
                                          </p:stCondLst>
                                        </p:cTn>
                                        <p:tgtEl>
                                          <p:spTgt spid="59"/>
                                        </p:tgtEl>
                                        <p:attrNameLst>
                                          <p:attrName>style.visibility</p:attrName>
                                        </p:attrNameLst>
                                      </p:cBhvr>
                                      <p:to>
                                        <p:strVal val="visible"/>
                                      </p:to>
                                    </p:set>
                                    <p:animEffect transition="in" filter="fade">
                                      <p:cBhvr>
                                        <p:cTn id="243" dur="500"/>
                                        <p:tgtEl>
                                          <p:spTgt spid="59"/>
                                        </p:tgtEl>
                                      </p:cBhvr>
                                    </p:animEffect>
                                  </p:childTnLst>
                                </p:cTn>
                              </p:par>
                            </p:childTnLst>
                          </p:cTn>
                        </p:par>
                      </p:childTnLst>
                    </p:cTn>
                  </p:par>
                  <p:par>
                    <p:cTn id="244" fill="hold">
                      <p:stCondLst>
                        <p:cond delay="indefinite"/>
                      </p:stCondLst>
                      <p:childTnLst>
                        <p:par>
                          <p:cTn id="245" fill="hold">
                            <p:stCondLst>
                              <p:cond delay="0"/>
                            </p:stCondLst>
                            <p:childTnLst>
                              <p:par>
                                <p:cTn id="246" presetID="1" presetClass="emph" presetSubtype="2" fill="hold" nodeType="clickEffect">
                                  <p:stCondLst>
                                    <p:cond delay="0"/>
                                  </p:stCondLst>
                                  <p:childTnLst>
                                    <p:animClr clrSpc="rgb" dir="cw">
                                      <p:cBhvr>
                                        <p:cTn id="247" dur="2000" fill="hold"/>
                                        <p:tgtEl>
                                          <p:spTgt spid="47"/>
                                        </p:tgtEl>
                                        <p:attrNameLst>
                                          <p:attrName>fillcolor</p:attrName>
                                        </p:attrNameLst>
                                      </p:cBhvr>
                                      <p:to>
                                        <a:schemeClr val="accent2"/>
                                      </p:to>
                                    </p:animClr>
                                    <p:set>
                                      <p:cBhvr>
                                        <p:cTn id="248" dur="2000" fill="hold"/>
                                        <p:tgtEl>
                                          <p:spTgt spid="47"/>
                                        </p:tgtEl>
                                        <p:attrNameLst>
                                          <p:attrName>fill.type</p:attrName>
                                        </p:attrNameLst>
                                      </p:cBhvr>
                                      <p:to>
                                        <p:strVal val="solid"/>
                                      </p:to>
                                    </p:set>
                                    <p:set>
                                      <p:cBhvr>
                                        <p:cTn id="249" dur="2000" fill="hold"/>
                                        <p:tgtEl>
                                          <p:spTgt spid="47"/>
                                        </p:tgtEl>
                                        <p:attrNameLst>
                                          <p:attrName>fill.on</p:attrName>
                                        </p:attrNameLst>
                                      </p:cBhvr>
                                      <p:to>
                                        <p:strVal val="true"/>
                                      </p:to>
                                    </p:set>
                                  </p:childTnLst>
                                </p:cTn>
                              </p:par>
                              <p:par>
                                <p:cTn id="250" presetID="10" presetClass="entr" presetSubtype="0" fill="hold" grpId="0" nodeType="withEffect">
                                  <p:stCondLst>
                                    <p:cond delay="0"/>
                                  </p:stCondLst>
                                  <p:childTnLst>
                                    <p:set>
                                      <p:cBhvr>
                                        <p:cTn id="251" dur="1" fill="hold">
                                          <p:stCondLst>
                                            <p:cond delay="0"/>
                                          </p:stCondLst>
                                        </p:cTn>
                                        <p:tgtEl>
                                          <p:spTgt spid="61"/>
                                        </p:tgtEl>
                                        <p:attrNameLst>
                                          <p:attrName>style.visibility</p:attrName>
                                        </p:attrNameLst>
                                      </p:cBhvr>
                                      <p:to>
                                        <p:strVal val="visible"/>
                                      </p:to>
                                    </p:set>
                                    <p:animEffect transition="in" filter="fade">
                                      <p:cBhvr>
                                        <p:cTn id="252" dur="500"/>
                                        <p:tgtEl>
                                          <p:spTgt spid="61"/>
                                        </p:tgtEl>
                                      </p:cBhvr>
                                    </p:animEffect>
                                  </p:childTnLst>
                                </p:cTn>
                              </p:par>
                            </p:childTnLst>
                          </p:cTn>
                        </p:par>
                      </p:childTnLst>
                    </p:cTn>
                  </p:par>
                  <p:par>
                    <p:cTn id="253" fill="hold">
                      <p:stCondLst>
                        <p:cond delay="indefinite"/>
                      </p:stCondLst>
                      <p:childTnLst>
                        <p:par>
                          <p:cTn id="254" fill="hold">
                            <p:stCondLst>
                              <p:cond delay="0"/>
                            </p:stCondLst>
                            <p:childTnLst>
                              <p:par>
                                <p:cTn id="255" presetID="1" presetClass="emph" presetSubtype="2" fill="hold" nodeType="clickEffect">
                                  <p:stCondLst>
                                    <p:cond delay="0"/>
                                  </p:stCondLst>
                                  <p:childTnLst>
                                    <p:animClr clrSpc="rgb" dir="cw">
                                      <p:cBhvr>
                                        <p:cTn id="256" dur="2000" fill="hold"/>
                                        <p:tgtEl>
                                          <p:spTgt spid="51"/>
                                        </p:tgtEl>
                                        <p:attrNameLst>
                                          <p:attrName>fillcolor</p:attrName>
                                        </p:attrNameLst>
                                      </p:cBhvr>
                                      <p:to>
                                        <a:schemeClr val="accent2"/>
                                      </p:to>
                                    </p:animClr>
                                    <p:set>
                                      <p:cBhvr>
                                        <p:cTn id="257" dur="2000" fill="hold"/>
                                        <p:tgtEl>
                                          <p:spTgt spid="51"/>
                                        </p:tgtEl>
                                        <p:attrNameLst>
                                          <p:attrName>fill.type</p:attrName>
                                        </p:attrNameLst>
                                      </p:cBhvr>
                                      <p:to>
                                        <p:strVal val="solid"/>
                                      </p:to>
                                    </p:set>
                                    <p:set>
                                      <p:cBhvr>
                                        <p:cTn id="258" dur="2000" fill="hold"/>
                                        <p:tgtEl>
                                          <p:spTgt spid="51"/>
                                        </p:tgtEl>
                                        <p:attrNameLst>
                                          <p:attrName>fill.on</p:attrName>
                                        </p:attrNameLst>
                                      </p:cBhvr>
                                      <p:to>
                                        <p:strVal val="true"/>
                                      </p:to>
                                    </p:set>
                                  </p:childTnLst>
                                </p:cTn>
                              </p:par>
                              <p:par>
                                <p:cTn id="259" presetID="10" presetClass="entr" presetSubtype="0" fill="hold" grpId="0" nodeType="withEffect">
                                  <p:stCondLst>
                                    <p:cond delay="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childTnLst>
                          </p:cTn>
                        </p:par>
                      </p:childTnLst>
                    </p:cTn>
                  </p:par>
                  <p:par>
                    <p:cTn id="262" fill="hold">
                      <p:stCondLst>
                        <p:cond delay="indefinite"/>
                      </p:stCondLst>
                      <p:childTnLst>
                        <p:par>
                          <p:cTn id="263" fill="hold">
                            <p:stCondLst>
                              <p:cond delay="0"/>
                            </p:stCondLst>
                            <p:childTnLst>
                              <p:par>
                                <p:cTn id="264" presetID="1" presetClass="emph" presetSubtype="2" fill="hold" nodeType="clickEffect">
                                  <p:stCondLst>
                                    <p:cond delay="0"/>
                                  </p:stCondLst>
                                  <p:childTnLst>
                                    <p:animClr clrSpc="rgb" dir="cw">
                                      <p:cBhvr>
                                        <p:cTn id="265" dur="2000" fill="hold"/>
                                        <p:tgtEl>
                                          <p:spTgt spid="56"/>
                                        </p:tgtEl>
                                        <p:attrNameLst>
                                          <p:attrName>fillcolor</p:attrName>
                                        </p:attrNameLst>
                                      </p:cBhvr>
                                      <p:to>
                                        <a:schemeClr val="accent2"/>
                                      </p:to>
                                    </p:animClr>
                                    <p:set>
                                      <p:cBhvr>
                                        <p:cTn id="266" dur="2000" fill="hold"/>
                                        <p:tgtEl>
                                          <p:spTgt spid="56"/>
                                        </p:tgtEl>
                                        <p:attrNameLst>
                                          <p:attrName>fill.type</p:attrName>
                                        </p:attrNameLst>
                                      </p:cBhvr>
                                      <p:to>
                                        <p:strVal val="solid"/>
                                      </p:to>
                                    </p:set>
                                    <p:set>
                                      <p:cBhvr>
                                        <p:cTn id="267" dur="2000" fill="hold"/>
                                        <p:tgtEl>
                                          <p:spTgt spid="56"/>
                                        </p:tgtEl>
                                        <p:attrNameLst>
                                          <p:attrName>fill.on</p:attrName>
                                        </p:attrNameLst>
                                      </p:cBhvr>
                                      <p:to>
                                        <p:strVal val="true"/>
                                      </p:to>
                                    </p:set>
                                  </p:childTnLst>
                                </p:cTn>
                              </p:par>
                              <p:par>
                                <p:cTn id="268" presetID="10" presetClass="entr" presetSubtype="0" fill="hold" grpId="0" nodeType="withEffect">
                                  <p:stCondLst>
                                    <p:cond delay="0"/>
                                  </p:stCondLst>
                                  <p:childTnLst>
                                    <p:set>
                                      <p:cBhvr>
                                        <p:cTn id="269" dur="1" fill="hold">
                                          <p:stCondLst>
                                            <p:cond delay="0"/>
                                          </p:stCondLst>
                                        </p:cTn>
                                        <p:tgtEl>
                                          <p:spTgt spid="63"/>
                                        </p:tgtEl>
                                        <p:attrNameLst>
                                          <p:attrName>style.visibility</p:attrName>
                                        </p:attrNameLst>
                                      </p:cBhvr>
                                      <p:to>
                                        <p:strVal val="visible"/>
                                      </p:to>
                                    </p:set>
                                    <p:animEffect transition="in" filter="fade">
                                      <p:cBhvr>
                                        <p:cTn id="270" dur="500"/>
                                        <p:tgtEl>
                                          <p:spTgt spid="63"/>
                                        </p:tgtEl>
                                      </p:cBhvr>
                                    </p:animEffect>
                                  </p:childTnLst>
                                </p:cTn>
                              </p:par>
                            </p:childTnLst>
                          </p:cTn>
                        </p:par>
                      </p:childTnLst>
                    </p:cTn>
                  </p:par>
                  <p:par>
                    <p:cTn id="271" fill="hold">
                      <p:stCondLst>
                        <p:cond delay="indefinite"/>
                      </p:stCondLst>
                      <p:childTnLst>
                        <p:par>
                          <p:cTn id="272" fill="hold">
                            <p:stCondLst>
                              <p:cond delay="0"/>
                            </p:stCondLst>
                            <p:childTnLst>
                              <p:par>
                                <p:cTn id="273" presetID="1" presetClass="emph" presetSubtype="2" fill="hold" nodeType="clickEffect">
                                  <p:stCondLst>
                                    <p:cond delay="0"/>
                                  </p:stCondLst>
                                  <p:childTnLst>
                                    <p:animClr clrSpc="rgb" dir="cw">
                                      <p:cBhvr>
                                        <p:cTn id="274" dur="2000" fill="hold"/>
                                        <p:tgtEl>
                                          <p:spTgt spid="48"/>
                                        </p:tgtEl>
                                        <p:attrNameLst>
                                          <p:attrName>fillcolor</p:attrName>
                                        </p:attrNameLst>
                                      </p:cBhvr>
                                      <p:to>
                                        <a:schemeClr val="accent2"/>
                                      </p:to>
                                    </p:animClr>
                                    <p:set>
                                      <p:cBhvr>
                                        <p:cTn id="275" dur="2000" fill="hold"/>
                                        <p:tgtEl>
                                          <p:spTgt spid="48"/>
                                        </p:tgtEl>
                                        <p:attrNameLst>
                                          <p:attrName>fill.type</p:attrName>
                                        </p:attrNameLst>
                                      </p:cBhvr>
                                      <p:to>
                                        <p:strVal val="solid"/>
                                      </p:to>
                                    </p:set>
                                    <p:set>
                                      <p:cBhvr>
                                        <p:cTn id="276" dur="2000" fill="hold"/>
                                        <p:tgtEl>
                                          <p:spTgt spid="48"/>
                                        </p:tgtEl>
                                        <p:attrNameLst>
                                          <p:attrName>fill.on</p:attrName>
                                        </p:attrNameLst>
                                      </p:cBhvr>
                                      <p:to>
                                        <p:strVal val="true"/>
                                      </p:to>
                                    </p:set>
                                  </p:childTnLst>
                                </p:cTn>
                              </p:par>
                              <p:par>
                                <p:cTn id="277" presetID="10" presetClass="entr" presetSubtype="0" fill="hold" grpId="0" nodeType="withEffect">
                                  <p:stCondLst>
                                    <p:cond delay="0"/>
                                  </p:stCondLst>
                                  <p:childTnLst>
                                    <p:set>
                                      <p:cBhvr>
                                        <p:cTn id="278" dur="1" fill="hold">
                                          <p:stCondLst>
                                            <p:cond delay="0"/>
                                          </p:stCondLst>
                                        </p:cTn>
                                        <p:tgtEl>
                                          <p:spTgt spid="64"/>
                                        </p:tgtEl>
                                        <p:attrNameLst>
                                          <p:attrName>style.visibility</p:attrName>
                                        </p:attrNameLst>
                                      </p:cBhvr>
                                      <p:to>
                                        <p:strVal val="visible"/>
                                      </p:to>
                                    </p:set>
                                    <p:animEffect transition="in" filter="fade">
                                      <p:cBhvr>
                                        <p:cTn id="279" dur="500"/>
                                        <p:tgtEl>
                                          <p:spTgt spid="64"/>
                                        </p:tgtEl>
                                      </p:cBhvr>
                                    </p:animEffect>
                                  </p:childTnLst>
                                </p:cTn>
                              </p:par>
                            </p:childTnLst>
                          </p:cTn>
                        </p:par>
                      </p:childTnLst>
                    </p:cTn>
                  </p:par>
                  <p:par>
                    <p:cTn id="280" fill="hold">
                      <p:stCondLst>
                        <p:cond delay="indefinite"/>
                      </p:stCondLst>
                      <p:childTnLst>
                        <p:par>
                          <p:cTn id="281" fill="hold">
                            <p:stCondLst>
                              <p:cond delay="0"/>
                            </p:stCondLst>
                            <p:childTnLst>
                              <p:par>
                                <p:cTn id="282" presetID="1" presetClass="emph" presetSubtype="2" fill="hold" nodeType="clickEffect">
                                  <p:stCondLst>
                                    <p:cond delay="0"/>
                                  </p:stCondLst>
                                  <p:childTnLst>
                                    <p:animClr clrSpc="rgb" dir="cw">
                                      <p:cBhvr>
                                        <p:cTn id="283" dur="2000" fill="hold"/>
                                        <p:tgtEl>
                                          <p:spTgt spid="57"/>
                                        </p:tgtEl>
                                        <p:attrNameLst>
                                          <p:attrName>fillcolor</p:attrName>
                                        </p:attrNameLst>
                                      </p:cBhvr>
                                      <p:to>
                                        <a:schemeClr val="accent2"/>
                                      </p:to>
                                    </p:animClr>
                                    <p:set>
                                      <p:cBhvr>
                                        <p:cTn id="284" dur="2000" fill="hold"/>
                                        <p:tgtEl>
                                          <p:spTgt spid="57"/>
                                        </p:tgtEl>
                                        <p:attrNameLst>
                                          <p:attrName>fill.type</p:attrName>
                                        </p:attrNameLst>
                                      </p:cBhvr>
                                      <p:to>
                                        <p:strVal val="solid"/>
                                      </p:to>
                                    </p:set>
                                    <p:set>
                                      <p:cBhvr>
                                        <p:cTn id="285" dur="2000" fill="hold"/>
                                        <p:tgtEl>
                                          <p:spTgt spid="57"/>
                                        </p:tgtEl>
                                        <p:attrNameLst>
                                          <p:attrName>fill.on</p:attrName>
                                        </p:attrNameLst>
                                      </p:cBhvr>
                                      <p:to>
                                        <p:strVal val="true"/>
                                      </p:to>
                                    </p:set>
                                  </p:childTnLst>
                                </p:cTn>
                              </p:par>
                              <p:par>
                                <p:cTn id="286" presetID="10" presetClass="entr" presetSubtype="0" fill="hold" grpId="0" nodeType="withEffect">
                                  <p:stCondLst>
                                    <p:cond delay="0"/>
                                  </p:stCondLst>
                                  <p:childTnLst>
                                    <p:set>
                                      <p:cBhvr>
                                        <p:cTn id="287" dur="1" fill="hold">
                                          <p:stCondLst>
                                            <p:cond delay="0"/>
                                          </p:stCondLst>
                                        </p:cTn>
                                        <p:tgtEl>
                                          <p:spTgt spid="65"/>
                                        </p:tgtEl>
                                        <p:attrNameLst>
                                          <p:attrName>style.visibility</p:attrName>
                                        </p:attrNameLst>
                                      </p:cBhvr>
                                      <p:to>
                                        <p:strVal val="visible"/>
                                      </p:to>
                                    </p:set>
                                    <p:animEffect transition="in" filter="fade">
                                      <p:cBhvr>
                                        <p:cTn id="288" dur="500"/>
                                        <p:tgtEl>
                                          <p:spTgt spid="65"/>
                                        </p:tgtEl>
                                      </p:cBhvr>
                                    </p:animEffect>
                                  </p:childTnLst>
                                </p:cTn>
                              </p:par>
                            </p:childTnLst>
                          </p:cTn>
                        </p:par>
                      </p:childTnLst>
                    </p:cTn>
                  </p:par>
                  <p:par>
                    <p:cTn id="289" fill="hold">
                      <p:stCondLst>
                        <p:cond delay="indefinite"/>
                      </p:stCondLst>
                      <p:childTnLst>
                        <p:par>
                          <p:cTn id="290" fill="hold">
                            <p:stCondLst>
                              <p:cond delay="0"/>
                            </p:stCondLst>
                            <p:childTnLst>
                              <p:par>
                                <p:cTn id="291" presetID="1" presetClass="emph" presetSubtype="2" fill="hold" nodeType="clickEffect">
                                  <p:stCondLst>
                                    <p:cond delay="0"/>
                                  </p:stCondLst>
                                  <p:childTnLst>
                                    <p:animClr clrSpc="rgb" dir="cw">
                                      <p:cBhvr>
                                        <p:cTn id="292" dur="2000" fill="hold"/>
                                        <p:tgtEl>
                                          <p:spTgt spid="58"/>
                                        </p:tgtEl>
                                        <p:attrNameLst>
                                          <p:attrName>fillcolor</p:attrName>
                                        </p:attrNameLst>
                                      </p:cBhvr>
                                      <p:to>
                                        <a:schemeClr val="accent2"/>
                                      </p:to>
                                    </p:animClr>
                                    <p:set>
                                      <p:cBhvr>
                                        <p:cTn id="293" dur="2000" fill="hold"/>
                                        <p:tgtEl>
                                          <p:spTgt spid="58"/>
                                        </p:tgtEl>
                                        <p:attrNameLst>
                                          <p:attrName>fill.type</p:attrName>
                                        </p:attrNameLst>
                                      </p:cBhvr>
                                      <p:to>
                                        <p:strVal val="solid"/>
                                      </p:to>
                                    </p:set>
                                    <p:set>
                                      <p:cBhvr>
                                        <p:cTn id="294" dur="2000" fill="hold"/>
                                        <p:tgtEl>
                                          <p:spTgt spid="58"/>
                                        </p:tgtEl>
                                        <p:attrNameLst>
                                          <p:attrName>fill.on</p:attrName>
                                        </p:attrNameLst>
                                      </p:cBhvr>
                                      <p:to>
                                        <p:strVal val="true"/>
                                      </p:to>
                                    </p:set>
                                  </p:childTnLst>
                                </p:cTn>
                              </p:par>
                              <p:par>
                                <p:cTn id="295" presetID="10" presetClass="entr" presetSubtype="0" fill="hold" grpId="0" nodeType="withEffect">
                                  <p:stCondLst>
                                    <p:cond delay="0"/>
                                  </p:stCondLst>
                                  <p:childTnLst>
                                    <p:set>
                                      <p:cBhvr>
                                        <p:cTn id="296" dur="1" fill="hold">
                                          <p:stCondLst>
                                            <p:cond delay="0"/>
                                          </p:stCondLst>
                                        </p:cTn>
                                        <p:tgtEl>
                                          <p:spTgt spid="60"/>
                                        </p:tgtEl>
                                        <p:attrNameLst>
                                          <p:attrName>style.visibility</p:attrName>
                                        </p:attrNameLst>
                                      </p:cBhvr>
                                      <p:to>
                                        <p:strVal val="visible"/>
                                      </p:to>
                                    </p:set>
                                    <p:animEffect transition="in" filter="fade">
                                      <p:cBhvr>
                                        <p:cTn id="297" dur="500"/>
                                        <p:tgtEl>
                                          <p:spTgt spid="60"/>
                                        </p:tgtEl>
                                      </p:cBhvr>
                                    </p:animEffect>
                                  </p:childTnLst>
                                </p:cTn>
                              </p:par>
                            </p:childTnLst>
                          </p:cTn>
                        </p:par>
                      </p:childTnLst>
                    </p:cTn>
                  </p:par>
                  <p:par>
                    <p:cTn id="298" fill="hold">
                      <p:stCondLst>
                        <p:cond delay="indefinite"/>
                      </p:stCondLst>
                      <p:childTnLst>
                        <p:par>
                          <p:cTn id="299" fill="hold">
                            <p:stCondLst>
                              <p:cond delay="0"/>
                            </p:stCondLst>
                            <p:childTnLst>
                              <p:par>
                                <p:cTn id="300" presetID="1" presetClass="emph" presetSubtype="2" fill="hold" nodeType="clickEffect">
                                  <p:stCondLst>
                                    <p:cond delay="0"/>
                                  </p:stCondLst>
                                  <p:childTnLst>
                                    <p:animClr clrSpc="rgb" dir="cw">
                                      <p:cBhvr>
                                        <p:cTn id="301" dur="2000" fill="hold"/>
                                        <p:tgtEl>
                                          <p:spTgt spid="17"/>
                                        </p:tgtEl>
                                        <p:attrNameLst>
                                          <p:attrName>fillcolor</p:attrName>
                                        </p:attrNameLst>
                                      </p:cBhvr>
                                      <p:to>
                                        <a:schemeClr val="accent2"/>
                                      </p:to>
                                    </p:animClr>
                                    <p:set>
                                      <p:cBhvr>
                                        <p:cTn id="302" dur="2000" fill="hold"/>
                                        <p:tgtEl>
                                          <p:spTgt spid="17"/>
                                        </p:tgtEl>
                                        <p:attrNameLst>
                                          <p:attrName>fill.type</p:attrName>
                                        </p:attrNameLst>
                                      </p:cBhvr>
                                      <p:to>
                                        <p:strVal val="solid"/>
                                      </p:to>
                                    </p:set>
                                    <p:set>
                                      <p:cBhvr>
                                        <p:cTn id="303" dur="2000" fill="hold"/>
                                        <p:tgtEl>
                                          <p:spTgt spid="17"/>
                                        </p:tgtEl>
                                        <p:attrNameLst>
                                          <p:attrName>fill.on</p:attrName>
                                        </p:attrNameLst>
                                      </p:cBhvr>
                                      <p:to>
                                        <p:strVal val="true"/>
                                      </p:to>
                                    </p:set>
                                  </p:childTnLst>
                                </p:cTn>
                              </p:par>
                              <p:par>
                                <p:cTn id="304" presetID="10" presetClass="entr" presetSubtype="0" fill="hold" grpId="0" nodeType="withEffect">
                                  <p:stCondLst>
                                    <p:cond delay="0"/>
                                  </p:stCondLst>
                                  <p:childTnLst>
                                    <p:set>
                                      <p:cBhvr>
                                        <p:cTn id="305" dur="1" fill="hold">
                                          <p:stCondLst>
                                            <p:cond delay="0"/>
                                          </p:stCondLst>
                                        </p:cTn>
                                        <p:tgtEl>
                                          <p:spTgt spid="2"/>
                                        </p:tgtEl>
                                        <p:attrNameLst>
                                          <p:attrName>style.visibility</p:attrName>
                                        </p:attrNameLst>
                                      </p:cBhvr>
                                      <p:to>
                                        <p:strVal val="visible"/>
                                      </p:to>
                                    </p:set>
                                    <p:animEffect transition="in" filter="fade">
                                      <p:cBhvr>
                                        <p:cTn id="306" dur="500"/>
                                        <p:tgtEl>
                                          <p:spTgt spid="2"/>
                                        </p:tgtEl>
                                      </p:cBhvr>
                                    </p:animEffect>
                                  </p:childTnLst>
                                </p:cTn>
                              </p:par>
                            </p:childTnLst>
                          </p:cTn>
                        </p:par>
                      </p:childTnLst>
                    </p:cTn>
                  </p:par>
                  <p:par>
                    <p:cTn id="307" fill="hold">
                      <p:stCondLst>
                        <p:cond delay="indefinite"/>
                      </p:stCondLst>
                      <p:childTnLst>
                        <p:par>
                          <p:cTn id="308" fill="hold">
                            <p:stCondLst>
                              <p:cond delay="0"/>
                            </p:stCondLst>
                            <p:childTnLst>
                              <p:par>
                                <p:cTn id="309" presetID="1" presetClass="emph" presetSubtype="2" fill="hold" nodeType="clickEffect">
                                  <p:stCondLst>
                                    <p:cond delay="0"/>
                                  </p:stCondLst>
                                  <p:childTnLst>
                                    <p:animClr clrSpc="rgb" dir="cw">
                                      <p:cBhvr>
                                        <p:cTn id="310" dur="2000" fill="hold"/>
                                        <p:tgtEl>
                                          <p:spTgt spid="13"/>
                                        </p:tgtEl>
                                        <p:attrNameLst>
                                          <p:attrName>fillcolor</p:attrName>
                                        </p:attrNameLst>
                                      </p:cBhvr>
                                      <p:to>
                                        <a:schemeClr val="accent2"/>
                                      </p:to>
                                    </p:animClr>
                                    <p:set>
                                      <p:cBhvr>
                                        <p:cTn id="311" dur="2000" fill="hold"/>
                                        <p:tgtEl>
                                          <p:spTgt spid="13"/>
                                        </p:tgtEl>
                                        <p:attrNameLst>
                                          <p:attrName>fill.type</p:attrName>
                                        </p:attrNameLst>
                                      </p:cBhvr>
                                      <p:to>
                                        <p:strVal val="solid"/>
                                      </p:to>
                                    </p:set>
                                    <p:set>
                                      <p:cBhvr>
                                        <p:cTn id="312" dur="2000" fill="hold"/>
                                        <p:tgtEl>
                                          <p:spTgt spid="13"/>
                                        </p:tgtEl>
                                        <p:attrNameLst>
                                          <p:attrName>fill.on</p:attrName>
                                        </p:attrNameLst>
                                      </p:cBhvr>
                                      <p:to>
                                        <p:strVal val="true"/>
                                      </p:to>
                                    </p:set>
                                  </p:childTnLst>
                                </p:cTn>
                              </p:par>
                              <p:par>
                                <p:cTn id="313" presetID="10" presetClass="entr" presetSubtype="0" fill="hold" grpId="0" nodeType="withEffect">
                                  <p:stCondLst>
                                    <p:cond delay="0"/>
                                  </p:stCondLst>
                                  <p:childTnLst>
                                    <p:set>
                                      <p:cBhvr>
                                        <p:cTn id="314" dur="1" fill="hold">
                                          <p:stCondLst>
                                            <p:cond delay="0"/>
                                          </p:stCondLst>
                                        </p:cTn>
                                        <p:tgtEl>
                                          <p:spTgt spid="6"/>
                                        </p:tgtEl>
                                        <p:attrNameLst>
                                          <p:attrName>style.visibility</p:attrName>
                                        </p:attrNameLst>
                                      </p:cBhvr>
                                      <p:to>
                                        <p:strVal val="visible"/>
                                      </p:to>
                                    </p:set>
                                    <p:animEffect transition="in" filter="fade">
                                      <p:cBhvr>
                                        <p:cTn id="315" dur="500"/>
                                        <p:tgtEl>
                                          <p:spTgt spid="6"/>
                                        </p:tgtEl>
                                      </p:cBhvr>
                                    </p:animEffect>
                                  </p:childTnLst>
                                </p:cTn>
                              </p:par>
                            </p:childTnLst>
                          </p:cTn>
                        </p:par>
                      </p:childTnLst>
                    </p:cTn>
                  </p:par>
                  <p:par>
                    <p:cTn id="316" fill="hold">
                      <p:stCondLst>
                        <p:cond delay="indefinite"/>
                      </p:stCondLst>
                      <p:childTnLst>
                        <p:par>
                          <p:cTn id="317" fill="hold">
                            <p:stCondLst>
                              <p:cond delay="0"/>
                            </p:stCondLst>
                            <p:childTnLst>
                              <p:par>
                                <p:cTn id="318" presetID="1" presetClass="emph" presetSubtype="2" fill="hold" nodeType="clickEffect">
                                  <p:stCondLst>
                                    <p:cond delay="0"/>
                                  </p:stCondLst>
                                  <p:childTnLst>
                                    <p:animClr clrSpc="rgb" dir="cw">
                                      <p:cBhvr>
                                        <p:cTn id="319" dur="2000" fill="hold"/>
                                        <p:tgtEl>
                                          <p:spTgt spid="22"/>
                                        </p:tgtEl>
                                        <p:attrNameLst>
                                          <p:attrName>fillcolor</p:attrName>
                                        </p:attrNameLst>
                                      </p:cBhvr>
                                      <p:to>
                                        <a:schemeClr val="accent2"/>
                                      </p:to>
                                    </p:animClr>
                                    <p:set>
                                      <p:cBhvr>
                                        <p:cTn id="320" dur="2000" fill="hold"/>
                                        <p:tgtEl>
                                          <p:spTgt spid="22"/>
                                        </p:tgtEl>
                                        <p:attrNameLst>
                                          <p:attrName>fill.type</p:attrName>
                                        </p:attrNameLst>
                                      </p:cBhvr>
                                      <p:to>
                                        <p:strVal val="solid"/>
                                      </p:to>
                                    </p:set>
                                    <p:set>
                                      <p:cBhvr>
                                        <p:cTn id="321" dur="2000" fill="hold"/>
                                        <p:tgtEl>
                                          <p:spTgt spid="22"/>
                                        </p:tgtEl>
                                        <p:attrNameLst>
                                          <p:attrName>fill.on</p:attrName>
                                        </p:attrNameLst>
                                      </p:cBhvr>
                                      <p:to>
                                        <p:strVal val="true"/>
                                      </p:to>
                                    </p:set>
                                  </p:childTnLst>
                                </p:cTn>
                              </p:par>
                              <p:par>
                                <p:cTn id="322" presetID="10" presetClass="entr" presetSubtype="0" fill="hold" grpId="0" nodeType="withEffect">
                                  <p:stCondLst>
                                    <p:cond delay="0"/>
                                  </p:stCondLst>
                                  <p:childTnLst>
                                    <p:set>
                                      <p:cBhvr>
                                        <p:cTn id="323" dur="1" fill="hold">
                                          <p:stCondLst>
                                            <p:cond delay="0"/>
                                          </p:stCondLst>
                                        </p:cTn>
                                        <p:tgtEl>
                                          <p:spTgt spid="7"/>
                                        </p:tgtEl>
                                        <p:attrNameLst>
                                          <p:attrName>style.visibility</p:attrName>
                                        </p:attrNameLst>
                                      </p:cBhvr>
                                      <p:to>
                                        <p:strVal val="visible"/>
                                      </p:to>
                                    </p:set>
                                    <p:animEffect transition="in" filter="fade">
                                      <p:cBhvr>
                                        <p:cTn id="324" dur="500"/>
                                        <p:tgtEl>
                                          <p:spTgt spid="7"/>
                                        </p:tgtEl>
                                      </p:cBhvr>
                                    </p:animEffect>
                                  </p:childTnLst>
                                </p:cTn>
                              </p:par>
                            </p:childTnLst>
                          </p:cTn>
                        </p:par>
                      </p:childTnLst>
                    </p:cTn>
                  </p:par>
                  <p:par>
                    <p:cTn id="325" fill="hold">
                      <p:stCondLst>
                        <p:cond delay="indefinite"/>
                      </p:stCondLst>
                      <p:childTnLst>
                        <p:par>
                          <p:cTn id="326" fill="hold">
                            <p:stCondLst>
                              <p:cond delay="0"/>
                            </p:stCondLst>
                            <p:childTnLst>
                              <p:par>
                                <p:cTn id="327" presetID="1" presetClass="emph" presetSubtype="2" fill="hold" nodeType="clickEffect">
                                  <p:stCondLst>
                                    <p:cond delay="0"/>
                                  </p:stCondLst>
                                  <p:childTnLst>
                                    <p:animClr clrSpc="rgb" dir="cw">
                                      <p:cBhvr>
                                        <p:cTn id="328" dur="2000" fill="hold"/>
                                        <p:tgtEl>
                                          <p:spTgt spid="12"/>
                                        </p:tgtEl>
                                        <p:attrNameLst>
                                          <p:attrName>fillcolor</p:attrName>
                                        </p:attrNameLst>
                                      </p:cBhvr>
                                      <p:to>
                                        <a:schemeClr val="accent2"/>
                                      </p:to>
                                    </p:animClr>
                                    <p:set>
                                      <p:cBhvr>
                                        <p:cTn id="329" dur="2000" fill="hold"/>
                                        <p:tgtEl>
                                          <p:spTgt spid="12"/>
                                        </p:tgtEl>
                                        <p:attrNameLst>
                                          <p:attrName>fill.type</p:attrName>
                                        </p:attrNameLst>
                                      </p:cBhvr>
                                      <p:to>
                                        <p:strVal val="solid"/>
                                      </p:to>
                                    </p:set>
                                    <p:set>
                                      <p:cBhvr>
                                        <p:cTn id="330" dur="2000" fill="hold"/>
                                        <p:tgtEl>
                                          <p:spTgt spid="12"/>
                                        </p:tgtEl>
                                        <p:attrNameLst>
                                          <p:attrName>fill.on</p:attrName>
                                        </p:attrNameLst>
                                      </p:cBhvr>
                                      <p:to>
                                        <p:strVal val="true"/>
                                      </p:to>
                                    </p:set>
                                  </p:childTnLst>
                                </p:cTn>
                              </p:par>
                              <p:par>
                                <p:cTn id="331" presetID="10" presetClass="entr" presetSubtype="0" fill="hold" grpId="0" nodeType="withEffect">
                                  <p:stCondLst>
                                    <p:cond delay="0"/>
                                  </p:stCondLst>
                                  <p:childTnLst>
                                    <p:set>
                                      <p:cBhvr>
                                        <p:cTn id="332" dur="1" fill="hold">
                                          <p:stCondLst>
                                            <p:cond delay="0"/>
                                          </p:stCondLst>
                                        </p:cTn>
                                        <p:tgtEl>
                                          <p:spTgt spid="26"/>
                                        </p:tgtEl>
                                        <p:attrNameLst>
                                          <p:attrName>style.visibility</p:attrName>
                                        </p:attrNameLst>
                                      </p:cBhvr>
                                      <p:to>
                                        <p:strVal val="visible"/>
                                      </p:to>
                                    </p:set>
                                    <p:animEffect transition="in" filter="fade">
                                      <p:cBhvr>
                                        <p:cTn id="333" dur="500"/>
                                        <p:tgtEl>
                                          <p:spTgt spid="26"/>
                                        </p:tgtEl>
                                      </p:cBhvr>
                                    </p:animEffect>
                                  </p:childTnLst>
                                </p:cTn>
                              </p:par>
                            </p:childTnLst>
                          </p:cTn>
                        </p:par>
                      </p:childTnLst>
                    </p:cTn>
                  </p:par>
                  <p:par>
                    <p:cTn id="334" fill="hold">
                      <p:stCondLst>
                        <p:cond delay="indefinite"/>
                      </p:stCondLst>
                      <p:childTnLst>
                        <p:par>
                          <p:cTn id="335" fill="hold">
                            <p:stCondLst>
                              <p:cond delay="0"/>
                            </p:stCondLst>
                            <p:childTnLst>
                              <p:par>
                                <p:cTn id="336" presetID="1" presetClass="emph" presetSubtype="2" fill="hold" nodeType="clickEffect">
                                  <p:stCondLst>
                                    <p:cond delay="0"/>
                                  </p:stCondLst>
                                  <p:childTnLst>
                                    <p:animClr clrSpc="rgb" dir="cw">
                                      <p:cBhvr>
                                        <p:cTn id="337" dur="2000" fill="hold"/>
                                        <p:tgtEl>
                                          <p:spTgt spid="23"/>
                                        </p:tgtEl>
                                        <p:attrNameLst>
                                          <p:attrName>fillcolor</p:attrName>
                                        </p:attrNameLst>
                                      </p:cBhvr>
                                      <p:to>
                                        <a:schemeClr val="accent2"/>
                                      </p:to>
                                    </p:animClr>
                                    <p:set>
                                      <p:cBhvr>
                                        <p:cTn id="338" dur="2000" fill="hold"/>
                                        <p:tgtEl>
                                          <p:spTgt spid="23"/>
                                        </p:tgtEl>
                                        <p:attrNameLst>
                                          <p:attrName>fill.type</p:attrName>
                                        </p:attrNameLst>
                                      </p:cBhvr>
                                      <p:to>
                                        <p:strVal val="solid"/>
                                      </p:to>
                                    </p:set>
                                    <p:set>
                                      <p:cBhvr>
                                        <p:cTn id="339" dur="2000" fill="hold"/>
                                        <p:tgtEl>
                                          <p:spTgt spid="23"/>
                                        </p:tgtEl>
                                        <p:attrNameLst>
                                          <p:attrName>fill.on</p:attrName>
                                        </p:attrNameLst>
                                      </p:cBhvr>
                                      <p:to>
                                        <p:strVal val="true"/>
                                      </p:to>
                                    </p:set>
                                  </p:childTnLst>
                                </p:cTn>
                              </p:par>
                              <p:par>
                                <p:cTn id="340" presetID="10" presetClass="entr" presetSubtype="0" fill="hold" grpId="0" nodeType="withEffect">
                                  <p:stCondLst>
                                    <p:cond delay="0"/>
                                  </p:stCondLst>
                                  <p:childTnLst>
                                    <p:set>
                                      <p:cBhvr>
                                        <p:cTn id="341" dur="1" fill="hold">
                                          <p:stCondLst>
                                            <p:cond delay="0"/>
                                          </p:stCondLst>
                                        </p:cTn>
                                        <p:tgtEl>
                                          <p:spTgt spid="27"/>
                                        </p:tgtEl>
                                        <p:attrNameLst>
                                          <p:attrName>style.visibility</p:attrName>
                                        </p:attrNameLst>
                                      </p:cBhvr>
                                      <p:to>
                                        <p:strVal val="visible"/>
                                      </p:to>
                                    </p:set>
                                    <p:animEffect transition="in" filter="fade">
                                      <p:cBhvr>
                                        <p:cTn id="342" dur="500"/>
                                        <p:tgtEl>
                                          <p:spTgt spid="27"/>
                                        </p:tgtEl>
                                      </p:cBhvr>
                                    </p:animEffect>
                                  </p:childTnLst>
                                </p:cTn>
                              </p:par>
                            </p:childTnLst>
                          </p:cTn>
                        </p:par>
                      </p:childTnLst>
                    </p:cTn>
                  </p:par>
                  <p:par>
                    <p:cTn id="343" fill="hold">
                      <p:stCondLst>
                        <p:cond delay="indefinite"/>
                      </p:stCondLst>
                      <p:childTnLst>
                        <p:par>
                          <p:cTn id="344" fill="hold">
                            <p:stCondLst>
                              <p:cond delay="0"/>
                            </p:stCondLst>
                            <p:childTnLst>
                              <p:par>
                                <p:cTn id="345" presetID="1" presetClass="emph" presetSubtype="2" fill="hold" nodeType="clickEffect">
                                  <p:stCondLst>
                                    <p:cond delay="0"/>
                                  </p:stCondLst>
                                  <p:childTnLst>
                                    <p:animClr clrSpc="rgb" dir="cw">
                                      <p:cBhvr>
                                        <p:cTn id="346" dur="2000" fill="hold"/>
                                        <p:tgtEl>
                                          <p:spTgt spid="14"/>
                                        </p:tgtEl>
                                        <p:attrNameLst>
                                          <p:attrName>fillcolor</p:attrName>
                                        </p:attrNameLst>
                                      </p:cBhvr>
                                      <p:to>
                                        <a:schemeClr val="accent2"/>
                                      </p:to>
                                    </p:animClr>
                                    <p:set>
                                      <p:cBhvr>
                                        <p:cTn id="347" dur="2000" fill="hold"/>
                                        <p:tgtEl>
                                          <p:spTgt spid="14"/>
                                        </p:tgtEl>
                                        <p:attrNameLst>
                                          <p:attrName>fill.type</p:attrName>
                                        </p:attrNameLst>
                                      </p:cBhvr>
                                      <p:to>
                                        <p:strVal val="solid"/>
                                      </p:to>
                                    </p:set>
                                    <p:set>
                                      <p:cBhvr>
                                        <p:cTn id="348" dur="2000" fill="hold"/>
                                        <p:tgtEl>
                                          <p:spTgt spid="14"/>
                                        </p:tgtEl>
                                        <p:attrNameLst>
                                          <p:attrName>fill.on</p:attrName>
                                        </p:attrNameLst>
                                      </p:cBhvr>
                                      <p:to>
                                        <p:strVal val="true"/>
                                      </p:to>
                                    </p:set>
                                  </p:childTnLst>
                                </p:cTn>
                              </p:par>
                              <p:par>
                                <p:cTn id="349" presetID="10" presetClass="entr" presetSubtype="0" fill="hold" grpId="0" nodeType="withEffect">
                                  <p:stCondLst>
                                    <p:cond delay="0"/>
                                  </p:stCondLst>
                                  <p:childTnLst>
                                    <p:set>
                                      <p:cBhvr>
                                        <p:cTn id="350" dur="1" fill="hold">
                                          <p:stCondLst>
                                            <p:cond delay="0"/>
                                          </p:stCondLst>
                                        </p:cTn>
                                        <p:tgtEl>
                                          <p:spTgt spid="28"/>
                                        </p:tgtEl>
                                        <p:attrNameLst>
                                          <p:attrName>style.visibility</p:attrName>
                                        </p:attrNameLst>
                                      </p:cBhvr>
                                      <p:to>
                                        <p:strVal val="visible"/>
                                      </p:to>
                                    </p:set>
                                    <p:animEffect transition="in" filter="fade">
                                      <p:cBhvr>
                                        <p:cTn id="351" dur="500"/>
                                        <p:tgtEl>
                                          <p:spTgt spid="28"/>
                                        </p:tgtEl>
                                      </p:cBhvr>
                                    </p:animEffect>
                                  </p:childTnLst>
                                </p:cTn>
                              </p:par>
                            </p:childTnLst>
                          </p:cTn>
                        </p:par>
                      </p:childTnLst>
                    </p:cTn>
                  </p:par>
                  <p:par>
                    <p:cTn id="352" fill="hold">
                      <p:stCondLst>
                        <p:cond delay="indefinite"/>
                      </p:stCondLst>
                      <p:childTnLst>
                        <p:par>
                          <p:cTn id="353" fill="hold">
                            <p:stCondLst>
                              <p:cond delay="0"/>
                            </p:stCondLst>
                            <p:childTnLst>
                              <p:par>
                                <p:cTn id="354" presetID="1" presetClass="emph" presetSubtype="2" fill="hold" nodeType="clickEffect">
                                  <p:stCondLst>
                                    <p:cond delay="0"/>
                                  </p:stCondLst>
                                  <p:childTnLst>
                                    <p:animClr clrSpc="rgb" dir="cw">
                                      <p:cBhvr>
                                        <p:cTn id="355" dur="2000" fill="hold"/>
                                        <p:tgtEl>
                                          <p:spTgt spid="24"/>
                                        </p:tgtEl>
                                        <p:attrNameLst>
                                          <p:attrName>fillcolor</p:attrName>
                                        </p:attrNameLst>
                                      </p:cBhvr>
                                      <p:to>
                                        <a:schemeClr val="accent2"/>
                                      </p:to>
                                    </p:animClr>
                                    <p:set>
                                      <p:cBhvr>
                                        <p:cTn id="356" dur="2000" fill="hold"/>
                                        <p:tgtEl>
                                          <p:spTgt spid="24"/>
                                        </p:tgtEl>
                                        <p:attrNameLst>
                                          <p:attrName>fill.type</p:attrName>
                                        </p:attrNameLst>
                                      </p:cBhvr>
                                      <p:to>
                                        <p:strVal val="solid"/>
                                      </p:to>
                                    </p:set>
                                    <p:set>
                                      <p:cBhvr>
                                        <p:cTn id="357" dur="2000" fill="hold"/>
                                        <p:tgtEl>
                                          <p:spTgt spid="24"/>
                                        </p:tgtEl>
                                        <p:attrNameLst>
                                          <p:attrName>fill.on</p:attrName>
                                        </p:attrNameLst>
                                      </p:cBhvr>
                                      <p:to>
                                        <p:strVal val="true"/>
                                      </p:to>
                                    </p:set>
                                  </p:childTnLst>
                                </p:cTn>
                              </p:par>
                              <p:par>
                                <p:cTn id="358" presetID="10" presetClass="entr" presetSubtype="0" fill="hold" grpId="0" nodeType="withEffect">
                                  <p:stCondLst>
                                    <p:cond delay="0"/>
                                  </p:stCondLst>
                                  <p:childTnLst>
                                    <p:set>
                                      <p:cBhvr>
                                        <p:cTn id="359" dur="1" fill="hold">
                                          <p:stCondLst>
                                            <p:cond delay="0"/>
                                          </p:stCondLst>
                                        </p:cTn>
                                        <p:tgtEl>
                                          <p:spTgt spid="5"/>
                                        </p:tgtEl>
                                        <p:attrNameLst>
                                          <p:attrName>style.visibility</p:attrName>
                                        </p:attrNameLst>
                                      </p:cBhvr>
                                      <p:to>
                                        <p:strVal val="visible"/>
                                      </p:to>
                                    </p:set>
                                    <p:animEffect transition="in" filter="fade">
                                      <p:cBhvr>
                                        <p:cTn id="360" dur="500"/>
                                        <p:tgtEl>
                                          <p:spTgt spid="5"/>
                                        </p:tgtEl>
                                      </p:cBhvr>
                                    </p:animEffect>
                                  </p:childTnLst>
                                </p:cTn>
                              </p:par>
                            </p:childTnLst>
                          </p:cTn>
                        </p:par>
                      </p:childTnLst>
                    </p:cTn>
                  </p:par>
                  <p:par>
                    <p:cTn id="361" fill="hold">
                      <p:stCondLst>
                        <p:cond delay="indefinite"/>
                      </p:stCondLst>
                      <p:childTnLst>
                        <p:par>
                          <p:cTn id="362" fill="hold">
                            <p:stCondLst>
                              <p:cond delay="0"/>
                            </p:stCondLst>
                            <p:childTnLst>
                              <p:par>
                                <p:cTn id="363" presetID="1" presetClass="emph" presetSubtype="2" fill="hold" nodeType="clickEffect">
                                  <p:stCondLst>
                                    <p:cond delay="0"/>
                                  </p:stCondLst>
                                  <p:childTnLst>
                                    <p:animClr clrSpc="rgb" dir="cw">
                                      <p:cBhvr>
                                        <p:cTn id="364" dur="2000" fill="hold"/>
                                        <p:tgtEl>
                                          <p:spTgt spid="73"/>
                                        </p:tgtEl>
                                        <p:attrNameLst>
                                          <p:attrName>fillcolor</p:attrName>
                                        </p:attrNameLst>
                                      </p:cBhvr>
                                      <p:to>
                                        <a:schemeClr val="accent2"/>
                                      </p:to>
                                    </p:animClr>
                                    <p:set>
                                      <p:cBhvr>
                                        <p:cTn id="365" dur="2000" fill="hold"/>
                                        <p:tgtEl>
                                          <p:spTgt spid="73"/>
                                        </p:tgtEl>
                                        <p:attrNameLst>
                                          <p:attrName>fill.type</p:attrName>
                                        </p:attrNameLst>
                                      </p:cBhvr>
                                      <p:to>
                                        <p:strVal val="solid"/>
                                      </p:to>
                                    </p:set>
                                    <p:set>
                                      <p:cBhvr>
                                        <p:cTn id="366" dur="2000" fill="hold"/>
                                        <p:tgtEl>
                                          <p:spTgt spid="73"/>
                                        </p:tgtEl>
                                        <p:attrNameLst>
                                          <p:attrName>fill.on</p:attrName>
                                        </p:attrNameLst>
                                      </p:cBhvr>
                                      <p:to>
                                        <p:strVal val="true"/>
                                      </p:to>
                                    </p:set>
                                  </p:childTnLst>
                                </p:cTn>
                              </p:par>
                              <p:par>
                                <p:cTn id="367" presetID="10" presetClass="entr" presetSubtype="0" fill="hold" grpId="0" nodeType="withEffect">
                                  <p:stCondLst>
                                    <p:cond delay="0"/>
                                  </p:stCondLst>
                                  <p:childTnLst>
                                    <p:set>
                                      <p:cBhvr>
                                        <p:cTn id="368" dur="1" fill="hold">
                                          <p:stCondLst>
                                            <p:cond delay="0"/>
                                          </p:stCondLst>
                                        </p:cTn>
                                        <p:tgtEl>
                                          <p:spTgt spid="81"/>
                                        </p:tgtEl>
                                        <p:attrNameLst>
                                          <p:attrName>style.visibility</p:attrName>
                                        </p:attrNameLst>
                                      </p:cBhvr>
                                      <p:to>
                                        <p:strVal val="visible"/>
                                      </p:to>
                                    </p:set>
                                    <p:animEffect transition="in" filter="fade">
                                      <p:cBhvr>
                                        <p:cTn id="369" dur="500"/>
                                        <p:tgtEl>
                                          <p:spTgt spid="81"/>
                                        </p:tgtEl>
                                      </p:cBhvr>
                                    </p:animEffect>
                                  </p:childTnLst>
                                </p:cTn>
                              </p:par>
                            </p:childTnLst>
                          </p:cTn>
                        </p:par>
                      </p:childTnLst>
                    </p:cTn>
                  </p:par>
                  <p:par>
                    <p:cTn id="370" fill="hold">
                      <p:stCondLst>
                        <p:cond delay="indefinite"/>
                      </p:stCondLst>
                      <p:childTnLst>
                        <p:par>
                          <p:cTn id="371" fill="hold">
                            <p:stCondLst>
                              <p:cond delay="0"/>
                            </p:stCondLst>
                            <p:childTnLst>
                              <p:par>
                                <p:cTn id="372" presetID="1" presetClass="emph" presetSubtype="2" fill="hold" nodeType="clickEffect">
                                  <p:stCondLst>
                                    <p:cond delay="0"/>
                                  </p:stCondLst>
                                  <p:childTnLst>
                                    <p:animClr clrSpc="rgb" dir="cw">
                                      <p:cBhvr>
                                        <p:cTn id="373" dur="2000" fill="hold"/>
                                        <p:tgtEl>
                                          <p:spTgt spid="78"/>
                                        </p:tgtEl>
                                        <p:attrNameLst>
                                          <p:attrName>fillcolor</p:attrName>
                                        </p:attrNameLst>
                                      </p:cBhvr>
                                      <p:to>
                                        <a:schemeClr val="accent2"/>
                                      </p:to>
                                    </p:animClr>
                                    <p:set>
                                      <p:cBhvr>
                                        <p:cTn id="374" dur="2000" fill="hold"/>
                                        <p:tgtEl>
                                          <p:spTgt spid="78"/>
                                        </p:tgtEl>
                                        <p:attrNameLst>
                                          <p:attrName>fill.type</p:attrName>
                                        </p:attrNameLst>
                                      </p:cBhvr>
                                      <p:to>
                                        <p:strVal val="solid"/>
                                      </p:to>
                                    </p:set>
                                    <p:set>
                                      <p:cBhvr>
                                        <p:cTn id="375" dur="2000" fill="hold"/>
                                        <p:tgtEl>
                                          <p:spTgt spid="78"/>
                                        </p:tgtEl>
                                        <p:attrNameLst>
                                          <p:attrName>fill.on</p:attrName>
                                        </p:attrNameLst>
                                      </p:cBhvr>
                                      <p:to>
                                        <p:strVal val="true"/>
                                      </p:to>
                                    </p:set>
                                  </p:childTnLst>
                                </p:cTn>
                              </p:par>
                              <p:par>
                                <p:cTn id="376" presetID="10" presetClass="entr" presetSubtype="0" fill="hold" grpId="0" nodeType="withEffect">
                                  <p:stCondLst>
                                    <p:cond delay="0"/>
                                  </p:stCondLst>
                                  <p:childTnLst>
                                    <p:set>
                                      <p:cBhvr>
                                        <p:cTn id="377" dur="1" fill="hold">
                                          <p:stCondLst>
                                            <p:cond delay="0"/>
                                          </p:stCondLst>
                                        </p:cTn>
                                        <p:tgtEl>
                                          <p:spTgt spid="83"/>
                                        </p:tgtEl>
                                        <p:attrNameLst>
                                          <p:attrName>style.visibility</p:attrName>
                                        </p:attrNameLst>
                                      </p:cBhvr>
                                      <p:to>
                                        <p:strVal val="visible"/>
                                      </p:to>
                                    </p:set>
                                    <p:animEffect transition="in" filter="fade">
                                      <p:cBhvr>
                                        <p:cTn id="378" dur="500"/>
                                        <p:tgtEl>
                                          <p:spTgt spid="83"/>
                                        </p:tgtEl>
                                      </p:cBhvr>
                                    </p:animEffect>
                                  </p:childTnLst>
                                </p:cTn>
                              </p:par>
                            </p:childTnLst>
                          </p:cTn>
                        </p:par>
                      </p:childTnLst>
                    </p:cTn>
                  </p:par>
                  <p:par>
                    <p:cTn id="379" fill="hold">
                      <p:stCondLst>
                        <p:cond delay="indefinite"/>
                      </p:stCondLst>
                      <p:childTnLst>
                        <p:par>
                          <p:cTn id="380" fill="hold">
                            <p:stCondLst>
                              <p:cond delay="0"/>
                            </p:stCondLst>
                            <p:childTnLst>
                              <p:par>
                                <p:cTn id="381" presetID="1" presetClass="emph" presetSubtype="2" fill="hold" nodeType="clickEffect">
                                  <p:stCondLst>
                                    <p:cond delay="0"/>
                                  </p:stCondLst>
                                  <p:childTnLst>
                                    <p:animClr clrSpc="rgb" dir="cw">
                                      <p:cBhvr>
                                        <p:cTn id="382" dur="2000" fill="hold"/>
                                        <p:tgtEl>
                                          <p:spTgt spid="69"/>
                                        </p:tgtEl>
                                        <p:attrNameLst>
                                          <p:attrName>fillcolor</p:attrName>
                                        </p:attrNameLst>
                                      </p:cBhvr>
                                      <p:to>
                                        <a:schemeClr val="accent2"/>
                                      </p:to>
                                    </p:animClr>
                                    <p:set>
                                      <p:cBhvr>
                                        <p:cTn id="383" dur="2000" fill="hold"/>
                                        <p:tgtEl>
                                          <p:spTgt spid="69"/>
                                        </p:tgtEl>
                                        <p:attrNameLst>
                                          <p:attrName>fill.type</p:attrName>
                                        </p:attrNameLst>
                                      </p:cBhvr>
                                      <p:to>
                                        <p:strVal val="solid"/>
                                      </p:to>
                                    </p:set>
                                    <p:set>
                                      <p:cBhvr>
                                        <p:cTn id="384" dur="2000" fill="hold"/>
                                        <p:tgtEl>
                                          <p:spTgt spid="69"/>
                                        </p:tgtEl>
                                        <p:attrNameLst>
                                          <p:attrName>fill.on</p:attrName>
                                        </p:attrNameLst>
                                      </p:cBhvr>
                                      <p:to>
                                        <p:strVal val="true"/>
                                      </p:to>
                                    </p:set>
                                  </p:childTnLst>
                                </p:cTn>
                              </p:par>
                              <p:par>
                                <p:cTn id="385" presetID="10" presetClass="entr" presetSubtype="0" fill="hold" grpId="0" nodeType="withEffect">
                                  <p:stCondLst>
                                    <p:cond delay="0"/>
                                  </p:stCondLst>
                                  <p:childTnLst>
                                    <p:set>
                                      <p:cBhvr>
                                        <p:cTn id="386" dur="1" fill="hold">
                                          <p:stCondLst>
                                            <p:cond delay="0"/>
                                          </p:stCondLst>
                                        </p:cTn>
                                        <p:tgtEl>
                                          <p:spTgt spid="84"/>
                                        </p:tgtEl>
                                        <p:attrNameLst>
                                          <p:attrName>style.visibility</p:attrName>
                                        </p:attrNameLst>
                                      </p:cBhvr>
                                      <p:to>
                                        <p:strVal val="visible"/>
                                      </p:to>
                                    </p:set>
                                    <p:animEffect transition="in" filter="fade">
                                      <p:cBhvr>
                                        <p:cTn id="387" dur="500"/>
                                        <p:tgtEl>
                                          <p:spTgt spid="84"/>
                                        </p:tgtEl>
                                      </p:cBhvr>
                                    </p:animEffect>
                                  </p:childTnLst>
                                </p:cTn>
                              </p:par>
                            </p:childTnLst>
                          </p:cTn>
                        </p:par>
                      </p:childTnLst>
                    </p:cTn>
                  </p:par>
                  <p:par>
                    <p:cTn id="388" fill="hold">
                      <p:stCondLst>
                        <p:cond delay="indefinite"/>
                      </p:stCondLst>
                      <p:childTnLst>
                        <p:par>
                          <p:cTn id="389" fill="hold">
                            <p:stCondLst>
                              <p:cond delay="0"/>
                            </p:stCondLst>
                            <p:childTnLst>
                              <p:par>
                                <p:cTn id="390" presetID="1" presetClass="emph" presetSubtype="2" fill="hold" nodeType="clickEffect">
                                  <p:stCondLst>
                                    <p:cond delay="0"/>
                                  </p:stCondLst>
                                  <p:childTnLst>
                                    <p:animClr clrSpc="rgb" dir="cw">
                                      <p:cBhvr>
                                        <p:cTn id="391" dur="2000" fill="hold"/>
                                        <p:tgtEl>
                                          <p:spTgt spid="79"/>
                                        </p:tgtEl>
                                        <p:attrNameLst>
                                          <p:attrName>fillcolor</p:attrName>
                                        </p:attrNameLst>
                                      </p:cBhvr>
                                      <p:to>
                                        <a:schemeClr val="accent2"/>
                                      </p:to>
                                    </p:animClr>
                                    <p:set>
                                      <p:cBhvr>
                                        <p:cTn id="392" dur="2000" fill="hold"/>
                                        <p:tgtEl>
                                          <p:spTgt spid="79"/>
                                        </p:tgtEl>
                                        <p:attrNameLst>
                                          <p:attrName>fill.type</p:attrName>
                                        </p:attrNameLst>
                                      </p:cBhvr>
                                      <p:to>
                                        <p:strVal val="solid"/>
                                      </p:to>
                                    </p:set>
                                    <p:set>
                                      <p:cBhvr>
                                        <p:cTn id="393" dur="2000" fill="hold"/>
                                        <p:tgtEl>
                                          <p:spTgt spid="79"/>
                                        </p:tgtEl>
                                        <p:attrNameLst>
                                          <p:attrName>fill.on</p:attrName>
                                        </p:attrNameLst>
                                      </p:cBhvr>
                                      <p:to>
                                        <p:strVal val="true"/>
                                      </p:to>
                                    </p:set>
                                  </p:childTnLst>
                                </p:cTn>
                              </p:par>
                              <p:par>
                                <p:cTn id="394" presetID="10" presetClass="entr" presetSubtype="0" fill="hold" grpId="0" nodeType="withEffect">
                                  <p:stCondLst>
                                    <p:cond delay="0"/>
                                  </p:stCondLst>
                                  <p:childTnLst>
                                    <p:set>
                                      <p:cBhvr>
                                        <p:cTn id="395" dur="1" fill="hold">
                                          <p:stCondLst>
                                            <p:cond delay="0"/>
                                          </p:stCondLst>
                                        </p:cTn>
                                        <p:tgtEl>
                                          <p:spTgt spid="85"/>
                                        </p:tgtEl>
                                        <p:attrNameLst>
                                          <p:attrName>style.visibility</p:attrName>
                                        </p:attrNameLst>
                                      </p:cBhvr>
                                      <p:to>
                                        <p:strVal val="visible"/>
                                      </p:to>
                                    </p:set>
                                    <p:animEffect transition="in" filter="fade">
                                      <p:cBhvr>
                                        <p:cTn id="396" dur="500"/>
                                        <p:tgtEl>
                                          <p:spTgt spid="85"/>
                                        </p:tgtEl>
                                      </p:cBhvr>
                                    </p:animEffect>
                                  </p:childTnLst>
                                </p:cTn>
                              </p:par>
                            </p:childTnLst>
                          </p:cTn>
                        </p:par>
                      </p:childTnLst>
                    </p:cTn>
                  </p:par>
                  <p:par>
                    <p:cTn id="397" fill="hold">
                      <p:stCondLst>
                        <p:cond delay="indefinite"/>
                      </p:stCondLst>
                      <p:childTnLst>
                        <p:par>
                          <p:cTn id="398" fill="hold">
                            <p:stCondLst>
                              <p:cond delay="0"/>
                            </p:stCondLst>
                            <p:childTnLst>
                              <p:par>
                                <p:cTn id="399" presetID="1" presetClass="emph" presetSubtype="2" fill="hold" nodeType="clickEffect">
                                  <p:stCondLst>
                                    <p:cond delay="0"/>
                                  </p:stCondLst>
                                  <p:childTnLst>
                                    <p:animClr clrSpc="rgb" dir="cw">
                                      <p:cBhvr>
                                        <p:cTn id="400" dur="2000" fill="hold"/>
                                        <p:tgtEl>
                                          <p:spTgt spid="80"/>
                                        </p:tgtEl>
                                        <p:attrNameLst>
                                          <p:attrName>fillcolor</p:attrName>
                                        </p:attrNameLst>
                                      </p:cBhvr>
                                      <p:to>
                                        <a:schemeClr val="accent2"/>
                                      </p:to>
                                    </p:animClr>
                                    <p:set>
                                      <p:cBhvr>
                                        <p:cTn id="401" dur="2000" fill="hold"/>
                                        <p:tgtEl>
                                          <p:spTgt spid="80"/>
                                        </p:tgtEl>
                                        <p:attrNameLst>
                                          <p:attrName>fill.type</p:attrName>
                                        </p:attrNameLst>
                                      </p:cBhvr>
                                      <p:to>
                                        <p:strVal val="solid"/>
                                      </p:to>
                                    </p:set>
                                    <p:set>
                                      <p:cBhvr>
                                        <p:cTn id="402" dur="2000" fill="hold"/>
                                        <p:tgtEl>
                                          <p:spTgt spid="80"/>
                                        </p:tgtEl>
                                        <p:attrNameLst>
                                          <p:attrName>fill.on</p:attrName>
                                        </p:attrNameLst>
                                      </p:cBhvr>
                                      <p:to>
                                        <p:strVal val="true"/>
                                      </p:to>
                                    </p:set>
                                  </p:childTnLst>
                                </p:cTn>
                              </p:par>
                              <p:par>
                                <p:cTn id="403" presetID="10" presetClass="entr" presetSubtype="0" fill="hold" grpId="0" nodeType="withEffect">
                                  <p:stCondLst>
                                    <p:cond delay="0"/>
                                  </p:stCondLst>
                                  <p:childTnLst>
                                    <p:set>
                                      <p:cBhvr>
                                        <p:cTn id="404" dur="1" fill="hold">
                                          <p:stCondLst>
                                            <p:cond delay="0"/>
                                          </p:stCondLst>
                                        </p:cTn>
                                        <p:tgtEl>
                                          <p:spTgt spid="86"/>
                                        </p:tgtEl>
                                        <p:attrNameLst>
                                          <p:attrName>style.visibility</p:attrName>
                                        </p:attrNameLst>
                                      </p:cBhvr>
                                      <p:to>
                                        <p:strVal val="visible"/>
                                      </p:to>
                                    </p:set>
                                    <p:animEffect transition="in" filter="fade">
                                      <p:cBhvr>
                                        <p:cTn id="405" dur="500"/>
                                        <p:tgtEl>
                                          <p:spTgt spid="86"/>
                                        </p:tgtEl>
                                      </p:cBhvr>
                                    </p:animEffect>
                                  </p:childTnLst>
                                </p:cTn>
                              </p:par>
                            </p:childTnLst>
                          </p:cTn>
                        </p:par>
                      </p:childTnLst>
                    </p:cTn>
                  </p:par>
                  <p:par>
                    <p:cTn id="406" fill="hold">
                      <p:stCondLst>
                        <p:cond delay="indefinite"/>
                      </p:stCondLst>
                      <p:childTnLst>
                        <p:par>
                          <p:cTn id="407" fill="hold">
                            <p:stCondLst>
                              <p:cond delay="0"/>
                            </p:stCondLst>
                            <p:childTnLst>
                              <p:par>
                                <p:cTn id="408" presetID="1" presetClass="emph" presetSubtype="2" fill="hold" nodeType="clickEffect">
                                  <p:stCondLst>
                                    <p:cond delay="0"/>
                                  </p:stCondLst>
                                  <p:childTnLst>
                                    <p:animClr clrSpc="rgb" dir="cw">
                                      <p:cBhvr>
                                        <p:cTn id="409" dur="2000" fill="hold"/>
                                        <p:tgtEl>
                                          <p:spTgt spid="70"/>
                                        </p:tgtEl>
                                        <p:attrNameLst>
                                          <p:attrName>fillcolor</p:attrName>
                                        </p:attrNameLst>
                                      </p:cBhvr>
                                      <p:to>
                                        <a:schemeClr val="accent2"/>
                                      </p:to>
                                    </p:animClr>
                                    <p:set>
                                      <p:cBhvr>
                                        <p:cTn id="410" dur="2000" fill="hold"/>
                                        <p:tgtEl>
                                          <p:spTgt spid="70"/>
                                        </p:tgtEl>
                                        <p:attrNameLst>
                                          <p:attrName>fill.type</p:attrName>
                                        </p:attrNameLst>
                                      </p:cBhvr>
                                      <p:to>
                                        <p:strVal val="solid"/>
                                      </p:to>
                                    </p:set>
                                    <p:set>
                                      <p:cBhvr>
                                        <p:cTn id="411" dur="2000" fill="hold"/>
                                        <p:tgtEl>
                                          <p:spTgt spid="70"/>
                                        </p:tgtEl>
                                        <p:attrNameLst>
                                          <p:attrName>fill.on</p:attrName>
                                        </p:attrNameLst>
                                      </p:cBhvr>
                                      <p:to>
                                        <p:strVal val="true"/>
                                      </p:to>
                                    </p:set>
                                  </p:childTnLst>
                                </p:cTn>
                              </p:par>
                              <p:par>
                                <p:cTn id="412" presetID="10" presetClass="entr" presetSubtype="0" fill="hold" grpId="0" nodeType="withEffect">
                                  <p:stCondLst>
                                    <p:cond delay="0"/>
                                  </p:stCondLst>
                                  <p:childTnLst>
                                    <p:set>
                                      <p:cBhvr>
                                        <p:cTn id="413" dur="1" fill="hold">
                                          <p:stCondLst>
                                            <p:cond delay="0"/>
                                          </p:stCondLst>
                                        </p:cTn>
                                        <p:tgtEl>
                                          <p:spTgt spid="87"/>
                                        </p:tgtEl>
                                        <p:attrNameLst>
                                          <p:attrName>style.visibility</p:attrName>
                                        </p:attrNameLst>
                                      </p:cBhvr>
                                      <p:to>
                                        <p:strVal val="visible"/>
                                      </p:to>
                                    </p:set>
                                    <p:animEffect transition="in" filter="fade">
                                      <p:cBhvr>
                                        <p:cTn id="414" dur="500"/>
                                        <p:tgtEl>
                                          <p:spTgt spid="87"/>
                                        </p:tgtEl>
                                      </p:cBhvr>
                                    </p:animEffect>
                                  </p:childTnLst>
                                </p:cTn>
                              </p:par>
                            </p:childTnLst>
                          </p:cTn>
                        </p:par>
                      </p:childTnLst>
                    </p:cTn>
                  </p:par>
                  <p:par>
                    <p:cTn id="415" fill="hold">
                      <p:stCondLst>
                        <p:cond delay="indefinite"/>
                      </p:stCondLst>
                      <p:childTnLst>
                        <p:par>
                          <p:cTn id="416" fill="hold">
                            <p:stCondLst>
                              <p:cond delay="0"/>
                            </p:stCondLst>
                            <p:childTnLst>
                              <p:par>
                                <p:cTn id="417" presetID="1" presetClass="emph" presetSubtype="2" fill="hold" nodeType="clickEffect">
                                  <p:stCondLst>
                                    <p:cond delay="0"/>
                                  </p:stCondLst>
                                  <p:childTnLst>
                                    <p:animClr clrSpc="rgb" dir="cw">
                                      <p:cBhvr>
                                        <p:cTn id="418" dur="2000" fill="hold"/>
                                        <p:tgtEl>
                                          <p:spTgt spid="68"/>
                                        </p:tgtEl>
                                        <p:attrNameLst>
                                          <p:attrName>fillcolor</p:attrName>
                                        </p:attrNameLst>
                                      </p:cBhvr>
                                      <p:to>
                                        <a:schemeClr val="accent2"/>
                                      </p:to>
                                    </p:animClr>
                                    <p:set>
                                      <p:cBhvr>
                                        <p:cTn id="419" dur="2000" fill="hold"/>
                                        <p:tgtEl>
                                          <p:spTgt spid="68"/>
                                        </p:tgtEl>
                                        <p:attrNameLst>
                                          <p:attrName>fill.type</p:attrName>
                                        </p:attrNameLst>
                                      </p:cBhvr>
                                      <p:to>
                                        <p:strVal val="solid"/>
                                      </p:to>
                                    </p:set>
                                    <p:set>
                                      <p:cBhvr>
                                        <p:cTn id="420" dur="2000" fill="hold"/>
                                        <p:tgtEl>
                                          <p:spTgt spid="68"/>
                                        </p:tgtEl>
                                        <p:attrNameLst>
                                          <p:attrName>fill.on</p:attrName>
                                        </p:attrNameLst>
                                      </p:cBhvr>
                                      <p:to>
                                        <p:strVal val="true"/>
                                      </p:to>
                                    </p:set>
                                  </p:childTnLst>
                                </p:cTn>
                              </p:par>
                              <p:par>
                                <p:cTn id="421" presetID="10" presetClass="entr" presetSubtype="0" fill="hold" grpId="0" nodeType="withEffect">
                                  <p:stCondLst>
                                    <p:cond delay="0"/>
                                  </p:stCondLst>
                                  <p:childTnLst>
                                    <p:set>
                                      <p:cBhvr>
                                        <p:cTn id="422" dur="1" fill="hold">
                                          <p:stCondLst>
                                            <p:cond delay="0"/>
                                          </p:stCondLst>
                                        </p:cTn>
                                        <p:tgtEl>
                                          <p:spTgt spid="82"/>
                                        </p:tgtEl>
                                        <p:attrNameLst>
                                          <p:attrName>style.visibility</p:attrName>
                                        </p:attrNameLst>
                                      </p:cBhvr>
                                      <p:to>
                                        <p:strVal val="visible"/>
                                      </p:to>
                                    </p:set>
                                    <p:animEffect transition="in" filter="fade">
                                      <p:cBhvr>
                                        <p:cTn id="42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7" grpId="0" animBg="1"/>
      <p:bldP spid="22" grpId="0" animBg="1"/>
      <p:bldP spid="23" grpId="0" animBg="1"/>
      <p:bldP spid="24" grpId="0" animBg="1"/>
      <p:bldP spid="2" grpId="0" animBg="1"/>
      <p:bldP spid="5" grpId="0" animBg="1"/>
      <p:bldP spid="6" grpId="0" animBg="1"/>
      <p:bldP spid="7" grpId="0" animBg="1"/>
      <p:bldP spid="26" grpId="0" animBg="1"/>
      <p:bldP spid="27" grpId="0" animBg="1"/>
      <p:bldP spid="28" grpId="0" animBg="1"/>
      <p:bldP spid="45" grpId="0"/>
      <p:bldP spid="46" grpId="0" animBg="1"/>
      <p:bldP spid="47" grpId="0" animBg="1"/>
      <p:bldP spid="48" grpId="0" animBg="1"/>
      <p:bldP spid="51"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8" grpId="0" animBg="1"/>
      <p:bldP spid="69" grpId="0" animBg="1"/>
      <p:bldP spid="70" grpId="0" animBg="1"/>
      <p:bldP spid="73"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02"/>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0</a:t>
            </a:r>
            <a:endParaRPr dirty="0"/>
          </a:p>
        </p:txBody>
      </p:sp>
      <p:sp>
        <p:nvSpPr>
          <p:cNvPr id="378"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79"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380"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81"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82"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83"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84" name="企业业绩展现"/>
          <p:cNvSpPr txBox="1"/>
          <p:nvPr/>
        </p:nvSpPr>
        <p:spPr>
          <a:xfrm>
            <a:off x="3091122" y="811263"/>
            <a:ext cx="1231106" cy="779701"/>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sz="4400" dirty="0"/>
              <a:t>目录</a:t>
            </a:r>
            <a:endParaRPr dirty="0"/>
          </a:p>
        </p:txBody>
      </p:sp>
      <p:sp>
        <p:nvSpPr>
          <p:cNvPr id="3" name="矩形 2"/>
          <p:cNvSpPr/>
          <p:nvPr/>
        </p:nvSpPr>
        <p:spPr>
          <a:xfrm>
            <a:off x="3604083" y="2805405"/>
            <a:ext cx="12192000" cy="4247317"/>
          </a:xfrm>
          <a:prstGeom prst="rect">
            <a:avLst/>
          </a:prstGeom>
        </p:spPr>
        <p:txBody>
          <a:bodyPr>
            <a:spAutoFit/>
          </a:bodyPr>
          <a:lstStyle/>
          <a:p>
            <a:pPr algn="l">
              <a:lnSpc>
                <a:spcPct val="150000"/>
              </a:lnSpc>
            </a:pPr>
            <a:r>
              <a:rPr lang="zh-CN" altLang="en-US" sz="6000" dirty="0"/>
              <a:t>集合底层数据结构初探</a:t>
            </a:r>
            <a:endParaRPr lang="en-US" altLang="zh-CN" sz="6000" dirty="0"/>
          </a:p>
          <a:p>
            <a:pPr algn="l">
              <a:lnSpc>
                <a:spcPct val="150000"/>
              </a:lnSpc>
            </a:pPr>
            <a:r>
              <a:rPr lang="zh-CN" altLang="en-US" sz="6000" dirty="0"/>
              <a:t>红黑树和</a:t>
            </a:r>
            <a:r>
              <a:rPr lang="en-US" altLang="zh-CN" sz="6000" dirty="0"/>
              <a:t>Hash</a:t>
            </a:r>
            <a:r>
              <a:rPr lang="zh-CN" altLang="en-US" sz="6000" dirty="0"/>
              <a:t>表</a:t>
            </a:r>
            <a:endParaRPr lang="en-US" altLang="zh-CN" sz="6000" dirty="0"/>
          </a:p>
          <a:p>
            <a:pPr algn="l">
              <a:lnSpc>
                <a:spcPct val="150000"/>
              </a:lnSpc>
            </a:pPr>
            <a:r>
              <a:rPr lang="zh-CN" altLang="en-US" sz="6000" dirty="0"/>
              <a:t>常用集合源码分析</a:t>
            </a:r>
            <a:endParaRPr lang="en-US" altLang="zh-CN" sz="6000" dirty="0"/>
          </a:p>
        </p:txBody>
      </p:sp>
      <p:grpSp>
        <p:nvGrpSpPr>
          <p:cNvPr id="4" name="组合 3"/>
          <p:cNvGrpSpPr/>
          <p:nvPr/>
        </p:nvGrpSpPr>
        <p:grpSpPr>
          <a:xfrm>
            <a:off x="1981235" y="3060761"/>
            <a:ext cx="1202220" cy="1076745"/>
            <a:chOff x="1353346" y="2470981"/>
            <a:chExt cx="1202220" cy="1076745"/>
          </a:xfrm>
        </p:grpSpPr>
        <p:sp>
          <p:nvSpPr>
            <p:cNvPr id="30" name="圆角矩形 29"/>
            <p:cNvSpPr/>
            <p:nvPr/>
          </p:nvSpPr>
          <p:spPr>
            <a:xfrm>
              <a:off x="1353346" y="2470981"/>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24"/>
            <p:cNvSpPr txBox="1"/>
            <p:nvPr/>
          </p:nvSpPr>
          <p:spPr>
            <a:xfrm>
              <a:off x="1428309" y="2593854"/>
              <a:ext cx="1052294" cy="830997"/>
            </a:xfrm>
            <a:prstGeom prst="rect">
              <a:avLst/>
            </a:prstGeom>
            <a:noFill/>
          </p:spPr>
          <p:txBody>
            <a:bodyPr wrap="square" rtlCol="0">
              <a:spAutoFit/>
            </a:bodyPr>
            <a:lstStyle/>
            <a:p>
              <a:r>
                <a:rPr lang="en-US" altLang="zh-CN" sz="4800" b="1" dirty="0">
                  <a:solidFill>
                    <a:schemeClr val="tx1"/>
                  </a:solidFill>
                  <a:latin typeface="微软雅黑" panose="020B0503020204020204" pitchFamily="34" charset="-122"/>
                  <a:ea typeface="微软雅黑" panose="020B0503020204020204" pitchFamily="34" charset="-122"/>
                </a:rPr>
                <a:t>1</a:t>
              </a:r>
            </a:p>
          </p:txBody>
        </p:sp>
      </p:grpSp>
      <p:grpSp>
        <p:nvGrpSpPr>
          <p:cNvPr id="45" name="组合 44"/>
          <p:cNvGrpSpPr/>
          <p:nvPr/>
        </p:nvGrpSpPr>
        <p:grpSpPr>
          <a:xfrm>
            <a:off x="1954454" y="4413103"/>
            <a:ext cx="1202220" cy="1076745"/>
            <a:chOff x="1353346" y="2470981"/>
            <a:chExt cx="1202220" cy="1076745"/>
          </a:xfrm>
        </p:grpSpPr>
        <p:sp>
          <p:nvSpPr>
            <p:cNvPr id="46" name="圆角矩形 45"/>
            <p:cNvSpPr/>
            <p:nvPr/>
          </p:nvSpPr>
          <p:spPr>
            <a:xfrm>
              <a:off x="1353346" y="2470981"/>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24"/>
            <p:cNvSpPr txBox="1"/>
            <p:nvPr/>
          </p:nvSpPr>
          <p:spPr>
            <a:xfrm>
              <a:off x="1428309" y="2593854"/>
              <a:ext cx="1052294" cy="830997"/>
            </a:xfrm>
            <a:prstGeom prst="rect">
              <a:avLst/>
            </a:prstGeom>
            <a:noFill/>
          </p:spPr>
          <p:txBody>
            <a:bodyPr wrap="square" rtlCol="0">
              <a:spAutoFit/>
            </a:bodyPr>
            <a:lstStyle/>
            <a:p>
              <a:r>
                <a:rPr lang="en-US" altLang="zh-CN" sz="4800" b="1" dirty="0">
                  <a:solidFill>
                    <a:schemeClr val="tx1"/>
                  </a:solidFill>
                  <a:latin typeface="微软雅黑" panose="020B0503020204020204" pitchFamily="34" charset="-122"/>
                  <a:ea typeface="微软雅黑" panose="020B0503020204020204" pitchFamily="34" charset="-122"/>
                </a:rPr>
                <a:t>2</a:t>
              </a:r>
            </a:p>
          </p:txBody>
        </p:sp>
      </p:grpSp>
      <p:grpSp>
        <p:nvGrpSpPr>
          <p:cNvPr id="48" name="组合 47"/>
          <p:cNvGrpSpPr/>
          <p:nvPr/>
        </p:nvGrpSpPr>
        <p:grpSpPr>
          <a:xfrm>
            <a:off x="2060035" y="5775685"/>
            <a:ext cx="1202220" cy="1076745"/>
            <a:chOff x="1353346" y="2470981"/>
            <a:chExt cx="1202220" cy="1076745"/>
          </a:xfrm>
        </p:grpSpPr>
        <p:sp>
          <p:nvSpPr>
            <p:cNvPr id="49" name="圆角矩形 48"/>
            <p:cNvSpPr/>
            <p:nvPr/>
          </p:nvSpPr>
          <p:spPr>
            <a:xfrm>
              <a:off x="1353346" y="2470981"/>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24"/>
            <p:cNvSpPr txBox="1"/>
            <p:nvPr/>
          </p:nvSpPr>
          <p:spPr>
            <a:xfrm>
              <a:off x="1428309" y="2593854"/>
              <a:ext cx="1052294" cy="830997"/>
            </a:xfrm>
            <a:prstGeom prst="rect">
              <a:avLst/>
            </a:prstGeom>
            <a:noFill/>
          </p:spPr>
          <p:txBody>
            <a:bodyPr wrap="square" rtlCol="0">
              <a:spAutoFit/>
            </a:bodyPr>
            <a:lstStyle/>
            <a:p>
              <a:r>
                <a:rPr lang="en-US" altLang="zh-CN" sz="4800" b="1" dirty="0">
                  <a:solidFill>
                    <a:schemeClr val="tx1"/>
                  </a:solidFill>
                  <a:latin typeface="微软雅黑" panose="020B0503020204020204" pitchFamily="34" charset="-122"/>
                  <a:ea typeface="微软雅黑" panose="020B0503020204020204" pitchFamily="34" charset="-122"/>
                </a:rPr>
                <a:t>3</a:t>
              </a:r>
            </a:p>
          </p:txBody>
        </p:sp>
      </p:grpSp>
    </p:spTree>
    <p:extLst>
      <p:ext uri="{BB962C8B-B14F-4D97-AF65-F5344CB8AC3E}">
        <p14:creationId xmlns:p14="http://schemas.microsoft.com/office/powerpoint/2010/main" val="341436524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65759" y="4113565"/>
            <a:ext cx="10254233" cy="800219"/>
          </a:xfrm>
          <a:prstGeom prst="rect">
            <a:avLst/>
          </a:prstGeom>
          <a:noFill/>
        </p:spPr>
        <p:txBody>
          <a:bodyPr wrap="square" lIns="182880" tIns="91440" rIns="182880" bIns="91440" rtlCol="0">
            <a:spAutoFit/>
          </a:bodyPr>
          <a:lstStyle/>
          <a:p>
            <a:pPr marL="685800" indent="-685800" algn="l">
              <a:buFont typeface="Wingdings" pitchFamily="2" charset="2"/>
              <a:buChar char="u"/>
            </a:pPr>
            <a:r>
              <a:rPr lang="zh-CN" altLang="en-US" sz="4000" dirty="0">
                <a:solidFill>
                  <a:schemeClr val="tx1"/>
                </a:solidFill>
                <a:latin typeface="+mj-ea"/>
              </a:rPr>
              <a:t>数据 </a:t>
            </a:r>
            <a:r>
              <a:rPr lang="en-US" altLang="zh-CN" sz="4000" dirty="0">
                <a:solidFill>
                  <a:schemeClr val="tx1"/>
                </a:solidFill>
                <a:latin typeface="+mj-ea"/>
              </a:rPr>
              <a:t>(1,2,3,4,5,6) ,</a:t>
            </a:r>
            <a:r>
              <a:rPr lang="zh-CN" altLang="en-US" sz="4000" dirty="0">
                <a:solidFill>
                  <a:schemeClr val="tx1"/>
                </a:solidFill>
                <a:latin typeface="+mj-ea"/>
              </a:rPr>
              <a:t>创建一棵</a:t>
            </a:r>
            <a:r>
              <a:rPr lang="en-US" altLang="zh-CN" sz="4000" dirty="0">
                <a:solidFill>
                  <a:schemeClr val="tx1"/>
                </a:solidFill>
                <a:latin typeface="+mj-ea"/>
              </a:rPr>
              <a:t>BST</a:t>
            </a:r>
          </a:p>
        </p:txBody>
      </p:sp>
      <p:sp>
        <p:nvSpPr>
          <p:cNvPr id="3" name="TextBox 2"/>
          <p:cNvSpPr txBox="1"/>
          <p:nvPr/>
        </p:nvSpPr>
        <p:spPr>
          <a:xfrm>
            <a:off x="2852557" y="2823582"/>
            <a:ext cx="5319405"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二叉搜索树的问题</a:t>
            </a:r>
            <a:endParaRPr lang="en-US" altLang="zh-CN" sz="4800" dirty="0">
              <a:solidFill>
                <a:schemeClr val="tx1"/>
              </a:solidFill>
              <a:latin typeface="+mj-ea"/>
              <a:ea typeface="+mj-ea"/>
            </a:endParaRPr>
          </a:p>
        </p:txBody>
      </p:sp>
      <p:grpSp>
        <p:nvGrpSpPr>
          <p:cNvPr id="60" name="组合 59"/>
          <p:cNvGrpSpPr/>
          <p:nvPr/>
        </p:nvGrpSpPr>
        <p:grpSpPr>
          <a:xfrm>
            <a:off x="16060282" y="4804408"/>
            <a:ext cx="5663164" cy="6588772"/>
            <a:chOff x="8293618" y="2317676"/>
            <a:chExt cx="3516206" cy="4183860"/>
          </a:xfrm>
        </p:grpSpPr>
        <p:sp>
          <p:nvSpPr>
            <p:cNvPr id="34" name="椭圆 33"/>
            <p:cNvSpPr/>
            <p:nvPr/>
          </p:nvSpPr>
          <p:spPr>
            <a:xfrm>
              <a:off x="8293618" y="2317676"/>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a:t>
              </a:r>
              <a:endParaRPr lang="zh-CN" altLang="en-US" sz="2200" dirty="0">
                <a:solidFill>
                  <a:schemeClr val="tx1"/>
                </a:solidFill>
              </a:endParaRPr>
            </a:p>
          </p:txBody>
        </p:sp>
        <p:sp>
          <p:nvSpPr>
            <p:cNvPr id="35" name="椭圆 34"/>
            <p:cNvSpPr/>
            <p:nvPr/>
          </p:nvSpPr>
          <p:spPr>
            <a:xfrm>
              <a:off x="8939259" y="2978550"/>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a:t>
              </a:r>
              <a:endParaRPr lang="zh-CN" altLang="en-US" sz="2200" dirty="0">
                <a:solidFill>
                  <a:schemeClr val="tx1"/>
                </a:solidFill>
              </a:endParaRPr>
            </a:p>
          </p:txBody>
        </p:sp>
        <p:cxnSp>
          <p:nvCxnSpPr>
            <p:cNvPr id="36" name="曲线连接符 35"/>
            <p:cNvCxnSpPr>
              <a:stCxn id="34" idx="4"/>
              <a:endCxn id="35" idx="0"/>
            </p:cNvCxnSpPr>
            <p:nvPr/>
          </p:nvCxnSpPr>
          <p:spPr>
            <a:xfrm rot="16200000" flipH="1">
              <a:off x="8812786" y="2553892"/>
              <a:ext cx="203674" cy="645641"/>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9535629" y="3829456"/>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3</a:t>
              </a:r>
              <a:endParaRPr lang="zh-CN" altLang="en-US" sz="2200" dirty="0">
                <a:solidFill>
                  <a:schemeClr val="tx1"/>
                </a:solidFill>
              </a:endParaRPr>
            </a:p>
          </p:txBody>
        </p:sp>
        <p:cxnSp>
          <p:nvCxnSpPr>
            <p:cNvPr id="38" name="曲线连接符 37"/>
            <p:cNvCxnSpPr>
              <a:stCxn id="35" idx="4"/>
              <a:endCxn id="37" idx="0"/>
            </p:cNvCxnSpPr>
            <p:nvPr/>
          </p:nvCxnSpPr>
          <p:spPr>
            <a:xfrm rot="16200000" flipH="1">
              <a:off x="9338776" y="3334418"/>
              <a:ext cx="393706" cy="59637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9971443" y="4532556"/>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4</a:t>
              </a:r>
              <a:endParaRPr lang="zh-CN" altLang="en-US" sz="2200" dirty="0">
                <a:solidFill>
                  <a:schemeClr val="tx1"/>
                </a:solidFill>
              </a:endParaRPr>
            </a:p>
          </p:txBody>
        </p:sp>
        <p:sp>
          <p:nvSpPr>
            <p:cNvPr id="52" name="椭圆 51"/>
            <p:cNvSpPr/>
            <p:nvPr/>
          </p:nvSpPr>
          <p:spPr>
            <a:xfrm>
              <a:off x="10617084" y="5193430"/>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5</a:t>
              </a:r>
              <a:endParaRPr lang="zh-CN" altLang="en-US" sz="2200" dirty="0">
                <a:solidFill>
                  <a:schemeClr val="tx1"/>
                </a:solidFill>
              </a:endParaRPr>
            </a:p>
          </p:txBody>
        </p:sp>
        <p:cxnSp>
          <p:nvCxnSpPr>
            <p:cNvPr id="53" name="曲线连接符 52"/>
            <p:cNvCxnSpPr>
              <a:stCxn id="51" idx="4"/>
              <a:endCxn id="52" idx="0"/>
            </p:cNvCxnSpPr>
            <p:nvPr/>
          </p:nvCxnSpPr>
          <p:spPr>
            <a:xfrm rot="16200000" flipH="1">
              <a:off x="10490611" y="4768772"/>
              <a:ext cx="203674" cy="645641"/>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11213454" y="6044336"/>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6</a:t>
              </a:r>
              <a:endParaRPr lang="zh-CN" altLang="en-US" sz="2200" dirty="0">
                <a:solidFill>
                  <a:schemeClr val="tx1"/>
                </a:solidFill>
              </a:endParaRPr>
            </a:p>
          </p:txBody>
        </p:sp>
        <p:cxnSp>
          <p:nvCxnSpPr>
            <p:cNvPr id="55" name="曲线连接符 54"/>
            <p:cNvCxnSpPr>
              <a:stCxn id="52" idx="4"/>
              <a:endCxn id="54" idx="0"/>
            </p:cNvCxnSpPr>
            <p:nvPr/>
          </p:nvCxnSpPr>
          <p:spPr>
            <a:xfrm rot="16200000" flipH="1">
              <a:off x="11016601" y="5549298"/>
              <a:ext cx="393706" cy="59637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曲线连接符 55"/>
            <p:cNvCxnSpPr>
              <a:stCxn id="37" idx="4"/>
              <a:endCxn id="51" idx="0"/>
            </p:cNvCxnSpPr>
            <p:nvPr/>
          </p:nvCxnSpPr>
          <p:spPr>
            <a:xfrm rot="16200000" flipH="1">
              <a:off x="9928771" y="4191699"/>
              <a:ext cx="245900" cy="435814"/>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1" name="矩形 60"/>
          <p:cNvSpPr/>
          <p:nvPr/>
        </p:nvSpPr>
        <p:spPr>
          <a:xfrm>
            <a:off x="1853688" y="4964782"/>
            <a:ext cx="13512800" cy="4887877"/>
          </a:xfrm>
          <a:prstGeom prst="rect">
            <a:avLst/>
          </a:prstGeom>
        </p:spPr>
        <p:txBody>
          <a:bodyPr wrap="square" lIns="182880" tIns="91440" rIns="182880" bIns="91440">
            <a:spAutoFit/>
          </a:bodyPr>
          <a:lstStyle/>
          <a:p>
            <a:pPr marL="571500" indent="-571500" algn="l">
              <a:lnSpc>
                <a:spcPct val="200000"/>
              </a:lnSpc>
              <a:buFont typeface="Wingdings" pitchFamily="2" charset="2"/>
              <a:buChar char="u"/>
            </a:pPr>
            <a:r>
              <a:rPr lang="zh-CN" altLang="en-US" sz="4000" dirty="0">
                <a:solidFill>
                  <a:schemeClr val="tx1"/>
                </a:solidFill>
              </a:rPr>
              <a:t>左子树全部为空，从形式上看，更像一个单链表</a:t>
            </a:r>
            <a:endParaRPr lang="en-US" altLang="zh-CN" sz="4000" dirty="0">
              <a:solidFill>
                <a:schemeClr val="tx1"/>
              </a:solidFill>
            </a:endParaRPr>
          </a:p>
          <a:p>
            <a:pPr marL="571500" indent="-571500" algn="l">
              <a:lnSpc>
                <a:spcPct val="200000"/>
              </a:lnSpc>
              <a:buFont typeface="Wingdings" pitchFamily="2" charset="2"/>
              <a:buChar char="u"/>
            </a:pPr>
            <a:r>
              <a:rPr lang="zh-CN" altLang="en-US" sz="4000" dirty="0">
                <a:solidFill>
                  <a:schemeClr val="tx1"/>
                </a:solidFill>
              </a:rPr>
              <a:t>插入速度没有影响</a:t>
            </a:r>
          </a:p>
          <a:p>
            <a:pPr marL="571500" indent="-571500" algn="l">
              <a:lnSpc>
                <a:spcPct val="200000"/>
              </a:lnSpc>
              <a:buFont typeface="Wingdings" pitchFamily="2" charset="2"/>
              <a:buChar char="u"/>
            </a:pPr>
            <a:r>
              <a:rPr lang="zh-CN" altLang="en-US" sz="4000" dirty="0">
                <a:solidFill>
                  <a:schemeClr val="tx1"/>
                </a:solidFill>
              </a:rPr>
              <a:t>查询速度明显降低</a:t>
            </a:r>
            <a:endParaRPr lang="en-US" altLang="zh-CN" sz="4000" dirty="0">
              <a:solidFill>
                <a:schemeClr val="tx1"/>
              </a:solidFill>
            </a:endParaRPr>
          </a:p>
          <a:p>
            <a:pPr marL="571500" indent="-571500" algn="l">
              <a:lnSpc>
                <a:spcPct val="200000"/>
              </a:lnSpc>
              <a:buFont typeface="Wingdings" pitchFamily="2" charset="2"/>
              <a:buChar char="u"/>
            </a:pPr>
            <a:r>
              <a:rPr lang="zh-CN" altLang="en-US" sz="4000" dirty="0">
                <a:solidFill>
                  <a:schemeClr val="tx1"/>
                </a:solidFill>
              </a:rPr>
              <a:t>解决方案</a:t>
            </a:r>
            <a:r>
              <a:rPr lang="en-US" altLang="zh-CN" sz="4000" dirty="0">
                <a:solidFill>
                  <a:schemeClr val="tx1"/>
                </a:solidFill>
              </a:rPr>
              <a:t>-</a:t>
            </a:r>
            <a:r>
              <a:rPr lang="zh-CN" altLang="en-US" sz="4000" dirty="0">
                <a:solidFill>
                  <a:schemeClr val="tx1"/>
                </a:solidFill>
              </a:rPr>
              <a:t>平衡二叉树</a:t>
            </a:r>
            <a:endParaRPr lang="en-US" altLang="zh-CN" sz="4000" dirty="0">
              <a:solidFill>
                <a:schemeClr val="tx1"/>
              </a:solidFill>
            </a:endParaRPr>
          </a:p>
        </p:txBody>
      </p:sp>
      <p:sp>
        <p:nvSpPr>
          <p:cNvPr id="21"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22"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3"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24"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5"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6"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7"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8"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32" name="圆角矩形 31"/>
          <p:cNvSpPr/>
          <p:nvPr/>
        </p:nvSpPr>
        <p:spPr>
          <a:xfrm>
            <a:off x="1252578" y="2685319"/>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01401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1000"/>
                                        <p:tgtEl>
                                          <p:spTgt spid="60"/>
                                        </p:tgtEl>
                                      </p:cBhvr>
                                    </p:animEffect>
                                    <p:anim calcmode="lin" valueType="num">
                                      <p:cBhvr>
                                        <p:cTn id="13" dur="1000" fill="hold"/>
                                        <p:tgtEl>
                                          <p:spTgt spid="60"/>
                                        </p:tgtEl>
                                        <p:attrNameLst>
                                          <p:attrName>ppt_x</p:attrName>
                                        </p:attrNameLst>
                                      </p:cBhvr>
                                      <p:tavLst>
                                        <p:tav tm="0">
                                          <p:val>
                                            <p:strVal val="#ppt_x"/>
                                          </p:val>
                                        </p:tav>
                                        <p:tav tm="100000">
                                          <p:val>
                                            <p:strVal val="#ppt_x"/>
                                          </p:val>
                                        </p:tav>
                                      </p:tavLst>
                                    </p:anim>
                                    <p:anim calcmode="lin" valueType="num">
                                      <p:cBhvr>
                                        <p:cTn id="14"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1">
                                            <p:txEl>
                                              <p:pRg st="0" end="0"/>
                                            </p:txEl>
                                          </p:spTgt>
                                        </p:tgtEl>
                                        <p:attrNameLst>
                                          <p:attrName>style.visibility</p:attrName>
                                        </p:attrNameLst>
                                      </p:cBhvr>
                                      <p:to>
                                        <p:strVal val="visible"/>
                                      </p:to>
                                    </p:set>
                                    <p:animEffect transition="in" filter="wipe(left)">
                                      <p:cBhvr>
                                        <p:cTn id="19" dur="500"/>
                                        <p:tgtEl>
                                          <p:spTgt spid="6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1">
                                            <p:txEl>
                                              <p:pRg st="1" end="1"/>
                                            </p:txEl>
                                          </p:spTgt>
                                        </p:tgtEl>
                                        <p:attrNameLst>
                                          <p:attrName>style.visibility</p:attrName>
                                        </p:attrNameLst>
                                      </p:cBhvr>
                                      <p:to>
                                        <p:strVal val="visible"/>
                                      </p:to>
                                    </p:set>
                                    <p:animEffect transition="in" filter="wipe(left)">
                                      <p:cBhvr>
                                        <p:cTn id="24" dur="500"/>
                                        <p:tgtEl>
                                          <p:spTgt spid="61">
                                            <p:txEl>
                                              <p:pRg st="1" end="1"/>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61">
                                            <p:txEl>
                                              <p:pRg st="2" end="2"/>
                                            </p:txEl>
                                          </p:spTgt>
                                        </p:tgtEl>
                                        <p:attrNameLst>
                                          <p:attrName>style.visibility</p:attrName>
                                        </p:attrNameLst>
                                      </p:cBhvr>
                                      <p:to>
                                        <p:strVal val="visible"/>
                                      </p:to>
                                    </p:set>
                                    <p:animEffect transition="in" filter="wipe(left)">
                                      <p:cBhvr>
                                        <p:cTn id="27" dur="500"/>
                                        <p:tgtEl>
                                          <p:spTgt spid="6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
                                            <p:txEl>
                                              <p:pRg st="3" end="3"/>
                                            </p:txEl>
                                          </p:spTgt>
                                        </p:tgtEl>
                                        <p:attrNameLst>
                                          <p:attrName>style.visibility</p:attrName>
                                        </p:attrNameLst>
                                      </p:cBhvr>
                                      <p:to>
                                        <p:strVal val="visible"/>
                                      </p:to>
                                    </p:set>
                                    <p:animEffect transition="in" filter="wipe(left)">
                                      <p:cBhvr>
                                        <p:cTn id="32" dur="500"/>
                                        <p:tgtEl>
                                          <p:spTgt spid="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68947" y="2264846"/>
            <a:ext cx="14347517"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平衡二叉树</a:t>
            </a:r>
            <a:r>
              <a:rPr lang="en-US" altLang="zh-CN" sz="4800" dirty="0">
                <a:solidFill>
                  <a:schemeClr val="tx1"/>
                </a:solidFill>
                <a:latin typeface="+mj-ea"/>
                <a:ea typeface="+mj-ea"/>
              </a:rPr>
              <a:t>(</a:t>
            </a:r>
            <a:r>
              <a:rPr lang="en-US" altLang="zh-CN" sz="4800" dirty="0">
                <a:solidFill>
                  <a:schemeClr val="tx1"/>
                </a:solidFill>
              </a:rPr>
              <a:t>Self-balancing binary search tree</a:t>
            </a:r>
            <a:r>
              <a:rPr lang="en-US" altLang="zh-CN" sz="4800" dirty="0">
                <a:solidFill>
                  <a:schemeClr val="tx1"/>
                </a:solidFill>
                <a:latin typeface="+mj-ea"/>
                <a:ea typeface="+mj-ea"/>
              </a:rPr>
              <a:t>)</a:t>
            </a:r>
          </a:p>
        </p:txBody>
      </p:sp>
      <p:sp>
        <p:nvSpPr>
          <p:cNvPr id="61" name="矩形 60"/>
          <p:cNvSpPr/>
          <p:nvPr/>
        </p:nvSpPr>
        <p:spPr>
          <a:xfrm>
            <a:off x="1768429" y="3352830"/>
            <a:ext cx="13879955" cy="4801314"/>
          </a:xfrm>
          <a:prstGeom prst="rect">
            <a:avLst/>
          </a:prstGeom>
        </p:spPr>
        <p:txBody>
          <a:bodyPr wrap="square" lIns="182880" tIns="91440" rIns="182880" bIns="91440">
            <a:spAutoFit/>
          </a:bodyPr>
          <a:lstStyle/>
          <a:p>
            <a:pPr marL="571500" indent="-571500" algn="l">
              <a:lnSpc>
                <a:spcPct val="150000"/>
              </a:lnSpc>
              <a:buFont typeface="Wingdings" pitchFamily="2" charset="2"/>
              <a:buChar char="u"/>
            </a:pPr>
            <a:r>
              <a:rPr lang="zh-CN" altLang="en-US" sz="4000" dirty="0">
                <a:solidFill>
                  <a:schemeClr val="tx1"/>
                </a:solidFill>
              </a:rPr>
              <a:t>平衡二叉树也叫平衡二叉搜索树、需要满足</a:t>
            </a:r>
            <a:r>
              <a:rPr lang="en-US" altLang="zh-CN" sz="4000" dirty="0">
                <a:solidFill>
                  <a:schemeClr val="tx1"/>
                </a:solidFill>
              </a:rPr>
              <a:t>BST</a:t>
            </a:r>
            <a:r>
              <a:rPr lang="zh-CN" altLang="en-US" sz="4000" dirty="0">
                <a:solidFill>
                  <a:schemeClr val="tx1"/>
                </a:solidFill>
              </a:rPr>
              <a:t>的特征</a:t>
            </a:r>
            <a:endParaRPr lang="en-US" altLang="zh-CN" sz="4000" dirty="0">
              <a:solidFill>
                <a:schemeClr val="tx1"/>
              </a:solidFill>
            </a:endParaRPr>
          </a:p>
          <a:p>
            <a:pPr marL="571500" indent="-571500" algn="l">
              <a:lnSpc>
                <a:spcPct val="150000"/>
              </a:lnSpc>
              <a:buFont typeface="Wingdings" pitchFamily="2" charset="2"/>
              <a:buChar char="u"/>
            </a:pPr>
            <a:r>
              <a:rPr lang="zh-CN" altLang="en-US" sz="4000" dirty="0">
                <a:solidFill>
                  <a:schemeClr val="tx1"/>
                </a:solidFill>
              </a:rPr>
              <a:t>任意一个节点，平衡因子的绝对值不超过</a:t>
            </a:r>
            <a:r>
              <a:rPr lang="en-US" altLang="zh-CN" sz="4000" dirty="0">
                <a:solidFill>
                  <a:schemeClr val="tx1"/>
                </a:solidFill>
              </a:rPr>
              <a:t>1</a:t>
            </a:r>
          </a:p>
          <a:p>
            <a:pPr marL="1485900" lvl="1" indent="-571500" algn="l">
              <a:lnSpc>
                <a:spcPct val="150000"/>
              </a:lnSpc>
              <a:buFont typeface="Wingdings" pitchFamily="2" charset="2"/>
              <a:buChar char="Ø"/>
            </a:pPr>
            <a:r>
              <a:rPr lang="zh-CN" altLang="en-US" sz="4000" dirty="0">
                <a:solidFill>
                  <a:schemeClr val="tx1"/>
                </a:solidFill>
              </a:rPr>
              <a:t>某节点的高度值</a:t>
            </a:r>
            <a:r>
              <a:rPr lang="en-US" altLang="zh-CN" sz="4000" dirty="0">
                <a:solidFill>
                  <a:schemeClr val="tx1"/>
                </a:solidFill>
              </a:rPr>
              <a:t>=max(</a:t>
            </a:r>
            <a:r>
              <a:rPr lang="zh-CN" altLang="en-US" sz="4000" dirty="0">
                <a:solidFill>
                  <a:schemeClr val="tx1"/>
                </a:solidFill>
              </a:rPr>
              <a:t>左子树高度，右子树高度</a:t>
            </a:r>
            <a:r>
              <a:rPr lang="en-US" altLang="zh-CN" sz="4000" dirty="0">
                <a:solidFill>
                  <a:schemeClr val="tx1"/>
                </a:solidFill>
              </a:rPr>
              <a:t>)+1</a:t>
            </a:r>
          </a:p>
          <a:p>
            <a:pPr marL="1485900" lvl="1" indent="-571500" algn="l">
              <a:lnSpc>
                <a:spcPct val="150000"/>
              </a:lnSpc>
              <a:buFont typeface="Wingdings" pitchFamily="2" charset="2"/>
              <a:buChar char="Ø"/>
            </a:pPr>
            <a:r>
              <a:rPr lang="zh-CN" altLang="en-US" sz="4000" dirty="0">
                <a:solidFill>
                  <a:schemeClr val="tx1"/>
                </a:solidFill>
              </a:rPr>
              <a:t>每个节点的左子树和右子树的高度差叫做平衡因子</a:t>
            </a:r>
            <a:endParaRPr lang="en-US" altLang="zh-CN" sz="4000" dirty="0">
              <a:solidFill>
                <a:schemeClr val="tx1"/>
              </a:solidFill>
            </a:endParaRPr>
          </a:p>
          <a:p>
            <a:pPr marL="571500" indent="-571500" algn="l">
              <a:lnSpc>
                <a:spcPct val="150000"/>
              </a:lnSpc>
              <a:buFont typeface="Wingdings" pitchFamily="2" charset="2"/>
              <a:buChar char="u"/>
            </a:pPr>
            <a:r>
              <a:rPr lang="zh-CN" altLang="en-US" sz="4000" dirty="0">
                <a:solidFill>
                  <a:schemeClr val="tx1"/>
                </a:solidFill>
              </a:rPr>
              <a:t>平衡二叉树的高度和节点数的关系是</a:t>
            </a:r>
            <a:r>
              <a:rPr lang="en-US" altLang="zh-CN" sz="4000" dirty="0">
                <a:solidFill>
                  <a:schemeClr val="tx1"/>
                </a:solidFill>
              </a:rPr>
              <a:t>O(</a:t>
            </a:r>
            <a:r>
              <a:rPr lang="en-US" altLang="zh-CN" sz="4000" dirty="0" err="1">
                <a:solidFill>
                  <a:schemeClr val="tx1"/>
                </a:solidFill>
              </a:rPr>
              <a:t>logn</a:t>
            </a:r>
            <a:r>
              <a:rPr lang="en-US" altLang="zh-CN" sz="4000" dirty="0">
                <a:solidFill>
                  <a:schemeClr val="tx1"/>
                </a:solidFill>
              </a:rPr>
              <a:t>)</a:t>
            </a:r>
          </a:p>
        </p:txBody>
      </p:sp>
      <p:grpSp>
        <p:nvGrpSpPr>
          <p:cNvPr id="26" name="组合 25"/>
          <p:cNvGrpSpPr/>
          <p:nvPr/>
        </p:nvGrpSpPr>
        <p:grpSpPr>
          <a:xfrm>
            <a:off x="1723335" y="8936637"/>
            <a:ext cx="4525598" cy="3439086"/>
            <a:chOff x="4817679" y="4273303"/>
            <a:chExt cx="2262799" cy="1719543"/>
          </a:xfrm>
        </p:grpSpPr>
        <p:sp>
          <p:nvSpPr>
            <p:cNvPr id="40" name="椭圆 39"/>
            <p:cNvSpPr/>
            <p:nvPr/>
          </p:nvSpPr>
          <p:spPr>
            <a:xfrm>
              <a:off x="4817679" y="5436773"/>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5</a:t>
              </a:r>
              <a:endParaRPr lang="zh-CN" altLang="en-US" sz="2200" dirty="0">
                <a:solidFill>
                  <a:schemeClr val="tx1"/>
                </a:solidFill>
              </a:endParaRPr>
            </a:p>
          </p:txBody>
        </p:sp>
        <p:sp>
          <p:nvSpPr>
            <p:cNvPr id="41" name="椭圆 40"/>
            <p:cNvSpPr/>
            <p:nvPr/>
          </p:nvSpPr>
          <p:spPr>
            <a:xfrm>
              <a:off x="5297933" y="4787571"/>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8</a:t>
              </a:r>
              <a:endParaRPr lang="zh-CN" altLang="en-US" sz="2200" dirty="0">
                <a:solidFill>
                  <a:schemeClr val="tx1"/>
                </a:solidFill>
              </a:endParaRPr>
            </a:p>
          </p:txBody>
        </p:sp>
        <p:sp>
          <p:nvSpPr>
            <p:cNvPr id="42" name="椭圆 41"/>
            <p:cNvSpPr/>
            <p:nvPr/>
          </p:nvSpPr>
          <p:spPr>
            <a:xfrm>
              <a:off x="5848343" y="4273303"/>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13</a:t>
              </a:r>
              <a:endParaRPr lang="zh-CN" altLang="en-US" sz="2200" dirty="0">
                <a:solidFill>
                  <a:schemeClr val="tx1"/>
                </a:solidFill>
              </a:endParaRPr>
            </a:p>
          </p:txBody>
        </p:sp>
        <p:sp>
          <p:nvSpPr>
            <p:cNvPr id="43" name="椭圆 42"/>
            <p:cNvSpPr/>
            <p:nvPr/>
          </p:nvSpPr>
          <p:spPr>
            <a:xfrm>
              <a:off x="6600224" y="4984614"/>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18</a:t>
              </a:r>
              <a:endParaRPr lang="zh-CN" altLang="en-US" sz="2200" dirty="0">
                <a:solidFill>
                  <a:schemeClr val="tx1"/>
                </a:solidFill>
              </a:endParaRPr>
            </a:p>
          </p:txBody>
        </p:sp>
        <p:sp>
          <p:nvSpPr>
            <p:cNvPr id="44" name="椭圆 43"/>
            <p:cNvSpPr/>
            <p:nvPr/>
          </p:nvSpPr>
          <p:spPr>
            <a:xfrm>
              <a:off x="6409497" y="5632845"/>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17</a:t>
              </a:r>
              <a:endParaRPr lang="zh-CN" altLang="en-US" sz="2200" dirty="0">
                <a:solidFill>
                  <a:schemeClr val="tx1"/>
                </a:solidFill>
              </a:endParaRPr>
            </a:p>
          </p:txBody>
        </p:sp>
        <p:cxnSp>
          <p:nvCxnSpPr>
            <p:cNvPr id="45" name="曲线连接符 44"/>
            <p:cNvCxnSpPr>
              <a:stCxn id="43" idx="4"/>
              <a:endCxn id="44" idx="0"/>
            </p:cNvCxnSpPr>
            <p:nvPr/>
          </p:nvCxnSpPr>
          <p:spPr>
            <a:xfrm rot="5400000">
              <a:off x="6600873" y="5393367"/>
              <a:ext cx="288230" cy="190727"/>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42" idx="4"/>
              <a:endCxn id="43" idx="0"/>
            </p:cNvCxnSpPr>
            <p:nvPr/>
          </p:nvCxnSpPr>
          <p:spPr>
            <a:xfrm rot="16200000" flipH="1">
              <a:off x="6288755" y="4433018"/>
              <a:ext cx="351310" cy="751881"/>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5608216" y="5483325"/>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11</a:t>
              </a:r>
              <a:endParaRPr lang="zh-CN" altLang="en-US" sz="2200" dirty="0">
                <a:solidFill>
                  <a:schemeClr val="tx1"/>
                </a:solidFill>
              </a:endParaRPr>
            </a:p>
          </p:txBody>
        </p:sp>
        <p:cxnSp>
          <p:nvCxnSpPr>
            <p:cNvPr id="48" name="曲线连接符 47"/>
            <p:cNvCxnSpPr>
              <a:stCxn id="42" idx="4"/>
              <a:endCxn id="41" idx="0"/>
            </p:cNvCxnSpPr>
            <p:nvPr/>
          </p:nvCxnSpPr>
          <p:spPr>
            <a:xfrm rot="5400000">
              <a:off x="5736132" y="4435232"/>
              <a:ext cx="154267" cy="55041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曲线连接符 48"/>
            <p:cNvCxnSpPr>
              <a:stCxn id="41" idx="4"/>
              <a:endCxn id="40" idx="0"/>
            </p:cNvCxnSpPr>
            <p:nvPr/>
          </p:nvCxnSpPr>
          <p:spPr>
            <a:xfrm rot="5400000">
              <a:off x="5153333" y="5052045"/>
              <a:ext cx="289201" cy="480254"/>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曲线连接符 49"/>
            <p:cNvCxnSpPr>
              <a:stCxn id="41" idx="4"/>
              <a:endCxn id="47" idx="0"/>
            </p:cNvCxnSpPr>
            <p:nvPr/>
          </p:nvCxnSpPr>
          <p:spPr>
            <a:xfrm rot="16200000" flipH="1">
              <a:off x="5525325" y="5160306"/>
              <a:ext cx="335753" cy="310283"/>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8534263" y="9083260"/>
            <a:ext cx="4525598" cy="4288852"/>
            <a:chOff x="8368368" y="4273302"/>
            <a:chExt cx="2262799" cy="2144426"/>
          </a:xfrm>
        </p:grpSpPr>
        <p:sp>
          <p:nvSpPr>
            <p:cNvPr id="57" name="椭圆 56"/>
            <p:cNvSpPr/>
            <p:nvPr/>
          </p:nvSpPr>
          <p:spPr>
            <a:xfrm>
              <a:off x="8368368" y="5436772"/>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5</a:t>
              </a:r>
              <a:endParaRPr lang="zh-CN" altLang="en-US" sz="2200" dirty="0">
                <a:solidFill>
                  <a:schemeClr val="tx1"/>
                </a:solidFill>
              </a:endParaRPr>
            </a:p>
          </p:txBody>
        </p:sp>
        <p:sp>
          <p:nvSpPr>
            <p:cNvPr id="58" name="椭圆 57"/>
            <p:cNvSpPr/>
            <p:nvPr/>
          </p:nvSpPr>
          <p:spPr>
            <a:xfrm>
              <a:off x="8848622" y="4787570"/>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8</a:t>
              </a:r>
              <a:endParaRPr lang="zh-CN" altLang="en-US" sz="2200" dirty="0">
                <a:solidFill>
                  <a:schemeClr val="tx1"/>
                </a:solidFill>
              </a:endParaRPr>
            </a:p>
          </p:txBody>
        </p:sp>
        <p:sp>
          <p:nvSpPr>
            <p:cNvPr id="59" name="椭圆 58"/>
            <p:cNvSpPr/>
            <p:nvPr/>
          </p:nvSpPr>
          <p:spPr>
            <a:xfrm>
              <a:off x="9399032" y="4273302"/>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13</a:t>
              </a:r>
              <a:endParaRPr lang="zh-CN" altLang="en-US" sz="2200" dirty="0">
                <a:solidFill>
                  <a:schemeClr val="tx1"/>
                </a:solidFill>
              </a:endParaRPr>
            </a:p>
          </p:txBody>
        </p:sp>
        <p:sp>
          <p:nvSpPr>
            <p:cNvPr id="62" name="椭圆 61"/>
            <p:cNvSpPr/>
            <p:nvPr/>
          </p:nvSpPr>
          <p:spPr>
            <a:xfrm>
              <a:off x="10150913" y="4984613"/>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18</a:t>
              </a:r>
              <a:endParaRPr lang="zh-CN" altLang="en-US" sz="2200" dirty="0">
                <a:solidFill>
                  <a:schemeClr val="tx1"/>
                </a:solidFill>
              </a:endParaRPr>
            </a:p>
          </p:txBody>
        </p:sp>
        <p:cxnSp>
          <p:nvCxnSpPr>
            <p:cNvPr id="65" name="曲线连接符 64"/>
            <p:cNvCxnSpPr>
              <a:stCxn id="59" idx="4"/>
              <a:endCxn id="62" idx="0"/>
            </p:cNvCxnSpPr>
            <p:nvPr/>
          </p:nvCxnSpPr>
          <p:spPr>
            <a:xfrm rot="16200000" flipH="1">
              <a:off x="9839444" y="4433017"/>
              <a:ext cx="351310" cy="751881"/>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9158905" y="5483324"/>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11</a:t>
              </a:r>
              <a:endParaRPr lang="zh-CN" altLang="en-US" sz="2200" dirty="0">
                <a:solidFill>
                  <a:schemeClr val="tx1"/>
                </a:solidFill>
              </a:endParaRPr>
            </a:p>
          </p:txBody>
        </p:sp>
        <p:cxnSp>
          <p:nvCxnSpPr>
            <p:cNvPr id="67" name="曲线连接符 66"/>
            <p:cNvCxnSpPr>
              <a:stCxn id="59" idx="4"/>
              <a:endCxn id="58" idx="0"/>
            </p:cNvCxnSpPr>
            <p:nvPr/>
          </p:nvCxnSpPr>
          <p:spPr>
            <a:xfrm rot="5400000">
              <a:off x="9286821" y="4435231"/>
              <a:ext cx="154267" cy="55041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曲线连接符 67"/>
            <p:cNvCxnSpPr>
              <a:stCxn id="58" idx="4"/>
              <a:endCxn id="57" idx="0"/>
            </p:cNvCxnSpPr>
            <p:nvPr/>
          </p:nvCxnSpPr>
          <p:spPr>
            <a:xfrm rot="5400000">
              <a:off x="8704022" y="5052044"/>
              <a:ext cx="289201" cy="480254"/>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58" idx="4"/>
              <a:endCxn id="66" idx="0"/>
            </p:cNvCxnSpPr>
            <p:nvPr/>
          </p:nvCxnSpPr>
          <p:spPr>
            <a:xfrm rot="16200000" flipH="1">
              <a:off x="9076014" y="5160305"/>
              <a:ext cx="335753" cy="310283"/>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9548398" y="6057727"/>
              <a:ext cx="480254" cy="360001"/>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12</a:t>
              </a:r>
              <a:endParaRPr lang="zh-CN" altLang="en-US" sz="2200" dirty="0">
                <a:solidFill>
                  <a:schemeClr val="tx1"/>
                </a:solidFill>
              </a:endParaRPr>
            </a:p>
          </p:txBody>
        </p:sp>
        <p:cxnSp>
          <p:nvCxnSpPr>
            <p:cNvPr id="71" name="曲线连接符 70"/>
            <p:cNvCxnSpPr>
              <a:stCxn id="66" idx="4"/>
              <a:endCxn id="70" idx="0"/>
            </p:cNvCxnSpPr>
            <p:nvPr/>
          </p:nvCxnSpPr>
          <p:spPr>
            <a:xfrm rot="16200000" flipH="1">
              <a:off x="9486577" y="5755779"/>
              <a:ext cx="214402" cy="389493"/>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9815722" y="12596344"/>
            <a:ext cx="755656"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182880" tIns="91440" rIns="182880" bIns="91440" rtlCol="0">
            <a:spAutoFit/>
          </a:bodyPr>
          <a:lstStyle/>
          <a:p>
            <a:pPr algn="l"/>
            <a:r>
              <a:rPr lang="en-US" altLang="zh-CN" dirty="0">
                <a:solidFill>
                  <a:schemeClr val="tx1"/>
                </a:solidFill>
              </a:rPr>
              <a:t>×</a:t>
            </a:r>
            <a:endParaRPr lang="zh-CN" altLang="en-US" dirty="0">
              <a:solidFill>
                <a:schemeClr val="tx1"/>
              </a:solidFill>
            </a:endParaRPr>
          </a:p>
        </p:txBody>
      </p:sp>
      <p:sp>
        <p:nvSpPr>
          <p:cNvPr id="73" name="TextBox 72"/>
          <p:cNvSpPr txBox="1"/>
          <p:nvPr/>
        </p:nvSpPr>
        <p:spPr>
          <a:xfrm>
            <a:off x="3237884" y="12587000"/>
            <a:ext cx="755656"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182880" tIns="91440" rIns="182880" bIns="91440" rtlCol="0">
            <a:spAutoFit/>
          </a:bodyPr>
          <a:lstStyle/>
          <a:p>
            <a:pPr algn="l"/>
            <a:r>
              <a:rPr lang="zh-CN" altLang="en-US" dirty="0">
                <a:solidFill>
                  <a:schemeClr val="tx1"/>
                </a:solidFill>
              </a:rPr>
              <a:t>√</a:t>
            </a:r>
          </a:p>
        </p:txBody>
      </p:sp>
      <p:sp>
        <p:nvSpPr>
          <p:cNvPr id="34" name="椭圆 33"/>
          <p:cNvSpPr/>
          <p:nvPr/>
        </p:nvSpPr>
        <p:spPr>
          <a:xfrm>
            <a:off x="17682964" y="8263624"/>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6</a:t>
            </a:r>
            <a:endParaRPr lang="zh-CN" altLang="en-US" sz="2200" dirty="0">
              <a:solidFill>
                <a:schemeClr val="tx1"/>
              </a:solidFill>
            </a:endParaRPr>
          </a:p>
        </p:txBody>
      </p:sp>
      <p:sp>
        <p:nvSpPr>
          <p:cNvPr id="35" name="椭圆 34"/>
          <p:cNvSpPr/>
          <p:nvPr/>
        </p:nvSpPr>
        <p:spPr>
          <a:xfrm>
            <a:off x="18875512" y="6548618"/>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8</a:t>
            </a:r>
            <a:endParaRPr lang="zh-CN" altLang="en-US" sz="2200" dirty="0">
              <a:solidFill>
                <a:schemeClr val="tx1"/>
              </a:solidFill>
            </a:endParaRPr>
          </a:p>
        </p:txBody>
      </p:sp>
      <p:sp>
        <p:nvSpPr>
          <p:cNvPr id="37" name="椭圆 36"/>
          <p:cNvSpPr/>
          <p:nvPr/>
        </p:nvSpPr>
        <p:spPr>
          <a:xfrm>
            <a:off x="20242268" y="4927600"/>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13</a:t>
            </a:r>
            <a:endParaRPr lang="zh-CN" altLang="en-US" sz="2200" dirty="0">
              <a:solidFill>
                <a:schemeClr val="tx1"/>
              </a:solidFill>
            </a:endParaRPr>
          </a:p>
        </p:txBody>
      </p:sp>
      <p:sp>
        <p:nvSpPr>
          <p:cNvPr id="51" name="椭圆 50"/>
          <p:cNvSpPr/>
          <p:nvPr/>
        </p:nvSpPr>
        <p:spPr>
          <a:xfrm>
            <a:off x="22109310" y="6548618"/>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18</a:t>
            </a:r>
            <a:endParaRPr lang="zh-CN" altLang="en-US" sz="2200" dirty="0">
              <a:solidFill>
                <a:schemeClr val="tx1"/>
              </a:solidFill>
            </a:endParaRPr>
          </a:p>
        </p:txBody>
      </p:sp>
      <p:cxnSp>
        <p:nvCxnSpPr>
          <p:cNvPr id="56" name="曲线连接符 55"/>
          <p:cNvCxnSpPr>
            <a:stCxn id="37" idx="4"/>
            <a:endCxn id="51" idx="0"/>
          </p:cNvCxnSpPr>
          <p:nvPr/>
        </p:nvCxnSpPr>
        <p:spPr>
          <a:xfrm rot="16200000" flipH="1">
            <a:off x="21437712" y="5280743"/>
            <a:ext cx="668704" cy="186704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19645994" y="8263624"/>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11</a:t>
            </a:r>
            <a:endParaRPr lang="zh-CN" altLang="en-US" sz="2200" dirty="0">
              <a:solidFill>
                <a:schemeClr val="tx1"/>
              </a:solidFill>
            </a:endParaRPr>
          </a:p>
        </p:txBody>
      </p:sp>
      <p:cxnSp>
        <p:nvCxnSpPr>
          <p:cNvPr id="29" name="曲线连接符 28"/>
          <p:cNvCxnSpPr>
            <a:stCxn id="37" idx="4"/>
            <a:endCxn id="35" idx="0"/>
          </p:cNvCxnSpPr>
          <p:nvPr/>
        </p:nvCxnSpPr>
        <p:spPr>
          <a:xfrm rot="5400000">
            <a:off x="19820814" y="5530886"/>
            <a:ext cx="668704" cy="136675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曲线连接符 31"/>
          <p:cNvCxnSpPr>
            <a:stCxn id="35" idx="4"/>
            <a:endCxn id="34" idx="0"/>
          </p:cNvCxnSpPr>
          <p:nvPr/>
        </p:nvCxnSpPr>
        <p:spPr>
          <a:xfrm rot="5400000">
            <a:off x="18494165" y="7286004"/>
            <a:ext cx="762694" cy="119254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35" idx="4"/>
            <a:endCxn id="27" idx="0"/>
          </p:cNvCxnSpPr>
          <p:nvPr/>
        </p:nvCxnSpPr>
        <p:spPr>
          <a:xfrm rot="16200000" flipH="1">
            <a:off x="19475679" y="7497035"/>
            <a:ext cx="762694" cy="77048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21496592" y="8263624"/>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17</a:t>
            </a:r>
            <a:endParaRPr lang="zh-CN" altLang="en-US" sz="2200" dirty="0">
              <a:solidFill>
                <a:schemeClr val="tx1"/>
              </a:solidFill>
            </a:endParaRPr>
          </a:p>
        </p:txBody>
      </p:sp>
      <p:cxnSp>
        <p:nvCxnSpPr>
          <p:cNvPr id="53" name="曲线连接符 52"/>
          <p:cNvCxnSpPr>
            <a:stCxn id="51" idx="4"/>
            <a:endCxn id="52" idx="0"/>
          </p:cNvCxnSpPr>
          <p:nvPr/>
        </p:nvCxnSpPr>
        <p:spPr>
          <a:xfrm rot="5400000">
            <a:off x="22017881" y="7575921"/>
            <a:ext cx="762694" cy="61271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16320188" y="9795170"/>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4</a:t>
            </a:r>
            <a:endParaRPr lang="zh-CN" altLang="en-US" sz="2200" dirty="0">
              <a:solidFill>
                <a:schemeClr val="tx1"/>
              </a:solidFill>
            </a:endParaRPr>
          </a:p>
        </p:txBody>
      </p:sp>
      <p:sp>
        <p:nvSpPr>
          <p:cNvPr id="55" name="椭圆 54"/>
          <p:cNvSpPr/>
          <p:nvPr/>
        </p:nvSpPr>
        <p:spPr>
          <a:xfrm>
            <a:off x="18283218" y="9918314"/>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a:t>
            </a:r>
            <a:endParaRPr lang="zh-CN" altLang="en-US" sz="2200" dirty="0">
              <a:solidFill>
                <a:schemeClr val="tx1"/>
              </a:solidFill>
            </a:endParaRPr>
          </a:p>
        </p:txBody>
      </p:sp>
      <p:cxnSp>
        <p:nvCxnSpPr>
          <p:cNvPr id="60" name="曲线连接符 59"/>
          <p:cNvCxnSpPr>
            <a:endCxn id="54" idx="0"/>
          </p:cNvCxnSpPr>
          <p:nvPr/>
        </p:nvCxnSpPr>
        <p:spPr>
          <a:xfrm rot="5400000">
            <a:off x="17130225" y="8816382"/>
            <a:ext cx="765026" cy="119254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曲线连接符 62"/>
          <p:cNvCxnSpPr>
            <a:endCxn id="55" idx="0"/>
          </p:cNvCxnSpPr>
          <p:nvPr/>
        </p:nvCxnSpPr>
        <p:spPr>
          <a:xfrm rot="16200000" flipH="1">
            <a:off x="18050167" y="9088987"/>
            <a:ext cx="888170" cy="77048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14909800" y="11485394"/>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a:t>
            </a:r>
            <a:endParaRPr lang="zh-CN" altLang="en-US" sz="2200" dirty="0">
              <a:solidFill>
                <a:schemeClr val="tx1"/>
              </a:solidFill>
            </a:endParaRPr>
          </a:p>
        </p:txBody>
      </p:sp>
      <p:cxnSp>
        <p:nvCxnSpPr>
          <p:cNvPr id="74" name="曲线连接符 73"/>
          <p:cNvCxnSpPr>
            <a:endCxn id="64" idx="0"/>
          </p:cNvCxnSpPr>
          <p:nvPr/>
        </p:nvCxnSpPr>
        <p:spPr>
          <a:xfrm rot="5400000">
            <a:off x="15719837" y="10506606"/>
            <a:ext cx="765026" cy="119254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272552" y="11592218"/>
            <a:ext cx="563295" cy="646331"/>
          </a:xfrm>
          <a:prstGeom prst="rect">
            <a:avLst/>
          </a:prstGeom>
          <a:noFill/>
        </p:spPr>
        <p:txBody>
          <a:bodyPr wrap="none" lIns="182880" tIns="91440" rIns="182880" bIns="91440" rtlCol="0">
            <a:spAutoFit/>
          </a:bodyPr>
          <a:lstStyle/>
          <a:p>
            <a:pPr algn="l"/>
            <a:r>
              <a:rPr lang="en-US" altLang="zh-CN" dirty="0">
                <a:solidFill>
                  <a:schemeClr val="tx1"/>
                </a:solidFill>
              </a:rPr>
              <a:t>1</a:t>
            </a:r>
            <a:endParaRPr lang="zh-CN" altLang="en-US" dirty="0">
              <a:solidFill>
                <a:schemeClr val="tx1"/>
              </a:solidFill>
            </a:endParaRPr>
          </a:p>
        </p:txBody>
      </p:sp>
      <p:sp>
        <p:nvSpPr>
          <p:cNvPr id="75" name="TextBox 74"/>
          <p:cNvSpPr txBox="1"/>
          <p:nvPr/>
        </p:nvSpPr>
        <p:spPr>
          <a:xfrm>
            <a:off x="15507794" y="9810904"/>
            <a:ext cx="563295" cy="646331"/>
          </a:xfrm>
          <a:prstGeom prst="rect">
            <a:avLst/>
          </a:prstGeom>
          <a:noFill/>
        </p:spPr>
        <p:txBody>
          <a:bodyPr wrap="none" lIns="182880" tIns="91440" rIns="182880" bIns="91440" rtlCol="0">
            <a:spAutoFit/>
          </a:bodyPr>
          <a:lstStyle/>
          <a:p>
            <a:pPr algn="l"/>
            <a:r>
              <a:rPr lang="en-US" altLang="zh-CN" dirty="0">
                <a:solidFill>
                  <a:schemeClr val="tx1"/>
                </a:solidFill>
              </a:rPr>
              <a:t>2</a:t>
            </a:r>
            <a:endParaRPr lang="zh-CN" altLang="en-US" dirty="0">
              <a:solidFill>
                <a:schemeClr val="tx1"/>
              </a:solidFill>
            </a:endParaRPr>
          </a:p>
        </p:txBody>
      </p:sp>
      <p:sp>
        <p:nvSpPr>
          <p:cNvPr id="76" name="TextBox 75"/>
          <p:cNvSpPr txBox="1"/>
          <p:nvPr/>
        </p:nvSpPr>
        <p:spPr>
          <a:xfrm>
            <a:off x="17714222" y="10025138"/>
            <a:ext cx="563295" cy="646331"/>
          </a:xfrm>
          <a:prstGeom prst="rect">
            <a:avLst/>
          </a:prstGeom>
          <a:noFill/>
        </p:spPr>
        <p:txBody>
          <a:bodyPr wrap="none" lIns="182880" tIns="91440" rIns="182880" bIns="91440" rtlCol="0">
            <a:spAutoFit/>
          </a:bodyPr>
          <a:lstStyle/>
          <a:p>
            <a:pPr algn="l"/>
            <a:r>
              <a:rPr lang="en-US" altLang="zh-CN" dirty="0">
                <a:solidFill>
                  <a:schemeClr val="tx1"/>
                </a:solidFill>
              </a:rPr>
              <a:t>1</a:t>
            </a:r>
            <a:endParaRPr lang="zh-CN" altLang="en-US" dirty="0">
              <a:solidFill>
                <a:schemeClr val="tx1"/>
              </a:solidFill>
            </a:endParaRPr>
          </a:p>
        </p:txBody>
      </p:sp>
      <p:sp>
        <p:nvSpPr>
          <p:cNvPr id="77" name="TextBox 76"/>
          <p:cNvSpPr txBox="1"/>
          <p:nvPr/>
        </p:nvSpPr>
        <p:spPr>
          <a:xfrm>
            <a:off x="18140268" y="6548616"/>
            <a:ext cx="563295" cy="646331"/>
          </a:xfrm>
          <a:prstGeom prst="rect">
            <a:avLst/>
          </a:prstGeom>
          <a:noFill/>
        </p:spPr>
        <p:txBody>
          <a:bodyPr wrap="none" lIns="182880" tIns="91440" rIns="182880" bIns="91440" rtlCol="0">
            <a:spAutoFit/>
          </a:bodyPr>
          <a:lstStyle/>
          <a:p>
            <a:pPr algn="l"/>
            <a:r>
              <a:rPr lang="en-US" altLang="zh-CN" b="1" dirty="0">
                <a:solidFill>
                  <a:schemeClr val="tx1"/>
                </a:solidFill>
              </a:rPr>
              <a:t>4</a:t>
            </a:r>
            <a:endParaRPr lang="zh-CN" altLang="en-US" b="1" dirty="0">
              <a:solidFill>
                <a:schemeClr val="tx1"/>
              </a:solidFill>
            </a:endParaRPr>
          </a:p>
        </p:txBody>
      </p:sp>
      <p:sp>
        <p:nvSpPr>
          <p:cNvPr id="78" name="TextBox 77"/>
          <p:cNvSpPr txBox="1"/>
          <p:nvPr/>
        </p:nvSpPr>
        <p:spPr>
          <a:xfrm>
            <a:off x="16947720" y="8197972"/>
            <a:ext cx="563295" cy="646331"/>
          </a:xfrm>
          <a:prstGeom prst="rect">
            <a:avLst/>
          </a:prstGeom>
          <a:noFill/>
        </p:spPr>
        <p:txBody>
          <a:bodyPr wrap="none" lIns="182880" tIns="91440" rIns="182880" bIns="91440" rtlCol="0">
            <a:spAutoFit/>
          </a:bodyPr>
          <a:lstStyle/>
          <a:p>
            <a:pPr algn="l"/>
            <a:r>
              <a:rPr lang="en-US" altLang="zh-CN" dirty="0">
                <a:solidFill>
                  <a:schemeClr val="tx1"/>
                </a:solidFill>
              </a:rPr>
              <a:t>3</a:t>
            </a:r>
            <a:endParaRPr lang="zh-CN" altLang="en-US" dirty="0">
              <a:solidFill>
                <a:schemeClr val="tx1"/>
              </a:solidFill>
            </a:endParaRPr>
          </a:p>
        </p:txBody>
      </p:sp>
      <p:sp>
        <p:nvSpPr>
          <p:cNvPr id="79" name="TextBox 78"/>
          <p:cNvSpPr txBox="1"/>
          <p:nvPr/>
        </p:nvSpPr>
        <p:spPr>
          <a:xfrm>
            <a:off x="19575376" y="5024616"/>
            <a:ext cx="563295" cy="646331"/>
          </a:xfrm>
          <a:prstGeom prst="rect">
            <a:avLst/>
          </a:prstGeom>
          <a:noFill/>
        </p:spPr>
        <p:txBody>
          <a:bodyPr wrap="none" lIns="182880" tIns="91440" rIns="182880" bIns="91440" rtlCol="0">
            <a:spAutoFit/>
          </a:bodyPr>
          <a:lstStyle/>
          <a:p>
            <a:pPr algn="l"/>
            <a:r>
              <a:rPr lang="en-US" altLang="zh-CN" b="1" dirty="0">
                <a:solidFill>
                  <a:schemeClr val="tx1"/>
                </a:solidFill>
              </a:rPr>
              <a:t>5</a:t>
            </a:r>
            <a:endParaRPr lang="zh-CN" altLang="en-US" b="1" dirty="0">
              <a:solidFill>
                <a:schemeClr val="tx1"/>
              </a:solidFill>
            </a:endParaRPr>
          </a:p>
        </p:txBody>
      </p:sp>
      <p:sp>
        <p:nvSpPr>
          <p:cNvPr id="80" name="TextBox 79"/>
          <p:cNvSpPr txBox="1"/>
          <p:nvPr/>
        </p:nvSpPr>
        <p:spPr>
          <a:xfrm>
            <a:off x="21527850" y="6655442"/>
            <a:ext cx="563295" cy="646331"/>
          </a:xfrm>
          <a:prstGeom prst="rect">
            <a:avLst/>
          </a:prstGeom>
          <a:noFill/>
        </p:spPr>
        <p:txBody>
          <a:bodyPr wrap="none" lIns="182880" tIns="91440" rIns="182880" bIns="91440" rtlCol="0">
            <a:spAutoFit/>
          </a:bodyPr>
          <a:lstStyle/>
          <a:p>
            <a:pPr algn="l"/>
            <a:r>
              <a:rPr lang="en-US" altLang="zh-CN" b="1" dirty="0">
                <a:solidFill>
                  <a:schemeClr val="tx1"/>
                </a:solidFill>
              </a:rPr>
              <a:t>2</a:t>
            </a:r>
            <a:endParaRPr lang="zh-CN" altLang="en-US" b="1" dirty="0">
              <a:solidFill>
                <a:schemeClr val="tx1"/>
              </a:solidFill>
            </a:endParaRPr>
          </a:p>
        </p:txBody>
      </p:sp>
      <p:sp>
        <p:nvSpPr>
          <p:cNvPr id="81" name="TextBox 80"/>
          <p:cNvSpPr txBox="1"/>
          <p:nvPr/>
        </p:nvSpPr>
        <p:spPr>
          <a:xfrm>
            <a:off x="18949564" y="8370448"/>
            <a:ext cx="563295" cy="646331"/>
          </a:xfrm>
          <a:prstGeom prst="rect">
            <a:avLst/>
          </a:prstGeom>
          <a:noFill/>
        </p:spPr>
        <p:txBody>
          <a:bodyPr wrap="none" lIns="182880" tIns="91440" rIns="182880" bIns="91440" rtlCol="0">
            <a:spAutoFit/>
          </a:bodyPr>
          <a:lstStyle/>
          <a:p>
            <a:pPr algn="l"/>
            <a:r>
              <a:rPr lang="en-US" altLang="zh-CN" b="1" dirty="0">
                <a:solidFill>
                  <a:schemeClr val="tx1"/>
                </a:solidFill>
              </a:rPr>
              <a:t>1</a:t>
            </a:r>
            <a:endParaRPr lang="zh-CN" altLang="en-US" b="1" dirty="0">
              <a:solidFill>
                <a:schemeClr val="tx1"/>
              </a:solidFill>
            </a:endParaRPr>
          </a:p>
        </p:txBody>
      </p:sp>
      <p:sp>
        <p:nvSpPr>
          <p:cNvPr id="82" name="TextBox 81"/>
          <p:cNvSpPr txBox="1"/>
          <p:nvPr/>
        </p:nvSpPr>
        <p:spPr>
          <a:xfrm>
            <a:off x="20869802" y="8370448"/>
            <a:ext cx="563295" cy="646331"/>
          </a:xfrm>
          <a:prstGeom prst="rect">
            <a:avLst/>
          </a:prstGeom>
          <a:noFill/>
        </p:spPr>
        <p:txBody>
          <a:bodyPr wrap="none" lIns="182880" tIns="91440" rIns="182880" bIns="91440" rtlCol="0">
            <a:spAutoFit/>
          </a:bodyPr>
          <a:lstStyle/>
          <a:p>
            <a:pPr algn="l"/>
            <a:r>
              <a:rPr lang="en-US" altLang="zh-CN" b="1" dirty="0">
                <a:solidFill>
                  <a:schemeClr val="tx1"/>
                </a:solidFill>
              </a:rPr>
              <a:t>1</a:t>
            </a:r>
            <a:endParaRPr lang="zh-CN" altLang="en-US" b="1" dirty="0">
              <a:solidFill>
                <a:schemeClr val="tx1"/>
              </a:solidFill>
            </a:endParaRPr>
          </a:p>
        </p:txBody>
      </p:sp>
      <p:sp>
        <p:nvSpPr>
          <p:cNvPr id="83" name="TextBox 82"/>
          <p:cNvSpPr txBox="1"/>
          <p:nvPr/>
        </p:nvSpPr>
        <p:spPr>
          <a:xfrm>
            <a:off x="14941058" y="10898912"/>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a:solidFill>
                  <a:schemeClr val="tx1"/>
                </a:solidFill>
              </a:rPr>
              <a:t>0</a:t>
            </a:r>
            <a:endParaRPr lang="zh-CN" altLang="en-US" dirty="0">
              <a:solidFill>
                <a:schemeClr val="tx1"/>
              </a:solidFill>
            </a:endParaRPr>
          </a:p>
        </p:txBody>
      </p:sp>
      <p:sp>
        <p:nvSpPr>
          <p:cNvPr id="84" name="TextBox 83"/>
          <p:cNvSpPr txBox="1"/>
          <p:nvPr/>
        </p:nvSpPr>
        <p:spPr>
          <a:xfrm>
            <a:off x="16351446" y="9176770"/>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a:solidFill>
                  <a:schemeClr val="tx1"/>
                </a:solidFill>
              </a:rPr>
              <a:t>1</a:t>
            </a:r>
            <a:endParaRPr lang="zh-CN" altLang="en-US" dirty="0">
              <a:solidFill>
                <a:schemeClr val="tx1"/>
              </a:solidFill>
            </a:endParaRPr>
          </a:p>
        </p:txBody>
      </p:sp>
      <p:sp>
        <p:nvSpPr>
          <p:cNvPr id="85" name="TextBox 84"/>
          <p:cNvSpPr txBox="1"/>
          <p:nvPr/>
        </p:nvSpPr>
        <p:spPr>
          <a:xfrm>
            <a:off x="18343344" y="9306994"/>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a:solidFill>
                  <a:schemeClr val="tx1"/>
                </a:solidFill>
              </a:rPr>
              <a:t>0</a:t>
            </a:r>
            <a:endParaRPr lang="zh-CN" altLang="en-US" dirty="0">
              <a:solidFill>
                <a:schemeClr val="tx1"/>
              </a:solidFill>
            </a:endParaRPr>
          </a:p>
        </p:txBody>
      </p:sp>
      <p:sp>
        <p:nvSpPr>
          <p:cNvPr id="86" name="TextBox 85"/>
          <p:cNvSpPr txBox="1"/>
          <p:nvPr/>
        </p:nvSpPr>
        <p:spPr>
          <a:xfrm>
            <a:off x="17717532" y="7631784"/>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a:solidFill>
                  <a:schemeClr val="tx1"/>
                </a:solidFill>
              </a:rPr>
              <a:t>1</a:t>
            </a:r>
            <a:endParaRPr lang="zh-CN" altLang="en-US" dirty="0">
              <a:solidFill>
                <a:schemeClr val="tx1"/>
              </a:solidFill>
            </a:endParaRPr>
          </a:p>
        </p:txBody>
      </p:sp>
      <p:sp>
        <p:nvSpPr>
          <p:cNvPr id="87" name="TextBox 86"/>
          <p:cNvSpPr txBox="1"/>
          <p:nvPr/>
        </p:nvSpPr>
        <p:spPr>
          <a:xfrm>
            <a:off x="19786412" y="7636420"/>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a:solidFill>
                  <a:schemeClr val="tx1"/>
                </a:solidFill>
              </a:rPr>
              <a:t>0</a:t>
            </a:r>
            <a:endParaRPr lang="zh-CN" altLang="en-US" dirty="0">
              <a:solidFill>
                <a:schemeClr val="tx1"/>
              </a:solidFill>
            </a:endParaRPr>
          </a:p>
        </p:txBody>
      </p:sp>
      <p:sp>
        <p:nvSpPr>
          <p:cNvPr id="88" name="TextBox 87"/>
          <p:cNvSpPr txBox="1"/>
          <p:nvPr/>
        </p:nvSpPr>
        <p:spPr>
          <a:xfrm>
            <a:off x="18881212" y="5879910"/>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a:solidFill>
                  <a:schemeClr val="tx1"/>
                </a:solidFill>
              </a:rPr>
              <a:t>2</a:t>
            </a:r>
            <a:endParaRPr lang="zh-CN" altLang="en-US" dirty="0">
              <a:solidFill>
                <a:schemeClr val="tx1"/>
              </a:solidFill>
            </a:endParaRPr>
          </a:p>
        </p:txBody>
      </p:sp>
      <p:sp>
        <p:nvSpPr>
          <p:cNvPr id="89" name="TextBox 88"/>
          <p:cNvSpPr txBox="1"/>
          <p:nvPr/>
        </p:nvSpPr>
        <p:spPr>
          <a:xfrm>
            <a:off x="21490416" y="7644694"/>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a:solidFill>
                  <a:schemeClr val="tx1"/>
                </a:solidFill>
              </a:rPr>
              <a:t>0</a:t>
            </a:r>
            <a:endParaRPr lang="zh-CN" altLang="en-US" dirty="0">
              <a:solidFill>
                <a:schemeClr val="tx1"/>
              </a:solidFill>
            </a:endParaRPr>
          </a:p>
        </p:txBody>
      </p:sp>
      <p:sp>
        <p:nvSpPr>
          <p:cNvPr id="90" name="TextBox 89"/>
          <p:cNvSpPr txBox="1"/>
          <p:nvPr/>
        </p:nvSpPr>
        <p:spPr>
          <a:xfrm>
            <a:off x="22467402" y="5844932"/>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b="1" dirty="0">
                <a:solidFill>
                  <a:schemeClr val="tx1"/>
                </a:solidFill>
              </a:rPr>
              <a:t>1</a:t>
            </a:r>
            <a:endParaRPr lang="zh-CN" altLang="en-US" b="1" dirty="0">
              <a:solidFill>
                <a:schemeClr val="tx1"/>
              </a:solidFill>
            </a:endParaRPr>
          </a:p>
        </p:txBody>
      </p:sp>
      <p:sp>
        <p:nvSpPr>
          <p:cNvPr id="91" name="TextBox 90"/>
          <p:cNvSpPr txBox="1"/>
          <p:nvPr/>
        </p:nvSpPr>
        <p:spPr>
          <a:xfrm>
            <a:off x="20556896" y="4188936"/>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a:solidFill>
                  <a:schemeClr val="tx1"/>
                </a:solidFill>
              </a:rPr>
              <a:t>2</a:t>
            </a:r>
            <a:endParaRPr lang="zh-CN" altLang="en-US" dirty="0">
              <a:solidFill>
                <a:schemeClr val="tx1"/>
              </a:solidFill>
            </a:endParaRPr>
          </a:p>
        </p:txBody>
      </p:sp>
      <p:sp>
        <p:nvSpPr>
          <p:cNvPr id="92"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93"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4"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95"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6"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7"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8"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9"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103" name="圆角矩形 102"/>
          <p:cNvSpPr/>
          <p:nvPr/>
        </p:nvSpPr>
        <p:spPr>
          <a:xfrm>
            <a:off x="1390800" y="2264846"/>
            <a:ext cx="1056205" cy="938483"/>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08455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wipe(left)">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500"/>
                                        <p:tgtEl>
                                          <p:spTgt spid="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par>
                                <p:cTn id="40" presetID="10" presetClass="entr" presetSubtype="0" fill="hold"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fade">
                                      <p:cBhvr>
                                        <p:cTn id="48" dur="500"/>
                                        <p:tgtEl>
                                          <p:spTgt spid="55"/>
                                        </p:tgtEl>
                                      </p:cBhvr>
                                    </p:animEffect>
                                  </p:childTnLst>
                                </p:cTn>
                              </p:par>
                              <p:par>
                                <p:cTn id="49" presetID="10"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500"/>
                                        <p:tgtEl>
                                          <p:spTgt spid="60"/>
                                        </p:tgtEl>
                                      </p:cBhvr>
                                    </p:animEffect>
                                  </p:childTnLst>
                                </p:cTn>
                              </p:par>
                              <p:par>
                                <p:cTn id="52" presetID="10" presetClass="entr" presetSubtype="0"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500"/>
                                        <p:tgtEl>
                                          <p:spTgt spid="63"/>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fade">
                                      <p:cBhvr>
                                        <p:cTn id="59" dur="1000"/>
                                        <p:tgtEl>
                                          <p:spTgt spid="74"/>
                                        </p:tgtEl>
                                      </p:cBhvr>
                                    </p:animEffect>
                                    <p:anim calcmode="lin" valueType="num">
                                      <p:cBhvr>
                                        <p:cTn id="60" dur="1000" fill="hold"/>
                                        <p:tgtEl>
                                          <p:spTgt spid="74"/>
                                        </p:tgtEl>
                                        <p:attrNameLst>
                                          <p:attrName>ppt_x</p:attrName>
                                        </p:attrNameLst>
                                      </p:cBhvr>
                                      <p:tavLst>
                                        <p:tav tm="0">
                                          <p:val>
                                            <p:strVal val="#ppt_x"/>
                                          </p:val>
                                        </p:tav>
                                        <p:tav tm="100000">
                                          <p:val>
                                            <p:strVal val="#ppt_x"/>
                                          </p:val>
                                        </p:tav>
                                      </p:tavLst>
                                    </p:anim>
                                    <p:anim calcmode="lin" valueType="num">
                                      <p:cBhvr>
                                        <p:cTn id="61" dur="1000" fill="hold"/>
                                        <p:tgtEl>
                                          <p:spTgt spid="7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fade">
                                      <p:cBhvr>
                                        <p:cTn id="64" dur="1000"/>
                                        <p:tgtEl>
                                          <p:spTgt spid="64"/>
                                        </p:tgtEl>
                                      </p:cBhvr>
                                    </p:animEffect>
                                    <p:anim calcmode="lin" valueType="num">
                                      <p:cBhvr>
                                        <p:cTn id="65" dur="1000" fill="hold"/>
                                        <p:tgtEl>
                                          <p:spTgt spid="64"/>
                                        </p:tgtEl>
                                        <p:attrNameLst>
                                          <p:attrName>ppt_x</p:attrName>
                                        </p:attrNameLst>
                                      </p:cBhvr>
                                      <p:tavLst>
                                        <p:tav tm="0">
                                          <p:val>
                                            <p:strVal val="#ppt_x"/>
                                          </p:val>
                                        </p:tav>
                                        <p:tav tm="100000">
                                          <p:val>
                                            <p:strVal val="#ppt_x"/>
                                          </p:val>
                                        </p:tav>
                                      </p:tavLst>
                                    </p:anim>
                                    <p:anim calcmode="lin" valueType="num">
                                      <p:cBhvr>
                                        <p:cTn id="66"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61">
                                            <p:txEl>
                                              <p:pRg st="1" end="1"/>
                                            </p:txEl>
                                          </p:spTgt>
                                        </p:tgtEl>
                                        <p:attrNameLst>
                                          <p:attrName>style.visibility</p:attrName>
                                        </p:attrNameLst>
                                      </p:cBhvr>
                                      <p:to>
                                        <p:strVal val="visible"/>
                                      </p:to>
                                    </p:set>
                                    <p:animEffect transition="in" filter="wipe(left)">
                                      <p:cBhvr>
                                        <p:cTn id="71" dur="500"/>
                                        <p:tgtEl>
                                          <p:spTgt spid="61">
                                            <p:txEl>
                                              <p:pRg st="1" end="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61">
                                            <p:txEl>
                                              <p:pRg st="2" end="2"/>
                                            </p:txEl>
                                          </p:spTgt>
                                        </p:tgtEl>
                                        <p:attrNameLst>
                                          <p:attrName>style.visibility</p:attrName>
                                        </p:attrNameLst>
                                      </p:cBhvr>
                                      <p:to>
                                        <p:strVal val="visible"/>
                                      </p:to>
                                    </p:set>
                                    <p:animEffect transition="in" filter="wipe(left)">
                                      <p:cBhvr>
                                        <p:cTn id="76" dur="500"/>
                                        <p:tgtEl>
                                          <p:spTgt spid="61">
                                            <p:txEl>
                                              <p:pRg st="2" end="2"/>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500"/>
                                        <p:tgtEl>
                                          <p:spTgt spid="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fade">
                                      <p:cBhvr>
                                        <p:cTn id="86" dur="500"/>
                                        <p:tgtEl>
                                          <p:spTgt spid="7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fade">
                                      <p:cBhvr>
                                        <p:cTn id="91" dur="500"/>
                                        <p:tgtEl>
                                          <p:spTgt spid="7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78"/>
                                        </p:tgtEl>
                                        <p:attrNameLst>
                                          <p:attrName>style.visibility</p:attrName>
                                        </p:attrNameLst>
                                      </p:cBhvr>
                                      <p:to>
                                        <p:strVal val="visible"/>
                                      </p:to>
                                    </p:set>
                                    <p:animEffect transition="in" filter="fade">
                                      <p:cBhvr>
                                        <p:cTn id="96" dur="500"/>
                                        <p:tgtEl>
                                          <p:spTgt spid="78"/>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81"/>
                                        </p:tgtEl>
                                        <p:attrNameLst>
                                          <p:attrName>style.visibility</p:attrName>
                                        </p:attrNameLst>
                                      </p:cBhvr>
                                      <p:to>
                                        <p:strVal val="visible"/>
                                      </p:to>
                                    </p:set>
                                    <p:animEffect transition="in" filter="fade">
                                      <p:cBhvr>
                                        <p:cTn id="101" dur="500"/>
                                        <p:tgtEl>
                                          <p:spTgt spid="81"/>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77"/>
                                        </p:tgtEl>
                                        <p:attrNameLst>
                                          <p:attrName>style.visibility</p:attrName>
                                        </p:attrNameLst>
                                      </p:cBhvr>
                                      <p:to>
                                        <p:strVal val="visible"/>
                                      </p:to>
                                    </p:set>
                                    <p:animEffect transition="in" filter="fade">
                                      <p:cBhvr>
                                        <p:cTn id="106" dur="500"/>
                                        <p:tgtEl>
                                          <p:spTgt spid="7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82"/>
                                        </p:tgtEl>
                                        <p:attrNameLst>
                                          <p:attrName>style.visibility</p:attrName>
                                        </p:attrNameLst>
                                      </p:cBhvr>
                                      <p:to>
                                        <p:strVal val="visible"/>
                                      </p:to>
                                    </p:set>
                                    <p:animEffect transition="in" filter="fade">
                                      <p:cBhvr>
                                        <p:cTn id="111" dur="500"/>
                                        <p:tgtEl>
                                          <p:spTgt spid="82"/>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fade">
                                      <p:cBhvr>
                                        <p:cTn id="116" dur="500"/>
                                        <p:tgtEl>
                                          <p:spTgt spid="80"/>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79"/>
                                        </p:tgtEl>
                                        <p:attrNameLst>
                                          <p:attrName>style.visibility</p:attrName>
                                        </p:attrNameLst>
                                      </p:cBhvr>
                                      <p:to>
                                        <p:strVal val="visible"/>
                                      </p:to>
                                    </p:set>
                                    <p:animEffect transition="in" filter="fade">
                                      <p:cBhvr>
                                        <p:cTn id="121" dur="500"/>
                                        <p:tgtEl>
                                          <p:spTgt spid="79"/>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61">
                                            <p:txEl>
                                              <p:pRg st="3" end="3"/>
                                            </p:txEl>
                                          </p:spTgt>
                                        </p:tgtEl>
                                        <p:attrNameLst>
                                          <p:attrName>style.visibility</p:attrName>
                                        </p:attrNameLst>
                                      </p:cBhvr>
                                      <p:to>
                                        <p:strVal val="visible"/>
                                      </p:to>
                                    </p:set>
                                    <p:animEffect transition="in" filter="wipe(left)">
                                      <p:cBhvr>
                                        <p:cTn id="126" dur="500"/>
                                        <p:tgtEl>
                                          <p:spTgt spid="61">
                                            <p:txEl>
                                              <p:pRg st="3" end="3"/>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83"/>
                                        </p:tgtEl>
                                        <p:attrNameLst>
                                          <p:attrName>style.visibility</p:attrName>
                                        </p:attrNameLst>
                                      </p:cBhvr>
                                      <p:to>
                                        <p:strVal val="visible"/>
                                      </p:to>
                                    </p:set>
                                    <p:animEffect transition="in" filter="fade">
                                      <p:cBhvr>
                                        <p:cTn id="131" dur="500"/>
                                        <p:tgtEl>
                                          <p:spTgt spid="83"/>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84"/>
                                        </p:tgtEl>
                                        <p:attrNameLst>
                                          <p:attrName>style.visibility</p:attrName>
                                        </p:attrNameLst>
                                      </p:cBhvr>
                                      <p:to>
                                        <p:strVal val="visible"/>
                                      </p:to>
                                    </p:set>
                                    <p:animEffect transition="in" filter="fade">
                                      <p:cBhvr>
                                        <p:cTn id="136" dur="500"/>
                                        <p:tgtEl>
                                          <p:spTgt spid="84"/>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85"/>
                                        </p:tgtEl>
                                        <p:attrNameLst>
                                          <p:attrName>style.visibility</p:attrName>
                                        </p:attrNameLst>
                                      </p:cBhvr>
                                      <p:to>
                                        <p:strVal val="visible"/>
                                      </p:to>
                                    </p:set>
                                    <p:animEffect transition="in" filter="fade">
                                      <p:cBhvr>
                                        <p:cTn id="141" dur="500"/>
                                        <p:tgtEl>
                                          <p:spTgt spid="85"/>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86"/>
                                        </p:tgtEl>
                                        <p:attrNameLst>
                                          <p:attrName>style.visibility</p:attrName>
                                        </p:attrNameLst>
                                      </p:cBhvr>
                                      <p:to>
                                        <p:strVal val="visible"/>
                                      </p:to>
                                    </p:set>
                                    <p:animEffect transition="in" filter="fade">
                                      <p:cBhvr>
                                        <p:cTn id="146" dur="500"/>
                                        <p:tgtEl>
                                          <p:spTgt spid="86"/>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87"/>
                                        </p:tgtEl>
                                        <p:attrNameLst>
                                          <p:attrName>style.visibility</p:attrName>
                                        </p:attrNameLst>
                                      </p:cBhvr>
                                      <p:to>
                                        <p:strVal val="visible"/>
                                      </p:to>
                                    </p:set>
                                    <p:animEffect transition="in" filter="fade">
                                      <p:cBhvr>
                                        <p:cTn id="151" dur="500"/>
                                        <p:tgtEl>
                                          <p:spTgt spid="87"/>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88"/>
                                        </p:tgtEl>
                                        <p:attrNameLst>
                                          <p:attrName>style.visibility</p:attrName>
                                        </p:attrNameLst>
                                      </p:cBhvr>
                                      <p:to>
                                        <p:strVal val="visible"/>
                                      </p:to>
                                    </p:set>
                                    <p:animEffect transition="in" filter="fade">
                                      <p:cBhvr>
                                        <p:cTn id="156" dur="500"/>
                                        <p:tgtEl>
                                          <p:spTgt spid="88"/>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89"/>
                                        </p:tgtEl>
                                        <p:attrNameLst>
                                          <p:attrName>style.visibility</p:attrName>
                                        </p:attrNameLst>
                                      </p:cBhvr>
                                      <p:to>
                                        <p:strVal val="visible"/>
                                      </p:to>
                                    </p:set>
                                    <p:animEffect transition="in" filter="fade">
                                      <p:cBhvr>
                                        <p:cTn id="161" dur="500"/>
                                        <p:tgtEl>
                                          <p:spTgt spid="89"/>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90"/>
                                        </p:tgtEl>
                                        <p:attrNameLst>
                                          <p:attrName>style.visibility</p:attrName>
                                        </p:attrNameLst>
                                      </p:cBhvr>
                                      <p:to>
                                        <p:strVal val="visible"/>
                                      </p:to>
                                    </p:set>
                                    <p:animEffect transition="in" filter="fade">
                                      <p:cBhvr>
                                        <p:cTn id="166" dur="500"/>
                                        <p:tgtEl>
                                          <p:spTgt spid="90"/>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91"/>
                                        </p:tgtEl>
                                        <p:attrNameLst>
                                          <p:attrName>style.visibility</p:attrName>
                                        </p:attrNameLst>
                                      </p:cBhvr>
                                      <p:to>
                                        <p:strVal val="visible"/>
                                      </p:to>
                                    </p:set>
                                    <p:animEffect transition="in" filter="fade">
                                      <p:cBhvr>
                                        <p:cTn id="171" dur="500"/>
                                        <p:tgtEl>
                                          <p:spTgt spid="91"/>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nodeType="clickEffect">
                                  <p:stCondLst>
                                    <p:cond delay="0"/>
                                  </p:stCondLst>
                                  <p:childTnLst>
                                    <p:set>
                                      <p:cBhvr>
                                        <p:cTn id="175" dur="1" fill="hold">
                                          <p:stCondLst>
                                            <p:cond delay="0"/>
                                          </p:stCondLst>
                                        </p:cTn>
                                        <p:tgtEl>
                                          <p:spTgt spid="61">
                                            <p:txEl>
                                              <p:pRg st="4" end="4"/>
                                            </p:txEl>
                                          </p:spTgt>
                                        </p:tgtEl>
                                        <p:attrNameLst>
                                          <p:attrName>style.visibility</p:attrName>
                                        </p:attrNameLst>
                                      </p:cBhvr>
                                      <p:to>
                                        <p:strVal val="visible"/>
                                      </p:to>
                                    </p:set>
                                    <p:animEffect transition="in" filter="wipe(left)">
                                      <p:cBhvr>
                                        <p:cTn id="176" dur="500"/>
                                        <p:tgtEl>
                                          <p:spTgt spid="61">
                                            <p:txEl>
                                              <p:pRg st="4" end="4"/>
                                            </p:txEl>
                                          </p:spTgt>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26"/>
                                        </p:tgtEl>
                                        <p:attrNameLst>
                                          <p:attrName>style.visibility</p:attrName>
                                        </p:attrNameLst>
                                      </p:cBhvr>
                                      <p:to>
                                        <p:strVal val="visible"/>
                                      </p:to>
                                    </p:set>
                                    <p:animEffect transition="in" filter="fade">
                                      <p:cBhvr>
                                        <p:cTn id="181" dur="500"/>
                                        <p:tgtEl>
                                          <p:spTgt spid="26"/>
                                        </p:tgtEl>
                                      </p:cBhvr>
                                    </p:animEffect>
                                  </p:childTnLst>
                                </p:cTn>
                              </p:par>
                            </p:childTnLst>
                          </p:cTn>
                        </p:par>
                      </p:childTnLst>
                    </p:cTn>
                  </p:par>
                  <p:par>
                    <p:cTn id="182" fill="hold">
                      <p:stCondLst>
                        <p:cond delay="indefinite"/>
                      </p:stCondLst>
                      <p:childTnLst>
                        <p:par>
                          <p:cTn id="183" fill="hold">
                            <p:stCondLst>
                              <p:cond delay="0"/>
                            </p:stCondLst>
                            <p:childTnLst>
                              <p:par>
                                <p:cTn id="184" presetID="2" presetClass="entr" presetSubtype="4" fill="hold" grpId="0" nodeType="clickEffect">
                                  <p:stCondLst>
                                    <p:cond delay="0"/>
                                  </p:stCondLst>
                                  <p:childTnLst>
                                    <p:set>
                                      <p:cBhvr>
                                        <p:cTn id="185" dur="1" fill="hold">
                                          <p:stCondLst>
                                            <p:cond delay="0"/>
                                          </p:stCondLst>
                                        </p:cTn>
                                        <p:tgtEl>
                                          <p:spTgt spid="73"/>
                                        </p:tgtEl>
                                        <p:attrNameLst>
                                          <p:attrName>style.visibility</p:attrName>
                                        </p:attrNameLst>
                                      </p:cBhvr>
                                      <p:to>
                                        <p:strVal val="visible"/>
                                      </p:to>
                                    </p:set>
                                    <p:anim calcmode="lin" valueType="num">
                                      <p:cBhvr additive="base">
                                        <p:cTn id="186" dur="500" fill="hold"/>
                                        <p:tgtEl>
                                          <p:spTgt spid="73"/>
                                        </p:tgtEl>
                                        <p:attrNameLst>
                                          <p:attrName>ppt_x</p:attrName>
                                        </p:attrNameLst>
                                      </p:cBhvr>
                                      <p:tavLst>
                                        <p:tav tm="0">
                                          <p:val>
                                            <p:strVal val="#ppt_x"/>
                                          </p:val>
                                        </p:tav>
                                        <p:tav tm="100000">
                                          <p:val>
                                            <p:strVal val="#ppt_x"/>
                                          </p:val>
                                        </p:tav>
                                      </p:tavLst>
                                    </p:anim>
                                    <p:anim calcmode="lin" valueType="num">
                                      <p:cBhvr additive="base">
                                        <p:cTn id="187"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nodeType="clickEffect">
                                  <p:stCondLst>
                                    <p:cond delay="0"/>
                                  </p:stCondLst>
                                  <p:childTnLst>
                                    <p:set>
                                      <p:cBhvr>
                                        <p:cTn id="191" dur="1" fill="hold">
                                          <p:stCondLst>
                                            <p:cond delay="0"/>
                                          </p:stCondLst>
                                        </p:cTn>
                                        <p:tgtEl>
                                          <p:spTgt spid="28"/>
                                        </p:tgtEl>
                                        <p:attrNameLst>
                                          <p:attrName>style.visibility</p:attrName>
                                        </p:attrNameLst>
                                      </p:cBhvr>
                                      <p:to>
                                        <p:strVal val="visible"/>
                                      </p:to>
                                    </p:set>
                                    <p:animEffect transition="in" filter="fade">
                                      <p:cBhvr>
                                        <p:cTn id="192" dur="500"/>
                                        <p:tgtEl>
                                          <p:spTgt spid="28"/>
                                        </p:tgtEl>
                                      </p:cBhvr>
                                    </p:animEffect>
                                  </p:childTnLst>
                                </p:cTn>
                              </p:par>
                            </p:childTnLst>
                          </p:cTn>
                        </p:par>
                      </p:childTnLst>
                    </p:cTn>
                  </p:par>
                  <p:par>
                    <p:cTn id="193" fill="hold">
                      <p:stCondLst>
                        <p:cond delay="indefinite"/>
                      </p:stCondLst>
                      <p:childTnLst>
                        <p:par>
                          <p:cTn id="194" fill="hold">
                            <p:stCondLst>
                              <p:cond delay="0"/>
                            </p:stCondLst>
                            <p:childTnLst>
                              <p:par>
                                <p:cTn id="195" presetID="42" presetClass="entr" presetSubtype="0" fill="hold" grpId="0" nodeType="clickEffect">
                                  <p:stCondLst>
                                    <p:cond delay="0"/>
                                  </p:stCondLst>
                                  <p:childTnLst>
                                    <p:set>
                                      <p:cBhvr>
                                        <p:cTn id="196" dur="1" fill="hold">
                                          <p:stCondLst>
                                            <p:cond delay="0"/>
                                          </p:stCondLst>
                                        </p:cTn>
                                        <p:tgtEl>
                                          <p:spTgt spid="72"/>
                                        </p:tgtEl>
                                        <p:attrNameLst>
                                          <p:attrName>style.visibility</p:attrName>
                                        </p:attrNameLst>
                                      </p:cBhvr>
                                      <p:to>
                                        <p:strVal val="visible"/>
                                      </p:to>
                                    </p:set>
                                    <p:animEffect transition="in" filter="fade">
                                      <p:cBhvr>
                                        <p:cTn id="197" dur="1000"/>
                                        <p:tgtEl>
                                          <p:spTgt spid="72"/>
                                        </p:tgtEl>
                                      </p:cBhvr>
                                    </p:animEffect>
                                    <p:anim calcmode="lin" valueType="num">
                                      <p:cBhvr>
                                        <p:cTn id="198" dur="1000" fill="hold"/>
                                        <p:tgtEl>
                                          <p:spTgt spid="72"/>
                                        </p:tgtEl>
                                        <p:attrNameLst>
                                          <p:attrName>ppt_x</p:attrName>
                                        </p:attrNameLst>
                                      </p:cBhvr>
                                      <p:tavLst>
                                        <p:tav tm="0">
                                          <p:val>
                                            <p:strVal val="#ppt_x"/>
                                          </p:val>
                                        </p:tav>
                                        <p:tav tm="100000">
                                          <p:val>
                                            <p:strVal val="#ppt_x"/>
                                          </p:val>
                                        </p:tav>
                                      </p:tavLst>
                                    </p:anim>
                                    <p:anim calcmode="lin" valueType="num">
                                      <p:cBhvr>
                                        <p:cTn id="199"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34" grpId="0" animBg="1"/>
      <p:bldP spid="35" grpId="0" animBg="1"/>
      <p:bldP spid="37" grpId="0" animBg="1"/>
      <p:bldP spid="51" grpId="0" animBg="1"/>
      <p:bldP spid="27" grpId="0" animBg="1"/>
      <p:bldP spid="52" grpId="0" animBg="1"/>
      <p:bldP spid="54" grpId="0" animBg="1"/>
      <p:bldP spid="55" grpId="0" animBg="1"/>
      <p:bldP spid="64" grpId="0" animBg="1"/>
      <p:bldP spid="7" grpId="0"/>
      <p:bldP spid="75" grpId="0"/>
      <p:bldP spid="76" grpId="0"/>
      <p:bldP spid="77" grpId="0"/>
      <p:bldP spid="78" grpId="0"/>
      <p:bldP spid="79" grpId="0"/>
      <p:bldP spid="80" grpId="0"/>
      <p:bldP spid="81" grpId="0"/>
      <p:bldP spid="82" grpId="0"/>
      <p:bldP spid="83" grpId="0" animBg="1"/>
      <p:bldP spid="84" grpId="0" animBg="1"/>
      <p:bldP spid="85" grpId="0" animBg="1"/>
      <p:bldP spid="86" grpId="0" animBg="1"/>
      <p:bldP spid="87" grpId="0" animBg="1"/>
      <p:bldP spid="88" grpId="0" animBg="1"/>
      <p:bldP spid="89" grpId="0" animBg="1"/>
      <p:bldP spid="90" grpId="0" animBg="1"/>
      <p:bldP spid="9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34864" y="2502029"/>
            <a:ext cx="6630661" cy="1015663"/>
          </a:xfrm>
          <a:prstGeom prst="rect">
            <a:avLst/>
          </a:prstGeom>
          <a:noFill/>
        </p:spPr>
        <p:txBody>
          <a:bodyPr wrap="none" lIns="182880" tIns="91440" rIns="182880" bIns="91440" rtlCol="0">
            <a:spAutoFit/>
          </a:bodyPr>
          <a:lstStyle/>
          <a:p>
            <a:pPr algn="l"/>
            <a:r>
              <a:rPr lang="zh-CN" altLang="en-US" sz="5400" dirty="0">
                <a:solidFill>
                  <a:schemeClr val="tx1"/>
                </a:solidFill>
                <a:latin typeface="+mj-ea"/>
                <a:ea typeface="+mj-ea"/>
              </a:rPr>
              <a:t>何时需要维护平衡？</a:t>
            </a:r>
            <a:endParaRPr lang="en-US" altLang="zh-CN" sz="5400" dirty="0">
              <a:solidFill>
                <a:schemeClr val="tx1"/>
              </a:solidFill>
              <a:latin typeface="+mj-ea"/>
              <a:ea typeface="+mj-ea"/>
            </a:endParaRPr>
          </a:p>
        </p:txBody>
      </p:sp>
      <p:sp>
        <p:nvSpPr>
          <p:cNvPr id="15" name="TextBox 14"/>
          <p:cNvSpPr txBox="1"/>
          <p:nvPr/>
        </p:nvSpPr>
        <p:spPr>
          <a:xfrm>
            <a:off x="10823848" y="3983434"/>
            <a:ext cx="11682931" cy="1292662"/>
          </a:xfrm>
          <a:prstGeom prst="rect">
            <a:avLst/>
          </a:prstGeom>
          <a:noFill/>
        </p:spPr>
        <p:txBody>
          <a:bodyPr wrap="square" lIns="182880" tIns="91440" rIns="182880" bIns="91440" rtlCol="0">
            <a:spAutoFit/>
          </a:bodyPr>
          <a:lstStyle/>
          <a:p>
            <a:pPr marL="571500" indent="-571500" algn="l">
              <a:buFont typeface="Wingdings" pitchFamily="2" charset="2"/>
              <a:buChar char="u"/>
            </a:pPr>
            <a:r>
              <a:rPr lang="en-US" altLang="zh-CN" sz="3600" dirty="0">
                <a:solidFill>
                  <a:schemeClr val="tx1"/>
                </a:solidFill>
                <a:latin typeface="+mj-ea"/>
                <a:ea typeface="+mj-ea"/>
              </a:rPr>
              <a:t>BST</a:t>
            </a:r>
            <a:r>
              <a:rPr lang="zh-CN" altLang="en-US" sz="3600" dirty="0">
                <a:solidFill>
                  <a:schemeClr val="tx1"/>
                </a:solidFill>
                <a:latin typeface="+mj-ea"/>
                <a:ea typeface="+mj-ea"/>
              </a:rPr>
              <a:t>中插入新节点时从根节点一路寻找正确的位置该位置一定是</a:t>
            </a:r>
            <a:r>
              <a:rPr lang="zh-CN" altLang="en-US" sz="3600">
                <a:solidFill>
                  <a:schemeClr val="tx1"/>
                </a:solidFill>
                <a:latin typeface="+mj-ea"/>
                <a:ea typeface="+mj-ea"/>
              </a:rPr>
              <a:t>叶子位置 </a:t>
            </a:r>
            <a:endParaRPr lang="zh-CN" altLang="en-US" sz="3600" dirty="0">
              <a:solidFill>
                <a:schemeClr val="tx1"/>
              </a:solidFill>
              <a:latin typeface="+mj-ea"/>
              <a:ea typeface="+mj-ea"/>
            </a:endParaRPr>
          </a:p>
        </p:txBody>
      </p:sp>
      <p:sp>
        <p:nvSpPr>
          <p:cNvPr id="49" name="TextBox 48"/>
          <p:cNvSpPr txBox="1"/>
          <p:nvPr/>
        </p:nvSpPr>
        <p:spPr>
          <a:xfrm>
            <a:off x="10823848" y="5365675"/>
            <a:ext cx="10546911" cy="1292662"/>
          </a:xfrm>
          <a:prstGeom prst="rect">
            <a:avLst/>
          </a:prstGeom>
          <a:noFill/>
        </p:spPr>
        <p:txBody>
          <a:bodyPr wrap="square" lIns="182880" tIns="91440" rIns="182880" bIns="91440" rtlCol="0">
            <a:spAutoFit/>
          </a:bodyPr>
          <a:lstStyle/>
          <a:p>
            <a:pPr marL="571500" indent="-571500" algn="l">
              <a:buFont typeface="Wingdings" pitchFamily="2" charset="2"/>
              <a:buChar char="u"/>
            </a:pPr>
            <a:r>
              <a:rPr lang="zh-CN" altLang="en-US" sz="3600" dirty="0">
                <a:solidFill>
                  <a:schemeClr val="tx1"/>
                </a:solidFill>
                <a:latin typeface="+mj-ea"/>
                <a:ea typeface="+mj-ea"/>
              </a:rPr>
              <a:t>由于新增加新的节点，才导致了</a:t>
            </a:r>
            <a:r>
              <a:rPr lang="en-US" altLang="zh-CN" sz="3600" dirty="0">
                <a:solidFill>
                  <a:schemeClr val="tx1"/>
                </a:solidFill>
                <a:latin typeface="+mj-ea"/>
                <a:ea typeface="+mj-ea"/>
              </a:rPr>
              <a:t>BST</a:t>
            </a:r>
            <a:r>
              <a:rPr lang="zh-CN" altLang="en-US" sz="3600" dirty="0">
                <a:solidFill>
                  <a:schemeClr val="tx1"/>
                </a:solidFill>
                <a:latin typeface="+mj-ea"/>
                <a:ea typeface="+mj-ea"/>
              </a:rPr>
              <a:t>不再平衡即平衡因子绝对值</a:t>
            </a:r>
            <a:r>
              <a:rPr lang="en-US" altLang="zh-CN" sz="3600" dirty="0">
                <a:solidFill>
                  <a:schemeClr val="tx1"/>
                </a:solidFill>
                <a:latin typeface="+mj-ea"/>
                <a:ea typeface="+mj-ea"/>
              </a:rPr>
              <a:t>&gt;1</a:t>
            </a:r>
            <a:endParaRPr lang="zh-CN" altLang="en-US" sz="3600" dirty="0">
              <a:solidFill>
                <a:schemeClr val="tx1"/>
              </a:solidFill>
              <a:latin typeface="+mj-ea"/>
              <a:ea typeface="+mj-ea"/>
            </a:endParaRPr>
          </a:p>
        </p:txBody>
      </p:sp>
      <p:sp>
        <p:nvSpPr>
          <p:cNvPr id="50" name="TextBox 49"/>
          <p:cNvSpPr txBox="1"/>
          <p:nvPr/>
        </p:nvSpPr>
        <p:spPr>
          <a:xfrm>
            <a:off x="10823848" y="6745522"/>
            <a:ext cx="11612811" cy="738664"/>
          </a:xfrm>
          <a:prstGeom prst="rect">
            <a:avLst/>
          </a:prstGeom>
          <a:noFill/>
        </p:spPr>
        <p:txBody>
          <a:bodyPr wrap="square" lIns="182880" tIns="91440" rIns="182880" bIns="91440" rtlCol="0">
            <a:spAutoFit/>
          </a:bodyPr>
          <a:lstStyle/>
          <a:p>
            <a:pPr marL="571500" indent="-571500" algn="l">
              <a:buFont typeface="Wingdings" pitchFamily="2" charset="2"/>
              <a:buChar char="u"/>
            </a:pPr>
            <a:r>
              <a:rPr lang="zh-CN" altLang="en-US" sz="3600" dirty="0">
                <a:solidFill>
                  <a:schemeClr val="tx1"/>
                </a:solidFill>
                <a:latin typeface="+mj-ea"/>
                <a:ea typeface="+mj-ea"/>
              </a:rPr>
              <a:t>导致不平衡的节点一定发生在插入路径上的某一处</a:t>
            </a:r>
          </a:p>
        </p:txBody>
      </p:sp>
      <p:sp>
        <p:nvSpPr>
          <p:cNvPr id="51" name="TextBox 50"/>
          <p:cNvSpPr txBox="1"/>
          <p:nvPr/>
        </p:nvSpPr>
        <p:spPr>
          <a:xfrm>
            <a:off x="10823848" y="7866541"/>
            <a:ext cx="10841023" cy="1292662"/>
          </a:xfrm>
          <a:prstGeom prst="rect">
            <a:avLst/>
          </a:prstGeom>
          <a:noFill/>
        </p:spPr>
        <p:txBody>
          <a:bodyPr wrap="square" lIns="182880" tIns="91440" rIns="182880" bIns="91440" rtlCol="0">
            <a:spAutoFit/>
          </a:bodyPr>
          <a:lstStyle/>
          <a:p>
            <a:pPr marL="571500" indent="-571500" algn="l">
              <a:buFont typeface="Wingdings" pitchFamily="2" charset="2"/>
              <a:buChar char="u"/>
            </a:pPr>
            <a:r>
              <a:rPr lang="zh-CN" altLang="en-US" sz="3600" dirty="0">
                <a:solidFill>
                  <a:schemeClr val="tx1"/>
                </a:solidFill>
                <a:latin typeface="+mj-ea"/>
                <a:ea typeface="+mj-ea"/>
              </a:rPr>
              <a:t>插入是递归插入，因此能够拿到这条完整路径计算这条路径的每个节点的平衡因子</a:t>
            </a:r>
          </a:p>
        </p:txBody>
      </p:sp>
      <p:sp>
        <p:nvSpPr>
          <p:cNvPr id="29" name="椭圆 28"/>
          <p:cNvSpPr/>
          <p:nvPr/>
        </p:nvSpPr>
        <p:spPr>
          <a:xfrm>
            <a:off x="3860644" y="7776440"/>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6</a:t>
            </a:r>
            <a:endParaRPr lang="zh-CN" altLang="en-US" sz="2200" dirty="0">
              <a:solidFill>
                <a:schemeClr val="tx1"/>
              </a:solidFill>
            </a:endParaRPr>
          </a:p>
        </p:txBody>
      </p:sp>
      <p:sp>
        <p:nvSpPr>
          <p:cNvPr id="32" name="椭圆 31"/>
          <p:cNvSpPr/>
          <p:nvPr/>
        </p:nvSpPr>
        <p:spPr>
          <a:xfrm>
            <a:off x="5053192" y="6061434"/>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8</a:t>
            </a:r>
            <a:endParaRPr lang="zh-CN" altLang="en-US" sz="2200" dirty="0">
              <a:solidFill>
                <a:schemeClr val="tx1"/>
              </a:solidFill>
            </a:endParaRPr>
          </a:p>
        </p:txBody>
      </p:sp>
      <p:sp>
        <p:nvSpPr>
          <p:cNvPr id="33" name="椭圆 32"/>
          <p:cNvSpPr/>
          <p:nvPr/>
        </p:nvSpPr>
        <p:spPr>
          <a:xfrm>
            <a:off x="6419948" y="4440416"/>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13</a:t>
            </a:r>
            <a:endParaRPr lang="zh-CN" altLang="en-US" sz="2200" dirty="0">
              <a:solidFill>
                <a:schemeClr val="tx1"/>
              </a:solidFill>
            </a:endParaRPr>
          </a:p>
        </p:txBody>
      </p:sp>
      <p:sp>
        <p:nvSpPr>
          <p:cNvPr id="34" name="椭圆 33"/>
          <p:cNvSpPr/>
          <p:nvPr/>
        </p:nvSpPr>
        <p:spPr>
          <a:xfrm>
            <a:off x="8286990" y="6061434"/>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18</a:t>
            </a:r>
            <a:endParaRPr lang="zh-CN" altLang="en-US" sz="2200" dirty="0">
              <a:solidFill>
                <a:schemeClr val="tx1"/>
              </a:solidFill>
            </a:endParaRPr>
          </a:p>
        </p:txBody>
      </p:sp>
      <p:cxnSp>
        <p:nvCxnSpPr>
          <p:cNvPr id="35" name="曲线连接符 34"/>
          <p:cNvCxnSpPr>
            <a:stCxn id="33" idx="4"/>
            <a:endCxn id="34" idx="0"/>
          </p:cNvCxnSpPr>
          <p:nvPr/>
        </p:nvCxnSpPr>
        <p:spPr>
          <a:xfrm rot="16200000" flipH="1">
            <a:off x="7615392" y="4793559"/>
            <a:ext cx="668704" cy="186704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823674" y="7776440"/>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11</a:t>
            </a:r>
            <a:endParaRPr lang="zh-CN" altLang="en-US" sz="2200" dirty="0">
              <a:solidFill>
                <a:schemeClr val="tx1"/>
              </a:solidFill>
            </a:endParaRPr>
          </a:p>
        </p:txBody>
      </p:sp>
      <p:cxnSp>
        <p:nvCxnSpPr>
          <p:cNvPr id="37" name="曲线连接符 36"/>
          <p:cNvCxnSpPr>
            <a:stCxn id="33" idx="4"/>
            <a:endCxn id="32" idx="0"/>
          </p:cNvCxnSpPr>
          <p:nvPr/>
        </p:nvCxnSpPr>
        <p:spPr>
          <a:xfrm rot="5400000">
            <a:off x="5998494" y="5043702"/>
            <a:ext cx="668704" cy="136675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32" idx="4"/>
            <a:endCxn id="29" idx="0"/>
          </p:cNvCxnSpPr>
          <p:nvPr/>
        </p:nvCxnSpPr>
        <p:spPr>
          <a:xfrm rot="5400000">
            <a:off x="4671845" y="6798820"/>
            <a:ext cx="762694" cy="119254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32" idx="4"/>
            <a:endCxn id="36" idx="0"/>
          </p:cNvCxnSpPr>
          <p:nvPr/>
        </p:nvCxnSpPr>
        <p:spPr>
          <a:xfrm rot="16200000" flipH="1">
            <a:off x="5653359" y="7009851"/>
            <a:ext cx="762694" cy="77048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7674272" y="7776440"/>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17</a:t>
            </a:r>
            <a:endParaRPr lang="zh-CN" altLang="en-US" sz="2200" dirty="0">
              <a:solidFill>
                <a:schemeClr val="tx1"/>
              </a:solidFill>
            </a:endParaRPr>
          </a:p>
        </p:txBody>
      </p:sp>
      <p:cxnSp>
        <p:nvCxnSpPr>
          <p:cNvPr id="43" name="曲线连接符 42"/>
          <p:cNvCxnSpPr>
            <a:stCxn id="34" idx="4"/>
            <a:endCxn id="40" idx="0"/>
          </p:cNvCxnSpPr>
          <p:nvPr/>
        </p:nvCxnSpPr>
        <p:spPr>
          <a:xfrm rot="5400000">
            <a:off x="8195561" y="7088737"/>
            <a:ext cx="762694" cy="61271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2497868" y="9307986"/>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4</a:t>
            </a:r>
            <a:endParaRPr lang="zh-CN" altLang="en-US" sz="2200" dirty="0">
              <a:solidFill>
                <a:schemeClr val="tx1"/>
              </a:solidFill>
            </a:endParaRPr>
          </a:p>
        </p:txBody>
      </p:sp>
      <p:sp>
        <p:nvSpPr>
          <p:cNvPr id="53" name="椭圆 52"/>
          <p:cNvSpPr/>
          <p:nvPr/>
        </p:nvSpPr>
        <p:spPr>
          <a:xfrm>
            <a:off x="4460898" y="9431130"/>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7</a:t>
            </a:r>
            <a:endParaRPr lang="zh-CN" altLang="en-US" sz="2200" dirty="0">
              <a:solidFill>
                <a:schemeClr val="tx1"/>
              </a:solidFill>
            </a:endParaRPr>
          </a:p>
        </p:txBody>
      </p:sp>
      <p:cxnSp>
        <p:nvCxnSpPr>
          <p:cNvPr id="54" name="曲线连接符 53"/>
          <p:cNvCxnSpPr>
            <a:endCxn id="52" idx="0"/>
          </p:cNvCxnSpPr>
          <p:nvPr/>
        </p:nvCxnSpPr>
        <p:spPr>
          <a:xfrm rot="5400000">
            <a:off x="3307905" y="8329198"/>
            <a:ext cx="765026" cy="119254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曲线连接符 54"/>
          <p:cNvCxnSpPr>
            <a:endCxn id="53" idx="0"/>
          </p:cNvCxnSpPr>
          <p:nvPr/>
        </p:nvCxnSpPr>
        <p:spPr>
          <a:xfrm rot="16200000" flipH="1">
            <a:off x="4227847" y="8601803"/>
            <a:ext cx="888170" cy="77048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1087480" y="10998210"/>
            <a:ext cx="1192548" cy="952312"/>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a:t>
            </a:r>
            <a:endParaRPr lang="zh-CN" altLang="en-US" sz="2200" dirty="0">
              <a:solidFill>
                <a:schemeClr val="tx1"/>
              </a:solidFill>
            </a:endParaRPr>
          </a:p>
        </p:txBody>
      </p:sp>
      <p:cxnSp>
        <p:nvCxnSpPr>
          <p:cNvPr id="57" name="曲线连接符 56"/>
          <p:cNvCxnSpPr>
            <a:endCxn id="56" idx="0"/>
          </p:cNvCxnSpPr>
          <p:nvPr/>
        </p:nvCxnSpPr>
        <p:spPr>
          <a:xfrm rot="5400000">
            <a:off x="1897517" y="10019422"/>
            <a:ext cx="765026" cy="119254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61206" y="11064692"/>
            <a:ext cx="563295" cy="646331"/>
          </a:xfrm>
          <a:prstGeom prst="rect">
            <a:avLst/>
          </a:prstGeom>
          <a:noFill/>
        </p:spPr>
        <p:txBody>
          <a:bodyPr wrap="none" lIns="182880" tIns="91440" rIns="182880" bIns="91440" rtlCol="0">
            <a:spAutoFit/>
          </a:bodyPr>
          <a:lstStyle/>
          <a:p>
            <a:pPr algn="l"/>
            <a:r>
              <a:rPr lang="en-US" altLang="zh-CN" dirty="0">
                <a:solidFill>
                  <a:schemeClr val="tx1"/>
                </a:solidFill>
              </a:rPr>
              <a:t>1</a:t>
            </a:r>
            <a:endParaRPr lang="zh-CN" altLang="en-US" dirty="0">
              <a:solidFill>
                <a:schemeClr val="tx1"/>
              </a:solidFill>
            </a:endParaRPr>
          </a:p>
        </p:txBody>
      </p:sp>
      <p:sp>
        <p:nvSpPr>
          <p:cNvPr id="59" name="TextBox 58"/>
          <p:cNvSpPr txBox="1"/>
          <p:nvPr/>
        </p:nvSpPr>
        <p:spPr>
          <a:xfrm>
            <a:off x="1685474" y="9323720"/>
            <a:ext cx="563295" cy="646331"/>
          </a:xfrm>
          <a:prstGeom prst="rect">
            <a:avLst/>
          </a:prstGeom>
          <a:noFill/>
        </p:spPr>
        <p:txBody>
          <a:bodyPr wrap="none" lIns="182880" tIns="91440" rIns="182880" bIns="91440" rtlCol="0">
            <a:spAutoFit/>
          </a:bodyPr>
          <a:lstStyle/>
          <a:p>
            <a:pPr algn="l"/>
            <a:r>
              <a:rPr lang="en-US" altLang="zh-CN" dirty="0">
                <a:solidFill>
                  <a:schemeClr val="tx1"/>
                </a:solidFill>
              </a:rPr>
              <a:t>2</a:t>
            </a:r>
            <a:endParaRPr lang="zh-CN" altLang="en-US" dirty="0">
              <a:solidFill>
                <a:schemeClr val="tx1"/>
              </a:solidFill>
            </a:endParaRPr>
          </a:p>
        </p:txBody>
      </p:sp>
      <p:sp>
        <p:nvSpPr>
          <p:cNvPr id="60" name="TextBox 59"/>
          <p:cNvSpPr txBox="1"/>
          <p:nvPr/>
        </p:nvSpPr>
        <p:spPr>
          <a:xfrm>
            <a:off x="3891902" y="9537954"/>
            <a:ext cx="563295" cy="646331"/>
          </a:xfrm>
          <a:prstGeom prst="rect">
            <a:avLst/>
          </a:prstGeom>
          <a:noFill/>
        </p:spPr>
        <p:txBody>
          <a:bodyPr wrap="none" lIns="182880" tIns="91440" rIns="182880" bIns="91440" rtlCol="0">
            <a:spAutoFit/>
          </a:bodyPr>
          <a:lstStyle/>
          <a:p>
            <a:pPr algn="l"/>
            <a:r>
              <a:rPr lang="en-US" altLang="zh-CN" dirty="0">
                <a:solidFill>
                  <a:schemeClr val="tx1"/>
                </a:solidFill>
              </a:rPr>
              <a:t>1</a:t>
            </a:r>
            <a:endParaRPr lang="zh-CN" altLang="en-US" dirty="0">
              <a:solidFill>
                <a:schemeClr val="tx1"/>
              </a:solidFill>
            </a:endParaRPr>
          </a:p>
        </p:txBody>
      </p:sp>
      <p:sp>
        <p:nvSpPr>
          <p:cNvPr id="61" name="TextBox 60"/>
          <p:cNvSpPr txBox="1"/>
          <p:nvPr/>
        </p:nvSpPr>
        <p:spPr>
          <a:xfrm>
            <a:off x="4317948" y="6061432"/>
            <a:ext cx="563295" cy="646331"/>
          </a:xfrm>
          <a:prstGeom prst="rect">
            <a:avLst/>
          </a:prstGeom>
          <a:noFill/>
        </p:spPr>
        <p:txBody>
          <a:bodyPr wrap="none" lIns="182880" tIns="91440" rIns="182880" bIns="91440" rtlCol="0">
            <a:spAutoFit/>
          </a:bodyPr>
          <a:lstStyle/>
          <a:p>
            <a:pPr algn="l"/>
            <a:r>
              <a:rPr lang="en-US" altLang="zh-CN" b="1" dirty="0">
                <a:solidFill>
                  <a:schemeClr val="tx1"/>
                </a:solidFill>
              </a:rPr>
              <a:t>4</a:t>
            </a:r>
            <a:endParaRPr lang="zh-CN" altLang="en-US" b="1" dirty="0">
              <a:solidFill>
                <a:schemeClr val="tx1"/>
              </a:solidFill>
            </a:endParaRPr>
          </a:p>
        </p:txBody>
      </p:sp>
      <p:sp>
        <p:nvSpPr>
          <p:cNvPr id="62" name="TextBox 61"/>
          <p:cNvSpPr txBox="1"/>
          <p:nvPr/>
        </p:nvSpPr>
        <p:spPr>
          <a:xfrm>
            <a:off x="3125400" y="7710788"/>
            <a:ext cx="563295" cy="646331"/>
          </a:xfrm>
          <a:prstGeom prst="rect">
            <a:avLst/>
          </a:prstGeom>
          <a:noFill/>
        </p:spPr>
        <p:txBody>
          <a:bodyPr wrap="none" lIns="182880" tIns="91440" rIns="182880" bIns="91440" rtlCol="0">
            <a:spAutoFit/>
          </a:bodyPr>
          <a:lstStyle/>
          <a:p>
            <a:pPr algn="l"/>
            <a:r>
              <a:rPr lang="en-US" altLang="zh-CN" dirty="0">
                <a:solidFill>
                  <a:schemeClr val="tx1"/>
                </a:solidFill>
              </a:rPr>
              <a:t>3</a:t>
            </a:r>
            <a:endParaRPr lang="zh-CN" altLang="en-US" dirty="0">
              <a:solidFill>
                <a:schemeClr val="tx1"/>
              </a:solidFill>
            </a:endParaRPr>
          </a:p>
        </p:txBody>
      </p:sp>
      <p:sp>
        <p:nvSpPr>
          <p:cNvPr id="63" name="TextBox 62"/>
          <p:cNvSpPr txBox="1"/>
          <p:nvPr/>
        </p:nvSpPr>
        <p:spPr>
          <a:xfrm>
            <a:off x="5753056" y="4537432"/>
            <a:ext cx="563295" cy="646331"/>
          </a:xfrm>
          <a:prstGeom prst="rect">
            <a:avLst/>
          </a:prstGeom>
          <a:noFill/>
        </p:spPr>
        <p:txBody>
          <a:bodyPr wrap="none" lIns="182880" tIns="91440" rIns="182880" bIns="91440" rtlCol="0">
            <a:spAutoFit/>
          </a:bodyPr>
          <a:lstStyle/>
          <a:p>
            <a:pPr algn="l"/>
            <a:r>
              <a:rPr lang="en-US" altLang="zh-CN" b="1" dirty="0">
                <a:solidFill>
                  <a:schemeClr val="tx1"/>
                </a:solidFill>
              </a:rPr>
              <a:t>5</a:t>
            </a:r>
            <a:endParaRPr lang="zh-CN" altLang="en-US" b="1" dirty="0">
              <a:solidFill>
                <a:schemeClr val="tx1"/>
              </a:solidFill>
            </a:endParaRPr>
          </a:p>
        </p:txBody>
      </p:sp>
      <p:sp>
        <p:nvSpPr>
          <p:cNvPr id="64" name="TextBox 63"/>
          <p:cNvSpPr txBox="1"/>
          <p:nvPr/>
        </p:nvSpPr>
        <p:spPr>
          <a:xfrm>
            <a:off x="7705530" y="6168258"/>
            <a:ext cx="563295" cy="646331"/>
          </a:xfrm>
          <a:prstGeom prst="rect">
            <a:avLst/>
          </a:prstGeom>
          <a:noFill/>
        </p:spPr>
        <p:txBody>
          <a:bodyPr wrap="none" lIns="182880" tIns="91440" rIns="182880" bIns="91440" rtlCol="0">
            <a:spAutoFit/>
          </a:bodyPr>
          <a:lstStyle/>
          <a:p>
            <a:pPr algn="l"/>
            <a:r>
              <a:rPr lang="en-US" altLang="zh-CN" b="1" dirty="0">
                <a:solidFill>
                  <a:schemeClr val="tx1"/>
                </a:solidFill>
              </a:rPr>
              <a:t>2</a:t>
            </a:r>
            <a:endParaRPr lang="zh-CN" altLang="en-US" b="1" dirty="0">
              <a:solidFill>
                <a:schemeClr val="tx1"/>
              </a:solidFill>
            </a:endParaRPr>
          </a:p>
        </p:txBody>
      </p:sp>
      <p:sp>
        <p:nvSpPr>
          <p:cNvPr id="65" name="TextBox 64"/>
          <p:cNvSpPr txBox="1"/>
          <p:nvPr/>
        </p:nvSpPr>
        <p:spPr>
          <a:xfrm>
            <a:off x="5127244" y="7883264"/>
            <a:ext cx="563295" cy="646331"/>
          </a:xfrm>
          <a:prstGeom prst="rect">
            <a:avLst/>
          </a:prstGeom>
          <a:noFill/>
        </p:spPr>
        <p:txBody>
          <a:bodyPr wrap="none" lIns="182880" tIns="91440" rIns="182880" bIns="91440" rtlCol="0">
            <a:spAutoFit/>
          </a:bodyPr>
          <a:lstStyle/>
          <a:p>
            <a:pPr algn="l"/>
            <a:r>
              <a:rPr lang="en-US" altLang="zh-CN" b="1" dirty="0">
                <a:solidFill>
                  <a:schemeClr val="tx1"/>
                </a:solidFill>
              </a:rPr>
              <a:t>1</a:t>
            </a:r>
            <a:endParaRPr lang="zh-CN" altLang="en-US" b="1" dirty="0">
              <a:solidFill>
                <a:schemeClr val="tx1"/>
              </a:solidFill>
            </a:endParaRPr>
          </a:p>
        </p:txBody>
      </p:sp>
      <p:sp>
        <p:nvSpPr>
          <p:cNvPr id="66" name="TextBox 65"/>
          <p:cNvSpPr txBox="1"/>
          <p:nvPr/>
        </p:nvSpPr>
        <p:spPr>
          <a:xfrm>
            <a:off x="7047482" y="7883264"/>
            <a:ext cx="563295" cy="646331"/>
          </a:xfrm>
          <a:prstGeom prst="rect">
            <a:avLst/>
          </a:prstGeom>
          <a:noFill/>
        </p:spPr>
        <p:txBody>
          <a:bodyPr wrap="none" lIns="182880" tIns="91440" rIns="182880" bIns="91440" rtlCol="0">
            <a:spAutoFit/>
          </a:bodyPr>
          <a:lstStyle/>
          <a:p>
            <a:pPr algn="l"/>
            <a:r>
              <a:rPr lang="en-US" altLang="zh-CN" b="1" dirty="0">
                <a:solidFill>
                  <a:schemeClr val="tx1"/>
                </a:solidFill>
              </a:rPr>
              <a:t>1</a:t>
            </a:r>
            <a:endParaRPr lang="zh-CN" altLang="en-US" b="1" dirty="0">
              <a:solidFill>
                <a:schemeClr val="tx1"/>
              </a:solidFill>
            </a:endParaRPr>
          </a:p>
        </p:txBody>
      </p:sp>
      <p:sp>
        <p:nvSpPr>
          <p:cNvPr id="67" name="TextBox 66"/>
          <p:cNvSpPr txBox="1"/>
          <p:nvPr/>
        </p:nvSpPr>
        <p:spPr>
          <a:xfrm>
            <a:off x="1118738" y="10411728"/>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a:solidFill>
                  <a:schemeClr val="tx1"/>
                </a:solidFill>
              </a:rPr>
              <a:t>0</a:t>
            </a:r>
            <a:endParaRPr lang="zh-CN" altLang="en-US" dirty="0">
              <a:solidFill>
                <a:schemeClr val="tx1"/>
              </a:solidFill>
            </a:endParaRPr>
          </a:p>
        </p:txBody>
      </p:sp>
      <p:sp>
        <p:nvSpPr>
          <p:cNvPr id="68" name="TextBox 67"/>
          <p:cNvSpPr txBox="1"/>
          <p:nvPr/>
        </p:nvSpPr>
        <p:spPr>
          <a:xfrm>
            <a:off x="2529126" y="8689586"/>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a:solidFill>
                  <a:schemeClr val="tx1"/>
                </a:solidFill>
              </a:rPr>
              <a:t>1</a:t>
            </a:r>
            <a:endParaRPr lang="zh-CN" altLang="en-US" dirty="0">
              <a:solidFill>
                <a:schemeClr val="tx1"/>
              </a:solidFill>
            </a:endParaRPr>
          </a:p>
        </p:txBody>
      </p:sp>
      <p:sp>
        <p:nvSpPr>
          <p:cNvPr id="69" name="TextBox 68"/>
          <p:cNvSpPr txBox="1"/>
          <p:nvPr/>
        </p:nvSpPr>
        <p:spPr>
          <a:xfrm>
            <a:off x="4521024" y="8819810"/>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a:solidFill>
                  <a:schemeClr val="tx1"/>
                </a:solidFill>
              </a:rPr>
              <a:t>0</a:t>
            </a:r>
            <a:endParaRPr lang="zh-CN" altLang="en-US" dirty="0">
              <a:solidFill>
                <a:schemeClr val="tx1"/>
              </a:solidFill>
            </a:endParaRPr>
          </a:p>
        </p:txBody>
      </p:sp>
      <p:sp>
        <p:nvSpPr>
          <p:cNvPr id="70" name="TextBox 69"/>
          <p:cNvSpPr txBox="1"/>
          <p:nvPr/>
        </p:nvSpPr>
        <p:spPr>
          <a:xfrm>
            <a:off x="3895212" y="7144600"/>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a:solidFill>
                  <a:schemeClr val="tx1"/>
                </a:solidFill>
              </a:rPr>
              <a:t>1</a:t>
            </a:r>
            <a:endParaRPr lang="zh-CN" altLang="en-US" dirty="0">
              <a:solidFill>
                <a:schemeClr val="tx1"/>
              </a:solidFill>
            </a:endParaRPr>
          </a:p>
        </p:txBody>
      </p:sp>
      <p:sp>
        <p:nvSpPr>
          <p:cNvPr id="71" name="TextBox 70"/>
          <p:cNvSpPr txBox="1"/>
          <p:nvPr/>
        </p:nvSpPr>
        <p:spPr>
          <a:xfrm>
            <a:off x="5964092" y="7149236"/>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a:solidFill>
                  <a:schemeClr val="tx1"/>
                </a:solidFill>
              </a:rPr>
              <a:t>0</a:t>
            </a:r>
            <a:endParaRPr lang="zh-CN" altLang="en-US" dirty="0">
              <a:solidFill>
                <a:schemeClr val="tx1"/>
              </a:solidFill>
            </a:endParaRPr>
          </a:p>
        </p:txBody>
      </p:sp>
      <p:sp>
        <p:nvSpPr>
          <p:cNvPr id="72" name="TextBox 71"/>
          <p:cNvSpPr txBox="1"/>
          <p:nvPr/>
        </p:nvSpPr>
        <p:spPr>
          <a:xfrm>
            <a:off x="5058892" y="5392726"/>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a:solidFill>
                  <a:schemeClr val="tx1"/>
                </a:solidFill>
              </a:rPr>
              <a:t>2</a:t>
            </a:r>
            <a:endParaRPr lang="zh-CN" altLang="en-US" dirty="0">
              <a:solidFill>
                <a:schemeClr val="tx1"/>
              </a:solidFill>
            </a:endParaRPr>
          </a:p>
        </p:txBody>
      </p:sp>
      <p:sp>
        <p:nvSpPr>
          <p:cNvPr id="73" name="TextBox 72"/>
          <p:cNvSpPr txBox="1"/>
          <p:nvPr/>
        </p:nvSpPr>
        <p:spPr>
          <a:xfrm>
            <a:off x="7668096" y="7157510"/>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a:solidFill>
                  <a:schemeClr val="tx1"/>
                </a:solidFill>
              </a:rPr>
              <a:t>0</a:t>
            </a:r>
            <a:endParaRPr lang="zh-CN" altLang="en-US" dirty="0">
              <a:solidFill>
                <a:schemeClr val="tx1"/>
              </a:solidFill>
            </a:endParaRPr>
          </a:p>
        </p:txBody>
      </p:sp>
      <p:sp>
        <p:nvSpPr>
          <p:cNvPr id="74" name="TextBox 73"/>
          <p:cNvSpPr txBox="1"/>
          <p:nvPr/>
        </p:nvSpPr>
        <p:spPr>
          <a:xfrm>
            <a:off x="8645082" y="5357748"/>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b="1" dirty="0">
                <a:solidFill>
                  <a:schemeClr val="tx1"/>
                </a:solidFill>
              </a:rPr>
              <a:t>1</a:t>
            </a:r>
            <a:endParaRPr lang="zh-CN" altLang="en-US" b="1" dirty="0">
              <a:solidFill>
                <a:schemeClr val="tx1"/>
              </a:solidFill>
            </a:endParaRPr>
          </a:p>
        </p:txBody>
      </p:sp>
      <p:sp>
        <p:nvSpPr>
          <p:cNvPr id="75" name="TextBox 74"/>
          <p:cNvSpPr txBox="1"/>
          <p:nvPr/>
        </p:nvSpPr>
        <p:spPr>
          <a:xfrm>
            <a:off x="6734576" y="3701752"/>
            <a:ext cx="563295" cy="646331"/>
          </a:xfrm>
          <a:prstGeom prst="rect">
            <a:avLst/>
          </a:prstGeom>
        </p:spPr>
        <p:style>
          <a:lnRef idx="2">
            <a:schemeClr val="accent6"/>
          </a:lnRef>
          <a:fillRef idx="1">
            <a:schemeClr val="lt1"/>
          </a:fillRef>
          <a:effectRef idx="0">
            <a:schemeClr val="accent6"/>
          </a:effectRef>
          <a:fontRef idx="minor">
            <a:schemeClr val="dk1"/>
          </a:fontRef>
        </p:style>
        <p:txBody>
          <a:bodyPr wrap="none" lIns="182880" tIns="91440" rIns="182880" bIns="91440" rtlCol="0">
            <a:spAutoFit/>
          </a:bodyPr>
          <a:lstStyle/>
          <a:p>
            <a:pPr algn="l"/>
            <a:r>
              <a:rPr lang="en-US" altLang="zh-CN" dirty="0">
                <a:solidFill>
                  <a:schemeClr val="tx1"/>
                </a:solidFill>
              </a:rPr>
              <a:t>2</a:t>
            </a:r>
            <a:endParaRPr lang="zh-CN" altLang="en-US" dirty="0">
              <a:solidFill>
                <a:schemeClr val="tx1"/>
              </a:solidFill>
            </a:endParaRPr>
          </a:p>
        </p:txBody>
      </p:sp>
      <p:sp>
        <p:nvSpPr>
          <p:cNvPr id="46"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47"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8"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76"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7"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8"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9"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0"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84" name="圆角矩形 83"/>
          <p:cNvSpPr/>
          <p:nvPr/>
        </p:nvSpPr>
        <p:spPr>
          <a:xfrm>
            <a:off x="1450641" y="2537520"/>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1247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10" presetClass="entr" presetSubtype="0"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10" presetClass="entr" presetSubtype="0" fill="hold"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500"/>
                                        <p:tgtEl>
                                          <p:spTgt spid="54"/>
                                        </p:tgtEl>
                                      </p:cBhvr>
                                    </p:animEffect>
                                  </p:childTnLst>
                                </p:cTn>
                              </p:par>
                              <p:par>
                                <p:cTn id="47" presetID="10" presetClass="entr" presetSubtype="0" fill="hold"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57"/>
                                        </p:tgtEl>
                                        <p:attrNameLst>
                                          <p:attrName>style.visibility</p:attrName>
                                        </p:attrNameLst>
                                      </p:cBhvr>
                                      <p:to>
                                        <p:strVal val="visible"/>
                                      </p:to>
                                    </p:set>
                                    <p:animEffect transition="in" filter="fade">
                                      <p:cBhvr>
                                        <p:cTn id="54" dur="1000"/>
                                        <p:tgtEl>
                                          <p:spTgt spid="57"/>
                                        </p:tgtEl>
                                      </p:cBhvr>
                                    </p:animEffect>
                                    <p:anim calcmode="lin" valueType="num">
                                      <p:cBhvr>
                                        <p:cTn id="55" dur="1000" fill="hold"/>
                                        <p:tgtEl>
                                          <p:spTgt spid="57"/>
                                        </p:tgtEl>
                                        <p:attrNameLst>
                                          <p:attrName>ppt_x</p:attrName>
                                        </p:attrNameLst>
                                      </p:cBhvr>
                                      <p:tavLst>
                                        <p:tav tm="0">
                                          <p:val>
                                            <p:strVal val="#ppt_x"/>
                                          </p:val>
                                        </p:tav>
                                        <p:tav tm="100000">
                                          <p:val>
                                            <p:strVal val="#ppt_x"/>
                                          </p:val>
                                        </p:tav>
                                      </p:tavLst>
                                    </p:anim>
                                    <p:anim calcmode="lin" valueType="num">
                                      <p:cBhvr>
                                        <p:cTn id="56" dur="1000" fill="hold"/>
                                        <p:tgtEl>
                                          <p:spTgt spid="5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fade">
                                      <p:cBhvr>
                                        <p:cTn id="59" dur="1000"/>
                                        <p:tgtEl>
                                          <p:spTgt spid="56"/>
                                        </p:tgtEl>
                                      </p:cBhvr>
                                    </p:animEffect>
                                    <p:anim calcmode="lin" valueType="num">
                                      <p:cBhvr>
                                        <p:cTn id="60" dur="1000" fill="hold"/>
                                        <p:tgtEl>
                                          <p:spTgt spid="56"/>
                                        </p:tgtEl>
                                        <p:attrNameLst>
                                          <p:attrName>ppt_x</p:attrName>
                                        </p:attrNameLst>
                                      </p:cBhvr>
                                      <p:tavLst>
                                        <p:tav tm="0">
                                          <p:val>
                                            <p:strVal val="#ppt_x"/>
                                          </p:val>
                                        </p:tav>
                                        <p:tav tm="100000">
                                          <p:val>
                                            <p:strVal val="#ppt_x"/>
                                          </p:val>
                                        </p:tav>
                                      </p:tavLst>
                                    </p:anim>
                                    <p:anim calcmode="lin" valueType="num">
                                      <p:cBhvr>
                                        <p:cTn id="61"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fade">
                                      <p:cBhvr>
                                        <p:cTn id="66" dur="500"/>
                                        <p:tgtEl>
                                          <p:spTgt spid="5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fade">
                                      <p:cBhvr>
                                        <p:cTn id="76" dur="500"/>
                                        <p:tgtEl>
                                          <p:spTgt spid="6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fade">
                                      <p:cBhvr>
                                        <p:cTn id="81" dur="500"/>
                                        <p:tgtEl>
                                          <p:spTgt spid="6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65"/>
                                        </p:tgtEl>
                                        <p:attrNameLst>
                                          <p:attrName>style.visibility</p:attrName>
                                        </p:attrNameLst>
                                      </p:cBhvr>
                                      <p:to>
                                        <p:strVal val="visible"/>
                                      </p:to>
                                    </p:set>
                                    <p:animEffect transition="in" filter="fade">
                                      <p:cBhvr>
                                        <p:cTn id="86" dur="500"/>
                                        <p:tgtEl>
                                          <p:spTgt spid="6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61"/>
                                        </p:tgtEl>
                                        <p:attrNameLst>
                                          <p:attrName>style.visibility</p:attrName>
                                        </p:attrNameLst>
                                      </p:cBhvr>
                                      <p:to>
                                        <p:strVal val="visible"/>
                                      </p:to>
                                    </p:set>
                                    <p:animEffect transition="in" filter="fade">
                                      <p:cBhvr>
                                        <p:cTn id="91" dur="500"/>
                                        <p:tgtEl>
                                          <p:spTgt spid="61"/>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66"/>
                                        </p:tgtEl>
                                        <p:attrNameLst>
                                          <p:attrName>style.visibility</p:attrName>
                                        </p:attrNameLst>
                                      </p:cBhvr>
                                      <p:to>
                                        <p:strVal val="visible"/>
                                      </p:to>
                                    </p:set>
                                    <p:animEffect transition="in" filter="fade">
                                      <p:cBhvr>
                                        <p:cTn id="96" dur="500"/>
                                        <p:tgtEl>
                                          <p:spTgt spid="66"/>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fade">
                                      <p:cBhvr>
                                        <p:cTn id="101" dur="500"/>
                                        <p:tgtEl>
                                          <p:spTgt spid="64"/>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fade">
                                      <p:cBhvr>
                                        <p:cTn id="106" dur="500"/>
                                        <p:tgtEl>
                                          <p:spTgt spid="6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67"/>
                                        </p:tgtEl>
                                        <p:attrNameLst>
                                          <p:attrName>style.visibility</p:attrName>
                                        </p:attrNameLst>
                                      </p:cBhvr>
                                      <p:to>
                                        <p:strVal val="visible"/>
                                      </p:to>
                                    </p:set>
                                    <p:animEffect transition="in" filter="fade">
                                      <p:cBhvr>
                                        <p:cTn id="111" dur="500"/>
                                        <p:tgtEl>
                                          <p:spTgt spid="67"/>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68"/>
                                        </p:tgtEl>
                                        <p:attrNameLst>
                                          <p:attrName>style.visibility</p:attrName>
                                        </p:attrNameLst>
                                      </p:cBhvr>
                                      <p:to>
                                        <p:strVal val="visible"/>
                                      </p:to>
                                    </p:set>
                                    <p:animEffect transition="in" filter="fade">
                                      <p:cBhvr>
                                        <p:cTn id="116" dur="500"/>
                                        <p:tgtEl>
                                          <p:spTgt spid="68"/>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69"/>
                                        </p:tgtEl>
                                        <p:attrNameLst>
                                          <p:attrName>style.visibility</p:attrName>
                                        </p:attrNameLst>
                                      </p:cBhvr>
                                      <p:to>
                                        <p:strVal val="visible"/>
                                      </p:to>
                                    </p:set>
                                    <p:animEffect transition="in" filter="fade">
                                      <p:cBhvr>
                                        <p:cTn id="121" dur="500"/>
                                        <p:tgtEl>
                                          <p:spTgt spid="69"/>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70"/>
                                        </p:tgtEl>
                                        <p:attrNameLst>
                                          <p:attrName>style.visibility</p:attrName>
                                        </p:attrNameLst>
                                      </p:cBhvr>
                                      <p:to>
                                        <p:strVal val="visible"/>
                                      </p:to>
                                    </p:set>
                                    <p:animEffect transition="in" filter="fade">
                                      <p:cBhvr>
                                        <p:cTn id="126" dur="500"/>
                                        <p:tgtEl>
                                          <p:spTgt spid="70"/>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fade">
                                      <p:cBhvr>
                                        <p:cTn id="131" dur="500"/>
                                        <p:tgtEl>
                                          <p:spTgt spid="71"/>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72"/>
                                        </p:tgtEl>
                                        <p:attrNameLst>
                                          <p:attrName>style.visibility</p:attrName>
                                        </p:attrNameLst>
                                      </p:cBhvr>
                                      <p:to>
                                        <p:strVal val="visible"/>
                                      </p:to>
                                    </p:set>
                                    <p:animEffect transition="in" filter="fade">
                                      <p:cBhvr>
                                        <p:cTn id="136" dur="500"/>
                                        <p:tgtEl>
                                          <p:spTgt spid="72"/>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73"/>
                                        </p:tgtEl>
                                        <p:attrNameLst>
                                          <p:attrName>style.visibility</p:attrName>
                                        </p:attrNameLst>
                                      </p:cBhvr>
                                      <p:to>
                                        <p:strVal val="visible"/>
                                      </p:to>
                                    </p:set>
                                    <p:animEffect transition="in" filter="fade">
                                      <p:cBhvr>
                                        <p:cTn id="141" dur="500"/>
                                        <p:tgtEl>
                                          <p:spTgt spid="73"/>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grpId="0" nodeType="clickEffect">
                                  <p:stCondLst>
                                    <p:cond delay="0"/>
                                  </p:stCondLst>
                                  <p:childTnLst>
                                    <p:set>
                                      <p:cBhvr>
                                        <p:cTn id="145" dur="1" fill="hold">
                                          <p:stCondLst>
                                            <p:cond delay="0"/>
                                          </p:stCondLst>
                                        </p:cTn>
                                        <p:tgtEl>
                                          <p:spTgt spid="74"/>
                                        </p:tgtEl>
                                        <p:attrNameLst>
                                          <p:attrName>style.visibility</p:attrName>
                                        </p:attrNameLst>
                                      </p:cBhvr>
                                      <p:to>
                                        <p:strVal val="visible"/>
                                      </p:to>
                                    </p:set>
                                    <p:animEffect transition="in" filter="fade">
                                      <p:cBhvr>
                                        <p:cTn id="146" dur="500"/>
                                        <p:tgtEl>
                                          <p:spTgt spid="74"/>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75"/>
                                        </p:tgtEl>
                                        <p:attrNameLst>
                                          <p:attrName>style.visibility</p:attrName>
                                        </p:attrNameLst>
                                      </p:cBhvr>
                                      <p:to>
                                        <p:strVal val="visible"/>
                                      </p:to>
                                    </p:set>
                                    <p:animEffect transition="in" filter="fade">
                                      <p:cBhvr>
                                        <p:cTn id="151" dur="500"/>
                                        <p:tgtEl>
                                          <p:spTgt spid="75"/>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15"/>
                                        </p:tgtEl>
                                        <p:attrNameLst>
                                          <p:attrName>style.visibility</p:attrName>
                                        </p:attrNameLst>
                                      </p:cBhvr>
                                      <p:to>
                                        <p:strVal val="visible"/>
                                      </p:to>
                                    </p:set>
                                    <p:animEffect transition="in" filter="wipe(left)">
                                      <p:cBhvr>
                                        <p:cTn id="156" dur="500"/>
                                        <p:tgtEl>
                                          <p:spTgt spid="15"/>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wipe(left)">
                                      <p:cBhvr>
                                        <p:cTn id="161" dur="500"/>
                                        <p:tgtEl>
                                          <p:spTgt spid="49"/>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50"/>
                                        </p:tgtEl>
                                        <p:attrNameLst>
                                          <p:attrName>style.visibility</p:attrName>
                                        </p:attrNameLst>
                                      </p:cBhvr>
                                      <p:to>
                                        <p:strVal val="visible"/>
                                      </p:to>
                                    </p:set>
                                    <p:animEffect transition="in" filter="wipe(left)">
                                      <p:cBhvr>
                                        <p:cTn id="166" dur="500"/>
                                        <p:tgtEl>
                                          <p:spTgt spid="50"/>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51"/>
                                        </p:tgtEl>
                                        <p:attrNameLst>
                                          <p:attrName>style.visibility</p:attrName>
                                        </p:attrNameLst>
                                      </p:cBhvr>
                                      <p:to>
                                        <p:strVal val="visible"/>
                                      </p:to>
                                    </p:set>
                                    <p:animEffect transition="in" filter="wipe(left)">
                                      <p:cBhvr>
                                        <p:cTn id="17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9" grpId="0"/>
      <p:bldP spid="50" grpId="0"/>
      <p:bldP spid="51" grpId="0"/>
      <p:bldP spid="29" grpId="0" animBg="1"/>
      <p:bldP spid="32" grpId="0" animBg="1"/>
      <p:bldP spid="33" grpId="0" animBg="1"/>
      <p:bldP spid="34" grpId="0" animBg="1"/>
      <p:bldP spid="36" grpId="0" animBg="1"/>
      <p:bldP spid="40" grpId="0" animBg="1"/>
      <p:bldP spid="52" grpId="0" animBg="1"/>
      <p:bldP spid="53" grpId="0" animBg="1"/>
      <p:bldP spid="56" grpId="0" animBg="1"/>
      <p:bldP spid="58" grpId="0"/>
      <p:bldP spid="59" grpId="0"/>
      <p:bldP spid="60" grpId="0"/>
      <p:bldP spid="61" grpId="0"/>
      <p:bldP spid="62" grpId="0"/>
      <p:bldP spid="63" grpId="0"/>
      <p:bldP spid="64" grpId="0"/>
      <p:bldP spid="65" grpId="0"/>
      <p:bldP spid="66" grpId="0"/>
      <p:bldP spid="67" grpId="0" animBg="1"/>
      <p:bldP spid="68" grpId="0" animBg="1"/>
      <p:bldP spid="69" grpId="0" animBg="1"/>
      <p:bldP spid="70" grpId="0" animBg="1"/>
      <p:bldP spid="71" grpId="0" animBg="1"/>
      <p:bldP spid="72" grpId="0" animBg="1"/>
      <p:bldP spid="73" grpId="0" animBg="1"/>
      <p:bldP spid="74" grpId="0" animBg="1"/>
      <p:bldP spid="7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42928" y="2383227"/>
            <a:ext cx="4081887"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右旋产生条件</a:t>
            </a:r>
            <a:endParaRPr lang="en-US" altLang="zh-CN" sz="4800" dirty="0">
              <a:solidFill>
                <a:schemeClr val="tx1"/>
              </a:solidFill>
              <a:latin typeface="+mj-ea"/>
              <a:ea typeface="+mj-ea"/>
            </a:endParaRPr>
          </a:p>
        </p:txBody>
      </p:sp>
      <p:sp>
        <p:nvSpPr>
          <p:cNvPr id="32" name="椭圆 31"/>
          <p:cNvSpPr/>
          <p:nvPr/>
        </p:nvSpPr>
        <p:spPr>
          <a:xfrm>
            <a:off x="4195430" y="5036348"/>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20</a:t>
            </a:r>
            <a:r>
              <a:rPr lang="zh-CN" altLang="en-US" dirty="0">
                <a:solidFill>
                  <a:schemeClr val="tx1"/>
                </a:solidFill>
              </a:rPr>
              <a:t> </a:t>
            </a:r>
            <a:endParaRPr lang="zh-CN" altLang="en-US" sz="2200" dirty="0">
              <a:solidFill>
                <a:schemeClr val="tx1"/>
              </a:solidFill>
            </a:endParaRPr>
          </a:p>
        </p:txBody>
      </p:sp>
      <p:sp>
        <p:nvSpPr>
          <p:cNvPr id="33" name="椭圆 32"/>
          <p:cNvSpPr/>
          <p:nvPr/>
        </p:nvSpPr>
        <p:spPr>
          <a:xfrm>
            <a:off x="2876314" y="6289788"/>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17</a:t>
            </a:r>
            <a:endParaRPr lang="zh-CN" altLang="en-US" sz="2200" dirty="0">
              <a:solidFill>
                <a:schemeClr val="tx1"/>
              </a:solidFill>
            </a:endParaRPr>
          </a:p>
        </p:txBody>
      </p:sp>
      <p:cxnSp>
        <p:nvCxnSpPr>
          <p:cNvPr id="34" name="曲线连接符 33"/>
          <p:cNvCxnSpPr>
            <a:stCxn id="32" idx="3"/>
            <a:endCxn id="33" idx="0"/>
          </p:cNvCxnSpPr>
          <p:nvPr/>
        </p:nvCxnSpPr>
        <p:spPr>
          <a:xfrm rot="5400000">
            <a:off x="3684921" y="5604605"/>
            <a:ext cx="472950" cy="89741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1516078" y="7969540"/>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16</a:t>
            </a:r>
            <a:endParaRPr lang="zh-CN" altLang="en-US" sz="2200" dirty="0">
              <a:solidFill>
                <a:schemeClr val="tx1"/>
              </a:solidFill>
            </a:endParaRPr>
          </a:p>
        </p:txBody>
      </p:sp>
      <p:cxnSp>
        <p:nvCxnSpPr>
          <p:cNvPr id="36" name="曲线连接符 35"/>
          <p:cNvCxnSpPr>
            <a:stCxn id="33" idx="3"/>
            <a:endCxn id="35" idx="0"/>
          </p:cNvCxnSpPr>
          <p:nvPr/>
        </p:nvCxnSpPr>
        <p:spPr>
          <a:xfrm rot="5400000">
            <a:off x="2132089" y="7050641"/>
            <a:ext cx="899262" cy="93853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942370" y="3635041"/>
            <a:ext cx="731611" cy="615553"/>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pPr algn="l"/>
            <a:r>
              <a:rPr lang="en-US" altLang="zh-CN" sz="2800" dirty="0">
                <a:solidFill>
                  <a:schemeClr val="tx1"/>
                </a:solidFill>
              </a:rPr>
              <a:t>20</a:t>
            </a:r>
            <a:endParaRPr lang="zh-CN" altLang="en-US" sz="2800" dirty="0">
              <a:solidFill>
                <a:schemeClr val="tx1"/>
              </a:solidFill>
            </a:endParaRPr>
          </a:p>
        </p:txBody>
      </p:sp>
      <p:sp>
        <p:nvSpPr>
          <p:cNvPr id="38" name="TextBox 37"/>
          <p:cNvSpPr txBox="1"/>
          <p:nvPr/>
        </p:nvSpPr>
        <p:spPr>
          <a:xfrm>
            <a:off x="3197810" y="3635041"/>
            <a:ext cx="731611" cy="615553"/>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pPr algn="l"/>
            <a:r>
              <a:rPr lang="en-US" altLang="zh-CN" sz="2800" dirty="0">
                <a:solidFill>
                  <a:schemeClr val="tx1"/>
                </a:solidFill>
              </a:rPr>
              <a:t>17</a:t>
            </a:r>
            <a:endParaRPr lang="zh-CN" altLang="en-US" sz="2800" dirty="0">
              <a:solidFill>
                <a:schemeClr val="tx1"/>
              </a:solidFill>
            </a:endParaRPr>
          </a:p>
        </p:txBody>
      </p:sp>
      <p:sp>
        <p:nvSpPr>
          <p:cNvPr id="39" name="TextBox 38"/>
          <p:cNvSpPr txBox="1"/>
          <p:nvPr/>
        </p:nvSpPr>
        <p:spPr>
          <a:xfrm>
            <a:off x="4466074" y="3635041"/>
            <a:ext cx="731611" cy="615553"/>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pPr algn="l"/>
            <a:r>
              <a:rPr lang="en-US" altLang="zh-CN" sz="2800" dirty="0">
                <a:solidFill>
                  <a:schemeClr val="tx1"/>
                </a:solidFill>
                <a:latin typeface="+mj-ea"/>
                <a:ea typeface="+mj-ea"/>
              </a:rPr>
              <a:t>16</a:t>
            </a:r>
            <a:endParaRPr lang="zh-CN" altLang="en-US" sz="2800" dirty="0">
              <a:solidFill>
                <a:schemeClr val="tx1"/>
              </a:solidFill>
              <a:latin typeface="+mj-ea"/>
              <a:ea typeface="+mj-ea"/>
            </a:endParaRPr>
          </a:p>
        </p:txBody>
      </p:sp>
      <p:sp>
        <p:nvSpPr>
          <p:cNvPr id="6" name="TextBox 5"/>
          <p:cNvSpPr txBox="1"/>
          <p:nvPr/>
        </p:nvSpPr>
        <p:spPr>
          <a:xfrm>
            <a:off x="2885135" y="8213010"/>
            <a:ext cx="574106" cy="646331"/>
          </a:xfrm>
          <a:prstGeom prst="rect">
            <a:avLst/>
          </a:prstGeom>
          <a:noFill/>
        </p:spPr>
        <p:txBody>
          <a:bodyPr wrap="square" lIns="182880" tIns="91440" rIns="182880" bIns="91440" rtlCol="0">
            <a:spAutoFit/>
          </a:bodyPr>
          <a:lstStyle/>
          <a:p>
            <a:pPr algn="l"/>
            <a:r>
              <a:rPr lang="en-US" altLang="zh-CN" dirty="0">
                <a:solidFill>
                  <a:schemeClr val="tx1"/>
                </a:solidFill>
              </a:rPr>
              <a:t>0</a:t>
            </a:r>
            <a:endParaRPr lang="zh-CN" altLang="en-US" dirty="0">
              <a:solidFill>
                <a:schemeClr val="tx1"/>
              </a:solidFill>
            </a:endParaRPr>
          </a:p>
        </p:txBody>
      </p:sp>
      <p:sp>
        <p:nvSpPr>
          <p:cNvPr id="40" name="TextBox 39"/>
          <p:cNvSpPr txBox="1"/>
          <p:nvPr/>
        </p:nvSpPr>
        <p:spPr>
          <a:xfrm>
            <a:off x="4204921" y="6624828"/>
            <a:ext cx="574106" cy="646331"/>
          </a:xfrm>
          <a:prstGeom prst="rect">
            <a:avLst/>
          </a:prstGeom>
          <a:noFill/>
        </p:spPr>
        <p:txBody>
          <a:bodyPr wrap="square" lIns="182880" tIns="91440" rIns="182880" bIns="91440" rtlCol="0">
            <a:spAutoFit/>
          </a:bodyPr>
          <a:lstStyle/>
          <a:p>
            <a:pPr algn="l"/>
            <a:r>
              <a:rPr lang="en-US" altLang="zh-CN" dirty="0">
                <a:solidFill>
                  <a:schemeClr val="tx1"/>
                </a:solidFill>
              </a:rPr>
              <a:t>1</a:t>
            </a:r>
            <a:endParaRPr lang="zh-CN" altLang="en-US" dirty="0">
              <a:solidFill>
                <a:schemeClr val="tx1"/>
              </a:solidFill>
            </a:endParaRPr>
          </a:p>
        </p:txBody>
      </p:sp>
      <p:sp>
        <p:nvSpPr>
          <p:cNvPr id="43" name="TextBox 42"/>
          <p:cNvSpPr txBox="1"/>
          <p:nvPr/>
        </p:nvSpPr>
        <p:spPr>
          <a:xfrm>
            <a:off x="5403609" y="5191950"/>
            <a:ext cx="574106" cy="646331"/>
          </a:xfrm>
          <a:prstGeom prst="rect">
            <a:avLst/>
          </a:prstGeom>
          <a:noFill/>
        </p:spPr>
        <p:txBody>
          <a:bodyPr wrap="square" lIns="182880" tIns="91440" rIns="182880" bIns="91440" rtlCol="0">
            <a:spAutoFit/>
          </a:bodyPr>
          <a:lstStyle/>
          <a:p>
            <a:pPr algn="l"/>
            <a:r>
              <a:rPr lang="en-US" altLang="zh-CN" dirty="0">
                <a:solidFill>
                  <a:schemeClr val="tx1"/>
                </a:solidFill>
              </a:rPr>
              <a:t>2</a:t>
            </a:r>
            <a:endParaRPr lang="zh-CN" altLang="en-US" dirty="0">
              <a:solidFill>
                <a:schemeClr val="tx1"/>
              </a:solidFill>
            </a:endParaRPr>
          </a:p>
        </p:txBody>
      </p:sp>
      <p:sp>
        <p:nvSpPr>
          <p:cNvPr id="44" name="椭圆 43"/>
          <p:cNvSpPr/>
          <p:nvPr/>
        </p:nvSpPr>
        <p:spPr>
          <a:xfrm>
            <a:off x="12039026" y="417254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20</a:t>
            </a:r>
          </a:p>
        </p:txBody>
      </p:sp>
      <p:sp>
        <p:nvSpPr>
          <p:cNvPr id="45" name="椭圆 44"/>
          <p:cNvSpPr/>
          <p:nvPr/>
        </p:nvSpPr>
        <p:spPr>
          <a:xfrm>
            <a:off x="10719910" y="542598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17</a:t>
            </a:r>
            <a:endParaRPr lang="zh-CN" altLang="en-US" sz="2200" dirty="0">
              <a:solidFill>
                <a:schemeClr val="tx1"/>
              </a:solidFill>
            </a:endParaRPr>
          </a:p>
        </p:txBody>
      </p:sp>
      <p:sp>
        <p:nvSpPr>
          <p:cNvPr id="46" name="椭圆 45"/>
          <p:cNvSpPr/>
          <p:nvPr/>
        </p:nvSpPr>
        <p:spPr>
          <a:xfrm>
            <a:off x="13603524" y="542598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27</a:t>
            </a:r>
            <a:endParaRPr lang="zh-CN" altLang="en-US" sz="2200" dirty="0">
              <a:solidFill>
                <a:schemeClr val="tx1"/>
              </a:solidFill>
            </a:endParaRPr>
          </a:p>
        </p:txBody>
      </p:sp>
      <p:cxnSp>
        <p:nvCxnSpPr>
          <p:cNvPr id="47" name="曲线连接符 46"/>
          <p:cNvCxnSpPr>
            <a:stCxn id="44" idx="3"/>
            <a:endCxn id="45" idx="0"/>
          </p:cNvCxnSpPr>
          <p:nvPr/>
        </p:nvCxnSpPr>
        <p:spPr>
          <a:xfrm rot="5400000">
            <a:off x="11528517" y="4740799"/>
            <a:ext cx="472950" cy="89741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曲线连接符 47"/>
          <p:cNvCxnSpPr>
            <a:stCxn id="44" idx="5"/>
            <a:endCxn id="46" idx="0"/>
          </p:cNvCxnSpPr>
          <p:nvPr/>
        </p:nvCxnSpPr>
        <p:spPr>
          <a:xfrm rot="16200000" flipH="1">
            <a:off x="13392021" y="4618106"/>
            <a:ext cx="472950" cy="1142800"/>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9359674" y="7105734"/>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16</a:t>
            </a:r>
            <a:endParaRPr lang="zh-CN" altLang="en-US" sz="2200" dirty="0">
              <a:solidFill>
                <a:schemeClr val="tx1"/>
              </a:solidFill>
            </a:endParaRPr>
          </a:p>
        </p:txBody>
      </p:sp>
      <p:cxnSp>
        <p:nvCxnSpPr>
          <p:cNvPr id="50" name="曲线连接符 49"/>
          <p:cNvCxnSpPr>
            <a:stCxn id="45" idx="2"/>
            <a:endCxn id="49" idx="0"/>
          </p:cNvCxnSpPr>
          <p:nvPr/>
        </p:nvCxnSpPr>
        <p:spPr>
          <a:xfrm rot="10800000" flipV="1">
            <a:off x="9956047" y="5883182"/>
            <a:ext cx="763866" cy="1222552"/>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曲线连接符 50"/>
          <p:cNvCxnSpPr>
            <a:stCxn id="45" idx="5"/>
            <a:endCxn id="53" idx="0"/>
          </p:cNvCxnSpPr>
          <p:nvPr/>
        </p:nvCxnSpPr>
        <p:spPr>
          <a:xfrm rot="16200000" flipH="1">
            <a:off x="11441088" y="6503361"/>
            <a:ext cx="916096" cy="32231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曲线连接符 51"/>
          <p:cNvCxnSpPr>
            <a:stCxn id="46" idx="4"/>
          </p:cNvCxnSpPr>
          <p:nvPr/>
        </p:nvCxnSpPr>
        <p:spPr>
          <a:xfrm rot="5400000">
            <a:off x="13560243" y="6621099"/>
            <a:ext cx="920370" cy="35893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11463926" y="7122568"/>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19</a:t>
            </a:r>
            <a:endParaRPr lang="zh-CN" altLang="en-US" sz="2200" dirty="0">
              <a:solidFill>
                <a:schemeClr val="tx1"/>
              </a:solidFill>
            </a:endParaRPr>
          </a:p>
        </p:txBody>
      </p:sp>
      <p:sp>
        <p:nvSpPr>
          <p:cNvPr id="54" name="椭圆 53"/>
          <p:cNvSpPr/>
          <p:nvPr/>
        </p:nvSpPr>
        <p:spPr>
          <a:xfrm>
            <a:off x="13239682" y="7226488"/>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26</a:t>
            </a:r>
            <a:endParaRPr lang="zh-CN" altLang="en-US" sz="2200" dirty="0">
              <a:solidFill>
                <a:schemeClr val="tx1"/>
              </a:solidFill>
            </a:endParaRPr>
          </a:p>
        </p:txBody>
      </p:sp>
      <p:sp>
        <p:nvSpPr>
          <p:cNvPr id="55" name="椭圆 54"/>
          <p:cNvSpPr/>
          <p:nvPr/>
        </p:nvSpPr>
        <p:spPr>
          <a:xfrm>
            <a:off x="7747018" y="1079506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11</a:t>
            </a:r>
            <a:endParaRPr lang="zh-CN" altLang="en-US" sz="2200" dirty="0">
              <a:solidFill>
                <a:schemeClr val="tx1"/>
              </a:solidFill>
            </a:endParaRPr>
          </a:p>
        </p:txBody>
      </p:sp>
      <p:cxnSp>
        <p:nvCxnSpPr>
          <p:cNvPr id="56" name="曲线连接符 55"/>
          <p:cNvCxnSpPr>
            <a:stCxn id="49" idx="4"/>
          </p:cNvCxnSpPr>
          <p:nvPr/>
        </p:nvCxnSpPr>
        <p:spPr>
          <a:xfrm rot="5400000">
            <a:off x="8953214" y="8150712"/>
            <a:ext cx="1133408" cy="87225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8514472" y="915282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14</a:t>
            </a:r>
            <a:endParaRPr lang="zh-CN" altLang="en-US" sz="2200" dirty="0">
              <a:solidFill>
                <a:schemeClr val="tx1"/>
              </a:solidFill>
            </a:endParaRPr>
          </a:p>
        </p:txBody>
      </p:sp>
      <p:sp>
        <p:nvSpPr>
          <p:cNvPr id="58" name="椭圆 57"/>
          <p:cNvSpPr/>
          <p:nvPr/>
        </p:nvSpPr>
        <p:spPr>
          <a:xfrm>
            <a:off x="10618724" y="9169660"/>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800" dirty="0">
                <a:solidFill>
                  <a:schemeClr val="tx1"/>
                </a:solidFill>
              </a:rPr>
              <a:t>18</a:t>
            </a:r>
            <a:endParaRPr lang="zh-CN" altLang="en-US" sz="4800" dirty="0">
              <a:solidFill>
                <a:schemeClr val="tx1"/>
              </a:solidFill>
            </a:endParaRPr>
          </a:p>
        </p:txBody>
      </p:sp>
      <p:cxnSp>
        <p:nvCxnSpPr>
          <p:cNvPr id="59" name="曲线连接符 58"/>
          <p:cNvCxnSpPr>
            <a:stCxn id="49" idx="4"/>
          </p:cNvCxnSpPr>
          <p:nvPr/>
        </p:nvCxnSpPr>
        <p:spPr>
          <a:xfrm rot="16200000" flipH="1">
            <a:off x="9898657" y="8077521"/>
            <a:ext cx="1475014" cy="136023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曲线连接符 59"/>
          <p:cNvCxnSpPr>
            <a:stCxn id="57" idx="4"/>
          </p:cNvCxnSpPr>
          <p:nvPr/>
        </p:nvCxnSpPr>
        <p:spPr>
          <a:xfrm rot="5400000">
            <a:off x="8271268" y="9955488"/>
            <a:ext cx="727836" cy="951312"/>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390130" y="3864765"/>
            <a:ext cx="731611" cy="615553"/>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pPr algn="l"/>
            <a:r>
              <a:rPr lang="en-US" altLang="zh-CN" sz="2800" dirty="0">
                <a:solidFill>
                  <a:schemeClr val="tx1"/>
                </a:solidFill>
                <a:latin typeface="+mj-ea"/>
                <a:ea typeface="+mj-ea"/>
              </a:rPr>
              <a:t>11</a:t>
            </a:r>
            <a:endParaRPr lang="zh-CN" altLang="en-US" sz="2800" dirty="0">
              <a:solidFill>
                <a:schemeClr val="tx1"/>
              </a:solidFill>
              <a:latin typeface="+mj-ea"/>
              <a:ea typeface="+mj-ea"/>
            </a:endParaRPr>
          </a:p>
        </p:txBody>
      </p:sp>
      <p:sp>
        <p:nvSpPr>
          <p:cNvPr id="63" name="TextBox 62"/>
          <p:cNvSpPr txBox="1"/>
          <p:nvPr/>
        </p:nvSpPr>
        <p:spPr>
          <a:xfrm>
            <a:off x="6636525" y="10823628"/>
            <a:ext cx="574106" cy="646331"/>
          </a:xfrm>
          <a:prstGeom prst="rect">
            <a:avLst/>
          </a:prstGeom>
          <a:noFill/>
        </p:spPr>
        <p:txBody>
          <a:bodyPr wrap="square" lIns="182880" tIns="91440" rIns="182880" bIns="91440" rtlCol="0">
            <a:spAutoFit/>
          </a:bodyPr>
          <a:lstStyle/>
          <a:p>
            <a:pPr algn="l"/>
            <a:r>
              <a:rPr lang="en-US" altLang="zh-CN" dirty="0">
                <a:solidFill>
                  <a:schemeClr val="tx1"/>
                </a:solidFill>
              </a:rPr>
              <a:t>0</a:t>
            </a:r>
            <a:endParaRPr lang="zh-CN" altLang="en-US" dirty="0">
              <a:solidFill>
                <a:schemeClr val="tx1"/>
              </a:solidFill>
            </a:endParaRPr>
          </a:p>
        </p:txBody>
      </p:sp>
      <p:sp>
        <p:nvSpPr>
          <p:cNvPr id="64" name="TextBox 63"/>
          <p:cNvSpPr txBox="1"/>
          <p:nvPr/>
        </p:nvSpPr>
        <p:spPr>
          <a:xfrm>
            <a:off x="7495349" y="9152826"/>
            <a:ext cx="574106" cy="646331"/>
          </a:xfrm>
          <a:prstGeom prst="rect">
            <a:avLst/>
          </a:prstGeom>
          <a:noFill/>
        </p:spPr>
        <p:txBody>
          <a:bodyPr wrap="square" lIns="182880" tIns="91440" rIns="182880" bIns="91440" rtlCol="0">
            <a:spAutoFit/>
          </a:bodyPr>
          <a:lstStyle/>
          <a:p>
            <a:pPr algn="l"/>
            <a:r>
              <a:rPr lang="en-US" altLang="zh-CN" dirty="0">
                <a:solidFill>
                  <a:schemeClr val="tx1"/>
                </a:solidFill>
              </a:rPr>
              <a:t>1</a:t>
            </a:r>
            <a:endParaRPr lang="zh-CN" altLang="en-US" dirty="0">
              <a:solidFill>
                <a:schemeClr val="tx1"/>
              </a:solidFill>
            </a:endParaRPr>
          </a:p>
        </p:txBody>
      </p:sp>
      <p:sp>
        <p:nvSpPr>
          <p:cNvPr id="65" name="TextBox 64"/>
          <p:cNvSpPr txBox="1"/>
          <p:nvPr/>
        </p:nvSpPr>
        <p:spPr>
          <a:xfrm>
            <a:off x="8415423" y="7105734"/>
            <a:ext cx="574106" cy="646331"/>
          </a:xfrm>
          <a:prstGeom prst="rect">
            <a:avLst/>
          </a:prstGeom>
          <a:noFill/>
        </p:spPr>
        <p:txBody>
          <a:bodyPr wrap="square" lIns="182880" tIns="91440" rIns="182880" bIns="91440" rtlCol="0">
            <a:spAutoFit/>
          </a:bodyPr>
          <a:lstStyle/>
          <a:p>
            <a:pPr algn="l"/>
            <a:r>
              <a:rPr lang="en-US" altLang="zh-CN" dirty="0">
                <a:solidFill>
                  <a:schemeClr val="tx1"/>
                </a:solidFill>
              </a:rPr>
              <a:t>1</a:t>
            </a:r>
            <a:endParaRPr lang="zh-CN" altLang="en-US" dirty="0">
              <a:solidFill>
                <a:schemeClr val="tx1"/>
              </a:solidFill>
            </a:endParaRPr>
          </a:p>
        </p:txBody>
      </p:sp>
      <p:sp>
        <p:nvSpPr>
          <p:cNvPr id="66" name="TextBox 65"/>
          <p:cNvSpPr txBox="1"/>
          <p:nvPr/>
        </p:nvSpPr>
        <p:spPr>
          <a:xfrm>
            <a:off x="9797525" y="5109520"/>
            <a:ext cx="574106" cy="646331"/>
          </a:xfrm>
          <a:prstGeom prst="rect">
            <a:avLst/>
          </a:prstGeom>
          <a:noFill/>
        </p:spPr>
        <p:txBody>
          <a:bodyPr wrap="square" lIns="182880" tIns="91440" rIns="182880" bIns="91440" rtlCol="0">
            <a:spAutoFit/>
          </a:bodyPr>
          <a:lstStyle/>
          <a:p>
            <a:pPr algn="l"/>
            <a:r>
              <a:rPr lang="en-US" altLang="zh-CN" dirty="0">
                <a:solidFill>
                  <a:schemeClr val="tx1"/>
                </a:solidFill>
              </a:rPr>
              <a:t>2</a:t>
            </a:r>
            <a:endParaRPr lang="zh-CN" altLang="en-US" dirty="0">
              <a:solidFill>
                <a:schemeClr val="tx1"/>
              </a:solidFill>
            </a:endParaRPr>
          </a:p>
        </p:txBody>
      </p:sp>
      <p:sp>
        <p:nvSpPr>
          <p:cNvPr id="13" name="TextBox 12"/>
          <p:cNvSpPr txBox="1"/>
          <p:nvPr/>
        </p:nvSpPr>
        <p:spPr>
          <a:xfrm>
            <a:off x="15894328" y="4359810"/>
            <a:ext cx="7127592" cy="3877985"/>
          </a:xfrm>
          <a:prstGeom prst="rect">
            <a:avLst/>
          </a:prstGeom>
          <a:noFill/>
        </p:spPr>
        <p:txBody>
          <a:bodyPr wrap="none" lIns="182880" tIns="91440" rIns="182880" bIns="91440" rtlCol="0">
            <a:spAutoFit/>
          </a:bodyPr>
          <a:lstStyle/>
          <a:p>
            <a:pPr marL="571500" indent="-571500" algn="l">
              <a:lnSpc>
                <a:spcPct val="200000"/>
              </a:lnSpc>
              <a:buFont typeface="Wingdings" pitchFamily="2" charset="2"/>
              <a:buChar char="u"/>
            </a:pPr>
            <a:r>
              <a:rPr lang="zh-CN" altLang="en-US" dirty="0">
                <a:solidFill>
                  <a:schemeClr val="tx1"/>
                </a:solidFill>
                <a:latin typeface="+mj-ea"/>
                <a:ea typeface="+mj-ea"/>
              </a:rPr>
              <a:t>新插入节点导致了不平衡</a:t>
            </a:r>
            <a:endParaRPr lang="en-US" altLang="zh-CN" dirty="0">
              <a:solidFill>
                <a:schemeClr val="tx1"/>
              </a:solidFill>
              <a:latin typeface="+mj-ea"/>
              <a:ea typeface="+mj-ea"/>
            </a:endParaRPr>
          </a:p>
          <a:p>
            <a:pPr marL="571500" indent="-571500" algn="l">
              <a:lnSpc>
                <a:spcPct val="200000"/>
              </a:lnSpc>
              <a:buFont typeface="Wingdings" pitchFamily="2" charset="2"/>
              <a:buChar char="u"/>
            </a:pPr>
            <a:r>
              <a:rPr lang="zh-CN" altLang="en-US" dirty="0">
                <a:solidFill>
                  <a:schemeClr val="tx1"/>
                </a:solidFill>
                <a:latin typeface="+mj-ea"/>
                <a:ea typeface="+mj-ea"/>
              </a:rPr>
              <a:t>不平衡节点在插入的路径上</a:t>
            </a:r>
            <a:endParaRPr lang="en-US" altLang="zh-CN" dirty="0">
              <a:solidFill>
                <a:schemeClr val="tx1"/>
              </a:solidFill>
              <a:latin typeface="+mj-ea"/>
              <a:ea typeface="+mj-ea"/>
            </a:endParaRPr>
          </a:p>
          <a:p>
            <a:pPr marL="571500" indent="-571500" algn="l">
              <a:lnSpc>
                <a:spcPct val="200000"/>
              </a:lnSpc>
              <a:buFont typeface="Wingdings" pitchFamily="2" charset="2"/>
              <a:buChar char="u"/>
            </a:pPr>
            <a:r>
              <a:rPr lang="zh-CN" altLang="en-US" dirty="0">
                <a:solidFill>
                  <a:schemeClr val="tx1"/>
                </a:solidFill>
                <a:latin typeface="+mj-ea"/>
                <a:ea typeface="+mj-ea"/>
              </a:rPr>
              <a:t>叶子节点在不平衡节点的左侧的左侧</a:t>
            </a:r>
            <a:endParaRPr lang="en-US" altLang="zh-CN" dirty="0">
              <a:solidFill>
                <a:schemeClr val="tx1"/>
              </a:solidFill>
              <a:latin typeface="+mj-ea"/>
              <a:ea typeface="+mj-ea"/>
            </a:endParaRPr>
          </a:p>
          <a:p>
            <a:pPr marL="571500" indent="-571500" algn="l">
              <a:lnSpc>
                <a:spcPct val="200000"/>
              </a:lnSpc>
              <a:buFont typeface="Wingdings" pitchFamily="2" charset="2"/>
              <a:buChar char="u"/>
            </a:pPr>
            <a:r>
              <a:rPr lang="zh-CN" altLang="en-US" dirty="0">
                <a:solidFill>
                  <a:schemeClr val="tx1"/>
                </a:solidFill>
                <a:latin typeface="+mj-ea"/>
                <a:ea typeface="+mj-ea"/>
              </a:rPr>
              <a:t>可以使用右旋来实现</a:t>
            </a:r>
          </a:p>
        </p:txBody>
      </p:sp>
      <p:sp>
        <p:nvSpPr>
          <p:cNvPr id="41"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42"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61"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67"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8"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9"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0"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1"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72" name="圆角矩形 71"/>
          <p:cNvSpPr/>
          <p:nvPr/>
        </p:nvSpPr>
        <p:spPr>
          <a:xfrm>
            <a:off x="1234598" y="2306520"/>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593193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mph" presetSubtype="2" fill="hold" grpId="1" nodeType="clickEffect">
                                  <p:stCondLst>
                                    <p:cond delay="0"/>
                                  </p:stCondLst>
                                  <p:childTnLst>
                                    <p:animClr clrSpc="rgb" dir="cw">
                                      <p:cBhvr>
                                        <p:cTn id="57" dur="2000" fill="hold"/>
                                        <p:tgtEl>
                                          <p:spTgt spid="32"/>
                                        </p:tgtEl>
                                        <p:attrNameLst>
                                          <p:attrName>fillcolor</p:attrName>
                                        </p:attrNameLst>
                                      </p:cBhvr>
                                      <p:to>
                                        <a:srgbClr val="FFFF66"/>
                                      </p:to>
                                    </p:animClr>
                                    <p:set>
                                      <p:cBhvr>
                                        <p:cTn id="58" dur="2000" fill="hold"/>
                                        <p:tgtEl>
                                          <p:spTgt spid="32"/>
                                        </p:tgtEl>
                                        <p:attrNameLst>
                                          <p:attrName>fill.type</p:attrName>
                                        </p:attrNameLst>
                                      </p:cBhvr>
                                      <p:to>
                                        <p:strVal val="solid"/>
                                      </p:to>
                                    </p:set>
                                    <p:set>
                                      <p:cBhvr>
                                        <p:cTn id="59" dur="2000" fill="hold"/>
                                        <p:tgtEl>
                                          <p:spTgt spid="32"/>
                                        </p:tgtEl>
                                        <p:attrNameLst>
                                          <p:attrName>fill.on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fade">
                                      <p:cBhvr>
                                        <p:cTn id="67" dur="500"/>
                                        <p:tgtEl>
                                          <p:spTgt spid="4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par>
                                <p:cTn id="71" presetID="10" presetClass="entr" presetSubtype="0" fill="hold"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fade">
                                      <p:cBhvr>
                                        <p:cTn id="73" dur="500"/>
                                        <p:tgtEl>
                                          <p:spTgt spid="47"/>
                                        </p:tgtEl>
                                      </p:cBhvr>
                                    </p:animEffect>
                                  </p:childTnLst>
                                </p:cTn>
                              </p:par>
                              <p:par>
                                <p:cTn id="74" presetID="10" presetClass="entr" presetSubtype="0" fill="hold" nodeType="with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fade">
                                      <p:cBhvr>
                                        <p:cTn id="76" dur="500"/>
                                        <p:tgtEl>
                                          <p:spTgt spid="4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fade">
                                      <p:cBhvr>
                                        <p:cTn id="79" dur="500"/>
                                        <p:tgtEl>
                                          <p:spTgt spid="49"/>
                                        </p:tgtEl>
                                      </p:cBhvr>
                                    </p:animEffect>
                                  </p:childTnLst>
                                </p:cTn>
                              </p:par>
                              <p:par>
                                <p:cTn id="80" presetID="10" presetClass="entr" presetSubtype="0" fill="hold"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500"/>
                                        <p:tgtEl>
                                          <p:spTgt spid="50"/>
                                        </p:tgtEl>
                                      </p:cBhvr>
                                    </p:animEffect>
                                  </p:childTnLst>
                                </p:cTn>
                              </p:par>
                              <p:par>
                                <p:cTn id="83" presetID="10" presetClass="entr" presetSubtype="0" fill="hold" nodeType="withEffect">
                                  <p:stCondLst>
                                    <p:cond delay="0"/>
                                  </p:stCondLst>
                                  <p:childTnLst>
                                    <p:set>
                                      <p:cBhvr>
                                        <p:cTn id="84" dur="1" fill="hold">
                                          <p:stCondLst>
                                            <p:cond delay="0"/>
                                          </p:stCondLst>
                                        </p:cTn>
                                        <p:tgtEl>
                                          <p:spTgt spid="51"/>
                                        </p:tgtEl>
                                        <p:attrNameLst>
                                          <p:attrName>style.visibility</p:attrName>
                                        </p:attrNameLst>
                                      </p:cBhvr>
                                      <p:to>
                                        <p:strVal val="visible"/>
                                      </p:to>
                                    </p:set>
                                    <p:animEffect transition="in" filter="fade">
                                      <p:cBhvr>
                                        <p:cTn id="85" dur="500"/>
                                        <p:tgtEl>
                                          <p:spTgt spid="51"/>
                                        </p:tgtEl>
                                      </p:cBhvr>
                                    </p:animEffect>
                                  </p:childTnLst>
                                </p:cTn>
                              </p:par>
                              <p:par>
                                <p:cTn id="86" presetID="10" presetClass="entr" presetSubtype="0" fill="hold"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fade">
                                      <p:cBhvr>
                                        <p:cTn id="88" dur="500"/>
                                        <p:tgtEl>
                                          <p:spTgt spid="5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500"/>
                                        <p:tgtEl>
                                          <p:spTgt spid="5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4"/>
                                        </p:tgtEl>
                                        <p:attrNameLst>
                                          <p:attrName>style.visibility</p:attrName>
                                        </p:attrNameLst>
                                      </p:cBhvr>
                                      <p:to>
                                        <p:strVal val="visible"/>
                                      </p:to>
                                    </p:set>
                                    <p:animEffect transition="in" filter="fade">
                                      <p:cBhvr>
                                        <p:cTn id="94" dur="500"/>
                                        <p:tgtEl>
                                          <p:spTgt spid="54"/>
                                        </p:tgtEl>
                                      </p:cBhvr>
                                    </p:animEffect>
                                  </p:childTnLst>
                                </p:cTn>
                              </p:par>
                              <p:par>
                                <p:cTn id="95" presetID="10" presetClass="entr" presetSubtype="0" fill="hold" nodeType="withEffect">
                                  <p:stCondLst>
                                    <p:cond delay="0"/>
                                  </p:stCondLst>
                                  <p:childTnLst>
                                    <p:set>
                                      <p:cBhvr>
                                        <p:cTn id="96" dur="1" fill="hold">
                                          <p:stCondLst>
                                            <p:cond delay="0"/>
                                          </p:stCondLst>
                                        </p:cTn>
                                        <p:tgtEl>
                                          <p:spTgt spid="56"/>
                                        </p:tgtEl>
                                        <p:attrNameLst>
                                          <p:attrName>style.visibility</p:attrName>
                                        </p:attrNameLst>
                                      </p:cBhvr>
                                      <p:to>
                                        <p:strVal val="visible"/>
                                      </p:to>
                                    </p:set>
                                    <p:animEffect transition="in" filter="fade">
                                      <p:cBhvr>
                                        <p:cTn id="97" dur="500"/>
                                        <p:tgtEl>
                                          <p:spTgt spid="5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57"/>
                                        </p:tgtEl>
                                        <p:attrNameLst>
                                          <p:attrName>style.visibility</p:attrName>
                                        </p:attrNameLst>
                                      </p:cBhvr>
                                      <p:to>
                                        <p:strVal val="visible"/>
                                      </p:to>
                                    </p:set>
                                    <p:animEffect transition="in" filter="fade">
                                      <p:cBhvr>
                                        <p:cTn id="100" dur="500"/>
                                        <p:tgtEl>
                                          <p:spTgt spid="5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fade">
                                      <p:cBhvr>
                                        <p:cTn id="103" dur="500"/>
                                        <p:tgtEl>
                                          <p:spTgt spid="58"/>
                                        </p:tgtEl>
                                      </p:cBhvr>
                                    </p:animEffect>
                                  </p:childTnLst>
                                </p:cTn>
                              </p:par>
                              <p:par>
                                <p:cTn id="104" presetID="10" presetClass="entr" presetSubtype="0" fill="hold" nodeType="withEffect">
                                  <p:stCondLst>
                                    <p:cond delay="0"/>
                                  </p:stCondLst>
                                  <p:childTnLst>
                                    <p:set>
                                      <p:cBhvr>
                                        <p:cTn id="105" dur="1" fill="hold">
                                          <p:stCondLst>
                                            <p:cond delay="0"/>
                                          </p:stCondLst>
                                        </p:cTn>
                                        <p:tgtEl>
                                          <p:spTgt spid="59"/>
                                        </p:tgtEl>
                                        <p:attrNameLst>
                                          <p:attrName>style.visibility</p:attrName>
                                        </p:attrNameLst>
                                      </p:cBhvr>
                                      <p:to>
                                        <p:strVal val="visible"/>
                                      </p:to>
                                    </p:set>
                                    <p:animEffect transition="in" filter="fade">
                                      <p:cBhvr>
                                        <p:cTn id="106" dur="500"/>
                                        <p:tgtEl>
                                          <p:spTgt spid="5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fade">
                                      <p:cBhvr>
                                        <p:cTn id="111" dur="500"/>
                                        <p:tgtEl>
                                          <p:spTgt spid="62"/>
                                        </p:tgtEl>
                                      </p:cBhvr>
                                    </p:animEffect>
                                  </p:childTnLst>
                                </p:cTn>
                              </p:par>
                            </p:childTnLst>
                          </p:cTn>
                        </p:par>
                      </p:childTnLst>
                    </p:cTn>
                  </p:par>
                  <p:par>
                    <p:cTn id="112" fill="hold">
                      <p:stCondLst>
                        <p:cond delay="indefinite"/>
                      </p:stCondLst>
                      <p:childTnLst>
                        <p:par>
                          <p:cTn id="113" fill="hold">
                            <p:stCondLst>
                              <p:cond delay="0"/>
                            </p:stCondLst>
                            <p:childTnLst>
                              <p:par>
                                <p:cTn id="114" presetID="21" presetClass="emph" presetSubtype="0" fill="hold" grpId="1" nodeType="clickEffect">
                                  <p:stCondLst>
                                    <p:cond delay="0"/>
                                  </p:stCondLst>
                                  <p:childTnLst>
                                    <p:animClr clrSpc="hsl" dir="cw">
                                      <p:cBhvr override="childStyle">
                                        <p:cTn id="115" dur="500" fill="hold"/>
                                        <p:tgtEl>
                                          <p:spTgt spid="44"/>
                                        </p:tgtEl>
                                        <p:attrNameLst>
                                          <p:attrName>style.color</p:attrName>
                                        </p:attrNameLst>
                                      </p:cBhvr>
                                      <p:by>
                                        <p:hsl h="7200000" s="0" l="0"/>
                                      </p:by>
                                    </p:animClr>
                                    <p:animClr clrSpc="hsl" dir="cw">
                                      <p:cBhvr>
                                        <p:cTn id="116" dur="500" fill="hold"/>
                                        <p:tgtEl>
                                          <p:spTgt spid="44"/>
                                        </p:tgtEl>
                                        <p:attrNameLst>
                                          <p:attrName>fillcolor</p:attrName>
                                        </p:attrNameLst>
                                      </p:cBhvr>
                                      <p:by>
                                        <p:hsl h="7200000" s="0" l="0"/>
                                      </p:by>
                                    </p:animClr>
                                    <p:animClr clrSpc="hsl" dir="cw">
                                      <p:cBhvr>
                                        <p:cTn id="117" dur="500" fill="hold"/>
                                        <p:tgtEl>
                                          <p:spTgt spid="44"/>
                                        </p:tgtEl>
                                        <p:attrNameLst>
                                          <p:attrName>stroke.color</p:attrName>
                                        </p:attrNameLst>
                                      </p:cBhvr>
                                      <p:by>
                                        <p:hsl h="7200000" s="0" l="0"/>
                                      </p:by>
                                    </p:animClr>
                                    <p:set>
                                      <p:cBhvr>
                                        <p:cTn id="118" dur="500" fill="hold"/>
                                        <p:tgtEl>
                                          <p:spTgt spid="44"/>
                                        </p:tgtEl>
                                        <p:attrNameLst>
                                          <p:attrName>fill.type</p:attrName>
                                        </p:attrNameLst>
                                      </p:cBhvr>
                                      <p:to>
                                        <p:strVal val="solid"/>
                                      </p:to>
                                    </p:set>
                                  </p:childTnLst>
                                </p:cTn>
                              </p:par>
                              <p:par>
                                <p:cTn id="119" presetID="21" presetClass="emph" presetSubtype="0" fill="hold" grpId="1" nodeType="withEffect">
                                  <p:stCondLst>
                                    <p:cond delay="0"/>
                                  </p:stCondLst>
                                  <p:childTnLst>
                                    <p:animClr clrSpc="hsl" dir="cw">
                                      <p:cBhvr override="childStyle">
                                        <p:cTn id="120" dur="500" fill="hold"/>
                                        <p:tgtEl>
                                          <p:spTgt spid="45"/>
                                        </p:tgtEl>
                                        <p:attrNameLst>
                                          <p:attrName>style.color</p:attrName>
                                        </p:attrNameLst>
                                      </p:cBhvr>
                                      <p:by>
                                        <p:hsl h="7200000" s="0" l="0"/>
                                      </p:by>
                                    </p:animClr>
                                    <p:animClr clrSpc="hsl" dir="cw">
                                      <p:cBhvr>
                                        <p:cTn id="121" dur="500" fill="hold"/>
                                        <p:tgtEl>
                                          <p:spTgt spid="45"/>
                                        </p:tgtEl>
                                        <p:attrNameLst>
                                          <p:attrName>fillcolor</p:attrName>
                                        </p:attrNameLst>
                                      </p:cBhvr>
                                      <p:by>
                                        <p:hsl h="7200000" s="0" l="0"/>
                                      </p:by>
                                    </p:animClr>
                                    <p:animClr clrSpc="hsl" dir="cw">
                                      <p:cBhvr>
                                        <p:cTn id="122" dur="500" fill="hold"/>
                                        <p:tgtEl>
                                          <p:spTgt spid="45"/>
                                        </p:tgtEl>
                                        <p:attrNameLst>
                                          <p:attrName>stroke.color</p:attrName>
                                        </p:attrNameLst>
                                      </p:cBhvr>
                                      <p:by>
                                        <p:hsl h="7200000" s="0" l="0"/>
                                      </p:by>
                                    </p:animClr>
                                    <p:set>
                                      <p:cBhvr>
                                        <p:cTn id="123" dur="500" fill="hold"/>
                                        <p:tgtEl>
                                          <p:spTgt spid="45"/>
                                        </p:tgtEl>
                                        <p:attrNameLst>
                                          <p:attrName>fill.type</p:attrName>
                                        </p:attrNameLst>
                                      </p:cBhvr>
                                      <p:to>
                                        <p:strVal val="solid"/>
                                      </p:to>
                                    </p:set>
                                  </p:childTnLst>
                                </p:cTn>
                              </p:par>
                              <p:par>
                                <p:cTn id="124" presetID="21" presetClass="emph" presetSubtype="0" fill="hold" nodeType="withEffect">
                                  <p:stCondLst>
                                    <p:cond delay="0"/>
                                  </p:stCondLst>
                                  <p:childTnLst>
                                    <p:animClr clrSpc="hsl" dir="cw">
                                      <p:cBhvr override="childStyle">
                                        <p:cTn id="125" dur="500" fill="hold"/>
                                        <p:tgtEl>
                                          <p:spTgt spid="47"/>
                                        </p:tgtEl>
                                        <p:attrNameLst>
                                          <p:attrName>style.color</p:attrName>
                                        </p:attrNameLst>
                                      </p:cBhvr>
                                      <p:by>
                                        <p:hsl h="7200000" s="0" l="0"/>
                                      </p:by>
                                    </p:animClr>
                                    <p:animClr clrSpc="hsl" dir="cw">
                                      <p:cBhvr>
                                        <p:cTn id="126" dur="500" fill="hold"/>
                                        <p:tgtEl>
                                          <p:spTgt spid="47"/>
                                        </p:tgtEl>
                                        <p:attrNameLst>
                                          <p:attrName>fillcolor</p:attrName>
                                        </p:attrNameLst>
                                      </p:cBhvr>
                                      <p:by>
                                        <p:hsl h="7200000" s="0" l="0"/>
                                      </p:by>
                                    </p:animClr>
                                    <p:animClr clrSpc="hsl" dir="cw">
                                      <p:cBhvr>
                                        <p:cTn id="127" dur="500" fill="hold"/>
                                        <p:tgtEl>
                                          <p:spTgt spid="47"/>
                                        </p:tgtEl>
                                        <p:attrNameLst>
                                          <p:attrName>stroke.color</p:attrName>
                                        </p:attrNameLst>
                                      </p:cBhvr>
                                      <p:by>
                                        <p:hsl h="7200000" s="0" l="0"/>
                                      </p:by>
                                    </p:animClr>
                                    <p:set>
                                      <p:cBhvr>
                                        <p:cTn id="128" dur="500" fill="hold"/>
                                        <p:tgtEl>
                                          <p:spTgt spid="47"/>
                                        </p:tgtEl>
                                        <p:attrNameLst>
                                          <p:attrName>fill.type</p:attrName>
                                        </p:attrNameLst>
                                      </p:cBhvr>
                                      <p:to>
                                        <p:strVal val="solid"/>
                                      </p:to>
                                    </p:set>
                                  </p:childTnLst>
                                </p:cTn>
                              </p:par>
                              <p:par>
                                <p:cTn id="129" presetID="21" presetClass="emph" presetSubtype="0" fill="hold" grpId="1" nodeType="withEffect">
                                  <p:stCondLst>
                                    <p:cond delay="0"/>
                                  </p:stCondLst>
                                  <p:childTnLst>
                                    <p:animClr clrSpc="hsl" dir="cw">
                                      <p:cBhvr override="childStyle">
                                        <p:cTn id="130" dur="500" fill="hold"/>
                                        <p:tgtEl>
                                          <p:spTgt spid="49"/>
                                        </p:tgtEl>
                                        <p:attrNameLst>
                                          <p:attrName>style.color</p:attrName>
                                        </p:attrNameLst>
                                      </p:cBhvr>
                                      <p:by>
                                        <p:hsl h="7200000" s="0" l="0"/>
                                      </p:by>
                                    </p:animClr>
                                    <p:animClr clrSpc="hsl" dir="cw">
                                      <p:cBhvr>
                                        <p:cTn id="131" dur="500" fill="hold"/>
                                        <p:tgtEl>
                                          <p:spTgt spid="49"/>
                                        </p:tgtEl>
                                        <p:attrNameLst>
                                          <p:attrName>fillcolor</p:attrName>
                                        </p:attrNameLst>
                                      </p:cBhvr>
                                      <p:by>
                                        <p:hsl h="7200000" s="0" l="0"/>
                                      </p:by>
                                    </p:animClr>
                                    <p:animClr clrSpc="hsl" dir="cw">
                                      <p:cBhvr>
                                        <p:cTn id="132" dur="500" fill="hold"/>
                                        <p:tgtEl>
                                          <p:spTgt spid="49"/>
                                        </p:tgtEl>
                                        <p:attrNameLst>
                                          <p:attrName>stroke.color</p:attrName>
                                        </p:attrNameLst>
                                      </p:cBhvr>
                                      <p:by>
                                        <p:hsl h="7200000" s="0" l="0"/>
                                      </p:by>
                                    </p:animClr>
                                    <p:set>
                                      <p:cBhvr>
                                        <p:cTn id="133" dur="500" fill="hold"/>
                                        <p:tgtEl>
                                          <p:spTgt spid="49"/>
                                        </p:tgtEl>
                                        <p:attrNameLst>
                                          <p:attrName>fill.type</p:attrName>
                                        </p:attrNameLst>
                                      </p:cBhvr>
                                      <p:to>
                                        <p:strVal val="solid"/>
                                      </p:to>
                                    </p:set>
                                  </p:childTnLst>
                                </p:cTn>
                              </p:par>
                              <p:par>
                                <p:cTn id="134" presetID="21" presetClass="emph" presetSubtype="0" fill="hold" nodeType="withEffect">
                                  <p:stCondLst>
                                    <p:cond delay="0"/>
                                  </p:stCondLst>
                                  <p:childTnLst>
                                    <p:animClr clrSpc="hsl" dir="cw">
                                      <p:cBhvr override="childStyle">
                                        <p:cTn id="135" dur="500" fill="hold"/>
                                        <p:tgtEl>
                                          <p:spTgt spid="50"/>
                                        </p:tgtEl>
                                        <p:attrNameLst>
                                          <p:attrName>style.color</p:attrName>
                                        </p:attrNameLst>
                                      </p:cBhvr>
                                      <p:by>
                                        <p:hsl h="7200000" s="0" l="0"/>
                                      </p:by>
                                    </p:animClr>
                                    <p:animClr clrSpc="hsl" dir="cw">
                                      <p:cBhvr>
                                        <p:cTn id="136" dur="500" fill="hold"/>
                                        <p:tgtEl>
                                          <p:spTgt spid="50"/>
                                        </p:tgtEl>
                                        <p:attrNameLst>
                                          <p:attrName>fillcolor</p:attrName>
                                        </p:attrNameLst>
                                      </p:cBhvr>
                                      <p:by>
                                        <p:hsl h="7200000" s="0" l="0"/>
                                      </p:by>
                                    </p:animClr>
                                    <p:animClr clrSpc="hsl" dir="cw">
                                      <p:cBhvr>
                                        <p:cTn id="137" dur="500" fill="hold"/>
                                        <p:tgtEl>
                                          <p:spTgt spid="50"/>
                                        </p:tgtEl>
                                        <p:attrNameLst>
                                          <p:attrName>stroke.color</p:attrName>
                                        </p:attrNameLst>
                                      </p:cBhvr>
                                      <p:by>
                                        <p:hsl h="7200000" s="0" l="0"/>
                                      </p:by>
                                    </p:animClr>
                                    <p:set>
                                      <p:cBhvr>
                                        <p:cTn id="138" dur="500" fill="hold"/>
                                        <p:tgtEl>
                                          <p:spTgt spid="50"/>
                                        </p:tgtEl>
                                        <p:attrNameLst>
                                          <p:attrName>fill.type</p:attrName>
                                        </p:attrNameLst>
                                      </p:cBhvr>
                                      <p:to>
                                        <p:strVal val="solid"/>
                                      </p:to>
                                    </p:set>
                                  </p:childTnLst>
                                </p:cTn>
                              </p:par>
                              <p:par>
                                <p:cTn id="139" presetID="21" presetClass="emph" presetSubtype="0" fill="hold" nodeType="withEffect">
                                  <p:stCondLst>
                                    <p:cond delay="0"/>
                                  </p:stCondLst>
                                  <p:childTnLst>
                                    <p:animClr clrSpc="hsl" dir="cw">
                                      <p:cBhvr override="childStyle">
                                        <p:cTn id="140" dur="500" fill="hold"/>
                                        <p:tgtEl>
                                          <p:spTgt spid="56"/>
                                        </p:tgtEl>
                                        <p:attrNameLst>
                                          <p:attrName>style.color</p:attrName>
                                        </p:attrNameLst>
                                      </p:cBhvr>
                                      <p:by>
                                        <p:hsl h="7200000" s="0" l="0"/>
                                      </p:by>
                                    </p:animClr>
                                    <p:animClr clrSpc="hsl" dir="cw">
                                      <p:cBhvr>
                                        <p:cTn id="141" dur="500" fill="hold"/>
                                        <p:tgtEl>
                                          <p:spTgt spid="56"/>
                                        </p:tgtEl>
                                        <p:attrNameLst>
                                          <p:attrName>fillcolor</p:attrName>
                                        </p:attrNameLst>
                                      </p:cBhvr>
                                      <p:by>
                                        <p:hsl h="7200000" s="0" l="0"/>
                                      </p:by>
                                    </p:animClr>
                                    <p:animClr clrSpc="hsl" dir="cw">
                                      <p:cBhvr>
                                        <p:cTn id="142" dur="500" fill="hold"/>
                                        <p:tgtEl>
                                          <p:spTgt spid="56"/>
                                        </p:tgtEl>
                                        <p:attrNameLst>
                                          <p:attrName>stroke.color</p:attrName>
                                        </p:attrNameLst>
                                      </p:cBhvr>
                                      <p:by>
                                        <p:hsl h="7200000" s="0" l="0"/>
                                      </p:by>
                                    </p:animClr>
                                    <p:set>
                                      <p:cBhvr>
                                        <p:cTn id="143" dur="500" fill="hold"/>
                                        <p:tgtEl>
                                          <p:spTgt spid="56"/>
                                        </p:tgtEl>
                                        <p:attrNameLst>
                                          <p:attrName>fill.type</p:attrName>
                                        </p:attrNameLst>
                                      </p:cBhvr>
                                      <p:to>
                                        <p:strVal val="solid"/>
                                      </p:to>
                                    </p:set>
                                  </p:childTnLst>
                                </p:cTn>
                              </p:par>
                              <p:par>
                                <p:cTn id="144" presetID="21" presetClass="emph" presetSubtype="0" fill="hold" grpId="1" nodeType="withEffect">
                                  <p:stCondLst>
                                    <p:cond delay="0"/>
                                  </p:stCondLst>
                                  <p:childTnLst>
                                    <p:animClr clrSpc="hsl" dir="cw">
                                      <p:cBhvr override="childStyle">
                                        <p:cTn id="145" dur="500" fill="hold"/>
                                        <p:tgtEl>
                                          <p:spTgt spid="57"/>
                                        </p:tgtEl>
                                        <p:attrNameLst>
                                          <p:attrName>style.color</p:attrName>
                                        </p:attrNameLst>
                                      </p:cBhvr>
                                      <p:by>
                                        <p:hsl h="7200000" s="0" l="0"/>
                                      </p:by>
                                    </p:animClr>
                                    <p:animClr clrSpc="hsl" dir="cw">
                                      <p:cBhvr>
                                        <p:cTn id="146" dur="500" fill="hold"/>
                                        <p:tgtEl>
                                          <p:spTgt spid="57"/>
                                        </p:tgtEl>
                                        <p:attrNameLst>
                                          <p:attrName>fillcolor</p:attrName>
                                        </p:attrNameLst>
                                      </p:cBhvr>
                                      <p:by>
                                        <p:hsl h="7200000" s="0" l="0"/>
                                      </p:by>
                                    </p:animClr>
                                    <p:animClr clrSpc="hsl" dir="cw">
                                      <p:cBhvr>
                                        <p:cTn id="147" dur="500" fill="hold"/>
                                        <p:tgtEl>
                                          <p:spTgt spid="57"/>
                                        </p:tgtEl>
                                        <p:attrNameLst>
                                          <p:attrName>stroke.color</p:attrName>
                                        </p:attrNameLst>
                                      </p:cBhvr>
                                      <p:by>
                                        <p:hsl h="7200000" s="0" l="0"/>
                                      </p:by>
                                    </p:animClr>
                                    <p:set>
                                      <p:cBhvr>
                                        <p:cTn id="148" dur="500" fill="hold"/>
                                        <p:tgtEl>
                                          <p:spTgt spid="57"/>
                                        </p:tgtEl>
                                        <p:attrNameLst>
                                          <p:attrName>fill.type</p:attrName>
                                        </p:attrNameLst>
                                      </p:cBhvr>
                                      <p:to>
                                        <p:strVal val="solid"/>
                                      </p:to>
                                    </p:se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60"/>
                                        </p:tgtEl>
                                        <p:attrNameLst>
                                          <p:attrName>style.visibility</p:attrName>
                                        </p:attrNameLst>
                                      </p:cBhvr>
                                      <p:to>
                                        <p:strVal val="visible"/>
                                      </p:to>
                                    </p:set>
                                    <p:animEffect transition="in" filter="fade">
                                      <p:cBhvr>
                                        <p:cTn id="153" dur="500"/>
                                        <p:tgtEl>
                                          <p:spTgt spid="60"/>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55"/>
                                        </p:tgtEl>
                                        <p:attrNameLst>
                                          <p:attrName>style.visibility</p:attrName>
                                        </p:attrNameLst>
                                      </p:cBhvr>
                                      <p:to>
                                        <p:strVal val="visible"/>
                                      </p:to>
                                    </p:set>
                                    <p:animEffect transition="in" filter="fade">
                                      <p:cBhvr>
                                        <p:cTn id="156" dur="500"/>
                                        <p:tgtEl>
                                          <p:spTgt spid="55"/>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63"/>
                                        </p:tgtEl>
                                        <p:attrNameLst>
                                          <p:attrName>style.visibility</p:attrName>
                                        </p:attrNameLst>
                                      </p:cBhvr>
                                      <p:to>
                                        <p:strVal val="visible"/>
                                      </p:to>
                                    </p:set>
                                    <p:animEffect transition="in" filter="fade">
                                      <p:cBhvr>
                                        <p:cTn id="161" dur="500"/>
                                        <p:tgtEl>
                                          <p:spTgt spid="63"/>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64"/>
                                        </p:tgtEl>
                                        <p:attrNameLst>
                                          <p:attrName>style.visibility</p:attrName>
                                        </p:attrNameLst>
                                      </p:cBhvr>
                                      <p:to>
                                        <p:strVal val="visible"/>
                                      </p:to>
                                    </p:set>
                                    <p:animEffect transition="in" filter="fade">
                                      <p:cBhvr>
                                        <p:cTn id="166" dur="500"/>
                                        <p:tgtEl>
                                          <p:spTgt spid="64"/>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fad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66"/>
                                        </p:tgtEl>
                                        <p:attrNameLst>
                                          <p:attrName>style.visibility</p:attrName>
                                        </p:attrNameLst>
                                      </p:cBhvr>
                                      <p:to>
                                        <p:strVal val="visible"/>
                                      </p:to>
                                    </p:set>
                                    <p:animEffect transition="in" filter="fade">
                                      <p:cBhvr>
                                        <p:cTn id="176" dur="500"/>
                                        <p:tgtEl>
                                          <p:spTgt spid="66"/>
                                        </p:tgtEl>
                                      </p:cBhvr>
                                    </p:animEffect>
                                  </p:childTnLst>
                                </p:cTn>
                              </p:par>
                            </p:childTnLst>
                          </p:cTn>
                        </p:par>
                      </p:childTnLst>
                    </p:cTn>
                  </p:par>
                  <p:par>
                    <p:cTn id="177" fill="hold">
                      <p:stCondLst>
                        <p:cond delay="indefinite"/>
                      </p:stCondLst>
                      <p:childTnLst>
                        <p:par>
                          <p:cTn id="178" fill="hold">
                            <p:stCondLst>
                              <p:cond delay="0"/>
                            </p:stCondLst>
                            <p:childTnLst>
                              <p:par>
                                <p:cTn id="179" presetID="1" presetClass="emph" presetSubtype="2" fill="hold" nodeType="clickEffect">
                                  <p:stCondLst>
                                    <p:cond delay="0"/>
                                  </p:stCondLst>
                                  <p:childTnLst>
                                    <p:animClr clrSpc="rgb" dir="cw">
                                      <p:cBhvr>
                                        <p:cTn id="180" dur="2000" fill="hold"/>
                                        <p:tgtEl>
                                          <p:spTgt spid="45"/>
                                        </p:tgtEl>
                                        <p:attrNameLst>
                                          <p:attrName>fillcolor</p:attrName>
                                        </p:attrNameLst>
                                      </p:cBhvr>
                                      <p:to>
                                        <a:srgbClr val="FFFF66"/>
                                      </p:to>
                                    </p:animClr>
                                    <p:set>
                                      <p:cBhvr>
                                        <p:cTn id="181" dur="2000" fill="hold"/>
                                        <p:tgtEl>
                                          <p:spTgt spid="45"/>
                                        </p:tgtEl>
                                        <p:attrNameLst>
                                          <p:attrName>fill.type</p:attrName>
                                        </p:attrNameLst>
                                      </p:cBhvr>
                                      <p:to>
                                        <p:strVal val="solid"/>
                                      </p:to>
                                    </p:set>
                                    <p:set>
                                      <p:cBhvr>
                                        <p:cTn id="182" dur="2000" fill="hold"/>
                                        <p:tgtEl>
                                          <p:spTgt spid="45"/>
                                        </p:tgtEl>
                                        <p:attrNameLst>
                                          <p:attrName>fill.on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nodeType="clickEffect">
                                  <p:stCondLst>
                                    <p:cond delay="0"/>
                                  </p:stCondLst>
                                  <p:childTnLst>
                                    <p:set>
                                      <p:cBhvr>
                                        <p:cTn id="186" dur="1" fill="hold">
                                          <p:stCondLst>
                                            <p:cond delay="0"/>
                                          </p:stCondLst>
                                        </p:cTn>
                                        <p:tgtEl>
                                          <p:spTgt spid="13">
                                            <p:txEl>
                                              <p:pRg st="0" end="0"/>
                                            </p:txEl>
                                          </p:spTgt>
                                        </p:tgtEl>
                                        <p:attrNameLst>
                                          <p:attrName>style.visibility</p:attrName>
                                        </p:attrNameLst>
                                      </p:cBhvr>
                                      <p:to>
                                        <p:strVal val="visible"/>
                                      </p:to>
                                    </p:set>
                                    <p:animEffect transition="in" filter="wipe(left)">
                                      <p:cBhvr>
                                        <p:cTn id="187" dur="500"/>
                                        <p:tgtEl>
                                          <p:spTgt spid="13">
                                            <p:txEl>
                                              <p:pRg st="0" end="0"/>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nodeType="clickEffect">
                                  <p:stCondLst>
                                    <p:cond delay="0"/>
                                  </p:stCondLst>
                                  <p:childTnLst>
                                    <p:set>
                                      <p:cBhvr>
                                        <p:cTn id="191" dur="1" fill="hold">
                                          <p:stCondLst>
                                            <p:cond delay="0"/>
                                          </p:stCondLst>
                                        </p:cTn>
                                        <p:tgtEl>
                                          <p:spTgt spid="13">
                                            <p:txEl>
                                              <p:pRg st="1" end="1"/>
                                            </p:txEl>
                                          </p:spTgt>
                                        </p:tgtEl>
                                        <p:attrNameLst>
                                          <p:attrName>style.visibility</p:attrName>
                                        </p:attrNameLst>
                                      </p:cBhvr>
                                      <p:to>
                                        <p:strVal val="visible"/>
                                      </p:to>
                                    </p:set>
                                    <p:animEffect transition="in" filter="wipe(left)">
                                      <p:cBhvr>
                                        <p:cTn id="192" dur="500"/>
                                        <p:tgtEl>
                                          <p:spTgt spid="13">
                                            <p:txEl>
                                              <p:pRg st="1" end="1"/>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nodeType="clickEffect">
                                  <p:stCondLst>
                                    <p:cond delay="0"/>
                                  </p:stCondLst>
                                  <p:childTnLst>
                                    <p:set>
                                      <p:cBhvr>
                                        <p:cTn id="196" dur="1" fill="hold">
                                          <p:stCondLst>
                                            <p:cond delay="0"/>
                                          </p:stCondLst>
                                        </p:cTn>
                                        <p:tgtEl>
                                          <p:spTgt spid="13">
                                            <p:txEl>
                                              <p:pRg st="2" end="2"/>
                                            </p:txEl>
                                          </p:spTgt>
                                        </p:tgtEl>
                                        <p:attrNameLst>
                                          <p:attrName>style.visibility</p:attrName>
                                        </p:attrNameLst>
                                      </p:cBhvr>
                                      <p:to>
                                        <p:strVal val="visible"/>
                                      </p:to>
                                    </p:set>
                                    <p:animEffect transition="in" filter="wipe(left)">
                                      <p:cBhvr>
                                        <p:cTn id="197" dur="500"/>
                                        <p:tgtEl>
                                          <p:spTgt spid="13">
                                            <p:txEl>
                                              <p:pRg st="2" end="2"/>
                                            </p:txEl>
                                          </p:spTgt>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nodeType="clickEffect">
                                  <p:stCondLst>
                                    <p:cond delay="0"/>
                                  </p:stCondLst>
                                  <p:childTnLst>
                                    <p:set>
                                      <p:cBhvr>
                                        <p:cTn id="201" dur="1" fill="hold">
                                          <p:stCondLst>
                                            <p:cond delay="0"/>
                                          </p:stCondLst>
                                        </p:cTn>
                                        <p:tgtEl>
                                          <p:spTgt spid="13">
                                            <p:txEl>
                                              <p:pRg st="3" end="3"/>
                                            </p:txEl>
                                          </p:spTgt>
                                        </p:tgtEl>
                                        <p:attrNameLst>
                                          <p:attrName>style.visibility</p:attrName>
                                        </p:attrNameLst>
                                      </p:cBhvr>
                                      <p:to>
                                        <p:strVal val="visible"/>
                                      </p:to>
                                    </p:set>
                                    <p:animEffect transition="in" filter="wipe(left)">
                                      <p:cBhvr>
                                        <p:cTn id="20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animBg="1"/>
      <p:bldP spid="35" grpId="0" animBg="1"/>
      <p:bldP spid="37" grpId="0" animBg="1"/>
      <p:bldP spid="38" grpId="0" animBg="1"/>
      <p:bldP spid="39" grpId="0" animBg="1"/>
      <p:bldP spid="6" grpId="0"/>
      <p:bldP spid="40" grpId="0"/>
      <p:bldP spid="43" grpId="0"/>
      <p:bldP spid="44" grpId="0" animBg="1"/>
      <p:bldP spid="44" grpId="1" animBg="1"/>
      <p:bldP spid="45" grpId="0" animBg="1"/>
      <p:bldP spid="45" grpId="1" animBg="1"/>
      <p:bldP spid="46" grpId="0" animBg="1"/>
      <p:bldP spid="49" grpId="0" animBg="1"/>
      <p:bldP spid="49" grpId="1" animBg="1"/>
      <p:bldP spid="53" grpId="0" animBg="1"/>
      <p:bldP spid="54" grpId="0" animBg="1"/>
      <p:bldP spid="55" grpId="0" animBg="1"/>
      <p:bldP spid="57" grpId="0" animBg="1"/>
      <p:bldP spid="57" grpId="1" animBg="1"/>
      <p:bldP spid="58" grpId="0" animBg="1"/>
      <p:bldP spid="62" grpId="0" animBg="1"/>
      <p:bldP spid="63" grpId="0"/>
      <p:bldP spid="64" grpId="0"/>
      <p:bldP spid="65" grpId="0"/>
      <p:bldP spid="6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15187" y="2537520"/>
            <a:ext cx="3152145" cy="1015663"/>
          </a:xfrm>
          <a:prstGeom prst="rect">
            <a:avLst/>
          </a:prstGeom>
          <a:noFill/>
        </p:spPr>
        <p:txBody>
          <a:bodyPr wrap="none" lIns="182880" tIns="91440" rIns="182880" bIns="91440" rtlCol="0">
            <a:spAutoFit/>
          </a:bodyPr>
          <a:lstStyle/>
          <a:p>
            <a:pPr algn="l"/>
            <a:r>
              <a:rPr lang="zh-CN" altLang="en-US" sz="5400" dirty="0">
                <a:solidFill>
                  <a:schemeClr val="tx1"/>
                </a:solidFill>
                <a:latin typeface="+mj-ea"/>
                <a:ea typeface="+mj-ea"/>
              </a:rPr>
              <a:t>右旋过程</a:t>
            </a:r>
            <a:endParaRPr lang="en-US" altLang="zh-CN" sz="5400" dirty="0">
              <a:solidFill>
                <a:schemeClr val="tx1"/>
              </a:solidFill>
              <a:latin typeface="+mj-ea"/>
              <a:ea typeface="+mj-ea"/>
            </a:endParaRPr>
          </a:p>
        </p:txBody>
      </p:sp>
      <p:sp>
        <p:nvSpPr>
          <p:cNvPr id="32" name="椭圆 31"/>
          <p:cNvSpPr/>
          <p:nvPr/>
        </p:nvSpPr>
        <p:spPr>
          <a:xfrm>
            <a:off x="10770862" y="5090384"/>
            <a:ext cx="1192740" cy="914400"/>
          </a:xfrm>
          <a:prstGeom prst="ellipse">
            <a:avLst/>
          </a:prstGeom>
          <a:solidFill>
            <a:srgbClr val="FFFF66"/>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sp>
        <p:nvSpPr>
          <p:cNvPr id="33" name="椭圆 32"/>
          <p:cNvSpPr/>
          <p:nvPr/>
        </p:nvSpPr>
        <p:spPr>
          <a:xfrm>
            <a:off x="9157688" y="6805840"/>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R</a:t>
            </a:r>
            <a:endParaRPr lang="zh-CN" altLang="en-US" sz="2200" dirty="0">
              <a:solidFill>
                <a:schemeClr val="tx1"/>
              </a:solidFill>
            </a:endParaRPr>
          </a:p>
        </p:txBody>
      </p:sp>
      <p:cxnSp>
        <p:nvCxnSpPr>
          <p:cNvPr id="34" name="曲线连接符 33"/>
          <p:cNvCxnSpPr>
            <a:stCxn id="32" idx="3"/>
            <a:endCxn id="33" idx="0"/>
          </p:cNvCxnSpPr>
          <p:nvPr/>
        </p:nvCxnSpPr>
        <p:spPr>
          <a:xfrm rot="5400000">
            <a:off x="9882315" y="5742618"/>
            <a:ext cx="934966" cy="1191476"/>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7916836" y="8555690"/>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A</a:t>
            </a:r>
            <a:endParaRPr lang="zh-CN" altLang="en-US" sz="2200" dirty="0">
              <a:solidFill>
                <a:schemeClr val="tx1"/>
              </a:solidFill>
            </a:endParaRPr>
          </a:p>
        </p:txBody>
      </p:sp>
      <p:cxnSp>
        <p:nvCxnSpPr>
          <p:cNvPr id="36" name="曲线连接符 35"/>
          <p:cNvCxnSpPr>
            <a:stCxn id="33" idx="2"/>
            <a:endCxn id="35" idx="0"/>
          </p:cNvCxnSpPr>
          <p:nvPr/>
        </p:nvCxnSpPr>
        <p:spPr>
          <a:xfrm rot="10800000" flipV="1">
            <a:off x="8513209" y="7263039"/>
            <a:ext cx="644482" cy="1292650"/>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等腰三角形 67"/>
          <p:cNvSpPr/>
          <p:nvPr/>
        </p:nvSpPr>
        <p:spPr>
          <a:xfrm>
            <a:off x="6622894" y="10574698"/>
            <a:ext cx="1468616" cy="1222552"/>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t"/>
          <a:lstStyle/>
          <a:p>
            <a:pPr algn="l"/>
            <a:r>
              <a:rPr lang="en-US" altLang="zh-CN" sz="2400" dirty="0">
                <a:solidFill>
                  <a:schemeClr val="tx1"/>
                </a:solidFill>
                <a:latin typeface="+mj-ea"/>
                <a:ea typeface="+mj-ea"/>
              </a:rPr>
              <a:t>T1</a:t>
            </a:r>
            <a:endParaRPr lang="zh-CN" altLang="en-US" sz="2400" dirty="0">
              <a:solidFill>
                <a:schemeClr val="tx1"/>
              </a:solidFill>
              <a:latin typeface="+mj-ea"/>
              <a:ea typeface="+mj-ea"/>
            </a:endParaRPr>
          </a:p>
        </p:txBody>
      </p:sp>
      <p:cxnSp>
        <p:nvCxnSpPr>
          <p:cNvPr id="69" name="曲线连接符 68"/>
          <p:cNvCxnSpPr>
            <a:stCxn id="32" idx="5"/>
          </p:cNvCxnSpPr>
          <p:nvPr/>
        </p:nvCxnSpPr>
        <p:spPr>
          <a:xfrm rot="16200000" flipH="1">
            <a:off x="11762508" y="5897295"/>
            <a:ext cx="907452" cy="85461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33" idx="6"/>
          </p:cNvCxnSpPr>
          <p:nvPr/>
        </p:nvCxnSpPr>
        <p:spPr>
          <a:xfrm>
            <a:off x="10350429" y="7263041"/>
            <a:ext cx="777890" cy="1138574"/>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曲线连接符 70"/>
          <p:cNvCxnSpPr>
            <a:stCxn id="35" idx="5"/>
          </p:cNvCxnSpPr>
          <p:nvPr/>
        </p:nvCxnSpPr>
        <p:spPr>
          <a:xfrm rot="16200000" flipH="1">
            <a:off x="8789006" y="9482077"/>
            <a:ext cx="1146896" cy="85510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曲线连接符 71"/>
          <p:cNvCxnSpPr>
            <a:stCxn id="35" idx="3"/>
            <a:endCxn id="68" idx="0"/>
          </p:cNvCxnSpPr>
          <p:nvPr/>
        </p:nvCxnSpPr>
        <p:spPr>
          <a:xfrm rot="5400000">
            <a:off x="7105099" y="9588287"/>
            <a:ext cx="1238518" cy="73430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等腰三角形 72"/>
          <p:cNvSpPr/>
          <p:nvPr/>
        </p:nvSpPr>
        <p:spPr>
          <a:xfrm>
            <a:off x="9054752" y="10391454"/>
            <a:ext cx="1468616" cy="1222552"/>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T2</a:t>
            </a:r>
            <a:endParaRPr lang="zh-CN" altLang="en-US" sz="2400" dirty="0">
              <a:solidFill>
                <a:schemeClr val="tx1"/>
              </a:solidFill>
              <a:latin typeface="+mj-ea"/>
              <a:ea typeface="+mj-ea"/>
            </a:endParaRPr>
          </a:p>
        </p:txBody>
      </p:sp>
      <p:sp>
        <p:nvSpPr>
          <p:cNvPr id="74" name="等腰三角形 73"/>
          <p:cNvSpPr/>
          <p:nvPr/>
        </p:nvSpPr>
        <p:spPr>
          <a:xfrm>
            <a:off x="10394010" y="8401614"/>
            <a:ext cx="1468616" cy="1222552"/>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sp>
        <p:nvSpPr>
          <p:cNvPr id="75" name="等腰三角形 74"/>
          <p:cNvSpPr/>
          <p:nvPr/>
        </p:nvSpPr>
        <p:spPr>
          <a:xfrm>
            <a:off x="11909232" y="6778326"/>
            <a:ext cx="1468616" cy="1222552"/>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T4</a:t>
            </a:r>
            <a:endParaRPr lang="zh-CN" altLang="en-US" sz="2400" dirty="0">
              <a:solidFill>
                <a:schemeClr val="tx1"/>
              </a:solidFill>
              <a:latin typeface="+mj-ea"/>
              <a:ea typeface="+mj-ea"/>
            </a:endParaRPr>
          </a:p>
        </p:txBody>
      </p:sp>
      <p:sp>
        <p:nvSpPr>
          <p:cNvPr id="76" name="TextBox 75"/>
          <p:cNvSpPr txBox="1"/>
          <p:nvPr/>
        </p:nvSpPr>
        <p:spPr>
          <a:xfrm>
            <a:off x="6826845" y="12458136"/>
            <a:ext cx="6841014" cy="800220"/>
          </a:xfrm>
          <a:prstGeom prst="rect">
            <a:avLst/>
          </a:prstGeom>
          <a:noFill/>
        </p:spPr>
        <p:txBody>
          <a:bodyPr wrap="square" lIns="182880" tIns="91440" rIns="182880" bIns="91440" rtlCol="0">
            <a:spAutoFit/>
          </a:bodyPr>
          <a:lstStyle/>
          <a:p>
            <a:pPr algn="l"/>
            <a:r>
              <a:rPr lang="en-US" altLang="zh-CN" sz="4000" dirty="0">
                <a:solidFill>
                  <a:schemeClr val="tx1"/>
                </a:solidFill>
                <a:latin typeface="+mj-ea"/>
                <a:ea typeface="+mj-ea"/>
              </a:rPr>
              <a:t>T1&lt;A&lt;T2&lt;R&lt;T3&lt;N&lt;T4</a:t>
            </a:r>
          </a:p>
        </p:txBody>
      </p:sp>
      <p:sp>
        <p:nvSpPr>
          <p:cNvPr id="77" name="TextBox 76"/>
          <p:cNvSpPr txBox="1"/>
          <p:nvPr/>
        </p:nvSpPr>
        <p:spPr>
          <a:xfrm>
            <a:off x="7161841" y="3839547"/>
            <a:ext cx="3420506" cy="2031326"/>
          </a:xfrm>
          <a:prstGeom prst="rect">
            <a:avLst/>
          </a:prstGeom>
          <a:noFill/>
        </p:spPr>
        <p:txBody>
          <a:bodyPr wrap="square" lIns="182880" tIns="91440" rIns="182880" bIns="91440" rtlCol="0">
            <a:spAutoFit/>
          </a:bodyPr>
          <a:lstStyle/>
          <a:p>
            <a:pPr algn="l"/>
            <a:r>
              <a:rPr lang="en-US" altLang="zh-CN" sz="4000" dirty="0" err="1">
                <a:solidFill>
                  <a:schemeClr val="tx1"/>
                </a:solidFill>
                <a:latin typeface="+mj-ea"/>
                <a:ea typeface="+mj-ea"/>
              </a:rPr>
              <a:t>R.right</a:t>
            </a:r>
            <a:r>
              <a:rPr lang="en-US" altLang="zh-CN" sz="4000" dirty="0">
                <a:solidFill>
                  <a:schemeClr val="tx1"/>
                </a:solidFill>
                <a:latin typeface="+mj-ea"/>
                <a:ea typeface="+mj-ea"/>
              </a:rPr>
              <a:t>=N</a:t>
            </a:r>
          </a:p>
          <a:p>
            <a:pPr algn="l"/>
            <a:r>
              <a:rPr lang="en-US" altLang="zh-CN" sz="4000" dirty="0" err="1">
                <a:solidFill>
                  <a:schemeClr val="tx1"/>
                </a:solidFill>
                <a:latin typeface="+mj-ea"/>
                <a:ea typeface="+mj-ea"/>
              </a:rPr>
              <a:t>N.left</a:t>
            </a:r>
            <a:r>
              <a:rPr lang="en-US" altLang="zh-CN" sz="4000" dirty="0">
                <a:solidFill>
                  <a:schemeClr val="tx1"/>
                </a:solidFill>
                <a:latin typeface="+mj-ea"/>
                <a:ea typeface="+mj-ea"/>
              </a:rPr>
              <a:t>=T3</a:t>
            </a:r>
          </a:p>
          <a:p>
            <a:pPr algn="l"/>
            <a:r>
              <a:rPr lang="en-US" altLang="zh-CN" sz="4000" dirty="0">
                <a:solidFill>
                  <a:schemeClr val="tx1"/>
                </a:solidFill>
                <a:latin typeface="+mj-ea"/>
                <a:ea typeface="+mj-ea"/>
              </a:rPr>
              <a:t>R=root</a:t>
            </a:r>
          </a:p>
        </p:txBody>
      </p:sp>
      <p:sp>
        <p:nvSpPr>
          <p:cNvPr id="78" name="椭圆 77"/>
          <p:cNvSpPr/>
          <p:nvPr/>
        </p:nvSpPr>
        <p:spPr>
          <a:xfrm>
            <a:off x="10831662" y="8323862"/>
            <a:ext cx="1192740" cy="914400"/>
          </a:xfrm>
          <a:prstGeom prst="ellipse">
            <a:avLst/>
          </a:prstGeom>
          <a:solidFill>
            <a:srgbClr val="FFFF66"/>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cxnSp>
        <p:nvCxnSpPr>
          <p:cNvPr id="84" name="曲线连接符 83"/>
          <p:cNvCxnSpPr>
            <a:stCxn id="78" idx="5"/>
            <a:endCxn id="90" idx="0"/>
          </p:cNvCxnSpPr>
          <p:nvPr/>
        </p:nvCxnSpPr>
        <p:spPr>
          <a:xfrm rot="16200000" flipH="1">
            <a:off x="11840043" y="9114040"/>
            <a:ext cx="1193458" cy="117408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等腰三角形 88"/>
          <p:cNvSpPr/>
          <p:nvPr/>
        </p:nvSpPr>
        <p:spPr>
          <a:xfrm>
            <a:off x="16651378" y="10574698"/>
            <a:ext cx="1468616" cy="1222552"/>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sp>
        <p:nvSpPr>
          <p:cNvPr id="90" name="等腰三角形 89"/>
          <p:cNvSpPr/>
          <p:nvPr/>
        </p:nvSpPr>
        <p:spPr>
          <a:xfrm>
            <a:off x="12289502" y="10297810"/>
            <a:ext cx="1468616" cy="1222552"/>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T4</a:t>
            </a:r>
            <a:endParaRPr lang="zh-CN" altLang="en-US" sz="2400" dirty="0">
              <a:solidFill>
                <a:schemeClr val="tx1"/>
              </a:solidFill>
              <a:latin typeface="+mj-ea"/>
              <a:ea typeface="+mj-ea"/>
            </a:endParaRPr>
          </a:p>
        </p:txBody>
      </p:sp>
      <p:sp>
        <p:nvSpPr>
          <p:cNvPr id="93" name="等腰三角形 92"/>
          <p:cNvSpPr/>
          <p:nvPr/>
        </p:nvSpPr>
        <p:spPr>
          <a:xfrm>
            <a:off x="10632924" y="10369796"/>
            <a:ext cx="1468616" cy="1222552"/>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cxnSp>
        <p:nvCxnSpPr>
          <p:cNvPr id="96" name="曲线连接符 95"/>
          <p:cNvCxnSpPr>
            <a:endCxn id="93" idx="0"/>
          </p:cNvCxnSpPr>
          <p:nvPr/>
        </p:nvCxnSpPr>
        <p:spPr>
          <a:xfrm rot="16200000" flipH="1">
            <a:off x="10658280" y="9660844"/>
            <a:ext cx="1241804" cy="17610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曲线连接符 101"/>
          <p:cNvCxnSpPr>
            <a:endCxn id="78" idx="0"/>
          </p:cNvCxnSpPr>
          <p:nvPr/>
        </p:nvCxnSpPr>
        <p:spPr>
          <a:xfrm rot="16200000" flipH="1">
            <a:off x="10360225" y="7256052"/>
            <a:ext cx="1101598" cy="103402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a:xfrm>
            <a:off x="988395" y="5202257"/>
            <a:ext cx="6754954" cy="6706866"/>
            <a:chOff x="791002" y="2545192"/>
            <a:chExt cx="3377477" cy="3353433"/>
          </a:xfrm>
        </p:grpSpPr>
        <p:sp>
          <p:nvSpPr>
            <p:cNvPr id="105" name="椭圆 104"/>
            <p:cNvSpPr/>
            <p:nvPr/>
          </p:nvSpPr>
          <p:spPr>
            <a:xfrm>
              <a:off x="2864986" y="2545192"/>
              <a:ext cx="596370" cy="457200"/>
            </a:xfrm>
            <a:prstGeom prst="ellipse">
              <a:avLst/>
            </a:prstGeom>
            <a:solidFill>
              <a:srgbClr val="FFFF66"/>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sp>
          <p:nvSpPr>
            <p:cNvPr id="106" name="椭圆 105"/>
            <p:cNvSpPr/>
            <p:nvPr/>
          </p:nvSpPr>
          <p:spPr>
            <a:xfrm>
              <a:off x="2058399" y="3402920"/>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R</a:t>
              </a:r>
              <a:endParaRPr lang="zh-CN" altLang="en-US" sz="2200" dirty="0">
                <a:solidFill>
                  <a:schemeClr val="tx1"/>
                </a:solidFill>
              </a:endParaRPr>
            </a:p>
          </p:txBody>
        </p:sp>
        <p:cxnSp>
          <p:nvCxnSpPr>
            <p:cNvPr id="107" name="曲线连接符 106"/>
            <p:cNvCxnSpPr>
              <a:stCxn id="105" idx="3"/>
              <a:endCxn id="106" idx="0"/>
            </p:cNvCxnSpPr>
            <p:nvPr/>
          </p:nvCxnSpPr>
          <p:spPr>
            <a:xfrm rot="5400000">
              <a:off x="2420712" y="2871309"/>
              <a:ext cx="467483" cy="59573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1437973" y="4277845"/>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A</a:t>
              </a:r>
              <a:endParaRPr lang="zh-CN" altLang="en-US" sz="2200" dirty="0">
                <a:solidFill>
                  <a:schemeClr val="tx1"/>
                </a:solidFill>
              </a:endParaRPr>
            </a:p>
          </p:txBody>
        </p:sp>
        <p:cxnSp>
          <p:nvCxnSpPr>
            <p:cNvPr id="109" name="曲线连接符 108"/>
            <p:cNvCxnSpPr>
              <a:stCxn id="106" idx="2"/>
              <a:endCxn id="108" idx="0"/>
            </p:cNvCxnSpPr>
            <p:nvPr/>
          </p:nvCxnSpPr>
          <p:spPr>
            <a:xfrm rot="10800000" flipV="1">
              <a:off x="1736159" y="3631519"/>
              <a:ext cx="322241" cy="646325"/>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等腰三角形 109"/>
            <p:cNvSpPr/>
            <p:nvPr/>
          </p:nvSpPr>
          <p:spPr>
            <a:xfrm>
              <a:off x="791002" y="5287349"/>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zh-CN" sz="2400" dirty="0">
                  <a:solidFill>
                    <a:schemeClr val="tx1"/>
                  </a:solidFill>
                  <a:latin typeface="+mj-ea"/>
                  <a:ea typeface="+mj-ea"/>
                </a:rPr>
                <a:t>T1</a:t>
              </a:r>
              <a:endParaRPr lang="zh-CN" altLang="en-US" sz="2400" dirty="0">
                <a:solidFill>
                  <a:schemeClr val="tx1"/>
                </a:solidFill>
                <a:latin typeface="+mj-ea"/>
                <a:ea typeface="+mj-ea"/>
              </a:endParaRPr>
            </a:p>
          </p:txBody>
        </p:sp>
        <p:cxnSp>
          <p:nvCxnSpPr>
            <p:cNvPr id="111" name="曲线连接符 110"/>
            <p:cNvCxnSpPr>
              <a:stCxn id="105" idx="5"/>
            </p:cNvCxnSpPr>
            <p:nvPr/>
          </p:nvCxnSpPr>
          <p:spPr>
            <a:xfrm rot="16200000" flipH="1">
              <a:off x="3360809" y="2948647"/>
              <a:ext cx="453726" cy="427305"/>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曲线连接符 111"/>
            <p:cNvCxnSpPr>
              <a:stCxn id="106" idx="6"/>
            </p:cNvCxnSpPr>
            <p:nvPr/>
          </p:nvCxnSpPr>
          <p:spPr>
            <a:xfrm>
              <a:off x="2654769" y="3631520"/>
              <a:ext cx="388945" cy="569287"/>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曲线连接符 112"/>
            <p:cNvCxnSpPr>
              <a:stCxn id="108" idx="5"/>
            </p:cNvCxnSpPr>
            <p:nvPr/>
          </p:nvCxnSpPr>
          <p:spPr>
            <a:xfrm rot="16200000" flipH="1">
              <a:off x="1874058" y="4741038"/>
              <a:ext cx="573448" cy="427551"/>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曲线连接符 113"/>
            <p:cNvCxnSpPr>
              <a:stCxn id="108" idx="3"/>
              <a:endCxn id="110" idx="0"/>
            </p:cNvCxnSpPr>
            <p:nvPr/>
          </p:nvCxnSpPr>
          <p:spPr>
            <a:xfrm rot="5400000">
              <a:off x="1032104" y="4794143"/>
              <a:ext cx="619259" cy="367153"/>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等腰三角形 114"/>
            <p:cNvSpPr/>
            <p:nvPr/>
          </p:nvSpPr>
          <p:spPr>
            <a:xfrm>
              <a:off x="2006931" y="5195727"/>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T2</a:t>
              </a:r>
              <a:endParaRPr lang="zh-CN" altLang="en-US" sz="2400" dirty="0">
                <a:solidFill>
                  <a:schemeClr val="tx1"/>
                </a:solidFill>
                <a:latin typeface="+mj-ea"/>
                <a:ea typeface="+mj-ea"/>
              </a:endParaRPr>
            </a:p>
          </p:txBody>
        </p:sp>
        <p:sp>
          <p:nvSpPr>
            <p:cNvPr id="116" name="等腰三角形 115"/>
            <p:cNvSpPr/>
            <p:nvPr/>
          </p:nvSpPr>
          <p:spPr>
            <a:xfrm>
              <a:off x="2676560" y="4200807"/>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sp>
          <p:nvSpPr>
            <p:cNvPr id="117" name="等腰三角形 116"/>
            <p:cNvSpPr/>
            <p:nvPr/>
          </p:nvSpPr>
          <p:spPr>
            <a:xfrm>
              <a:off x="3434171" y="3389163"/>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T4</a:t>
              </a:r>
              <a:endParaRPr lang="zh-CN" altLang="en-US" sz="2400" dirty="0">
                <a:solidFill>
                  <a:schemeClr val="tx1"/>
                </a:solidFill>
                <a:latin typeface="+mj-ea"/>
                <a:ea typeface="+mj-ea"/>
              </a:endParaRPr>
            </a:p>
          </p:txBody>
        </p:sp>
      </p:grpSp>
      <p:sp>
        <p:nvSpPr>
          <p:cNvPr id="120" name="右箭头 119"/>
          <p:cNvSpPr/>
          <p:nvPr/>
        </p:nvSpPr>
        <p:spPr>
          <a:xfrm>
            <a:off x="8793066" y="8267110"/>
            <a:ext cx="2908568" cy="800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44"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45"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6"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7"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8"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9"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0"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1"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53" name="圆角矩形 52"/>
          <p:cNvSpPr/>
          <p:nvPr/>
        </p:nvSpPr>
        <p:spPr>
          <a:xfrm>
            <a:off x="1150021" y="2537520"/>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90561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1000"/>
                                        <p:tgtEl>
                                          <p:spTgt spid="75"/>
                                        </p:tgtEl>
                                      </p:cBhvr>
                                    </p:animEffect>
                                    <p:anim calcmode="lin" valueType="num">
                                      <p:cBhvr>
                                        <p:cTn id="13" dur="1000" fill="hold"/>
                                        <p:tgtEl>
                                          <p:spTgt spid="75"/>
                                        </p:tgtEl>
                                        <p:attrNameLst>
                                          <p:attrName>ppt_x</p:attrName>
                                        </p:attrNameLst>
                                      </p:cBhvr>
                                      <p:tavLst>
                                        <p:tav tm="0">
                                          <p:val>
                                            <p:strVal val="#ppt_x"/>
                                          </p:val>
                                        </p:tav>
                                        <p:tav tm="100000">
                                          <p:val>
                                            <p:strVal val="#ppt_x"/>
                                          </p:val>
                                        </p:tav>
                                      </p:tavLst>
                                    </p:anim>
                                    <p:anim calcmode="lin" valueType="num">
                                      <p:cBhvr>
                                        <p:cTn id="14" dur="1000" fill="hold"/>
                                        <p:tgtEl>
                                          <p:spTgt spid="7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1000"/>
                                        <p:tgtEl>
                                          <p:spTgt spid="70"/>
                                        </p:tgtEl>
                                      </p:cBhvr>
                                    </p:animEffect>
                                    <p:anim calcmode="lin" valueType="num">
                                      <p:cBhvr>
                                        <p:cTn id="18" dur="1000" fill="hold"/>
                                        <p:tgtEl>
                                          <p:spTgt spid="70"/>
                                        </p:tgtEl>
                                        <p:attrNameLst>
                                          <p:attrName>ppt_x</p:attrName>
                                        </p:attrNameLst>
                                      </p:cBhvr>
                                      <p:tavLst>
                                        <p:tav tm="0">
                                          <p:val>
                                            <p:strVal val="#ppt_x"/>
                                          </p:val>
                                        </p:tav>
                                        <p:tav tm="100000">
                                          <p:val>
                                            <p:strVal val="#ppt_x"/>
                                          </p:val>
                                        </p:tav>
                                      </p:tavLst>
                                    </p:anim>
                                    <p:anim calcmode="lin" valueType="num">
                                      <p:cBhvr>
                                        <p:cTn id="19" dur="1000" fill="hold"/>
                                        <p:tgtEl>
                                          <p:spTgt spid="7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1000"/>
                                        <p:tgtEl>
                                          <p:spTgt spid="74"/>
                                        </p:tgtEl>
                                      </p:cBhvr>
                                    </p:animEffect>
                                    <p:anim calcmode="lin" valueType="num">
                                      <p:cBhvr>
                                        <p:cTn id="23" dur="1000" fill="hold"/>
                                        <p:tgtEl>
                                          <p:spTgt spid="74"/>
                                        </p:tgtEl>
                                        <p:attrNameLst>
                                          <p:attrName>ppt_x</p:attrName>
                                        </p:attrNameLst>
                                      </p:cBhvr>
                                      <p:tavLst>
                                        <p:tav tm="0">
                                          <p:val>
                                            <p:strVal val="#ppt_x"/>
                                          </p:val>
                                        </p:tav>
                                        <p:tav tm="100000">
                                          <p:val>
                                            <p:strVal val="#ppt_x"/>
                                          </p:val>
                                        </p:tav>
                                      </p:tavLst>
                                    </p:anim>
                                    <p:anim calcmode="lin" valueType="num">
                                      <p:cBhvr>
                                        <p:cTn id="24" dur="1000" fill="hold"/>
                                        <p:tgtEl>
                                          <p:spTgt spid="7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1000"/>
                                        <p:tgtEl>
                                          <p:spTgt spid="71"/>
                                        </p:tgtEl>
                                      </p:cBhvr>
                                    </p:animEffect>
                                    <p:anim calcmode="lin" valueType="num">
                                      <p:cBhvr>
                                        <p:cTn id="28" dur="1000" fill="hold"/>
                                        <p:tgtEl>
                                          <p:spTgt spid="71"/>
                                        </p:tgtEl>
                                        <p:attrNameLst>
                                          <p:attrName>ppt_x</p:attrName>
                                        </p:attrNameLst>
                                      </p:cBhvr>
                                      <p:tavLst>
                                        <p:tav tm="0">
                                          <p:val>
                                            <p:strVal val="#ppt_x"/>
                                          </p:val>
                                        </p:tav>
                                        <p:tav tm="100000">
                                          <p:val>
                                            <p:strVal val="#ppt_x"/>
                                          </p:val>
                                        </p:tav>
                                      </p:tavLst>
                                    </p:anim>
                                    <p:anim calcmode="lin" valueType="num">
                                      <p:cBhvr>
                                        <p:cTn id="29" dur="1000" fill="hold"/>
                                        <p:tgtEl>
                                          <p:spTgt spid="7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fade">
                                      <p:cBhvr>
                                        <p:cTn id="32" dur="1000"/>
                                        <p:tgtEl>
                                          <p:spTgt spid="73"/>
                                        </p:tgtEl>
                                      </p:cBhvr>
                                    </p:animEffect>
                                    <p:anim calcmode="lin" valueType="num">
                                      <p:cBhvr>
                                        <p:cTn id="33" dur="1000" fill="hold"/>
                                        <p:tgtEl>
                                          <p:spTgt spid="73"/>
                                        </p:tgtEl>
                                        <p:attrNameLst>
                                          <p:attrName>ppt_x</p:attrName>
                                        </p:attrNameLst>
                                      </p:cBhvr>
                                      <p:tavLst>
                                        <p:tav tm="0">
                                          <p:val>
                                            <p:strVal val="#ppt_x"/>
                                          </p:val>
                                        </p:tav>
                                        <p:tav tm="100000">
                                          <p:val>
                                            <p:strVal val="#ppt_x"/>
                                          </p:val>
                                        </p:tav>
                                      </p:tavLst>
                                    </p:anim>
                                    <p:anim calcmode="lin" valueType="num">
                                      <p:cBhvr>
                                        <p:cTn id="34" dur="1000" fill="hold"/>
                                        <p:tgtEl>
                                          <p:spTgt spid="7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1000"/>
                                        <p:tgtEl>
                                          <p:spTgt spid="72"/>
                                        </p:tgtEl>
                                      </p:cBhvr>
                                    </p:animEffect>
                                    <p:anim calcmode="lin" valueType="num">
                                      <p:cBhvr>
                                        <p:cTn id="38" dur="1000" fill="hold"/>
                                        <p:tgtEl>
                                          <p:spTgt spid="72"/>
                                        </p:tgtEl>
                                        <p:attrNameLst>
                                          <p:attrName>ppt_x</p:attrName>
                                        </p:attrNameLst>
                                      </p:cBhvr>
                                      <p:tavLst>
                                        <p:tav tm="0">
                                          <p:val>
                                            <p:strVal val="#ppt_x"/>
                                          </p:val>
                                        </p:tav>
                                        <p:tav tm="100000">
                                          <p:val>
                                            <p:strVal val="#ppt_x"/>
                                          </p:val>
                                        </p:tav>
                                      </p:tavLst>
                                    </p:anim>
                                    <p:anim calcmode="lin" valueType="num">
                                      <p:cBhvr>
                                        <p:cTn id="39" dur="1000" fill="hold"/>
                                        <p:tgtEl>
                                          <p:spTgt spid="7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1000"/>
                                        <p:tgtEl>
                                          <p:spTgt spid="68"/>
                                        </p:tgtEl>
                                      </p:cBhvr>
                                    </p:animEffect>
                                    <p:anim calcmode="lin" valueType="num">
                                      <p:cBhvr>
                                        <p:cTn id="43" dur="1000" fill="hold"/>
                                        <p:tgtEl>
                                          <p:spTgt spid="68"/>
                                        </p:tgtEl>
                                        <p:attrNameLst>
                                          <p:attrName>ppt_x</p:attrName>
                                        </p:attrNameLst>
                                      </p:cBhvr>
                                      <p:tavLst>
                                        <p:tav tm="0">
                                          <p:val>
                                            <p:strVal val="#ppt_x"/>
                                          </p:val>
                                        </p:tav>
                                        <p:tav tm="100000">
                                          <p:val>
                                            <p:strVal val="#ppt_x"/>
                                          </p:val>
                                        </p:tav>
                                      </p:tavLst>
                                    </p:anim>
                                    <p:anim calcmode="lin" valueType="num">
                                      <p:cBhvr>
                                        <p:cTn id="44"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wipe(left)">
                                      <p:cBhvr>
                                        <p:cTn id="49" dur="500"/>
                                        <p:tgtEl>
                                          <p:spTgt spid="7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7">
                                            <p:txEl>
                                              <p:pRg st="0" end="0"/>
                                            </p:txEl>
                                          </p:spTgt>
                                        </p:tgtEl>
                                        <p:attrNameLst>
                                          <p:attrName>style.visibility</p:attrName>
                                        </p:attrNameLst>
                                      </p:cBhvr>
                                      <p:to>
                                        <p:strVal val="visible"/>
                                      </p:to>
                                    </p:set>
                                    <p:animEffect transition="in" filter="wipe(left)">
                                      <p:cBhvr>
                                        <p:cTn id="54" dur="500"/>
                                        <p:tgtEl>
                                          <p:spTgt spid="77">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9"/>
                                          </p:stCondLst>
                                        </p:cTn>
                                        <p:tgtEl>
                                          <p:spTgt spid="7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9"/>
                                          </p:stCondLst>
                                        </p:cTn>
                                        <p:tgtEl>
                                          <p:spTgt spid="7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500"/>
                                        <p:tgtEl>
                                          <p:spTgt spid="78"/>
                                        </p:tgtEl>
                                      </p:cBhvr>
                                    </p:animEffect>
                                  </p:childTnLst>
                                </p:cTn>
                              </p:par>
                              <p:par>
                                <p:cTn id="68" presetID="1" presetClass="exit" presetSubtype="0" fill="hold" nodeType="withEffect">
                                  <p:stCondLst>
                                    <p:cond delay="0"/>
                                  </p:stCondLst>
                                  <p:childTnLst>
                                    <p:set>
                                      <p:cBhvr>
                                        <p:cTn id="69" dur="1" fill="hold">
                                          <p:stCondLst>
                                            <p:cond delay="0"/>
                                          </p:stCondLst>
                                        </p:cTn>
                                        <p:tgtEl>
                                          <p:spTgt spid="34"/>
                                        </p:tgtEl>
                                        <p:attrNameLst>
                                          <p:attrName>style.visibility</p:attrName>
                                        </p:attrNameLst>
                                      </p:cBhvr>
                                      <p:to>
                                        <p:strVal val="hidden"/>
                                      </p:to>
                                    </p:set>
                                  </p:childTnLst>
                                </p:cTn>
                              </p:par>
                              <p:par>
                                <p:cTn id="70" presetID="10" presetClass="entr" presetSubtype="0" fill="hold" nodeType="with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fade">
                                      <p:cBhvr>
                                        <p:cTn id="72" dur="500"/>
                                        <p:tgtEl>
                                          <p:spTgt spid="8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90"/>
                                        </p:tgtEl>
                                        <p:attrNameLst>
                                          <p:attrName>style.visibility</p:attrName>
                                        </p:attrNameLst>
                                      </p:cBhvr>
                                      <p:to>
                                        <p:strVal val="visible"/>
                                      </p:to>
                                    </p:set>
                                    <p:animEffect transition="in" filter="fade">
                                      <p:cBhvr>
                                        <p:cTn id="75" dur="500"/>
                                        <p:tgtEl>
                                          <p:spTgt spid="90"/>
                                        </p:tgtEl>
                                      </p:cBhvr>
                                    </p:animEffect>
                                  </p:childTnLst>
                                </p:cTn>
                              </p:par>
                              <p:par>
                                <p:cTn id="76" presetID="10" presetClass="entr" presetSubtype="0" fill="hold" nodeType="withEffect">
                                  <p:stCondLst>
                                    <p:cond delay="0"/>
                                  </p:stCondLst>
                                  <p:childTnLst>
                                    <p:set>
                                      <p:cBhvr>
                                        <p:cTn id="77" dur="1" fill="hold">
                                          <p:stCondLst>
                                            <p:cond delay="0"/>
                                          </p:stCondLst>
                                        </p:cTn>
                                        <p:tgtEl>
                                          <p:spTgt spid="102"/>
                                        </p:tgtEl>
                                        <p:attrNameLst>
                                          <p:attrName>style.visibility</p:attrName>
                                        </p:attrNameLst>
                                      </p:cBhvr>
                                      <p:to>
                                        <p:strVal val="visible"/>
                                      </p:to>
                                    </p:set>
                                    <p:animEffect transition="in" filter="fade">
                                      <p:cBhvr>
                                        <p:cTn id="78" dur="500"/>
                                        <p:tgtEl>
                                          <p:spTgt spid="102"/>
                                        </p:tgtEl>
                                      </p:cBhvr>
                                    </p:animEffect>
                                  </p:childTnLst>
                                </p:cTn>
                              </p:par>
                              <p:par>
                                <p:cTn id="79" presetID="1" presetClass="exit" presetSubtype="0" fill="hold" nodeType="withEffect">
                                  <p:stCondLst>
                                    <p:cond delay="0"/>
                                  </p:stCondLst>
                                  <p:childTnLst>
                                    <p:set>
                                      <p:cBhvr>
                                        <p:cTn id="80" dur="1" fill="hold">
                                          <p:stCondLst>
                                            <p:cond delay="0"/>
                                          </p:stCondLst>
                                        </p:cTn>
                                        <p:tgtEl>
                                          <p:spTgt spid="69"/>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75"/>
                                        </p:tgtEl>
                                        <p:attrNameLst>
                                          <p:attrName>style.visibility</p:attrName>
                                        </p:attrNameLst>
                                      </p:cBhvr>
                                      <p:to>
                                        <p:strVal val="hidden"/>
                                      </p:to>
                                    </p:set>
                                  </p:childTnLst>
                                </p:cTn>
                              </p:par>
                              <p:par>
                                <p:cTn id="83" presetID="1" presetClass="exit" presetSubtype="0" fill="hold" grpId="0" nodeType="withEffect">
                                  <p:stCondLst>
                                    <p:cond delay="0"/>
                                  </p:stCondLst>
                                  <p:childTnLst>
                                    <p:set>
                                      <p:cBhvr>
                                        <p:cTn id="84" dur="1" fill="hold">
                                          <p:stCondLst>
                                            <p:cond delay="0"/>
                                          </p:stCondLst>
                                        </p:cTn>
                                        <p:tgtEl>
                                          <p:spTgt spid="32"/>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77">
                                            <p:txEl>
                                              <p:pRg st="1" end="1"/>
                                            </p:txEl>
                                          </p:spTgt>
                                        </p:tgtEl>
                                        <p:attrNameLst>
                                          <p:attrName>style.visibility</p:attrName>
                                        </p:attrNameLst>
                                      </p:cBhvr>
                                      <p:to>
                                        <p:strVal val="visible"/>
                                      </p:to>
                                    </p:set>
                                    <p:animEffect transition="in" filter="wipe(left)">
                                      <p:cBhvr>
                                        <p:cTn id="89" dur="500"/>
                                        <p:tgtEl>
                                          <p:spTgt spid="77">
                                            <p:txEl>
                                              <p:pRg st="1" end="1"/>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96"/>
                                        </p:tgtEl>
                                        <p:attrNameLst>
                                          <p:attrName>style.visibility</p:attrName>
                                        </p:attrNameLst>
                                      </p:cBhvr>
                                      <p:to>
                                        <p:strVal val="visible"/>
                                      </p:to>
                                    </p:set>
                                    <p:animEffect transition="in" filter="fade">
                                      <p:cBhvr>
                                        <p:cTn id="94" dur="500"/>
                                        <p:tgtEl>
                                          <p:spTgt spid="96"/>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93"/>
                                        </p:tgtEl>
                                        <p:attrNameLst>
                                          <p:attrName>style.visibility</p:attrName>
                                        </p:attrNameLst>
                                      </p:cBhvr>
                                      <p:to>
                                        <p:strVal val="visible"/>
                                      </p:to>
                                    </p:set>
                                    <p:animEffect transition="in" filter="fade">
                                      <p:cBhvr>
                                        <p:cTn id="97" dur="500"/>
                                        <p:tgtEl>
                                          <p:spTgt spid="93"/>
                                        </p:tgtEl>
                                      </p:cBhvr>
                                    </p:animEffect>
                                  </p:childTnLst>
                                </p:cTn>
                              </p:par>
                              <p:par>
                                <p:cTn id="98" presetID="1" presetClass="exit" presetSubtype="0" fill="hold" grpId="1" nodeType="withEffect">
                                  <p:stCondLst>
                                    <p:cond delay="0"/>
                                  </p:stCondLst>
                                  <p:childTnLst>
                                    <p:set>
                                      <p:cBhvr>
                                        <p:cTn id="99" dur="1" fill="hold">
                                          <p:stCondLst>
                                            <p:cond delay="0"/>
                                          </p:stCondLst>
                                        </p:cTn>
                                        <p:tgtEl>
                                          <p:spTgt spid="89"/>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77">
                                            <p:txEl>
                                              <p:pRg st="2" end="2"/>
                                            </p:txEl>
                                          </p:spTgt>
                                        </p:tgtEl>
                                        <p:attrNameLst>
                                          <p:attrName>style.visibility</p:attrName>
                                        </p:attrNameLst>
                                      </p:cBhvr>
                                      <p:to>
                                        <p:strVal val="visible"/>
                                      </p:to>
                                    </p:set>
                                    <p:animEffect transition="in" filter="wipe(left)">
                                      <p:cBhvr>
                                        <p:cTn id="104" dur="500"/>
                                        <p:tgtEl>
                                          <p:spTgt spid="77">
                                            <p:txEl>
                                              <p:pRg st="2" end="2"/>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2000" fill="hold"/>
                                        <p:tgtEl>
                                          <p:spTgt spid="78"/>
                                        </p:tgtEl>
                                        <p:attrNameLst>
                                          <p:attrName>fillcolor</p:attrName>
                                        </p:attrNameLst>
                                      </p:cBhvr>
                                      <p:to>
                                        <a:srgbClr val="BCE1F4"/>
                                      </p:to>
                                    </p:animClr>
                                    <p:set>
                                      <p:cBhvr>
                                        <p:cTn id="109" dur="2000" fill="hold"/>
                                        <p:tgtEl>
                                          <p:spTgt spid="78"/>
                                        </p:tgtEl>
                                        <p:attrNameLst>
                                          <p:attrName>fill.type</p:attrName>
                                        </p:attrNameLst>
                                      </p:cBhvr>
                                      <p:to>
                                        <p:strVal val="solid"/>
                                      </p:to>
                                    </p:set>
                                    <p:set>
                                      <p:cBhvr>
                                        <p:cTn id="110" dur="2000" fill="hold"/>
                                        <p:tgtEl>
                                          <p:spTgt spid="78"/>
                                        </p:tgtEl>
                                        <p:attrNameLst>
                                          <p:attrName>fill.on</p:attrName>
                                        </p:attrNameLst>
                                      </p:cBhvr>
                                      <p:to>
                                        <p:strVal val="true"/>
                                      </p:to>
                                    </p:set>
                                  </p:childTnLst>
                                </p:cTn>
                              </p:par>
                              <p:par>
                                <p:cTn id="111" presetID="1" presetClass="emph" presetSubtype="2" fill="hold" nodeType="withEffect">
                                  <p:stCondLst>
                                    <p:cond delay="0"/>
                                  </p:stCondLst>
                                  <p:childTnLst>
                                    <p:animClr clrSpc="rgb" dir="cw">
                                      <p:cBhvr>
                                        <p:cTn id="112" dur="2000" fill="hold"/>
                                        <p:tgtEl>
                                          <p:spTgt spid="33"/>
                                        </p:tgtEl>
                                        <p:attrNameLst>
                                          <p:attrName>fillcolor</p:attrName>
                                        </p:attrNameLst>
                                      </p:cBhvr>
                                      <p:to>
                                        <a:srgbClr val="FFFF00"/>
                                      </p:to>
                                    </p:animClr>
                                    <p:set>
                                      <p:cBhvr>
                                        <p:cTn id="113" dur="2000" fill="hold"/>
                                        <p:tgtEl>
                                          <p:spTgt spid="33"/>
                                        </p:tgtEl>
                                        <p:attrNameLst>
                                          <p:attrName>fill.type</p:attrName>
                                        </p:attrNameLst>
                                      </p:cBhvr>
                                      <p:to>
                                        <p:strVal val="solid"/>
                                      </p:to>
                                    </p:set>
                                    <p:set>
                                      <p:cBhvr>
                                        <p:cTn id="114" dur="2000" fill="hold"/>
                                        <p:tgtEl>
                                          <p:spTgt spid="33"/>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nodeType="clickEffect">
                                  <p:stCondLst>
                                    <p:cond delay="0"/>
                                  </p:stCondLst>
                                  <p:childTnLst>
                                    <p:animMotion origin="layout" path="M 0 0 L 0.25 0 E" pathEditMode="relative" ptsTypes="">
                                      <p:cBhvr>
                                        <p:cTn id="118" dur="2000" fill="hold"/>
                                        <p:tgtEl>
                                          <p:spTgt spid="69"/>
                                        </p:tgtEl>
                                        <p:attrNameLst>
                                          <p:attrName>ppt_x</p:attrName>
                                          <p:attrName>ppt_y</p:attrName>
                                        </p:attrNameLst>
                                      </p:cBhvr>
                                    </p:animMotion>
                                  </p:childTnLst>
                                </p:cTn>
                              </p:par>
                              <p:par>
                                <p:cTn id="119" presetID="63" presetClass="path" presetSubtype="0" accel="50000" decel="50000" fill="hold" grpId="2" nodeType="withEffect">
                                  <p:stCondLst>
                                    <p:cond delay="0"/>
                                  </p:stCondLst>
                                  <p:childTnLst>
                                    <p:animMotion origin="layout" path="M 0 0 L 0.25 0 E" pathEditMode="relative" ptsTypes="">
                                      <p:cBhvr>
                                        <p:cTn id="120" dur="2000" fill="hold"/>
                                        <p:tgtEl>
                                          <p:spTgt spid="75"/>
                                        </p:tgtEl>
                                        <p:attrNameLst>
                                          <p:attrName>ppt_x</p:attrName>
                                          <p:attrName>ppt_y</p:attrName>
                                        </p:attrNameLst>
                                      </p:cBhvr>
                                    </p:animMotion>
                                  </p:childTnLst>
                                </p:cTn>
                              </p:par>
                              <p:par>
                                <p:cTn id="121" presetID="63" presetClass="path" presetSubtype="0" accel="50000" decel="50000" fill="hold" nodeType="withEffect">
                                  <p:stCondLst>
                                    <p:cond delay="0"/>
                                  </p:stCondLst>
                                  <p:childTnLst>
                                    <p:animMotion origin="layout" path="M 0 0 L 0.25 0 E" pathEditMode="relative" ptsTypes="">
                                      <p:cBhvr>
                                        <p:cTn id="122" dur="2000" fill="hold"/>
                                        <p:tgtEl>
                                          <p:spTgt spid="70"/>
                                        </p:tgtEl>
                                        <p:attrNameLst>
                                          <p:attrName>ppt_x</p:attrName>
                                          <p:attrName>ppt_y</p:attrName>
                                        </p:attrNameLst>
                                      </p:cBhvr>
                                    </p:animMotion>
                                  </p:childTnLst>
                                </p:cTn>
                              </p:par>
                              <p:par>
                                <p:cTn id="123" presetID="63" presetClass="path" presetSubtype="0" accel="50000" decel="50000" fill="hold" grpId="2" nodeType="withEffect">
                                  <p:stCondLst>
                                    <p:cond delay="0"/>
                                  </p:stCondLst>
                                  <p:childTnLst>
                                    <p:animMotion origin="layout" path="M 0 0 L 0.25 0 E" pathEditMode="relative" ptsTypes="">
                                      <p:cBhvr>
                                        <p:cTn id="124" dur="2000" fill="hold"/>
                                        <p:tgtEl>
                                          <p:spTgt spid="74"/>
                                        </p:tgtEl>
                                        <p:attrNameLst>
                                          <p:attrName>ppt_x</p:attrName>
                                          <p:attrName>ppt_y</p:attrName>
                                        </p:attrNameLst>
                                      </p:cBhvr>
                                    </p:animMotion>
                                  </p:childTnLst>
                                </p:cTn>
                              </p:par>
                              <p:par>
                                <p:cTn id="125" presetID="63" presetClass="path" presetSubtype="0" accel="50000" decel="50000" fill="hold" nodeType="withEffect">
                                  <p:stCondLst>
                                    <p:cond delay="0"/>
                                  </p:stCondLst>
                                  <p:childTnLst>
                                    <p:animMotion origin="layout" path="M 0 0 L 0.25 0 E" pathEditMode="relative" ptsTypes="">
                                      <p:cBhvr>
                                        <p:cTn id="126" dur="2000" fill="hold"/>
                                        <p:tgtEl>
                                          <p:spTgt spid="71"/>
                                        </p:tgtEl>
                                        <p:attrNameLst>
                                          <p:attrName>ppt_x</p:attrName>
                                          <p:attrName>ppt_y</p:attrName>
                                        </p:attrNameLst>
                                      </p:cBhvr>
                                    </p:animMotion>
                                  </p:childTnLst>
                                </p:cTn>
                              </p:par>
                              <p:par>
                                <p:cTn id="127" presetID="63" presetClass="path" presetSubtype="0" accel="50000" decel="50000" fill="hold" grpId="1" nodeType="withEffect">
                                  <p:stCondLst>
                                    <p:cond delay="0"/>
                                  </p:stCondLst>
                                  <p:childTnLst>
                                    <p:animMotion origin="layout" path="M 0 0 L 0.25 0 E" pathEditMode="relative" ptsTypes="">
                                      <p:cBhvr>
                                        <p:cTn id="128" dur="2000" fill="hold"/>
                                        <p:tgtEl>
                                          <p:spTgt spid="73"/>
                                        </p:tgtEl>
                                        <p:attrNameLst>
                                          <p:attrName>ppt_x</p:attrName>
                                          <p:attrName>ppt_y</p:attrName>
                                        </p:attrNameLst>
                                      </p:cBhvr>
                                    </p:animMotion>
                                  </p:childTnLst>
                                </p:cTn>
                              </p:par>
                              <p:par>
                                <p:cTn id="129" presetID="63" presetClass="path" presetSubtype="0" accel="50000" decel="50000" fill="hold" nodeType="withEffect">
                                  <p:stCondLst>
                                    <p:cond delay="0"/>
                                  </p:stCondLst>
                                  <p:childTnLst>
                                    <p:animMotion origin="layout" path="M 0 0 L 0.25 0 E" pathEditMode="relative" ptsTypes="">
                                      <p:cBhvr>
                                        <p:cTn id="130" dur="2000" fill="hold"/>
                                        <p:tgtEl>
                                          <p:spTgt spid="72"/>
                                        </p:tgtEl>
                                        <p:attrNameLst>
                                          <p:attrName>ppt_x</p:attrName>
                                          <p:attrName>ppt_y</p:attrName>
                                        </p:attrNameLst>
                                      </p:cBhvr>
                                    </p:animMotion>
                                  </p:childTnLst>
                                </p:cTn>
                              </p:par>
                              <p:par>
                                <p:cTn id="131" presetID="63" presetClass="path" presetSubtype="0" accel="50000" decel="50000" fill="hold" grpId="1" nodeType="withEffect">
                                  <p:stCondLst>
                                    <p:cond delay="0"/>
                                  </p:stCondLst>
                                  <p:childTnLst>
                                    <p:animMotion origin="layout" path="M 0 0 L 0.25 0 E" pathEditMode="relative" ptsTypes="">
                                      <p:cBhvr>
                                        <p:cTn id="132" dur="2000" fill="hold"/>
                                        <p:tgtEl>
                                          <p:spTgt spid="68"/>
                                        </p:tgtEl>
                                        <p:attrNameLst>
                                          <p:attrName>ppt_x</p:attrName>
                                          <p:attrName>ppt_y</p:attrName>
                                        </p:attrNameLst>
                                      </p:cBhvr>
                                    </p:animMotion>
                                  </p:childTnLst>
                                </p:cTn>
                              </p:par>
                              <p:par>
                                <p:cTn id="133" presetID="63" presetClass="path" presetSubtype="0" accel="50000" decel="50000" fill="hold" grpId="1" nodeType="withEffect">
                                  <p:stCondLst>
                                    <p:cond delay="0"/>
                                  </p:stCondLst>
                                  <p:childTnLst>
                                    <p:animMotion origin="layout" path="M 0 0 L 0.25 0 E" pathEditMode="relative" ptsTypes="">
                                      <p:cBhvr>
                                        <p:cTn id="134" dur="2000" fill="hold"/>
                                        <p:tgtEl>
                                          <p:spTgt spid="76"/>
                                        </p:tgtEl>
                                        <p:attrNameLst>
                                          <p:attrName>ppt_x</p:attrName>
                                          <p:attrName>ppt_y</p:attrName>
                                        </p:attrNameLst>
                                      </p:cBhvr>
                                    </p:animMotion>
                                  </p:childTnLst>
                                </p:cTn>
                              </p:par>
                              <p:par>
                                <p:cTn id="135" presetID="63" presetClass="path" presetSubtype="0" accel="50000" decel="50000" fill="hold" grpId="0" nodeType="withEffect">
                                  <p:stCondLst>
                                    <p:cond delay="0"/>
                                  </p:stCondLst>
                                  <p:childTnLst>
                                    <p:animMotion origin="layout" path="M 0 0 L 0.25 0 E" pathEditMode="relative" ptsTypes="">
                                      <p:cBhvr>
                                        <p:cTn id="136" dur="2000" fill="hold"/>
                                        <p:tgtEl>
                                          <p:spTgt spid="77">
                                            <p:txEl>
                                              <p:pRg st="0" end="0"/>
                                            </p:txEl>
                                          </p:spTgt>
                                        </p:tgtEl>
                                        <p:attrNameLst>
                                          <p:attrName>ppt_x</p:attrName>
                                          <p:attrName>ppt_y</p:attrName>
                                        </p:attrNameLst>
                                      </p:cBhvr>
                                    </p:animMotion>
                                  </p:childTnLst>
                                </p:cTn>
                              </p:par>
                              <p:par>
                                <p:cTn id="137" presetID="63" presetClass="path" presetSubtype="0" accel="50000" decel="50000" fill="hold" grpId="0" nodeType="withEffect">
                                  <p:stCondLst>
                                    <p:cond delay="0"/>
                                  </p:stCondLst>
                                  <p:childTnLst>
                                    <p:animMotion origin="layout" path="M 0 0 L 0.25 0 E" pathEditMode="relative" ptsTypes="">
                                      <p:cBhvr>
                                        <p:cTn id="138" dur="2000" fill="hold"/>
                                        <p:tgtEl>
                                          <p:spTgt spid="77">
                                            <p:txEl>
                                              <p:pRg st="1" end="1"/>
                                            </p:txEl>
                                          </p:spTgt>
                                        </p:tgtEl>
                                        <p:attrNameLst>
                                          <p:attrName>ppt_x</p:attrName>
                                          <p:attrName>ppt_y</p:attrName>
                                        </p:attrNameLst>
                                      </p:cBhvr>
                                    </p:animMotion>
                                  </p:childTnLst>
                                </p:cTn>
                              </p:par>
                              <p:par>
                                <p:cTn id="139" presetID="63" presetClass="path" presetSubtype="0" accel="50000" decel="50000" fill="hold" grpId="0" nodeType="withEffect">
                                  <p:stCondLst>
                                    <p:cond delay="0"/>
                                  </p:stCondLst>
                                  <p:childTnLst>
                                    <p:animMotion origin="layout" path="M 0 0 L 0.25 0 E" pathEditMode="relative" ptsTypes="">
                                      <p:cBhvr>
                                        <p:cTn id="140" dur="2000" fill="hold"/>
                                        <p:tgtEl>
                                          <p:spTgt spid="77">
                                            <p:txEl>
                                              <p:pRg st="2" end="2"/>
                                            </p:txEl>
                                          </p:spTgt>
                                        </p:tgtEl>
                                        <p:attrNameLst>
                                          <p:attrName>ppt_x</p:attrName>
                                          <p:attrName>ppt_y</p:attrName>
                                        </p:attrNameLst>
                                      </p:cBhvr>
                                    </p:animMotion>
                                  </p:childTnLst>
                                </p:cTn>
                              </p:par>
                              <p:par>
                                <p:cTn id="141" presetID="63" presetClass="path" presetSubtype="0" accel="50000" decel="50000" fill="hold" grpId="2" nodeType="withEffect">
                                  <p:stCondLst>
                                    <p:cond delay="0"/>
                                  </p:stCondLst>
                                  <p:childTnLst>
                                    <p:animMotion origin="layout" path="M 0 0 L 0.25 0 E" pathEditMode="relative" ptsTypes="">
                                      <p:cBhvr>
                                        <p:cTn id="142" dur="2000" fill="hold"/>
                                        <p:tgtEl>
                                          <p:spTgt spid="89"/>
                                        </p:tgtEl>
                                        <p:attrNameLst>
                                          <p:attrName>ppt_x</p:attrName>
                                          <p:attrName>ppt_y</p:attrName>
                                        </p:attrNameLst>
                                      </p:cBhvr>
                                    </p:animMotion>
                                  </p:childTnLst>
                                </p:cTn>
                              </p:par>
                              <p:par>
                                <p:cTn id="143" presetID="63" presetClass="path" presetSubtype="0" accel="50000" decel="50000" fill="hold" grpId="1" nodeType="withEffect">
                                  <p:stCondLst>
                                    <p:cond delay="0"/>
                                  </p:stCondLst>
                                  <p:childTnLst>
                                    <p:animMotion origin="layout" path="M 0 0 L 0.25 0 E" pathEditMode="relative" ptsTypes="">
                                      <p:cBhvr>
                                        <p:cTn id="144" dur="2000" fill="hold"/>
                                        <p:tgtEl>
                                          <p:spTgt spid="78"/>
                                        </p:tgtEl>
                                        <p:attrNameLst>
                                          <p:attrName>ppt_x</p:attrName>
                                          <p:attrName>ppt_y</p:attrName>
                                        </p:attrNameLst>
                                      </p:cBhvr>
                                    </p:animMotion>
                                  </p:childTnLst>
                                </p:cTn>
                              </p:par>
                              <p:par>
                                <p:cTn id="145" presetID="63" presetClass="path" presetSubtype="0" accel="50000" decel="50000" fill="hold" nodeType="withEffect">
                                  <p:stCondLst>
                                    <p:cond delay="0"/>
                                  </p:stCondLst>
                                  <p:childTnLst>
                                    <p:animMotion origin="layout" path="M 0 0 L 0.25 0 E" pathEditMode="relative" ptsTypes="">
                                      <p:cBhvr>
                                        <p:cTn id="146" dur="2000" fill="hold"/>
                                        <p:tgtEl>
                                          <p:spTgt spid="34"/>
                                        </p:tgtEl>
                                        <p:attrNameLst>
                                          <p:attrName>ppt_x</p:attrName>
                                          <p:attrName>ppt_y</p:attrName>
                                        </p:attrNameLst>
                                      </p:cBhvr>
                                    </p:animMotion>
                                  </p:childTnLst>
                                </p:cTn>
                              </p:par>
                              <p:par>
                                <p:cTn id="147" presetID="63" presetClass="path" presetSubtype="0" accel="50000" decel="50000" fill="hold" nodeType="withEffect">
                                  <p:stCondLst>
                                    <p:cond delay="0"/>
                                  </p:stCondLst>
                                  <p:childTnLst>
                                    <p:animMotion origin="layout" path="M 0 0 L 0.25 0 E" pathEditMode="relative" ptsTypes="">
                                      <p:cBhvr>
                                        <p:cTn id="148" dur="2000" fill="hold"/>
                                        <p:tgtEl>
                                          <p:spTgt spid="84"/>
                                        </p:tgtEl>
                                        <p:attrNameLst>
                                          <p:attrName>ppt_x</p:attrName>
                                          <p:attrName>ppt_y</p:attrName>
                                        </p:attrNameLst>
                                      </p:cBhvr>
                                    </p:animMotion>
                                  </p:childTnLst>
                                </p:cTn>
                              </p:par>
                              <p:par>
                                <p:cTn id="149" presetID="63" presetClass="path" presetSubtype="0" accel="50000" decel="50000" fill="hold" grpId="1" nodeType="withEffect">
                                  <p:stCondLst>
                                    <p:cond delay="0"/>
                                  </p:stCondLst>
                                  <p:childTnLst>
                                    <p:animMotion origin="layout" path="M 0 0 L 0.25 0 E" pathEditMode="relative" ptsTypes="">
                                      <p:cBhvr>
                                        <p:cTn id="150" dur="2000" fill="hold"/>
                                        <p:tgtEl>
                                          <p:spTgt spid="90"/>
                                        </p:tgtEl>
                                        <p:attrNameLst>
                                          <p:attrName>ppt_x</p:attrName>
                                          <p:attrName>ppt_y</p:attrName>
                                        </p:attrNameLst>
                                      </p:cBhvr>
                                    </p:animMotion>
                                  </p:childTnLst>
                                </p:cTn>
                              </p:par>
                              <p:par>
                                <p:cTn id="151" presetID="63" presetClass="path" presetSubtype="0" accel="50000" decel="50000" fill="hold" nodeType="withEffect">
                                  <p:stCondLst>
                                    <p:cond delay="0"/>
                                  </p:stCondLst>
                                  <p:childTnLst>
                                    <p:animMotion origin="layout" path="M 0 0 L 0.25 0 E" pathEditMode="relative" ptsTypes="">
                                      <p:cBhvr>
                                        <p:cTn id="152" dur="2000" fill="hold"/>
                                        <p:tgtEl>
                                          <p:spTgt spid="102"/>
                                        </p:tgtEl>
                                        <p:attrNameLst>
                                          <p:attrName>ppt_x</p:attrName>
                                          <p:attrName>ppt_y</p:attrName>
                                        </p:attrNameLst>
                                      </p:cBhvr>
                                    </p:animMotion>
                                  </p:childTnLst>
                                </p:cTn>
                              </p:par>
                              <p:par>
                                <p:cTn id="153" presetID="63" presetClass="path" presetSubtype="0" accel="50000" decel="50000" fill="hold" grpId="1" nodeType="withEffect">
                                  <p:stCondLst>
                                    <p:cond delay="0"/>
                                  </p:stCondLst>
                                  <p:childTnLst>
                                    <p:animMotion origin="layout" path="M 0 0 L 0.25 0 E" pathEditMode="relative" ptsTypes="">
                                      <p:cBhvr>
                                        <p:cTn id="154" dur="2000" fill="hold"/>
                                        <p:tgtEl>
                                          <p:spTgt spid="32"/>
                                        </p:tgtEl>
                                        <p:attrNameLst>
                                          <p:attrName>ppt_x</p:attrName>
                                          <p:attrName>ppt_y</p:attrName>
                                        </p:attrNameLst>
                                      </p:cBhvr>
                                    </p:animMotion>
                                  </p:childTnLst>
                                </p:cTn>
                              </p:par>
                              <p:par>
                                <p:cTn id="155" presetID="63" presetClass="path" presetSubtype="0" accel="50000" decel="50000" fill="hold" nodeType="withEffect">
                                  <p:stCondLst>
                                    <p:cond delay="0"/>
                                  </p:stCondLst>
                                  <p:childTnLst>
                                    <p:animMotion origin="layout" path="M 0 0 L 0.25 0 E" pathEditMode="relative" ptsTypes="">
                                      <p:cBhvr>
                                        <p:cTn id="156" dur="2000" fill="hold"/>
                                        <p:tgtEl>
                                          <p:spTgt spid="96"/>
                                        </p:tgtEl>
                                        <p:attrNameLst>
                                          <p:attrName>ppt_x</p:attrName>
                                          <p:attrName>ppt_y</p:attrName>
                                        </p:attrNameLst>
                                      </p:cBhvr>
                                    </p:animMotion>
                                  </p:childTnLst>
                                </p:cTn>
                              </p:par>
                              <p:par>
                                <p:cTn id="157" presetID="63" presetClass="path" presetSubtype="0" accel="50000" decel="50000" fill="hold" grpId="1" nodeType="withEffect">
                                  <p:stCondLst>
                                    <p:cond delay="0"/>
                                  </p:stCondLst>
                                  <p:childTnLst>
                                    <p:animMotion origin="layout" path="M 0 0 L 0.25 0 E" pathEditMode="relative" ptsTypes="">
                                      <p:cBhvr>
                                        <p:cTn id="158" dur="2000" fill="hold"/>
                                        <p:tgtEl>
                                          <p:spTgt spid="93"/>
                                        </p:tgtEl>
                                        <p:attrNameLst>
                                          <p:attrName>ppt_x</p:attrName>
                                          <p:attrName>ppt_y</p:attrName>
                                        </p:attrNameLst>
                                      </p:cBhvr>
                                    </p:animMotion>
                                  </p:childTnLst>
                                </p:cTn>
                              </p:par>
                              <p:par>
                                <p:cTn id="159" presetID="63" presetClass="path" presetSubtype="0" accel="50000" decel="50000" fill="hold" grpId="0" nodeType="withEffect">
                                  <p:stCondLst>
                                    <p:cond delay="0"/>
                                  </p:stCondLst>
                                  <p:childTnLst>
                                    <p:animMotion origin="layout" path="M 0 0 L 0.25 0 E" pathEditMode="relative" ptsTypes="">
                                      <p:cBhvr>
                                        <p:cTn id="160" dur="2000" fill="hold"/>
                                        <p:tgtEl>
                                          <p:spTgt spid="33"/>
                                        </p:tgtEl>
                                        <p:attrNameLst>
                                          <p:attrName>ppt_x</p:attrName>
                                          <p:attrName>ppt_y</p:attrName>
                                        </p:attrNameLst>
                                      </p:cBhvr>
                                    </p:animMotion>
                                  </p:childTnLst>
                                </p:cTn>
                              </p:par>
                              <p:par>
                                <p:cTn id="161" presetID="63" presetClass="path" presetSubtype="0" accel="50000" decel="50000" fill="hold" grpId="0" nodeType="withEffect">
                                  <p:stCondLst>
                                    <p:cond delay="0"/>
                                  </p:stCondLst>
                                  <p:childTnLst>
                                    <p:animMotion origin="layout" path="M 0 0 L 0.25 0 E" pathEditMode="relative" ptsTypes="">
                                      <p:cBhvr>
                                        <p:cTn id="162" dur="2000" fill="hold"/>
                                        <p:tgtEl>
                                          <p:spTgt spid="35"/>
                                        </p:tgtEl>
                                        <p:attrNameLst>
                                          <p:attrName>ppt_x</p:attrName>
                                          <p:attrName>ppt_y</p:attrName>
                                        </p:attrNameLst>
                                      </p:cBhvr>
                                    </p:animMotion>
                                  </p:childTnLst>
                                </p:cTn>
                              </p:par>
                              <p:par>
                                <p:cTn id="163" presetID="63" presetClass="path" presetSubtype="0" accel="50000" decel="50000" fill="hold" nodeType="withEffect">
                                  <p:stCondLst>
                                    <p:cond delay="0"/>
                                  </p:stCondLst>
                                  <p:childTnLst>
                                    <p:animMotion origin="layout" path="M -0.00261 -2.17442E-7 L 0.24746 -2.17442E-7 " pathEditMode="relative" rAng="0" ptsTypes="AA">
                                      <p:cBhvr>
                                        <p:cTn id="164" dur="2000" fill="hold"/>
                                        <p:tgtEl>
                                          <p:spTgt spid="36"/>
                                        </p:tgtEl>
                                        <p:attrNameLst>
                                          <p:attrName>ppt_x</p:attrName>
                                          <p:attrName>ppt_y</p:attrName>
                                        </p:attrNameLst>
                                      </p:cBhvr>
                                      <p:rCtr x="12497" y="0"/>
                                    </p:animMotion>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104"/>
                                        </p:tgtEl>
                                        <p:attrNameLst>
                                          <p:attrName>style.visibility</p:attrName>
                                        </p:attrNameLst>
                                      </p:cBhvr>
                                      <p:to>
                                        <p:strVal val="visible"/>
                                      </p:to>
                                    </p:set>
                                    <p:animEffect transition="in" filter="fade">
                                      <p:cBhvr>
                                        <p:cTn id="169" dur="500"/>
                                        <p:tgtEl>
                                          <p:spTgt spid="104"/>
                                        </p:tgtEl>
                                      </p:cBhvr>
                                    </p:animEffect>
                                  </p:childTnLst>
                                </p:cTn>
                              </p:par>
                              <p:par>
                                <p:cTn id="170" presetID="22" presetClass="entr" presetSubtype="8" fill="hold" grpId="0" nodeType="withEffect">
                                  <p:stCondLst>
                                    <p:cond delay="0"/>
                                  </p:stCondLst>
                                  <p:childTnLst>
                                    <p:set>
                                      <p:cBhvr>
                                        <p:cTn id="171" dur="1" fill="hold">
                                          <p:stCondLst>
                                            <p:cond delay="0"/>
                                          </p:stCondLst>
                                        </p:cTn>
                                        <p:tgtEl>
                                          <p:spTgt spid="120"/>
                                        </p:tgtEl>
                                        <p:attrNameLst>
                                          <p:attrName>style.visibility</p:attrName>
                                        </p:attrNameLst>
                                      </p:cBhvr>
                                      <p:to>
                                        <p:strVal val="visible"/>
                                      </p:to>
                                    </p:set>
                                    <p:animEffect transition="in" filter="wipe(left)">
                                      <p:cBhvr>
                                        <p:cTn id="172"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animBg="1"/>
      <p:bldP spid="35" grpId="0" animBg="1"/>
      <p:bldP spid="68" grpId="0" animBg="1"/>
      <p:bldP spid="68" grpId="1" animBg="1"/>
      <p:bldP spid="73" grpId="0" animBg="1"/>
      <p:bldP spid="73" grpId="1" animBg="1"/>
      <p:bldP spid="74" grpId="0" animBg="1"/>
      <p:bldP spid="74" grpId="1" animBg="1"/>
      <p:bldP spid="74" grpId="2" animBg="1"/>
      <p:bldP spid="75" grpId="0" animBg="1"/>
      <p:bldP spid="75" grpId="1" animBg="1"/>
      <p:bldP spid="75" grpId="2" animBg="1"/>
      <p:bldP spid="76" grpId="0"/>
      <p:bldP spid="76" grpId="1"/>
      <p:bldP spid="77" grpId="0" build="allAtOnce"/>
      <p:bldP spid="78" grpId="0" animBg="1"/>
      <p:bldP spid="78" grpId="1" animBg="1"/>
      <p:bldP spid="89" grpId="0" animBg="1"/>
      <p:bldP spid="89" grpId="1" animBg="1"/>
      <p:bldP spid="89" grpId="2" animBg="1"/>
      <p:bldP spid="90" grpId="0" animBg="1"/>
      <p:bldP spid="90" grpId="1" animBg="1"/>
      <p:bldP spid="93" grpId="0" animBg="1"/>
      <p:bldP spid="93" grpId="1" animBg="1"/>
      <p:bldP spid="1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14936" y="2609528"/>
            <a:ext cx="4700646"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右旋后保持平衡</a:t>
            </a:r>
            <a:endParaRPr lang="en-US" altLang="zh-CN" sz="4800" dirty="0">
              <a:solidFill>
                <a:schemeClr val="tx1"/>
              </a:solidFill>
              <a:latin typeface="+mj-ea"/>
              <a:ea typeface="+mj-ea"/>
            </a:endParaRPr>
          </a:p>
        </p:txBody>
      </p:sp>
      <p:grpSp>
        <p:nvGrpSpPr>
          <p:cNvPr id="14" name="组合 13"/>
          <p:cNvGrpSpPr/>
          <p:nvPr/>
        </p:nvGrpSpPr>
        <p:grpSpPr>
          <a:xfrm>
            <a:off x="1582005" y="5090385"/>
            <a:ext cx="6754954" cy="6706866"/>
            <a:chOff x="791002" y="2545192"/>
            <a:chExt cx="3377477" cy="3353433"/>
          </a:xfrm>
        </p:grpSpPr>
        <p:sp>
          <p:nvSpPr>
            <p:cNvPr id="53" name="椭圆 52"/>
            <p:cNvSpPr/>
            <p:nvPr/>
          </p:nvSpPr>
          <p:spPr>
            <a:xfrm>
              <a:off x="2864986" y="2545192"/>
              <a:ext cx="596370" cy="457200"/>
            </a:xfrm>
            <a:prstGeom prst="ellipse">
              <a:avLst/>
            </a:prstGeom>
            <a:solidFill>
              <a:srgbClr val="FFFF66"/>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sp>
          <p:nvSpPr>
            <p:cNvPr id="54" name="椭圆 53"/>
            <p:cNvSpPr/>
            <p:nvPr/>
          </p:nvSpPr>
          <p:spPr>
            <a:xfrm>
              <a:off x="2058399" y="3402920"/>
              <a:ext cx="596370" cy="457200"/>
            </a:xfrm>
            <a:prstGeom prst="ellipse">
              <a:avLst/>
            </a:prstGeom>
            <a:solidFill>
              <a:srgbClr val="00B050"/>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R</a:t>
              </a:r>
              <a:endParaRPr lang="zh-CN" altLang="en-US" sz="2200" dirty="0">
                <a:solidFill>
                  <a:schemeClr val="tx1"/>
                </a:solidFill>
              </a:endParaRPr>
            </a:p>
          </p:txBody>
        </p:sp>
        <p:cxnSp>
          <p:nvCxnSpPr>
            <p:cNvPr id="55" name="曲线连接符 54"/>
            <p:cNvCxnSpPr>
              <a:stCxn id="53" idx="3"/>
              <a:endCxn id="54" idx="0"/>
            </p:cNvCxnSpPr>
            <p:nvPr/>
          </p:nvCxnSpPr>
          <p:spPr>
            <a:xfrm rot="5400000">
              <a:off x="2420712" y="2871309"/>
              <a:ext cx="467483" cy="59573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1437973" y="4277845"/>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A</a:t>
              </a:r>
              <a:endParaRPr lang="zh-CN" altLang="en-US" sz="2200" dirty="0">
                <a:solidFill>
                  <a:schemeClr val="tx1"/>
                </a:solidFill>
              </a:endParaRPr>
            </a:p>
          </p:txBody>
        </p:sp>
        <p:cxnSp>
          <p:nvCxnSpPr>
            <p:cNvPr id="57" name="曲线连接符 56"/>
            <p:cNvCxnSpPr>
              <a:stCxn id="54" idx="2"/>
              <a:endCxn id="56" idx="0"/>
            </p:cNvCxnSpPr>
            <p:nvPr/>
          </p:nvCxnSpPr>
          <p:spPr>
            <a:xfrm rot="10800000" flipV="1">
              <a:off x="1736159" y="3631519"/>
              <a:ext cx="322241" cy="646325"/>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等腰三角形 57"/>
            <p:cNvSpPr/>
            <p:nvPr/>
          </p:nvSpPr>
          <p:spPr>
            <a:xfrm>
              <a:off x="791002" y="5287349"/>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zh-CN" sz="2400" dirty="0">
                  <a:solidFill>
                    <a:schemeClr val="tx1"/>
                  </a:solidFill>
                  <a:latin typeface="+mj-ea"/>
                  <a:ea typeface="+mj-ea"/>
                </a:rPr>
                <a:t>T1</a:t>
              </a:r>
              <a:endParaRPr lang="zh-CN" altLang="en-US" sz="2400" dirty="0">
                <a:solidFill>
                  <a:schemeClr val="tx1"/>
                </a:solidFill>
                <a:latin typeface="+mj-ea"/>
                <a:ea typeface="+mj-ea"/>
              </a:endParaRPr>
            </a:p>
          </p:txBody>
        </p:sp>
        <p:cxnSp>
          <p:nvCxnSpPr>
            <p:cNvPr id="59" name="曲线连接符 58"/>
            <p:cNvCxnSpPr>
              <a:stCxn id="53" idx="5"/>
            </p:cNvCxnSpPr>
            <p:nvPr/>
          </p:nvCxnSpPr>
          <p:spPr>
            <a:xfrm rot="16200000" flipH="1">
              <a:off x="3360809" y="2948647"/>
              <a:ext cx="453726" cy="427305"/>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曲线连接符 59"/>
            <p:cNvCxnSpPr>
              <a:stCxn id="54" idx="6"/>
            </p:cNvCxnSpPr>
            <p:nvPr/>
          </p:nvCxnSpPr>
          <p:spPr>
            <a:xfrm>
              <a:off x="2654769" y="3631520"/>
              <a:ext cx="388945" cy="569287"/>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曲线连接符 60"/>
            <p:cNvCxnSpPr>
              <a:stCxn id="56" idx="5"/>
            </p:cNvCxnSpPr>
            <p:nvPr/>
          </p:nvCxnSpPr>
          <p:spPr>
            <a:xfrm rot="16200000" flipH="1">
              <a:off x="1874058" y="4741038"/>
              <a:ext cx="573448" cy="427551"/>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曲线连接符 61"/>
            <p:cNvCxnSpPr>
              <a:stCxn id="56" idx="3"/>
              <a:endCxn id="58" idx="0"/>
            </p:cNvCxnSpPr>
            <p:nvPr/>
          </p:nvCxnSpPr>
          <p:spPr>
            <a:xfrm rot="5400000">
              <a:off x="1032104" y="4794143"/>
              <a:ext cx="619259" cy="367153"/>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等腰三角形 62"/>
            <p:cNvSpPr/>
            <p:nvPr/>
          </p:nvSpPr>
          <p:spPr>
            <a:xfrm>
              <a:off x="1995208" y="5219173"/>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T2</a:t>
              </a:r>
              <a:endParaRPr lang="zh-CN" altLang="en-US" sz="2400" dirty="0">
                <a:solidFill>
                  <a:schemeClr val="tx1"/>
                </a:solidFill>
                <a:latin typeface="+mj-ea"/>
                <a:ea typeface="+mj-ea"/>
              </a:endParaRPr>
            </a:p>
          </p:txBody>
        </p:sp>
        <p:sp>
          <p:nvSpPr>
            <p:cNvPr id="64" name="等腰三角形 63"/>
            <p:cNvSpPr/>
            <p:nvPr/>
          </p:nvSpPr>
          <p:spPr>
            <a:xfrm>
              <a:off x="2676560" y="4200807"/>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sp>
          <p:nvSpPr>
            <p:cNvPr id="65" name="等腰三角形 64"/>
            <p:cNvSpPr/>
            <p:nvPr/>
          </p:nvSpPr>
          <p:spPr>
            <a:xfrm>
              <a:off x="3434171" y="3389163"/>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T4</a:t>
              </a:r>
              <a:endParaRPr lang="zh-CN" altLang="en-US" sz="2400" dirty="0">
                <a:solidFill>
                  <a:schemeClr val="tx1"/>
                </a:solidFill>
                <a:latin typeface="+mj-ea"/>
                <a:ea typeface="+mj-ea"/>
              </a:endParaRPr>
            </a:p>
          </p:txBody>
        </p:sp>
      </p:grpSp>
      <p:grpSp>
        <p:nvGrpSpPr>
          <p:cNvPr id="7174" name="组合 7173"/>
          <p:cNvGrpSpPr/>
          <p:nvPr/>
        </p:nvGrpSpPr>
        <p:grpSpPr>
          <a:xfrm>
            <a:off x="13645779" y="6960332"/>
            <a:ext cx="7731594" cy="5199076"/>
            <a:chOff x="5269217" y="3235805"/>
            <a:chExt cx="3865797" cy="2599538"/>
          </a:xfrm>
        </p:grpSpPr>
        <p:sp>
          <p:nvSpPr>
            <p:cNvPr id="75" name="椭圆 74"/>
            <p:cNvSpPr/>
            <p:nvPr/>
          </p:nvSpPr>
          <p:spPr>
            <a:xfrm>
              <a:off x="5933334" y="4142485"/>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A</a:t>
              </a:r>
              <a:endParaRPr lang="zh-CN" altLang="en-US" sz="2200" dirty="0">
                <a:solidFill>
                  <a:schemeClr val="tx1"/>
                </a:solidFill>
              </a:endParaRPr>
            </a:p>
          </p:txBody>
        </p:sp>
        <p:cxnSp>
          <p:nvCxnSpPr>
            <p:cNvPr id="76" name="曲线连接符 75"/>
            <p:cNvCxnSpPr>
              <a:stCxn id="91" idx="3"/>
              <a:endCxn id="75" idx="0"/>
            </p:cNvCxnSpPr>
            <p:nvPr/>
          </p:nvCxnSpPr>
          <p:spPr>
            <a:xfrm rot="5400000">
              <a:off x="6296850" y="3560720"/>
              <a:ext cx="516435" cy="647095"/>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等腰三角形 76"/>
            <p:cNvSpPr/>
            <p:nvPr/>
          </p:nvSpPr>
          <p:spPr>
            <a:xfrm>
              <a:off x="5269217" y="5224067"/>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zh-CN" sz="2400" dirty="0">
                  <a:solidFill>
                    <a:schemeClr val="tx1"/>
                  </a:solidFill>
                  <a:latin typeface="+mj-ea"/>
                  <a:ea typeface="+mj-ea"/>
                </a:rPr>
                <a:t>T1</a:t>
              </a:r>
              <a:endParaRPr lang="zh-CN" altLang="en-US" sz="2400" dirty="0">
                <a:solidFill>
                  <a:schemeClr val="tx1"/>
                </a:solidFill>
                <a:latin typeface="+mj-ea"/>
                <a:ea typeface="+mj-ea"/>
              </a:endParaRPr>
            </a:p>
          </p:txBody>
        </p:sp>
        <p:cxnSp>
          <p:nvCxnSpPr>
            <p:cNvPr id="80" name="曲线连接符 79"/>
            <p:cNvCxnSpPr>
              <a:stCxn id="75" idx="5"/>
            </p:cNvCxnSpPr>
            <p:nvPr/>
          </p:nvCxnSpPr>
          <p:spPr>
            <a:xfrm rot="16200000" flipH="1">
              <a:off x="6369419" y="4605678"/>
              <a:ext cx="573448" cy="427551"/>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曲线连接符 80"/>
            <p:cNvCxnSpPr>
              <a:stCxn id="75" idx="3"/>
              <a:endCxn id="77" idx="0"/>
            </p:cNvCxnSpPr>
            <p:nvPr/>
          </p:nvCxnSpPr>
          <p:spPr>
            <a:xfrm rot="5400000">
              <a:off x="5482853" y="4686249"/>
              <a:ext cx="691337" cy="384299"/>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等腰三角形 81"/>
            <p:cNvSpPr/>
            <p:nvPr/>
          </p:nvSpPr>
          <p:spPr>
            <a:xfrm>
              <a:off x="6485146" y="5132445"/>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T2</a:t>
              </a:r>
              <a:endParaRPr lang="zh-CN" altLang="en-US" sz="2400" dirty="0">
                <a:solidFill>
                  <a:schemeClr val="tx1"/>
                </a:solidFill>
                <a:latin typeface="+mj-ea"/>
                <a:ea typeface="+mj-ea"/>
              </a:endParaRPr>
            </a:p>
          </p:txBody>
        </p:sp>
        <p:cxnSp>
          <p:nvCxnSpPr>
            <p:cNvPr id="86" name="曲线连接符 85"/>
            <p:cNvCxnSpPr>
              <a:stCxn id="92" idx="5"/>
              <a:endCxn id="87" idx="0"/>
            </p:cNvCxnSpPr>
            <p:nvPr/>
          </p:nvCxnSpPr>
          <p:spPr>
            <a:xfrm rot="16200000" flipH="1">
              <a:off x="8277193" y="4602934"/>
              <a:ext cx="544724" cy="43661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等腰三角形 86"/>
            <p:cNvSpPr/>
            <p:nvPr/>
          </p:nvSpPr>
          <p:spPr>
            <a:xfrm>
              <a:off x="8400706" y="5093601"/>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T4</a:t>
              </a:r>
              <a:endParaRPr lang="zh-CN" altLang="en-US" sz="2400" dirty="0">
                <a:solidFill>
                  <a:schemeClr val="tx1"/>
                </a:solidFill>
                <a:latin typeface="+mj-ea"/>
                <a:ea typeface="+mj-ea"/>
              </a:endParaRPr>
            </a:p>
          </p:txBody>
        </p:sp>
        <p:sp>
          <p:nvSpPr>
            <p:cNvPr id="88" name="等腰三角形 87"/>
            <p:cNvSpPr/>
            <p:nvPr/>
          </p:nvSpPr>
          <p:spPr>
            <a:xfrm>
              <a:off x="7274232" y="5121616"/>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cxnSp>
          <p:nvCxnSpPr>
            <p:cNvPr id="89" name="曲线连接符 88"/>
            <p:cNvCxnSpPr>
              <a:stCxn id="92" idx="3"/>
              <a:endCxn id="88" idx="0"/>
            </p:cNvCxnSpPr>
            <p:nvPr/>
          </p:nvCxnSpPr>
          <p:spPr>
            <a:xfrm rot="5400000">
              <a:off x="7489100" y="4701163"/>
              <a:ext cx="572739" cy="26816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91" idx="5"/>
              <a:endCxn id="92" idx="0"/>
            </p:cNvCxnSpPr>
            <p:nvPr/>
          </p:nvCxnSpPr>
          <p:spPr>
            <a:xfrm rot="16200000" flipH="1">
              <a:off x="7444065" y="3482296"/>
              <a:ext cx="532582" cy="820089"/>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a:off x="6791278" y="3235805"/>
              <a:ext cx="596370" cy="457200"/>
            </a:xfrm>
            <a:prstGeom prst="ellipse">
              <a:avLst/>
            </a:prstGeom>
            <a:solidFill>
              <a:srgbClr val="00B050"/>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R</a:t>
              </a:r>
              <a:endParaRPr lang="zh-CN" altLang="en-US" sz="2200" dirty="0">
                <a:solidFill>
                  <a:schemeClr val="tx1"/>
                </a:solidFill>
              </a:endParaRPr>
            </a:p>
          </p:txBody>
        </p:sp>
        <p:sp>
          <p:nvSpPr>
            <p:cNvPr id="92" name="椭圆 91"/>
            <p:cNvSpPr/>
            <p:nvPr/>
          </p:nvSpPr>
          <p:spPr>
            <a:xfrm>
              <a:off x="7822216" y="4158632"/>
              <a:ext cx="596370" cy="457200"/>
            </a:xfrm>
            <a:prstGeom prst="ellipse">
              <a:avLst/>
            </a:prstGeom>
            <a:solidFill>
              <a:srgbClr val="FFFF00"/>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grpSp>
      <p:sp>
        <p:nvSpPr>
          <p:cNvPr id="99" name="TextBox 98"/>
          <p:cNvSpPr txBox="1"/>
          <p:nvPr/>
        </p:nvSpPr>
        <p:spPr>
          <a:xfrm>
            <a:off x="7394843" y="12639096"/>
            <a:ext cx="6841014" cy="800220"/>
          </a:xfrm>
          <a:prstGeom prst="rect">
            <a:avLst/>
          </a:prstGeom>
          <a:noFill/>
        </p:spPr>
        <p:txBody>
          <a:bodyPr wrap="square" lIns="182880" tIns="91440" rIns="182880" bIns="91440" rtlCol="0">
            <a:spAutoFit/>
          </a:bodyPr>
          <a:lstStyle/>
          <a:p>
            <a:pPr algn="l"/>
            <a:r>
              <a:rPr lang="en-US" altLang="zh-CN" sz="4000" dirty="0">
                <a:solidFill>
                  <a:schemeClr val="tx1"/>
                </a:solidFill>
                <a:latin typeface="+mj-ea"/>
                <a:ea typeface="+mj-ea"/>
              </a:rPr>
              <a:t>T1&lt;A&lt;T2&lt;R&lt;T3&lt;N&lt;T4</a:t>
            </a:r>
          </a:p>
        </p:txBody>
      </p:sp>
      <p:sp>
        <p:nvSpPr>
          <p:cNvPr id="100" name="TextBox 99"/>
          <p:cNvSpPr txBox="1"/>
          <p:nvPr/>
        </p:nvSpPr>
        <p:spPr>
          <a:xfrm>
            <a:off x="10023211" y="5162986"/>
            <a:ext cx="3420506" cy="1415772"/>
          </a:xfrm>
          <a:prstGeom prst="rect">
            <a:avLst/>
          </a:prstGeom>
          <a:noFill/>
        </p:spPr>
        <p:txBody>
          <a:bodyPr wrap="square" lIns="182880" tIns="91440" rIns="182880" bIns="91440" rtlCol="0">
            <a:spAutoFit/>
          </a:bodyPr>
          <a:lstStyle/>
          <a:p>
            <a:pPr algn="l"/>
            <a:r>
              <a:rPr lang="en-US" altLang="zh-CN" sz="4000" dirty="0" err="1">
                <a:solidFill>
                  <a:schemeClr val="tx1"/>
                </a:solidFill>
                <a:latin typeface="+mj-ea"/>
                <a:ea typeface="+mj-ea"/>
              </a:rPr>
              <a:t>R.right</a:t>
            </a:r>
            <a:r>
              <a:rPr lang="en-US" altLang="zh-CN" sz="4000" dirty="0">
                <a:solidFill>
                  <a:schemeClr val="tx1"/>
                </a:solidFill>
                <a:latin typeface="+mj-ea"/>
                <a:ea typeface="+mj-ea"/>
              </a:rPr>
              <a:t>=N</a:t>
            </a:r>
          </a:p>
          <a:p>
            <a:pPr algn="l"/>
            <a:r>
              <a:rPr lang="en-US" altLang="zh-CN" sz="4000" dirty="0" err="1">
                <a:solidFill>
                  <a:schemeClr val="tx1"/>
                </a:solidFill>
                <a:latin typeface="+mj-ea"/>
                <a:ea typeface="+mj-ea"/>
              </a:rPr>
              <a:t>N.left</a:t>
            </a:r>
            <a:r>
              <a:rPr lang="en-US" altLang="zh-CN" sz="4000" dirty="0">
                <a:solidFill>
                  <a:schemeClr val="tx1"/>
                </a:solidFill>
                <a:latin typeface="+mj-ea"/>
                <a:ea typeface="+mj-ea"/>
              </a:rPr>
              <a:t>=T3</a:t>
            </a:r>
          </a:p>
        </p:txBody>
      </p:sp>
      <p:sp>
        <p:nvSpPr>
          <p:cNvPr id="101" name="右箭头 100"/>
          <p:cNvSpPr/>
          <p:nvPr/>
        </p:nvSpPr>
        <p:spPr>
          <a:xfrm>
            <a:off x="10279180" y="8000878"/>
            <a:ext cx="2908568" cy="800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105" name="TextBox 104"/>
          <p:cNvSpPr txBox="1"/>
          <p:nvPr/>
        </p:nvSpPr>
        <p:spPr>
          <a:xfrm>
            <a:off x="1313939" y="8521568"/>
            <a:ext cx="1369526" cy="646331"/>
          </a:xfrm>
          <a:prstGeom prst="rect">
            <a:avLst/>
          </a:prstGeom>
          <a:noFill/>
        </p:spPr>
        <p:txBody>
          <a:bodyPr wrap="square" lIns="182880" tIns="91440" rIns="182880" bIns="91440" rtlCol="0">
            <a:spAutoFit/>
          </a:bodyPr>
          <a:lstStyle/>
          <a:p>
            <a:pPr algn="l"/>
            <a:r>
              <a:rPr lang="en-US" altLang="zh-CN" dirty="0">
                <a:solidFill>
                  <a:schemeClr val="tx1"/>
                </a:solidFill>
              </a:rPr>
              <a:t>h+1</a:t>
            </a:r>
            <a:endParaRPr lang="zh-CN" altLang="en-US" dirty="0">
              <a:solidFill>
                <a:schemeClr val="tx1"/>
              </a:solidFill>
            </a:endParaRPr>
          </a:p>
        </p:txBody>
      </p:sp>
      <p:sp>
        <p:nvSpPr>
          <p:cNvPr id="106" name="TextBox 105"/>
          <p:cNvSpPr txBox="1"/>
          <p:nvPr/>
        </p:nvSpPr>
        <p:spPr>
          <a:xfrm>
            <a:off x="5353120" y="9818932"/>
            <a:ext cx="1822224" cy="646331"/>
          </a:xfrm>
          <a:prstGeom prst="rect">
            <a:avLst/>
          </a:prstGeom>
          <a:noFill/>
        </p:spPr>
        <p:txBody>
          <a:bodyPr wrap="square" lIns="182880" tIns="91440" rIns="182880" bIns="91440" rtlCol="0">
            <a:spAutoFit/>
          </a:bodyPr>
          <a:lstStyle/>
          <a:p>
            <a:pPr algn="l"/>
            <a:r>
              <a:rPr lang="en-US" altLang="zh-CN" dirty="0">
                <a:solidFill>
                  <a:schemeClr val="tx1"/>
                </a:solidFill>
              </a:rPr>
              <a:t>h+1,h</a:t>
            </a:r>
            <a:endParaRPr lang="zh-CN" altLang="en-US" dirty="0">
              <a:solidFill>
                <a:schemeClr val="tx1"/>
              </a:solidFill>
            </a:endParaRPr>
          </a:p>
        </p:txBody>
      </p:sp>
      <p:sp>
        <p:nvSpPr>
          <p:cNvPr id="107" name="TextBox 106"/>
          <p:cNvSpPr txBox="1"/>
          <p:nvPr/>
        </p:nvSpPr>
        <p:spPr>
          <a:xfrm>
            <a:off x="2600287" y="6436508"/>
            <a:ext cx="1369526" cy="646331"/>
          </a:xfrm>
          <a:prstGeom prst="rect">
            <a:avLst/>
          </a:prstGeom>
          <a:noFill/>
        </p:spPr>
        <p:txBody>
          <a:bodyPr wrap="square" lIns="182880" tIns="91440" rIns="182880" bIns="91440" rtlCol="0">
            <a:spAutoFit/>
          </a:bodyPr>
          <a:lstStyle/>
          <a:p>
            <a:pPr algn="l"/>
            <a:r>
              <a:rPr lang="en-US" altLang="zh-CN" dirty="0">
                <a:solidFill>
                  <a:schemeClr val="tx1"/>
                </a:solidFill>
              </a:rPr>
              <a:t>h+2</a:t>
            </a:r>
            <a:endParaRPr lang="zh-CN" altLang="en-US" dirty="0">
              <a:solidFill>
                <a:schemeClr val="tx1"/>
              </a:solidFill>
            </a:endParaRPr>
          </a:p>
        </p:txBody>
      </p:sp>
      <p:sp>
        <p:nvSpPr>
          <p:cNvPr id="108" name="TextBox 107"/>
          <p:cNvSpPr txBox="1"/>
          <p:nvPr/>
        </p:nvSpPr>
        <p:spPr>
          <a:xfrm>
            <a:off x="8336959" y="6701700"/>
            <a:ext cx="1369526" cy="646331"/>
          </a:xfrm>
          <a:prstGeom prst="rect">
            <a:avLst/>
          </a:prstGeom>
          <a:noFill/>
        </p:spPr>
        <p:txBody>
          <a:bodyPr wrap="square" lIns="182880" tIns="91440" rIns="182880" bIns="91440" rtlCol="0">
            <a:spAutoFit/>
          </a:bodyPr>
          <a:lstStyle/>
          <a:p>
            <a:pPr algn="l"/>
            <a:r>
              <a:rPr lang="en-US" altLang="zh-CN" dirty="0">
                <a:solidFill>
                  <a:schemeClr val="tx1"/>
                </a:solidFill>
              </a:rPr>
              <a:t>h</a:t>
            </a:r>
            <a:endParaRPr lang="zh-CN" altLang="en-US" dirty="0">
              <a:solidFill>
                <a:schemeClr val="tx1"/>
              </a:solidFill>
            </a:endParaRPr>
          </a:p>
        </p:txBody>
      </p:sp>
      <p:sp>
        <p:nvSpPr>
          <p:cNvPr id="109" name="TextBox 108"/>
          <p:cNvSpPr txBox="1"/>
          <p:nvPr/>
        </p:nvSpPr>
        <p:spPr>
          <a:xfrm>
            <a:off x="17616944" y="12191014"/>
            <a:ext cx="1822224" cy="646331"/>
          </a:xfrm>
          <a:prstGeom prst="rect">
            <a:avLst/>
          </a:prstGeom>
          <a:noFill/>
        </p:spPr>
        <p:txBody>
          <a:bodyPr wrap="square" lIns="182880" tIns="91440" rIns="182880" bIns="91440" rtlCol="0">
            <a:spAutoFit/>
          </a:bodyPr>
          <a:lstStyle/>
          <a:p>
            <a:pPr algn="l"/>
            <a:r>
              <a:rPr lang="en-US" altLang="zh-CN" dirty="0">
                <a:solidFill>
                  <a:schemeClr val="tx1"/>
                </a:solidFill>
              </a:rPr>
              <a:t>h+1,h</a:t>
            </a:r>
            <a:endParaRPr lang="zh-CN" altLang="en-US" dirty="0">
              <a:solidFill>
                <a:schemeClr val="tx1"/>
              </a:solidFill>
            </a:endParaRPr>
          </a:p>
        </p:txBody>
      </p:sp>
      <p:sp>
        <p:nvSpPr>
          <p:cNvPr id="110" name="TextBox 109"/>
          <p:cNvSpPr txBox="1"/>
          <p:nvPr/>
        </p:nvSpPr>
        <p:spPr>
          <a:xfrm>
            <a:off x="20206455" y="12191014"/>
            <a:ext cx="1369526" cy="646331"/>
          </a:xfrm>
          <a:prstGeom prst="rect">
            <a:avLst/>
          </a:prstGeom>
          <a:noFill/>
        </p:spPr>
        <p:txBody>
          <a:bodyPr wrap="square" lIns="182880" tIns="91440" rIns="182880" bIns="91440" rtlCol="0">
            <a:spAutoFit/>
          </a:bodyPr>
          <a:lstStyle/>
          <a:p>
            <a:pPr algn="l"/>
            <a:r>
              <a:rPr lang="en-US" altLang="zh-CN" dirty="0">
                <a:solidFill>
                  <a:schemeClr val="tx1"/>
                </a:solidFill>
              </a:rPr>
              <a:t>h</a:t>
            </a:r>
            <a:endParaRPr lang="zh-CN" altLang="en-US" dirty="0">
              <a:solidFill>
                <a:schemeClr val="tx1"/>
              </a:solidFill>
            </a:endParaRPr>
          </a:p>
        </p:txBody>
      </p:sp>
      <p:sp>
        <p:nvSpPr>
          <p:cNvPr id="111" name="TextBox 110"/>
          <p:cNvSpPr txBox="1"/>
          <p:nvPr/>
        </p:nvSpPr>
        <p:spPr>
          <a:xfrm>
            <a:off x="19769844" y="7662950"/>
            <a:ext cx="2841988" cy="646331"/>
          </a:xfrm>
          <a:prstGeom prst="rect">
            <a:avLst/>
          </a:prstGeom>
          <a:noFill/>
        </p:spPr>
        <p:txBody>
          <a:bodyPr wrap="square" lIns="182880" tIns="91440" rIns="182880" bIns="91440" rtlCol="0">
            <a:spAutoFit/>
          </a:bodyPr>
          <a:lstStyle/>
          <a:p>
            <a:pPr algn="l"/>
            <a:r>
              <a:rPr lang="en-US" altLang="zh-CN" dirty="0">
                <a:solidFill>
                  <a:schemeClr val="tx1"/>
                </a:solidFill>
              </a:rPr>
              <a:t>h+2</a:t>
            </a:r>
            <a:r>
              <a:rPr lang="zh-CN" altLang="en-US" dirty="0">
                <a:solidFill>
                  <a:schemeClr val="tx1"/>
                </a:solidFill>
              </a:rPr>
              <a:t>，</a:t>
            </a:r>
            <a:r>
              <a:rPr lang="en-US" altLang="zh-CN" dirty="0">
                <a:solidFill>
                  <a:schemeClr val="tx1"/>
                </a:solidFill>
              </a:rPr>
              <a:t>h+1</a:t>
            </a:r>
            <a:endParaRPr lang="zh-CN" altLang="en-US" dirty="0">
              <a:solidFill>
                <a:schemeClr val="tx1"/>
              </a:solidFill>
            </a:endParaRPr>
          </a:p>
        </p:txBody>
      </p:sp>
      <p:sp>
        <p:nvSpPr>
          <p:cNvPr id="112" name="TextBox 111"/>
          <p:cNvSpPr txBox="1"/>
          <p:nvPr/>
        </p:nvSpPr>
        <p:spPr>
          <a:xfrm>
            <a:off x="14079625" y="7843206"/>
            <a:ext cx="1369526" cy="646331"/>
          </a:xfrm>
          <a:prstGeom prst="rect">
            <a:avLst/>
          </a:prstGeom>
          <a:noFill/>
        </p:spPr>
        <p:txBody>
          <a:bodyPr wrap="square" lIns="182880" tIns="91440" rIns="182880" bIns="91440" rtlCol="0">
            <a:spAutoFit/>
          </a:bodyPr>
          <a:lstStyle/>
          <a:p>
            <a:pPr algn="l"/>
            <a:r>
              <a:rPr lang="en-US" altLang="zh-CN" dirty="0">
                <a:solidFill>
                  <a:schemeClr val="tx1"/>
                </a:solidFill>
              </a:rPr>
              <a:t>h+1</a:t>
            </a:r>
            <a:endParaRPr lang="zh-CN" altLang="en-US" dirty="0">
              <a:solidFill>
                <a:schemeClr val="tx1"/>
              </a:solidFill>
            </a:endParaRPr>
          </a:p>
        </p:txBody>
      </p:sp>
      <p:sp>
        <p:nvSpPr>
          <p:cNvPr id="46"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47"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8"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9"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0"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1"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2"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6"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67" name="圆角矩形 66"/>
          <p:cNvSpPr/>
          <p:nvPr/>
        </p:nvSpPr>
        <p:spPr>
          <a:xfrm>
            <a:off x="1150021" y="2674331"/>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59889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174"/>
                                        </p:tgtEl>
                                        <p:attrNameLst>
                                          <p:attrName>style.visibility</p:attrName>
                                        </p:attrNameLst>
                                      </p:cBhvr>
                                      <p:to>
                                        <p:strVal val="visible"/>
                                      </p:to>
                                    </p:set>
                                    <p:animEffect transition="in" filter="fade">
                                      <p:cBhvr>
                                        <p:cTn id="12" dur="1000"/>
                                        <p:tgtEl>
                                          <p:spTgt spid="7174"/>
                                        </p:tgtEl>
                                      </p:cBhvr>
                                    </p:animEffect>
                                    <p:anim calcmode="lin" valueType="num">
                                      <p:cBhvr>
                                        <p:cTn id="13" dur="1000" fill="hold"/>
                                        <p:tgtEl>
                                          <p:spTgt spid="7174"/>
                                        </p:tgtEl>
                                        <p:attrNameLst>
                                          <p:attrName>ppt_x</p:attrName>
                                        </p:attrNameLst>
                                      </p:cBhvr>
                                      <p:tavLst>
                                        <p:tav tm="0">
                                          <p:val>
                                            <p:strVal val="#ppt_x"/>
                                          </p:val>
                                        </p:tav>
                                        <p:tav tm="100000">
                                          <p:val>
                                            <p:strVal val="#ppt_x"/>
                                          </p:val>
                                        </p:tav>
                                      </p:tavLst>
                                    </p:anim>
                                    <p:anim calcmode="lin" valueType="num">
                                      <p:cBhvr>
                                        <p:cTn id="14" dur="1000" fill="hold"/>
                                        <p:tgtEl>
                                          <p:spTgt spid="717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fade">
                                      <p:cBhvr>
                                        <p:cTn id="17" dur="1000"/>
                                        <p:tgtEl>
                                          <p:spTgt spid="99"/>
                                        </p:tgtEl>
                                      </p:cBhvr>
                                    </p:animEffect>
                                    <p:anim calcmode="lin" valueType="num">
                                      <p:cBhvr>
                                        <p:cTn id="18" dur="1000" fill="hold"/>
                                        <p:tgtEl>
                                          <p:spTgt spid="99"/>
                                        </p:tgtEl>
                                        <p:attrNameLst>
                                          <p:attrName>ppt_x</p:attrName>
                                        </p:attrNameLst>
                                      </p:cBhvr>
                                      <p:tavLst>
                                        <p:tav tm="0">
                                          <p:val>
                                            <p:strVal val="#ppt_x"/>
                                          </p:val>
                                        </p:tav>
                                        <p:tav tm="100000">
                                          <p:val>
                                            <p:strVal val="#ppt_x"/>
                                          </p:val>
                                        </p:tav>
                                      </p:tavLst>
                                    </p:anim>
                                    <p:anim calcmode="lin" valueType="num">
                                      <p:cBhvr>
                                        <p:cTn id="19" dur="1000" fill="hold"/>
                                        <p:tgtEl>
                                          <p:spTgt spid="9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1000"/>
                                        <p:tgtEl>
                                          <p:spTgt spid="100"/>
                                        </p:tgtEl>
                                      </p:cBhvr>
                                    </p:animEffect>
                                    <p:anim calcmode="lin" valueType="num">
                                      <p:cBhvr>
                                        <p:cTn id="23" dur="1000" fill="hold"/>
                                        <p:tgtEl>
                                          <p:spTgt spid="100"/>
                                        </p:tgtEl>
                                        <p:attrNameLst>
                                          <p:attrName>ppt_x</p:attrName>
                                        </p:attrNameLst>
                                      </p:cBhvr>
                                      <p:tavLst>
                                        <p:tav tm="0">
                                          <p:val>
                                            <p:strVal val="#ppt_x"/>
                                          </p:val>
                                        </p:tav>
                                        <p:tav tm="100000">
                                          <p:val>
                                            <p:strVal val="#ppt_x"/>
                                          </p:val>
                                        </p:tav>
                                      </p:tavLst>
                                    </p:anim>
                                    <p:anim calcmode="lin" valueType="num">
                                      <p:cBhvr>
                                        <p:cTn id="24" dur="1000" fill="hold"/>
                                        <p:tgtEl>
                                          <p:spTgt spid="10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fade">
                                      <p:cBhvr>
                                        <p:cTn id="27" dur="1000"/>
                                        <p:tgtEl>
                                          <p:spTgt spid="101"/>
                                        </p:tgtEl>
                                      </p:cBhvr>
                                    </p:animEffect>
                                    <p:anim calcmode="lin" valueType="num">
                                      <p:cBhvr>
                                        <p:cTn id="28" dur="1000" fill="hold"/>
                                        <p:tgtEl>
                                          <p:spTgt spid="101"/>
                                        </p:tgtEl>
                                        <p:attrNameLst>
                                          <p:attrName>ppt_x</p:attrName>
                                        </p:attrNameLst>
                                      </p:cBhvr>
                                      <p:tavLst>
                                        <p:tav tm="0">
                                          <p:val>
                                            <p:strVal val="#ppt_x"/>
                                          </p:val>
                                        </p:tav>
                                        <p:tav tm="100000">
                                          <p:val>
                                            <p:strVal val="#ppt_x"/>
                                          </p:val>
                                        </p:tav>
                                      </p:tavLst>
                                    </p:anim>
                                    <p:anim calcmode="lin" valueType="num">
                                      <p:cBhvr>
                                        <p:cTn id="29"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5"/>
                                        </p:tgtEl>
                                        <p:attrNameLst>
                                          <p:attrName>style.visibility</p:attrName>
                                        </p:attrNameLst>
                                      </p:cBhvr>
                                      <p:to>
                                        <p:strVal val="visible"/>
                                      </p:to>
                                    </p:set>
                                    <p:animEffect transition="in" filter="fade">
                                      <p:cBhvr>
                                        <p:cTn id="34" dur="500"/>
                                        <p:tgtEl>
                                          <p:spTgt spid="10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6"/>
                                        </p:tgtEl>
                                        <p:attrNameLst>
                                          <p:attrName>style.visibility</p:attrName>
                                        </p:attrNameLst>
                                      </p:cBhvr>
                                      <p:to>
                                        <p:strVal val="visible"/>
                                      </p:to>
                                    </p:set>
                                    <p:animEffect transition="in" filter="fade">
                                      <p:cBhvr>
                                        <p:cTn id="39" dur="500"/>
                                        <p:tgtEl>
                                          <p:spTgt spid="10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7"/>
                                        </p:tgtEl>
                                        <p:attrNameLst>
                                          <p:attrName>style.visibility</p:attrName>
                                        </p:attrNameLst>
                                      </p:cBhvr>
                                      <p:to>
                                        <p:strVal val="visible"/>
                                      </p:to>
                                    </p:set>
                                    <p:animEffect transition="in" filter="fade">
                                      <p:cBhvr>
                                        <p:cTn id="44" dur="500"/>
                                        <p:tgtEl>
                                          <p:spTgt spid="10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08"/>
                                        </p:tgtEl>
                                        <p:attrNameLst>
                                          <p:attrName>style.visibility</p:attrName>
                                        </p:attrNameLst>
                                      </p:cBhvr>
                                      <p:to>
                                        <p:strVal val="visible"/>
                                      </p:to>
                                    </p:set>
                                    <p:animEffect transition="in" filter="fade">
                                      <p:cBhvr>
                                        <p:cTn id="49" dur="500"/>
                                        <p:tgtEl>
                                          <p:spTgt spid="10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2"/>
                                        </p:tgtEl>
                                        <p:attrNameLst>
                                          <p:attrName>style.visibility</p:attrName>
                                        </p:attrNameLst>
                                      </p:cBhvr>
                                      <p:to>
                                        <p:strVal val="visible"/>
                                      </p:to>
                                    </p:set>
                                    <p:animEffect transition="in" filter="fade">
                                      <p:cBhvr>
                                        <p:cTn id="54" dur="500"/>
                                        <p:tgtEl>
                                          <p:spTgt spid="11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10"/>
                                        </p:tgtEl>
                                        <p:attrNameLst>
                                          <p:attrName>style.visibility</p:attrName>
                                        </p:attrNameLst>
                                      </p:cBhvr>
                                      <p:to>
                                        <p:strVal val="visible"/>
                                      </p:to>
                                    </p:set>
                                    <p:animEffect transition="in" filter="fade">
                                      <p:cBhvr>
                                        <p:cTn id="57" dur="500"/>
                                        <p:tgtEl>
                                          <p:spTgt spid="11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9"/>
                                        </p:tgtEl>
                                        <p:attrNameLst>
                                          <p:attrName>style.visibility</p:attrName>
                                        </p:attrNameLst>
                                      </p:cBhvr>
                                      <p:to>
                                        <p:strVal val="visible"/>
                                      </p:to>
                                    </p:set>
                                    <p:animEffect transition="in" filter="fade">
                                      <p:cBhvr>
                                        <p:cTn id="60" dur="500"/>
                                        <p:tgtEl>
                                          <p:spTgt spid="10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11"/>
                                        </p:tgtEl>
                                        <p:attrNameLst>
                                          <p:attrName>style.visibility</p:attrName>
                                        </p:attrNameLst>
                                      </p:cBhvr>
                                      <p:to>
                                        <p:strVal val="visible"/>
                                      </p:to>
                                    </p:set>
                                    <p:animEffect transition="in" filter="fade">
                                      <p:cBhvr>
                                        <p:cTn id="65"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animBg="1"/>
      <p:bldP spid="105" grpId="0"/>
      <p:bldP spid="106" grpId="0"/>
      <p:bldP spid="107" grpId="0"/>
      <p:bldP spid="108" grpId="0"/>
      <p:bldP spid="109" grpId="0"/>
      <p:bldP spid="110" grpId="0"/>
      <p:bldP spid="111" grpId="0"/>
      <p:bldP spid="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52861" y="2614227"/>
            <a:ext cx="1606850"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左旋</a:t>
            </a:r>
            <a:endParaRPr lang="en-US" altLang="zh-CN" sz="4800" dirty="0">
              <a:solidFill>
                <a:schemeClr val="tx1"/>
              </a:solidFill>
              <a:latin typeface="+mj-ea"/>
              <a:ea typeface="+mj-ea"/>
            </a:endParaRPr>
          </a:p>
        </p:txBody>
      </p:sp>
      <p:grpSp>
        <p:nvGrpSpPr>
          <p:cNvPr id="14" name="组合 13"/>
          <p:cNvGrpSpPr/>
          <p:nvPr/>
        </p:nvGrpSpPr>
        <p:grpSpPr>
          <a:xfrm>
            <a:off x="1583812" y="5024598"/>
            <a:ext cx="7261008" cy="6753460"/>
            <a:chOff x="1041353" y="2478237"/>
            <a:chExt cx="3630504" cy="3376730"/>
          </a:xfrm>
        </p:grpSpPr>
        <p:sp>
          <p:nvSpPr>
            <p:cNvPr id="53" name="椭圆 52"/>
            <p:cNvSpPr/>
            <p:nvPr/>
          </p:nvSpPr>
          <p:spPr>
            <a:xfrm>
              <a:off x="1697023" y="2478237"/>
              <a:ext cx="596370" cy="457200"/>
            </a:xfrm>
            <a:prstGeom prst="ellipse">
              <a:avLst/>
            </a:prstGeom>
            <a:solidFill>
              <a:srgbClr val="FFFF66"/>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sp>
          <p:nvSpPr>
            <p:cNvPr id="54" name="椭圆 53"/>
            <p:cNvSpPr/>
            <p:nvPr/>
          </p:nvSpPr>
          <p:spPr>
            <a:xfrm>
              <a:off x="2609110" y="3432647"/>
              <a:ext cx="596370" cy="457200"/>
            </a:xfrm>
            <a:prstGeom prst="ellipse">
              <a:avLst/>
            </a:prstGeom>
            <a:solidFill>
              <a:srgbClr val="00B050"/>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R</a:t>
              </a:r>
              <a:endParaRPr lang="zh-CN" altLang="en-US" sz="2200" dirty="0">
                <a:solidFill>
                  <a:schemeClr val="tx1"/>
                </a:solidFill>
              </a:endParaRPr>
            </a:p>
          </p:txBody>
        </p:sp>
        <p:cxnSp>
          <p:nvCxnSpPr>
            <p:cNvPr id="55" name="曲线连接符 54"/>
            <p:cNvCxnSpPr>
              <a:stCxn id="53" idx="3"/>
              <a:endCxn id="65" idx="0"/>
            </p:cNvCxnSpPr>
            <p:nvPr/>
          </p:nvCxnSpPr>
          <p:spPr>
            <a:xfrm rot="5400000">
              <a:off x="1274216" y="3002773"/>
              <a:ext cx="644435" cy="37585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3329716" y="4295913"/>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A</a:t>
              </a:r>
              <a:endParaRPr lang="zh-CN" altLang="en-US" sz="2200" dirty="0">
                <a:solidFill>
                  <a:schemeClr val="tx1"/>
                </a:solidFill>
              </a:endParaRPr>
            </a:p>
          </p:txBody>
        </p:sp>
        <p:cxnSp>
          <p:nvCxnSpPr>
            <p:cNvPr id="57" name="曲线连接符 56"/>
            <p:cNvCxnSpPr>
              <a:stCxn id="54" idx="6"/>
              <a:endCxn id="56" idx="0"/>
            </p:cNvCxnSpPr>
            <p:nvPr/>
          </p:nvCxnSpPr>
          <p:spPr>
            <a:xfrm>
              <a:off x="3205480" y="3661247"/>
              <a:ext cx="422421" cy="634666"/>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等腰三角形 57"/>
            <p:cNvSpPr/>
            <p:nvPr/>
          </p:nvSpPr>
          <p:spPr>
            <a:xfrm>
              <a:off x="2838326" y="5237503"/>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zh-CN" sz="2400" dirty="0">
                  <a:solidFill>
                    <a:schemeClr val="tx1"/>
                  </a:solidFill>
                  <a:latin typeface="+mj-ea"/>
                  <a:ea typeface="+mj-ea"/>
                </a:rPr>
                <a:t>T1</a:t>
              </a:r>
              <a:endParaRPr lang="zh-CN" altLang="en-US" sz="2400" dirty="0">
                <a:solidFill>
                  <a:schemeClr val="tx1"/>
                </a:solidFill>
                <a:latin typeface="+mj-ea"/>
                <a:ea typeface="+mj-ea"/>
              </a:endParaRPr>
            </a:p>
          </p:txBody>
        </p:sp>
        <p:cxnSp>
          <p:nvCxnSpPr>
            <p:cNvPr id="59" name="曲线连接符 58"/>
            <p:cNvCxnSpPr>
              <a:stCxn id="53" idx="5"/>
              <a:endCxn id="54" idx="0"/>
            </p:cNvCxnSpPr>
            <p:nvPr/>
          </p:nvCxnSpPr>
          <p:spPr>
            <a:xfrm rot="16200000" flipH="1">
              <a:off x="2274594" y="2799945"/>
              <a:ext cx="564165" cy="70123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曲线连接符 59"/>
            <p:cNvCxnSpPr>
              <a:stCxn id="54" idx="2"/>
              <a:endCxn id="64" idx="0"/>
            </p:cNvCxnSpPr>
            <p:nvPr/>
          </p:nvCxnSpPr>
          <p:spPr>
            <a:xfrm rot="10800000" flipV="1">
              <a:off x="2206058" y="3661247"/>
              <a:ext cx="403053" cy="643758"/>
            </a:xfrm>
            <a:prstGeom prst="curved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曲线连接符 60"/>
            <p:cNvCxnSpPr>
              <a:stCxn id="56" idx="5"/>
              <a:endCxn id="63" idx="0"/>
            </p:cNvCxnSpPr>
            <p:nvPr/>
          </p:nvCxnSpPr>
          <p:spPr>
            <a:xfrm rot="16200000" flipH="1">
              <a:off x="3792960" y="4731947"/>
              <a:ext cx="557533" cy="465953"/>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曲线连接符 61"/>
            <p:cNvCxnSpPr>
              <a:stCxn id="56" idx="3"/>
              <a:endCxn id="58" idx="0"/>
            </p:cNvCxnSpPr>
            <p:nvPr/>
          </p:nvCxnSpPr>
          <p:spPr>
            <a:xfrm rot="5400000">
              <a:off x="3035594" y="4856044"/>
              <a:ext cx="551345" cy="21157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等腰三角形 62"/>
            <p:cNvSpPr/>
            <p:nvPr/>
          </p:nvSpPr>
          <p:spPr>
            <a:xfrm>
              <a:off x="3937549" y="5243691"/>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T2</a:t>
              </a:r>
              <a:endParaRPr lang="zh-CN" altLang="en-US" sz="2400" dirty="0">
                <a:solidFill>
                  <a:schemeClr val="tx1"/>
                </a:solidFill>
                <a:latin typeface="+mj-ea"/>
                <a:ea typeface="+mj-ea"/>
              </a:endParaRPr>
            </a:p>
          </p:txBody>
        </p:sp>
        <p:sp>
          <p:nvSpPr>
            <p:cNvPr id="64" name="等腰三角形 63"/>
            <p:cNvSpPr/>
            <p:nvPr/>
          </p:nvSpPr>
          <p:spPr>
            <a:xfrm>
              <a:off x="1838903" y="4305005"/>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sp>
          <p:nvSpPr>
            <p:cNvPr id="65" name="等腰三角形 64"/>
            <p:cNvSpPr/>
            <p:nvPr/>
          </p:nvSpPr>
          <p:spPr>
            <a:xfrm>
              <a:off x="1041353" y="3512917"/>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T4</a:t>
              </a:r>
              <a:endParaRPr lang="zh-CN" altLang="en-US" sz="2400" dirty="0">
                <a:solidFill>
                  <a:schemeClr val="tx1"/>
                </a:solidFill>
                <a:latin typeface="+mj-ea"/>
                <a:ea typeface="+mj-ea"/>
              </a:endParaRPr>
            </a:p>
          </p:txBody>
        </p:sp>
      </p:grpSp>
      <p:grpSp>
        <p:nvGrpSpPr>
          <p:cNvPr id="7174" name="组合 7173"/>
          <p:cNvGrpSpPr/>
          <p:nvPr/>
        </p:nvGrpSpPr>
        <p:grpSpPr>
          <a:xfrm>
            <a:off x="15699105" y="6778327"/>
            <a:ext cx="6947946" cy="5237482"/>
            <a:chOff x="5718024" y="3216343"/>
            <a:chExt cx="3473973" cy="2618741"/>
          </a:xfrm>
        </p:grpSpPr>
        <p:sp>
          <p:nvSpPr>
            <p:cNvPr id="75" name="椭圆 74"/>
            <p:cNvSpPr/>
            <p:nvPr/>
          </p:nvSpPr>
          <p:spPr>
            <a:xfrm>
              <a:off x="8116642" y="4177679"/>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A</a:t>
              </a:r>
              <a:endParaRPr lang="zh-CN" altLang="en-US" sz="2200" dirty="0">
                <a:solidFill>
                  <a:schemeClr val="tx1"/>
                </a:solidFill>
              </a:endParaRPr>
            </a:p>
          </p:txBody>
        </p:sp>
        <p:cxnSp>
          <p:nvCxnSpPr>
            <p:cNvPr id="76" name="曲线连接符 75"/>
            <p:cNvCxnSpPr>
              <a:stCxn id="91" idx="5"/>
              <a:endCxn id="75" idx="0"/>
            </p:cNvCxnSpPr>
            <p:nvPr/>
          </p:nvCxnSpPr>
          <p:spPr>
            <a:xfrm rot="16200000" flipH="1">
              <a:off x="7745640" y="3508491"/>
              <a:ext cx="571091" cy="767283"/>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等腰三角形 76"/>
            <p:cNvSpPr/>
            <p:nvPr/>
          </p:nvSpPr>
          <p:spPr>
            <a:xfrm>
              <a:off x="7612923" y="5207571"/>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zh-CN" sz="2400" dirty="0">
                  <a:solidFill>
                    <a:schemeClr val="tx1"/>
                  </a:solidFill>
                  <a:latin typeface="+mj-ea"/>
                  <a:ea typeface="+mj-ea"/>
                </a:rPr>
                <a:t>T1</a:t>
              </a:r>
              <a:endParaRPr lang="zh-CN" altLang="en-US" sz="2400" dirty="0">
                <a:solidFill>
                  <a:schemeClr val="tx1"/>
                </a:solidFill>
                <a:latin typeface="+mj-ea"/>
                <a:ea typeface="+mj-ea"/>
              </a:endParaRPr>
            </a:p>
          </p:txBody>
        </p:sp>
        <p:cxnSp>
          <p:nvCxnSpPr>
            <p:cNvPr id="80" name="曲线连接符 79"/>
            <p:cNvCxnSpPr>
              <a:stCxn id="75" idx="5"/>
              <a:endCxn id="82" idx="0"/>
            </p:cNvCxnSpPr>
            <p:nvPr/>
          </p:nvCxnSpPr>
          <p:spPr>
            <a:xfrm rot="16200000" flipH="1">
              <a:off x="8405436" y="4788163"/>
              <a:ext cx="639647" cy="199167"/>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曲线连接符 80"/>
            <p:cNvCxnSpPr>
              <a:stCxn id="75" idx="3"/>
              <a:endCxn id="77" idx="0"/>
            </p:cNvCxnSpPr>
            <p:nvPr/>
          </p:nvCxnSpPr>
          <p:spPr>
            <a:xfrm rot="5400000">
              <a:off x="7772205" y="4775797"/>
              <a:ext cx="639647" cy="223901"/>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等腰三角形 81"/>
            <p:cNvSpPr/>
            <p:nvPr/>
          </p:nvSpPr>
          <p:spPr>
            <a:xfrm>
              <a:off x="8457689" y="5207571"/>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T2</a:t>
              </a:r>
              <a:endParaRPr lang="zh-CN" altLang="en-US" sz="2400" dirty="0">
                <a:solidFill>
                  <a:schemeClr val="tx1"/>
                </a:solidFill>
                <a:latin typeface="+mj-ea"/>
                <a:ea typeface="+mj-ea"/>
              </a:endParaRPr>
            </a:p>
          </p:txBody>
        </p:sp>
        <p:cxnSp>
          <p:nvCxnSpPr>
            <p:cNvPr id="86" name="曲线连接符 85"/>
            <p:cNvCxnSpPr>
              <a:stCxn id="92" idx="5"/>
              <a:endCxn id="87" idx="0"/>
            </p:cNvCxnSpPr>
            <p:nvPr/>
          </p:nvCxnSpPr>
          <p:spPr>
            <a:xfrm rot="16200000" flipH="1">
              <a:off x="6688564" y="4650715"/>
              <a:ext cx="660520" cy="45389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等腰三角形 86"/>
            <p:cNvSpPr/>
            <p:nvPr/>
          </p:nvSpPr>
          <p:spPr>
            <a:xfrm>
              <a:off x="6878615" y="5207920"/>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sp>
          <p:nvSpPr>
            <p:cNvPr id="88" name="等腰三角形 87"/>
            <p:cNvSpPr/>
            <p:nvPr/>
          </p:nvSpPr>
          <p:spPr>
            <a:xfrm>
              <a:off x="5718024" y="5223808"/>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T4</a:t>
              </a:r>
              <a:endParaRPr lang="zh-CN" altLang="en-US" sz="2400" dirty="0">
                <a:solidFill>
                  <a:schemeClr val="tx1"/>
                </a:solidFill>
                <a:latin typeface="+mj-ea"/>
                <a:ea typeface="+mj-ea"/>
              </a:endParaRPr>
            </a:p>
          </p:txBody>
        </p:sp>
        <p:cxnSp>
          <p:nvCxnSpPr>
            <p:cNvPr id="89" name="曲线连接符 88"/>
            <p:cNvCxnSpPr>
              <a:stCxn id="92" idx="3"/>
              <a:endCxn id="88" idx="0"/>
            </p:cNvCxnSpPr>
            <p:nvPr/>
          </p:nvCxnSpPr>
          <p:spPr>
            <a:xfrm rot="5400000">
              <a:off x="5889476" y="4743103"/>
              <a:ext cx="676408" cy="285003"/>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91" idx="3"/>
              <a:endCxn id="92" idx="0"/>
            </p:cNvCxnSpPr>
            <p:nvPr/>
          </p:nvCxnSpPr>
          <p:spPr>
            <a:xfrm rot="5400000">
              <a:off x="6628155" y="3559463"/>
              <a:ext cx="550567" cy="64481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a:off x="7138510" y="3216343"/>
              <a:ext cx="596370" cy="457200"/>
            </a:xfrm>
            <a:prstGeom prst="ellipse">
              <a:avLst/>
            </a:prstGeom>
            <a:solidFill>
              <a:srgbClr val="00B050"/>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R</a:t>
              </a:r>
              <a:endParaRPr lang="zh-CN" altLang="en-US" sz="2200" dirty="0">
                <a:solidFill>
                  <a:schemeClr val="tx1"/>
                </a:solidFill>
              </a:endParaRPr>
            </a:p>
          </p:txBody>
        </p:sp>
        <p:sp>
          <p:nvSpPr>
            <p:cNvPr id="92" name="椭圆 91"/>
            <p:cNvSpPr/>
            <p:nvPr/>
          </p:nvSpPr>
          <p:spPr>
            <a:xfrm>
              <a:off x="6282845" y="4157155"/>
              <a:ext cx="596370" cy="457200"/>
            </a:xfrm>
            <a:prstGeom prst="ellipse">
              <a:avLst/>
            </a:prstGeom>
            <a:solidFill>
              <a:srgbClr val="FFFF00"/>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grpSp>
      <p:sp>
        <p:nvSpPr>
          <p:cNvPr id="99" name="TextBox 98"/>
          <p:cNvSpPr txBox="1"/>
          <p:nvPr/>
        </p:nvSpPr>
        <p:spPr>
          <a:xfrm>
            <a:off x="1583813" y="12380364"/>
            <a:ext cx="6841014" cy="800220"/>
          </a:xfrm>
          <a:prstGeom prst="rect">
            <a:avLst/>
          </a:prstGeom>
          <a:noFill/>
        </p:spPr>
        <p:txBody>
          <a:bodyPr wrap="square" lIns="182880" tIns="91440" rIns="182880" bIns="91440" rtlCol="0">
            <a:spAutoFit/>
          </a:bodyPr>
          <a:lstStyle/>
          <a:p>
            <a:pPr algn="l"/>
            <a:r>
              <a:rPr lang="en-US" altLang="zh-CN" sz="4000" dirty="0">
                <a:solidFill>
                  <a:schemeClr val="tx1"/>
                </a:solidFill>
                <a:latin typeface="+mj-ea"/>
                <a:ea typeface="+mj-ea"/>
              </a:rPr>
              <a:t>T4&lt;N&lt;T3&lt;R&lt;T1&lt;A&lt;T2</a:t>
            </a:r>
          </a:p>
        </p:txBody>
      </p:sp>
      <p:sp>
        <p:nvSpPr>
          <p:cNvPr id="100" name="TextBox 99"/>
          <p:cNvSpPr txBox="1"/>
          <p:nvPr/>
        </p:nvSpPr>
        <p:spPr>
          <a:xfrm>
            <a:off x="10023209" y="5661366"/>
            <a:ext cx="3420506" cy="1415772"/>
          </a:xfrm>
          <a:prstGeom prst="rect">
            <a:avLst/>
          </a:prstGeom>
          <a:noFill/>
        </p:spPr>
        <p:txBody>
          <a:bodyPr wrap="square" lIns="182880" tIns="91440" rIns="182880" bIns="91440" rtlCol="0">
            <a:spAutoFit/>
          </a:bodyPr>
          <a:lstStyle/>
          <a:p>
            <a:pPr algn="l"/>
            <a:r>
              <a:rPr lang="en-US" altLang="zh-CN" sz="4000" dirty="0" err="1">
                <a:solidFill>
                  <a:schemeClr val="tx1"/>
                </a:solidFill>
                <a:latin typeface="+mj-ea"/>
                <a:ea typeface="+mj-ea"/>
              </a:rPr>
              <a:t>R.left</a:t>
            </a:r>
            <a:r>
              <a:rPr lang="en-US" altLang="zh-CN" sz="4000" dirty="0">
                <a:solidFill>
                  <a:schemeClr val="tx1"/>
                </a:solidFill>
                <a:latin typeface="+mj-ea"/>
                <a:ea typeface="+mj-ea"/>
              </a:rPr>
              <a:t>=N</a:t>
            </a:r>
          </a:p>
          <a:p>
            <a:pPr algn="l"/>
            <a:r>
              <a:rPr lang="en-US" altLang="zh-CN" sz="4000" dirty="0" err="1">
                <a:solidFill>
                  <a:schemeClr val="tx1"/>
                </a:solidFill>
                <a:latin typeface="+mj-ea"/>
                <a:ea typeface="+mj-ea"/>
              </a:rPr>
              <a:t>N.right</a:t>
            </a:r>
            <a:r>
              <a:rPr lang="en-US" altLang="zh-CN" sz="4000" dirty="0">
                <a:solidFill>
                  <a:schemeClr val="tx1"/>
                </a:solidFill>
                <a:latin typeface="+mj-ea"/>
                <a:ea typeface="+mj-ea"/>
              </a:rPr>
              <a:t> =T3</a:t>
            </a:r>
          </a:p>
        </p:txBody>
      </p:sp>
      <p:sp>
        <p:nvSpPr>
          <p:cNvPr id="101" name="右箭头 100"/>
          <p:cNvSpPr/>
          <p:nvPr/>
        </p:nvSpPr>
        <p:spPr>
          <a:xfrm>
            <a:off x="9549672" y="7447368"/>
            <a:ext cx="5290280" cy="800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38"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39"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0"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1"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2"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3"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4"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5"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46" name="圆角矩形 45"/>
          <p:cNvSpPr/>
          <p:nvPr/>
        </p:nvSpPr>
        <p:spPr>
          <a:xfrm>
            <a:off x="1150021" y="2537520"/>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52423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5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wipe(left)">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500"/>
                                        <p:tgtEl>
                                          <p:spTgt spid="10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174"/>
                                        </p:tgtEl>
                                        <p:attrNameLst>
                                          <p:attrName>style.visibility</p:attrName>
                                        </p:attrNameLst>
                                      </p:cBhvr>
                                      <p:to>
                                        <p:strVal val="visible"/>
                                      </p:to>
                                    </p:set>
                                    <p:animEffect transition="in" filter="fade">
                                      <p:cBhvr>
                                        <p:cTn id="27" dur="1000"/>
                                        <p:tgtEl>
                                          <p:spTgt spid="7174"/>
                                        </p:tgtEl>
                                      </p:cBhvr>
                                    </p:animEffect>
                                    <p:anim calcmode="lin" valueType="num">
                                      <p:cBhvr>
                                        <p:cTn id="28" dur="1000" fill="hold"/>
                                        <p:tgtEl>
                                          <p:spTgt spid="7174"/>
                                        </p:tgtEl>
                                        <p:attrNameLst>
                                          <p:attrName>ppt_x</p:attrName>
                                        </p:attrNameLst>
                                      </p:cBhvr>
                                      <p:tavLst>
                                        <p:tav tm="0">
                                          <p:val>
                                            <p:strVal val="#ppt_x"/>
                                          </p:val>
                                        </p:tav>
                                        <p:tav tm="100000">
                                          <p:val>
                                            <p:strVal val="#ppt_x"/>
                                          </p:val>
                                        </p:tav>
                                      </p:tavLst>
                                    </p:anim>
                                    <p:anim calcmode="lin" valueType="num">
                                      <p:cBhvr>
                                        <p:cTn id="29"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75521" y="2537520"/>
            <a:ext cx="4085093" cy="923330"/>
          </a:xfrm>
          <a:prstGeom prst="rect">
            <a:avLst/>
          </a:prstGeom>
          <a:noFill/>
        </p:spPr>
        <p:txBody>
          <a:bodyPr wrap="none" lIns="182880" tIns="91440" rIns="182880" bIns="91440" rtlCol="0">
            <a:spAutoFit/>
          </a:bodyPr>
          <a:lstStyle/>
          <a:p>
            <a:pPr algn="l"/>
            <a:r>
              <a:rPr lang="en-US" altLang="zh-CN" sz="4800" dirty="0">
                <a:solidFill>
                  <a:schemeClr val="tx1"/>
                </a:solidFill>
                <a:latin typeface="+mj-ea"/>
                <a:ea typeface="+mj-ea"/>
              </a:rPr>
              <a:t>LR</a:t>
            </a:r>
            <a:r>
              <a:rPr lang="zh-CN" altLang="en-US" sz="4800" dirty="0">
                <a:solidFill>
                  <a:schemeClr val="tx1"/>
                </a:solidFill>
                <a:latin typeface="+mj-ea"/>
                <a:ea typeface="+mj-ea"/>
              </a:rPr>
              <a:t>出现不平衡</a:t>
            </a:r>
            <a:endParaRPr lang="en-US" altLang="zh-CN" sz="4800" dirty="0">
              <a:solidFill>
                <a:schemeClr val="tx1"/>
              </a:solidFill>
              <a:latin typeface="+mj-ea"/>
              <a:ea typeface="+mj-ea"/>
            </a:endParaRPr>
          </a:p>
        </p:txBody>
      </p:sp>
      <p:sp>
        <p:nvSpPr>
          <p:cNvPr id="32" name="椭圆 31"/>
          <p:cNvSpPr/>
          <p:nvPr/>
        </p:nvSpPr>
        <p:spPr>
          <a:xfrm>
            <a:off x="3347640" y="5945850"/>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20</a:t>
            </a:r>
            <a:r>
              <a:rPr lang="zh-CN" altLang="en-US" dirty="0">
                <a:solidFill>
                  <a:schemeClr val="tx1"/>
                </a:solidFill>
              </a:rPr>
              <a:t> </a:t>
            </a:r>
            <a:endParaRPr lang="zh-CN" altLang="en-US" sz="2200" dirty="0">
              <a:solidFill>
                <a:schemeClr val="tx1"/>
              </a:solidFill>
            </a:endParaRPr>
          </a:p>
        </p:txBody>
      </p:sp>
      <p:sp>
        <p:nvSpPr>
          <p:cNvPr id="33" name="椭圆 32"/>
          <p:cNvSpPr/>
          <p:nvPr/>
        </p:nvSpPr>
        <p:spPr>
          <a:xfrm>
            <a:off x="1880864" y="750753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17</a:t>
            </a:r>
            <a:endParaRPr lang="zh-CN" altLang="en-US" sz="2200" dirty="0">
              <a:solidFill>
                <a:schemeClr val="tx1"/>
              </a:solidFill>
            </a:endParaRPr>
          </a:p>
        </p:txBody>
      </p:sp>
      <p:cxnSp>
        <p:nvCxnSpPr>
          <p:cNvPr id="34" name="曲线连接符 33"/>
          <p:cNvCxnSpPr>
            <a:stCxn id="32" idx="3"/>
            <a:endCxn id="33" idx="0"/>
          </p:cNvCxnSpPr>
          <p:nvPr/>
        </p:nvCxnSpPr>
        <p:spPr>
          <a:xfrm rot="5400000">
            <a:off x="2609178" y="6594399"/>
            <a:ext cx="781192" cy="104507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3388478" y="9303646"/>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18</a:t>
            </a:r>
            <a:endParaRPr lang="zh-CN" altLang="en-US" sz="2200" dirty="0">
              <a:solidFill>
                <a:schemeClr val="tx1"/>
              </a:solidFill>
            </a:endParaRPr>
          </a:p>
        </p:txBody>
      </p:sp>
      <p:cxnSp>
        <p:nvCxnSpPr>
          <p:cNvPr id="36" name="曲线连接符 35"/>
          <p:cNvCxnSpPr>
            <a:stCxn id="33" idx="4"/>
            <a:endCxn id="35" idx="0"/>
          </p:cNvCxnSpPr>
          <p:nvPr/>
        </p:nvCxnSpPr>
        <p:spPr>
          <a:xfrm rot="16200000" flipH="1">
            <a:off x="2790185" y="8108981"/>
            <a:ext cx="881714" cy="1507614"/>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117044" y="4678453"/>
            <a:ext cx="731611" cy="615553"/>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pPr algn="l"/>
            <a:r>
              <a:rPr lang="en-US" altLang="zh-CN" sz="2800" dirty="0">
                <a:solidFill>
                  <a:schemeClr val="tx1"/>
                </a:solidFill>
              </a:rPr>
              <a:t>20</a:t>
            </a:r>
            <a:endParaRPr lang="zh-CN" altLang="en-US" sz="2800" dirty="0">
              <a:solidFill>
                <a:schemeClr val="tx1"/>
              </a:solidFill>
            </a:endParaRPr>
          </a:p>
        </p:txBody>
      </p:sp>
      <p:sp>
        <p:nvSpPr>
          <p:cNvPr id="38" name="TextBox 37"/>
          <p:cNvSpPr txBox="1"/>
          <p:nvPr/>
        </p:nvSpPr>
        <p:spPr>
          <a:xfrm>
            <a:off x="3372484" y="4678453"/>
            <a:ext cx="731611" cy="615553"/>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pPr algn="l"/>
            <a:r>
              <a:rPr lang="en-US" altLang="zh-CN" sz="2800" dirty="0">
                <a:solidFill>
                  <a:schemeClr val="tx1"/>
                </a:solidFill>
              </a:rPr>
              <a:t>17</a:t>
            </a:r>
            <a:endParaRPr lang="zh-CN" altLang="en-US" sz="2800" dirty="0">
              <a:solidFill>
                <a:schemeClr val="tx1"/>
              </a:solidFill>
            </a:endParaRPr>
          </a:p>
        </p:txBody>
      </p:sp>
      <p:sp>
        <p:nvSpPr>
          <p:cNvPr id="39" name="TextBox 38"/>
          <p:cNvSpPr txBox="1"/>
          <p:nvPr/>
        </p:nvSpPr>
        <p:spPr>
          <a:xfrm>
            <a:off x="4640748" y="4678453"/>
            <a:ext cx="731611" cy="615553"/>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pPr algn="l"/>
            <a:r>
              <a:rPr lang="en-US" altLang="zh-CN" sz="2800" dirty="0">
                <a:solidFill>
                  <a:schemeClr val="tx1"/>
                </a:solidFill>
                <a:latin typeface="+mj-ea"/>
                <a:ea typeface="+mj-ea"/>
              </a:rPr>
              <a:t>18</a:t>
            </a:r>
            <a:endParaRPr lang="zh-CN" altLang="en-US" sz="2800" dirty="0">
              <a:solidFill>
                <a:schemeClr val="tx1"/>
              </a:solidFill>
              <a:latin typeface="+mj-ea"/>
              <a:ea typeface="+mj-ea"/>
            </a:endParaRPr>
          </a:p>
        </p:txBody>
      </p:sp>
      <p:sp>
        <p:nvSpPr>
          <p:cNvPr id="40" name="TextBox 39"/>
          <p:cNvSpPr txBox="1"/>
          <p:nvPr/>
        </p:nvSpPr>
        <p:spPr>
          <a:xfrm>
            <a:off x="4730623" y="9525280"/>
            <a:ext cx="574106" cy="646331"/>
          </a:xfrm>
          <a:prstGeom prst="rect">
            <a:avLst/>
          </a:prstGeom>
          <a:noFill/>
        </p:spPr>
        <p:txBody>
          <a:bodyPr wrap="square" lIns="182880" tIns="91440" rIns="182880" bIns="91440" rtlCol="0">
            <a:spAutoFit/>
          </a:bodyPr>
          <a:lstStyle/>
          <a:p>
            <a:pPr algn="l"/>
            <a:r>
              <a:rPr lang="en-US" altLang="zh-CN" dirty="0">
                <a:solidFill>
                  <a:schemeClr val="tx1"/>
                </a:solidFill>
              </a:rPr>
              <a:t>0</a:t>
            </a:r>
            <a:endParaRPr lang="zh-CN" altLang="en-US" dirty="0">
              <a:solidFill>
                <a:schemeClr val="tx1"/>
              </a:solidFill>
            </a:endParaRPr>
          </a:p>
        </p:txBody>
      </p:sp>
      <p:sp>
        <p:nvSpPr>
          <p:cNvPr id="43" name="TextBox 42"/>
          <p:cNvSpPr txBox="1"/>
          <p:nvPr/>
        </p:nvSpPr>
        <p:spPr>
          <a:xfrm>
            <a:off x="3357131" y="7534330"/>
            <a:ext cx="574106" cy="646331"/>
          </a:xfrm>
          <a:prstGeom prst="rect">
            <a:avLst/>
          </a:prstGeom>
          <a:noFill/>
        </p:spPr>
        <p:txBody>
          <a:bodyPr wrap="square" lIns="182880" tIns="91440" rIns="182880" bIns="91440" rtlCol="0">
            <a:spAutoFit/>
          </a:bodyPr>
          <a:lstStyle/>
          <a:p>
            <a:pPr algn="l"/>
            <a:r>
              <a:rPr lang="en-US" altLang="zh-CN" dirty="0">
                <a:solidFill>
                  <a:schemeClr val="tx1"/>
                </a:solidFill>
              </a:rPr>
              <a:t>1</a:t>
            </a:r>
            <a:endParaRPr lang="zh-CN" altLang="en-US" dirty="0">
              <a:solidFill>
                <a:schemeClr val="tx1"/>
              </a:solidFill>
            </a:endParaRPr>
          </a:p>
        </p:txBody>
      </p:sp>
      <p:sp>
        <p:nvSpPr>
          <p:cNvPr id="44" name="TextBox 43"/>
          <p:cNvSpPr txBox="1"/>
          <p:nvPr/>
        </p:nvSpPr>
        <p:spPr>
          <a:xfrm>
            <a:off x="4555819" y="6101452"/>
            <a:ext cx="574106" cy="646331"/>
          </a:xfrm>
          <a:prstGeom prst="rect">
            <a:avLst/>
          </a:prstGeom>
          <a:noFill/>
        </p:spPr>
        <p:txBody>
          <a:bodyPr wrap="square" lIns="182880" tIns="91440" rIns="182880" bIns="91440" rtlCol="0">
            <a:spAutoFit/>
          </a:bodyPr>
          <a:lstStyle/>
          <a:p>
            <a:pPr algn="l"/>
            <a:r>
              <a:rPr lang="en-US" altLang="zh-CN" dirty="0">
                <a:solidFill>
                  <a:schemeClr val="tx1"/>
                </a:solidFill>
              </a:rPr>
              <a:t>2</a:t>
            </a:r>
            <a:endParaRPr lang="zh-CN" altLang="en-US" dirty="0">
              <a:solidFill>
                <a:schemeClr val="tx1"/>
              </a:solidFill>
            </a:endParaRPr>
          </a:p>
        </p:txBody>
      </p:sp>
      <p:grpSp>
        <p:nvGrpSpPr>
          <p:cNvPr id="59" name="组合 58"/>
          <p:cNvGrpSpPr/>
          <p:nvPr/>
        </p:nvGrpSpPr>
        <p:grpSpPr>
          <a:xfrm>
            <a:off x="7587480" y="5827054"/>
            <a:ext cx="6020644" cy="6433256"/>
            <a:chOff x="1158157" y="2545192"/>
            <a:chExt cx="3010322" cy="3216628"/>
          </a:xfrm>
        </p:grpSpPr>
        <p:sp>
          <p:nvSpPr>
            <p:cNvPr id="60" name="椭圆 59"/>
            <p:cNvSpPr/>
            <p:nvPr/>
          </p:nvSpPr>
          <p:spPr>
            <a:xfrm>
              <a:off x="2864986" y="2545192"/>
              <a:ext cx="596370" cy="457200"/>
            </a:xfrm>
            <a:prstGeom prst="ellipse">
              <a:avLst/>
            </a:prstGeom>
            <a:solidFill>
              <a:srgbClr val="FFFF66"/>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sp>
          <p:nvSpPr>
            <p:cNvPr id="61" name="椭圆 60"/>
            <p:cNvSpPr/>
            <p:nvPr/>
          </p:nvSpPr>
          <p:spPr>
            <a:xfrm>
              <a:off x="2058399" y="3402920"/>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R</a:t>
              </a:r>
              <a:endParaRPr lang="zh-CN" altLang="en-US" sz="2200" dirty="0">
                <a:solidFill>
                  <a:schemeClr val="tx1"/>
                </a:solidFill>
              </a:endParaRPr>
            </a:p>
          </p:txBody>
        </p:sp>
        <p:cxnSp>
          <p:nvCxnSpPr>
            <p:cNvPr id="62" name="曲线连接符 61"/>
            <p:cNvCxnSpPr>
              <a:stCxn id="60" idx="3"/>
              <a:endCxn id="61" idx="0"/>
            </p:cNvCxnSpPr>
            <p:nvPr/>
          </p:nvCxnSpPr>
          <p:spPr>
            <a:xfrm rot="5400000">
              <a:off x="2420712" y="2871309"/>
              <a:ext cx="467483" cy="595738"/>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2690342" y="4239325"/>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A</a:t>
              </a:r>
              <a:endParaRPr lang="zh-CN" altLang="en-US" sz="2200" dirty="0">
                <a:solidFill>
                  <a:schemeClr val="tx1"/>
                </a:solidFill>
              </a:endParaRPr>
            </a:p>
          </p:txBody>
        </p:sp>
        <p:cxnSp>
          <p:nvCxnSpPr>
            <p:cNvPr id="64" name="曲线连接符 63"/>
            <p:cNvCxnSpPr>
              <a:stCxn id="61" idx="3"/>
              <a:endCxn id="71" idx="0"/>
            </p:cNvCxnSpPr>
            <p:nvPr/>
          </p:nvCxnSpPr>
          <p:spPr>
            <a:xfrm rot="5400000">
              <a:off x="1639304" y="3679172"/>
              <a:ext cx="392439" cy="620424"/>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等腰三角形 64"/>
            <p:cNvSpPr/>
            <p:nvPr/>
          </p:nvSpPr>
          <p:spPr>
            <a:xfrm>
              <a:off x="2287299" y="5150544"/>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zh-CN" sz="2400" dirty="0">
                  <a:solidFill>
                    <a:schemeClr val="tx1"/>
                  </a:solidFill>
                  <a:latin typeface="+mj-ea"/>
                  <a:ea typeface="+mj-ea"/>
                </a:rPr>
                <a:t>T2</a:t>
              </a:r>
              <a:endParaRPr lang="zh-CN" altLang="en-US" sz="2400" dirty="0">
                <a:solidFill>
                  <a:schemeClr val="tx1"/>
                </a:solidFill>
                <a:latin typeface="+mj-ea"/>
                <a:ea typeface="+mj-ea"/>
              </a:endParaRPr>
            </a:p>
          </p:txBody>
        </p:sp>
        <p:cxnSp>
          <p:nvCxnSpPr>
            <p:cNvPr id="66" name="曲线连接符 65"/>
            <p:cNvCxnSpPr>
              <a:stCxn id="60" idx="5"/>
            </p:cNvCxnSpPr>
            <p:nvPr/>
          </p:nvCxnSpPr>
          <p:spPr>
            <a:xfrm rot="16200000" flipH="1">
              <a:off x="3360809" y="2948647"/>
              <a:ext cx="453726" cy="427305"/>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曲线连接符 66"/>
            <p:cNvCxnSpPr>
              <a:stCxn id="61" idx="5"/>
            </p:cNvCxnSpPr>
            <p:nvPr/>
          </p:nvCxnSpPr>
          <p:spPr>
            <a:xfrm rot="16200000" flipH="1">
              <a:off x="2554900" y="3805698"/>
              <a:ext cx="446160" cy="421094"/>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曲线连接符 67"/>
            <p:cNvCxnSpPr>
              <a:stCxn id="63" idx="5"/>
            </p:cNvCxnSpPr>
            <p:nvPr/>
          </p:nvCxnSpPr>
          <p:spPr>
            <a:xfrm rot="16200000" flipH="1">
              <a:off x="3126427" y="4702518"/>
              <a:ext cx="573448" cy="427551"/>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63" idx="3"/>
              <a:endCxn id="65" idx="0"/>
            </p:cNvCxnSpPr>
            <p:nvPr/>
          </p:nvCxnSpPr>
          <p:spPr>
            <a:xfrm rot="5400000">
              <a:off x="2455579" y="4828445"/>
              <a:ext cx="520974" cy="123225"/>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等腰三角形 69"/>
            <p:cNvSpPr/>
            <p:nvPr/>
          </p:nvSpPr>
          <p:spPr>
            <a:xfrm>
              <a:off x="3259773" y="5147642"/>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sp>
          <p:nvSpPr>
            <p:cNvPr id="71" name="等腰三角形 70"/>
            <p:cNvSpPr/>
            <p:nvPr/>
          </p:nvSpPr>
          <p:spPr>
            <a:xfrm>
              <a:off x="1158157" y="4185604"/>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T1</a:t>
              </a:r>
              <a:endParaRPr lang="zh-CN" altLang="en-US" sz="2400" dirty="0">
                <a:solidFill>
                  <a:schemeClr val="tx1"/>
                </a:solidFill>
                <a:latin typeface="+mj-ea"/>
                <a:ea typeface="+mj-ea"/>
              </a:endParaRPr>
            </a:p>
          </p:txBody>
        </p:sp>
        <p:sp>
          <p:nvSpPr>
            <p:cNvPr id="72" name="等腰三角形 71"/>
            <p:cNvSpPr/>
            <p:nvPr/>
          </p:nvSpPr>
          <p:spPr>
            <a:xfrm>
              <a:off x="3434171" y="3389163"/>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T4</a:t>
              </a:r>
              <a:endParaRPr lang="zh-CN" altLang="en-US" sz="2400" dirty="0">
                <a:solidFill>
                  <a:schemeClr val="tx1"/>
                </a:solidFill>
                <a:latin typeface="+mj-ea"/>
                <a:ea typeface="+mj-ea"/>
              </a:endParaRPr>
            </a:p>
          </p:txBody>
        </p:sp>
      </p:grpSp>
      <p:sp>
        <p:nvSpPr>
          <p:cNvPr id="76" name="右箭头 75"/>
          <p:cNvSpPr/>
          <p:nvPr/>
        </p:nvSpPr>
        <p:spPr>
          <a:xfrm>
            <a:off x="14261858" y="8218656"/>
            <a:ext cx="2977188" cy="611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77" name="TextBox 76"/>
          <p:cNvSpPr txBox="1"/>
          <p:nvPr/>
        </p:nvSpPr>
        <p:spPr>
          <a:xfrm>
            <a:off x="14486049" y="7479992"/>
            <a:ext cx="2494914" cy="646331"/>
          </a:xfrm>
          <a:prstGeom prst="rect">
            <a:avLst/>
          </a:prstGeom>
          <a:noFill/>
        </p:spPr>
        <p:txBody>
          <a:bodyPr wrap="none" lIns="182880" tIns="91440" rIns="182880" bIns="91440" rtlCol="0">
            <a:spAutoFit/>
          </a:bodyPr>
          <a:lstStyle/>
          <a:p>
            <a:pPr algn="l"/>
            <a:r>
              <a:rPr lang="zh-CN" altLang="en-US" dirty="0">
                <a:solidFill>
                  <a:schemeClr val="tx1"/>
                </a:solidFill>
                <a:latin typeface="+mj-ea"/>
                <a:ea typeface="+mj-ea"/>
              </a:rPr>
              <a:t>对</a:t>
            </a:r>
            <a:r>
              <a:rPr lang="en-US" altLang="zh-CN" dirty="0">
                <a:solidFill>
                  <a:schemeClr val="tx1"/>
                </a:solidFill>
                <a:latin typeface="+mj-ea"/>
                <a:ea typeface="+mj-ea"/>
              </a:rPr>
              <a:t>R</a:t>
            </a:r>
            <a:r>
              <a:rPr lang="zh-CN" altLang="en-US" dirty="0">
                <a:solidFill>
                  <a:schemeClr val="tx1"/>
                </a:solidFill>
                <a:latin typeface="+mj-ea"/>
                <a:ea typeface="+mj-ea"/>
              </a:rPr>
              <a:t>进行左旋</a:t>
            </a:r>
          </a:p>
        </p:txBody>
      </p:sp>
      <p:grpSp>
        <p:nvGrpSpPr>
          <p:cNvPr id="106" name="组合 105"/>
          <p:cNvGrpSpPr/>
          <p:nvPr/>
        </p:nvGrpSpPr>
        <p:grpSpPr>
          <a:xfrm>
            <a:off x="17205154" y="5421430"/>
            <a:ext cx="6104032" cy="6221800"/>
            <a:chOff x="8602577" y="2710715"/>
            <a:chExt cx="3052016" cy="3110900"/>
          </a:xfrm>
        </p:grpSpPr>
        <p:grpSp>
          <p:nvGrpSpPr>
            <p:cNvPr id="105" name="组合 104"/>
            <p:cNvGrpSpPr/>
            <p:nvPr/>
          </p:nvGrpSpPr>
          <p:grpSpPr>
            <a:xfrm>
              <a:off x="8602577" y="2710715"/>
              <a:ext cx="3052016" cy="3110900"/>
              <a:chOff x="8154195" y="2678617"/>
              <a:chExt cx="3052016" cy="3110900"/>
            </a:xfrm>
          </p:grpSpPr>
          <p:sp>
            <p:nvSpPr>
              <p:cNvPr id="85" name="椭圆 84"/>
              <p:cNvSpPr/>
              <p:nvPr/>
            </p:nvSpPr>
            <p:spPr>
              <a:xfrm>
                <a:off x="9902718" y="2678617"/>
                <a:ext cx="596370" cy="457200"/>
              </a:xfrm>
              <a:prstGeom prst="ellipse">
                <a:avLst/>
              </a:prstGeom>
              <a:solidFill>
                <a:srgbClr val="FFFF66"/>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sp>
            <p:nvSpPr>
              <p:cNvPr id="86" name="椭圆 85"/>
              <p:cNvSpPr/>
              <p:nvPr/>
            </p:nvSpPr>
            <p:spPr>
              <a:xfrm>
                <a:off x="8640658" y="427162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R</a:t>
                </a:r>
                <a:endParaRPr lang="zh-CN" altLang="en-US" sz="2200" dirty="0">
                  <a:solidFill>
                    <a:schemeClr val="tx1"/>
                  </a:solidFill>
                </a:endParaRPr>
              </a:p>
            </p:txBody>
          </p:sp>
          <p:cxnSp>
            <p:nvCxnSpPr>
              <p:cNvPr id="87" name="曲线连接符 86"/>
              <p:cNvCxnSpPr>
                <a:stCxn id="85" idx="3"/>
                <a:endCxn id="88" idx="0"/>
              </p:cNvCxnSpPr>
              <p:nvPr/>
            </p:nvCxnSpPr>
            <p:spPr>
              <a:xfrm rot="5400000">
                <a:off x="9560469" y="2985009"/>
                <a:ext cx="345732" cy="513439"/>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9178430" y="3414594"/>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A</a:t>
                </a:r>
                <a:endParaRPr lang="zh-CN" altLang="en-US" sz="2200" dirty="0">
                  <a:solidFill>
                    <a:schemeClr val="tx1"/>
                  </a:solidFill>
                </a:endParaRPr>
              </a:p>
            </p:txBody>
          </p:sp>
          <p:cxnSp>
            <p:nvCxnSpPr>
              <p:cNvPr id="89" name="曲线连接符 88"/>
              <p:cNvCxnSpPr>
                <a:stCxn id="86" idx="3"/>
                <a:endCxn id="96" idx="0"/>
              </p:cNvCxnSpPr>
              <p:nvPr/>
            </p:nvCxnSpPr>
            <p:spPr>
              <a:xfrm rot="5400000">
                <a:off x="8377059" y="4806164"/>
                <a:ext cx="495227" cy="206645"/>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等腰三角形 89"/>
              <p:cNvSpPr/>
              <p:nvPr/>
            </p:nvSpPr>
            <p:spPr>
              <a:xfrm>
                <a:off x="9053784" y="5178241"/>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zh-CN" sz="2400" dirty="0">
                    <a:solidFill>
                      <a:schemeClr val="tx1"/>
                    </a:solidFill>
                    <a:latin typeface="+mj-ea"/>
                    <a:ea typeface="+mj-ea"/>
                  </a:rPr>
                  <a:t>T2</a:t>
                </a:r>
                <a:endParaRPr lang="zh-CN" altLang="en-US" sz="2400" dirty="0">
                  <a:solidFill>
                    <a:schemeClr val="tx1"/>
                  </a:solidFill>
                  <a:latin typeface="+mj-ea"/>
                  <a:ea typeface="+mj-ea"/>
                </a:endParaRPr>
              </a:p>
            </p:txBody>
          </p:sp>
          <p:cxnSp>
            <p:nvCxnSpPr>
              <p:cNvPr id="91" name="曲线连接符 90"/>
              <p:cNvCxnSpPr>
                <a:stCxn id="85" idx="5"/>
              </p:cNvCxnSpPr>
              <p:nvPr/>
            </p:nvCxnSpPr>
            <p:spPr>
              <a:xfrm rot="16200000" flipH="1">
                <a:off x="10398541" y="3082072"/>
                <a:ext cx="453726" cy="427305"/>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曲线连接符 91"/>
              <p:cNvCxnSpPr>
                <a:stCxn id="86" idx="5"/>
                <a:endCxn id="90" idx="0"/>
              </p:cNvCxnSpPr>
              <p:nvPr/>
            </p:nvCxnSpPr>
            <p:spPr>
              <a:xfrm rot="16200000" flipH="1">
                <a:off x="9027131" y="4784434"/>
                <a:ext cx="516368" cy="27124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88" idx="5"/>
                <a:endCxn id="95" idx="0"/>
              </p:cNvCxnSpPr>
              <p:nvPr/>
            </p:nvCxnSpPr>
            <p:spPr>
              <a:xfrm rot="16200000" flipH="1">
                <a:off x="9671791" y="3820511"/>
                <a:ext cx="544784" cy="513439"/>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等腰三角形 94"/>
              <p:cNvSpPr/>
              <p:nvPr/>
            </p:nvSpPr>
            <p:spPr>
              <a:xfrm>
                <a:off x="9833749" y="4349623"/>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sp>
            <p:nvSpPr>
              <p:cNvPr id="96" name="等腰三角形 95"/>
              <p:cNvSpPr/>
              <p:nvPr/>
            </p:nvSpPr>
            <p:spPr>
              <a:xfrm>
                <a:off x="8154195" y="5157100"/>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T1</a:t>
                </a:r>
                <a:endParaRPr lang="zh-CN" altLang="en-US" sz="2400" dirty="0">
                  <a:solidFill>
                    <a:schemeClr val="tx1"/>
                  </a:solidFill>
                  <a:latin typeface="+mj-ea"/>
                  <a:ea typeface="+mj-ea"/>
                </a:endParaRPr>
              </a:p>
            </p:txBody>
          </p:sp>
          <p:sp>
            <p:nvSpPr>
              <p:cNvPr id="97" name="等腰三角形 96"/>
              <p:cNvSpPr/>
              <p:nvPr/>
            </p:nvSpPr>
            <p:spPr>
              <a:xfrm>
                <a:off x="10471903" y="3522588"/>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T4</a:t>
                </a:r>
                <a:endParaRPr lang="zh-CN" altLang="en-US" sz="2400" dirty="0">
                  <a:solidFill>
                    <a:schemeClr val="tx1"/>
                  </a:solidFill>
                  <a:latin typeface="+mj-ea"/>
                  <a:ea typeface="+mj-ea"/>
                </a:endParaRPr>
              </a:p>
            </p:txBody>
          </p:sp>
        </p:grpSp>
        <p:cxnSp>
          <p:nvCxnSpPr>
            <p:cNvPr id="108" name="曲线连接符 107"/>
            <p:cNvCxnSpPr>
              <a:endCxn id="86" idx="0"/>
            </p:cNvCxnSpPr>
            <p:nvPr/>
          </p:nvCxnSpPr>
          <p:spPr>
            <a:xfrm rot="5400000">
              <a:off x="9353142" y="3897982"/>
              <a:ext cx="439827" cy="371660"/>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0" name="TextBox 109"/>
          <p:cNvSpPr txBox="1"/>
          <p:nvPr/>
        </p:nvSpPr>
        <p:spPr>
          <a:xfrm>
            <a:off x="19146112" y="12277670"/>
            <a:ext cx="3461524" cy="646331"/>
          </a:xfrm>
          <a:prstGeom prst="rect">
            <a:avLst/>
          </a:prstGeom>
          <a:noFill/>
        </p:spPr>
        <p:txBody>
          <a:bodyPr wrap="none" lIns="182880" tIns="91440" rIns="182880" bIns="91440" rtlCol="0">
            <a:spAutoFit/>
          </a:bodyPr>
          <a:lstStyle/>
          <a:p>
            <a:pPr algn="l"/>
            <a:r>
              <a:rPr lang="zh-CN" altLang="en-US" dirty="0">
                <a:solidFill>
                  <a:schemeClr val="tx1"/>
                </a:solidFill>
                <a:latin typeface="+mj-ea"/>
                <a:ea typeface="+mj-ea"/>
              </a:rPr>
              <a:t>转换成了</a:t>
            </a:r>
            <a:r>
              <a:rPr lang="en-US" altLang="zh-CN" dirty="0">
                <a:solidFill>
                  <a:schemeClr val="tx1"/>
                </a:solidFill>
                <a:latin typeface="+mj-ea"/>
                <a:ea typeface="+mj-ea"/>
              </a:rPr>
              <a:t>LL</a:t>
            </a:r>
            <a:r>
              <a:rPr lang="zh-CN" altLang="en-US" dirty="0">
                <a:solidFill>
                  <a:schemeClr val="tx1"/>
                </a:solidFill>
                <a:latin typeface="+mj-ea"/>
                <a:ea typeface="+mj-ea"/>
              </a:rPr>
              <a:t>的情况</a:t>
            </a:r>
          </a:p>
        </p:txBody>
      </p:sp>
      <p:sp>
        <p:nvSpPr>
          <p:cNvPr id="113" name="右箭头 112"/>
          <p:cNvSpPr/>
          <p:nvPr/>
        </p:nvSpPr>
        <p:spPr>
          <a:xfrm>
            <a:off x="5304728" y="7677348"/>
            <a:ext cx="2977188" cy="611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114" name="TextBox 113"/>
          <p:cNvSpPr txBox="1"/>
          <p:nvPr/>
        </p:nvSpPr>
        <p:spPr>
          <a:xfrm>
            <a:off x="5836008" y="6989132"/>
            <a:ext cx="1914627" cy="646331"/>
          </a:xfrm>
          <a:prstGeom prst="rect">
            <a:avLst/>
          </a:prstGeom>
          <a:noFill/>
        </p:spPr>
        <p:txBody>
          <a:bodyPr wrap="none" lIns="182880" tIns="91440" rIns="182880" bIns="91440" rtlCol="0">
            <a:spAutoFit/>
          </a:bodyPr>
          <a:lstStyle/>
          <a:p>
            <a:pPr algn="l"/>
            <a:r>
              <a:rPr lang="zh-CN" altLang="en-US" dirty="0">
                <a:solidFill>
                  <a:schemeClr val="tx1"/>
                </a:solidFill>
                <a:latin typeface="+mj-ea"/>
                <a:ea typeface="+mj-ea"/>
              </a:rPr>
              <a:t>补全子树</a:t>
            </a:r>
          </a:p>
        </p:txBody>
      </p:sp>
      <p:sp>
        <p:nvSpPr>
          <p:cNvPr id="52"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53"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54"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55"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6"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7"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8"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3"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74" name="圆角矩形 73"/>
          <p:cNvSpPr/>
          <p:nvPr/>
        </p:nvSpPr>
        <p:spPr>
          <a:xfrm>
            <a:off x="1353344" y="2513674"/>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10603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500"/>
                                        <p:tgtEl>
                                          <p:spTgt spid="44"/>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mph" presetSubtype="2" fill="hold" grpId="1" nodeType="clickEffect">
                                  <p:stCondLst>
                                    <p:cond delay="0"/>
                                  </p:stCondLst>
                                  <p:childTnLst>
                                    <p:animClr clrSpc="rgb" dir="cw">
                                      <p:cBhvr>
                                        <p:cTn id="57" dur="2000" fill="hold"/>
                                        <p:tgtEl>
                                          <p:spTgt spid="32"/>
                                        </p:tgtEl>
                                        <p:attrNameLst>
                                          <p:attrName>fillcolor</p:attrName>
                                        </p:attrNameLst>
                                      </p:cBhvr>
                                      <p:to>
                                        <a:srgbClr val="FFFF66"/>
                                      </p:to>
                                    </p:animClr>
                                    <p:set>
                                      <p:cBhvr>
                                        <p:cTn id="58" dur="2000" fill="hold"/>
                                        <p:tgtEl>
                                          <p:spTgt spid="32"/>
                                        </p:tgtEl>
                                        <p:attrNameLst>
                                          <p:attrName>fill.type</p:attrName>
                                        </p:attrNameLst>
                                      </p:cBhvr>
                                      <p:to>
                                        <p:strVal val="solid"/>
                                      </p:to>
                                    </p:set>
                                    <p:set>
                                      <p:cBhvr>
                                        <p:cTn id="59" dur="2000" fill="hold"/>
                                        <p:tgtEl>
                                          <p:spTgt spid="32"/>
                                        </p:tgtEl>
                                        <p:attrNameLst>
                                          <p:attrName>fill.on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14"/>
                                        </p:tgtEl>
                                        <p:attrNameLst>
                                          <p:attrName>style.visibility</p:attrName>
                                        </p:attrNameLst>
                                      </p:cBhvr>
                                      <p:to>
                                        <p:strVal val="visible"/>
                                      </p:to>
                                    </p:set>
                                    <p:animEffect transition="in" filter="wipe(left)">
                                      <p:cBhvr>
                                        <p:cTn id="64" dur="500"/>
                                        <p:tgtEl>
                                          <p:spTgt spid="114"/>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13"/>
                                        </p:tgtEl>
                                        <p:attrNameLst>
                                          <p:attrName>style.visibility</p:attrName>
                                        </p:attrNameLst>
                                      </p:cBhvr>
                                      <p:to>
                                        <p:strVal val="visible"/>
                                      </p:to>
                                    </p:set>
                                    <p:animEffect transition="in" filter="wipe(left)">
                                      <p:cBhvr>
                                        <p:cTn id="67" dur="500"/>
                                        <p:tgtEl>
                                          <p:spTgt spid="11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500"/>
                                        <p:tgtEl>
                                          <p:spTgt spid="5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6"/>
                                        </p:tgtEl>
                                        <p:attrNameLst>
                                          <p:attrName>style.visibility</p:attrName>
                                        </p:attrNameLst>
                                      </p:cBhvr>
                                      <p:to>
                                        <p:strVal val="visible"/>
                                      </p:to>
                                    </p:set>
                                    <p:animEffect transition="in" filter="wipe(left)">
                                      <p:cBhvr>
                                        <p:cTn id="77" dur="500"/>
                                        <p:tgtEl>
                                          <p:spTgt spid="76"/>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77"/>
                                        </p:tgtEl>
                                        <p:attrNameLst>
                                          <p:attrName>style.visibility</p:attrName>
                                        </p:attrNameLst>
                                      </p:cBhvr>
                                      <p:to>
                                        <p:strVal val="visible"/>
                                      </p:to>
                                    </p:set>
                                    <p:animEffect transition="in" filter="wipe(left)">
                                      <p:cBhvr>
                                        <p:cTn id="80" dur="500"/>
                                        <p:tgtEl>
                                          <p:spTgt spid="7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06"/>
                                        </p:tgtEl>
                                        <p:attrNameLst>
                                          <p:attrName>style.visibility</p:attrName>
                                        </p:attrNameLst>
                                      </p:cBhvr>
                                      <p:to>
                                        <p:strVal val="visible"/>
                                      </p:to>
                                    </p:set>
                                    <p:animEffect transition="in" filter="fade">
                                      <p:cBhvr>
                                        <p:cTn id="85" dur="500"/>
                                        <p:tgtEl>
                                          <p:spTgt spid="106"/>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animBg="1"/>
      <p:bldP spid="35" grpId="0" animBg="1"/>
      <p:bldP spid="37" grpId="0" animBg="1"/>
      <p:bldP spid="38" grpId="0" animBg="1"/>
      <p:bldP spid="39" grpId="0" animBg="1"/>
      <p:bldP spid="40" grpId="0"/>
      <p:bldP spid="43" grpId="0"/>
      <p:bldP spid="44" grpId="0"/>
      <p:bldP spid="76" grpId="0" animBg="1"/>
      <p:bldP spid="77" grpId="0"/>
      <p:bldP spid="110" grpId="0"/>
      <p:bldP spid="113" grpId="0" animBg="1"/>
      <p:bldP spid="1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6944" y="2321496"/>
            <a:ext cx="4085093" cy="923330"/>
          </a:xfrm>
          <a:prstGeom prst="rect">
            <a:avLst/>
          </a:prstGeom>
          <a:noFill/>
        </p:spPr>
        <p:txBody>
          <a:bodyPr wrap="none" lIns="182880" tIns="91440" rIns="182880" bIns="91440" rtlCol="0">
            <a:spAutoFit/>
          </a:bodyPr>
          <a:lstStyle/>
          <a:p>
            <a:pPr algn="l"/>
            <a:r>
              <a:rPr lang="en-US" altLang="zh-CN" sz="4800" dirty="0">
                <a:solidFill>
                  <a:schemeClr val="tx1"/>
                </a:solidFill>
                <a:latin typeface="+mj-ea"/>
                <a:ea typeface="+mj-ea"/>
              </a:rPr>
              <a:t>RL</a:t>
            </a:r>
            <a:r>
              <a:rPr lang="zh-CN" altLang="en-US" sz="4800" dirty="0">
                <a:solidFill>
                  <a:schemeClr val="tx1"/>
                </a:solidFill>
                <a:latin typeface="+mj-ea"/>
                <a:ea typeface="+mj-ea"/>
              </a:rPr>
              <a:t>出现不平衡</a:t>
            </a:r>
            <a:endParaRPr lang="en-US" altLang="zh-CN" sz="4800" dirty="0">
              <a:solidFill>
                <a:schemeClr val="tx1"/>
              </a:solidFill>
              <a:latin typeface="+mj-ea"/>
              <a:ea typeface="+mj-ea"/>
            </a:endParaRPr>
          </a:p>
        </p:txBody>
      </p:sp>
      <p:sp>
        <p:nvSpPr>
          <p:cNvPr id="45" name="椭圆 44"/>
          <p:cNvSpPr/>
          <p:nvPr/>
        </p:nvSpPr>
        <p:spPr>
          <a:xfrm>
            <a:off x="1899840" y="5991484"/>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20</a:t>
            </a:r>
            <a:r>
              <a:rPr lang="zh-CN" altLang="en-US" dirty="0">
                <a:solidFill>
                  <a:schemeClr val="tx1"/>
                </a:solidFill>
              </a:rPr>
              <a:t> </a:t>
            </a:r>
            <a:endParaRPr lang="zh-CN" altLang="en-US" sz="2200" dirty="0">
              <a:solidFill>
                <a:schemeClr val="tx1"/>
              </a:solidFill>
            </a:endParaRPr>
          </a:p>
        </p:txBody>
      </p:sp>
      <p:sp>
        <p:nvSpPr>
          <p:cNvPr id="46" name="椭圆 45"/>
          <p:cNvSpPr/>
          <p:nvPr/>
        </p:nvSpPr>
        <p:spPr>
          <a:xfrm>
            <a:off x="3085754" y="7553162"/>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25</a:t>
            </a:r>
            <a:endParaRPr lang="zh-CN" altLang="en-US" sz="2200" dirty="0">
              <a:solidFill>
                <a:schemeClr val="tx1"/>
              </a:solidFill>
            </a:endParaRPr>
          </a:p>
        </p:txBody>
      </p:sp>
      <p:cxnSp>
        <p:nvCxnSpPr>
          <p:cNvPr id="47" name="曲线连接符 46"/>
          <p:cNvCxnSpPr>
            <a:stCxn id="45" idx="4"/>
            <a:endCxn id="46" idx="0"/>
          </p:cNvCxnSpPr>
          <p:nvPr/>
        </p:nvCxnSpPr>
        <p:spPr>
          <a:xfrm rot="16200000" flipH="1">
            <a:off x="2765529" y="6636565"/>
            <a:ext cx="647278" cy="1185914"/>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1940678" y="9349280"/>
            <a:ext cx="1192740" cy="9144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182880" tIns="91440" rIns="182880" bIns="9144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22</a:t>
            </a:r>
            <a:endParaRPr lang="zh-CN" altLang="en-US" sz="2200" dirty="0">
              <a:solidFill>
                <a:schemeClr val="tx1"/>
              </a:solidFill>
            </a:endParaRPr>
          </a:p>
        </p:txBody>
      </p:sp>
      <p:cxnSp>
        <p:nvCxnSpPr>
          <p:cNvPr id="49" name="曲线连接符 48"/>
          <p:cNvCxnSpPr>
            <a:stCxn id="46" idx="4"/>
            <a:endCxn id="48" idx="0"/>
          </p:cNvCxnSpPr>
          <p:nvPr/>
        </p:nvCxnSpPr>
        <p:spPr>
          <a:xfrm rot="5400000">
            <a:off x="2668729" y="8335882"/>
            <a:ext cx="881718" cy="114507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831294" y="4800287"/>
            <a:ext cx="731611" cy="615553"/>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pPr algn="l"/>
            <a:r>
              <a:rPr lang="en-US" altLang="zh-CN" sz="2800" dirty="0">
                <a:solidFill>
                  <a:schemeClr val="tx1"/>
                </a:solidFill>
              </a:rPr>
              <a:t>20</a:t>
            </a:r>
            <a:endParaRPr lang="zh-CN" altLang="en-US" sz="2800" dirty="0">
              <a:solidFill>
                <a:schemeClr val="tx1"/>
              </a:solidFill>
            </a:endParaRPr>
          </a:p>
        </p:txBody>
      </p:sp>
      <p:sp>
        <p:nvSpPr>
          <p:cNvPr id="51" name="TextBox 50"/>
          <p:cNvSpPr txBox="1"/>
          <p:nvPr/>
        </p:nvSpPr>
        <p:spPr>
          <a:xfrm>
            <a:off x="3086734" y="4800287"/>
            <a:ext cx="731611" cy="615553"/>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pPr algn="l"/>
            <a:r>
              <a:rPr lang="en-US" altLang="zh-CN" sz="2800" dirty="0">
                <a:solidFill>
                  <a:schemeClr val="tx1"/>
                </a:solidFill>
              </a:rPr>
              <a:t>25</a:t>
            </a:r>
            <a:endParaRPr lang="zh-CN" altLang="en-US" sz="2800" dirty="0">
              <a:solidFill>
                <a:schemeClr val="tx1"/>
              </a:solidFill>
            </a:endParaRPr>
          </a:p>
        </p:txBody>
      </p:sp>
      <p:sp>
        <p:nvSpPr>
          <p:cNvPr id="52" name="TextBox 51"/>
          <p:cNvSpPr txBox="1"/>
          <p:nvPr/>
        </p:nvSpPr>
        <p:spPr>
          <a:xfrm>
            <a:off x="4354998" y="4800287"/>
            <a:ext cx="731611" cy="615553"/>
          </a:xfrm>
          <a:prstGeom prst="rect">
            <a:avLst/>
          </a:prstGeom>
        </p:spPr>
        <p:style>
          <a:lnRef idx="1">
            <a:schemeClr val="accent2"/>
          </a:lnRef>
          <a:fillRef idx="2">
            <a:schemeClr val="accent2"/>
          </a:fillRef>
          <a:effectRef idx="1">
            <a:schemeClr val="accent2"/>
          </a:effectRef>
          <a:fontRef idx="minor">
            <a:schemeClr val="dk1"/>
          </a:fontRef>
        </p:style>
        <p:txBody>
          <a:bodyPr wrap="none" lIns="182880" tIns="91440" rIns="182880" bIns="91440" rtlCol="0">
            <a:spAutoFit/>
          </a:bodyPr>
          <a:lstStyle/>
          <a:p>
            <a:pPr algn="l"/>
            <a:r>
              <a:rPr lang="en-US" altLang="zh-CN" sz="2800" dirty="0">
                <a:solidFill>
                  <a:schemeClr val="tx1"/>
                </a:solidFill>
                <a:latin typeface="+mj-ea"/>
                <a:ea typeface="+mj-ea"/>
              </a:rPr>
              <a:t>22</a:t>
            </a:r>
            <a:endParaRPr lang="zh-CN" altLang="en-US" sz="2800" dirty="0">
              <a:solidFill>
                <a:schemeClr val="tx1"/>
              </a:solidFill>
              <a:latin typeface="+mj-ea"/>
              <a:ea typeface="+mj-ea"/>
            </a:endParaRPr>
          </a:p>
        </p:txBody>
      </p:sp>
      <p:sp>
        <p:nvSpPr>
          <p:cNvPr id="53" name="TextBox 52"/>
          <p:cNvSpPr txBox="1"/>
          <p:nvPr/>
        </p:nvSpPr>
        <p:spPr>
          <a:xfrm>
            <a:off x="3282823" y="9570914"/>
            <a:ext cx="574106" cy="646331"/>
          </a:xfrm>
          <a:prstGeom prst="rect">
            <a:avLst/>
          </a:prstGeom>
          <a:noFill/>
        </p:spPr>
        <p:txBody>
          <a:bodyPr wrap="square" lIns="182880" tIns="91440" rIns="182880" bIns="91440" rtlCol="0">
            <a:spAutoFit/>
          </a:bodyPr>
          <a:lstStyle/>
          <a:p>
            <a:pPr algn="l"/>
            <a:r>
              <a:rPr lang="en-US" altLang="zh-CN" dirty="0">
                <a:solidFill>
                  <a:schemeClr val="tx1"/>
                </a:solidFill>
              </a:rPr>
              <a:t>0</a:t>
            </a:r>
            <a:endParaRPr lang="zh-CN" altLang="en-US" dirty="0">
              <a:solidFill>
                <a:schemeClr val="tx1"/>
              </a:solidFill>
            </a:endParaRPr>
          </a:p>
        </p:txBody>
      </p:sp>
      <p:sp>
        <p:nvSpPr>
          <p:cNvPr id="54" name="TextBox 53"/>
          <p:cNvSpPr txBox="1"/>
          <p:nvPr/>
        </p:nvSpPr>
        <p:spPr>
          <a:xfrm>
            <a:off x="2293485" y="7677546"/>
            <a:ext cx="574106" cy="646331"/>
          </a:xfrm>
          <a:prstGeom prst="rect">
            <a:avLst/>
          </a:prstGeom>
          <a:noFill/>
        </p:spPr>
        <p:txBody>
          <a:bodyPr wrap="square" lIns="182880" tIns="91440" rIns="182880" bIns="91440" rtlCol="0">
            <a:spAutoFit/>
          </a:bodyPr>
          <a:lstStyle/>
          <a:p>
            <a:pPr algn="l"/>
            <a:r>
              <a:rPr lang="en-US" altLang="zh-CN" dirty="0">
                <a:solidFill>
                  <a:schemeClr val="tx1"/>
                </a:solidFill>
              </a:rPr>
              <a:t>1</a:t>
            </a:r>
            <a:endParaRPr lang="zh-CN" altLang="en-US" dirty="0">
              <a:solidFill>
                <a:schemeClr val="tx1"/>
              </a:solidFill>
            </a:endParaRPr>
          </a:p>
        </p:txBody>
      </p:sp>
      <p:sp>
        <p:nvSpPr>
          <p:cNvPr id="55" name="TextBox 54"/>
          <p:cNvSpPr txBox="1"/>
          <p:nvPr/>
        </p:nvSpPr>
        <p:spPr>
          <a:xfrm>
            <a:off x="3108019" y="6147086"/>
            <a:ext cx="574106" cy="646331"/>
          </a:xfrm>
          <a:prstGeom prst="rect">
            <a:avLst/>
          </a:prstGeom>
          <a:noFill/>
        </p:spPr>
        <p:txBody>
          <a:bodyPr wrap="square" lIns="182880" tIns="91440" rIns="182880" bIns="91440" rtlCol="0">
            <a:spAutoFit/>
          </a:bodyPr>
          <a:lstStyle/>
          <a:p>
            <a:pPr algn="l"/>
            <a:r>
              <a:rPr lang="en-US" altLang="zh-CN" dirty="0">
                <a:solidFill>
                  <a:schemeClr val="tx1"/>
                </a:solidFill>
              </a:rPr>
              <a:t>2</a:t>
            </a:r>
            <a:endParaRPr lang="zh-CN" altLang="en-US" dirty="0">
              <a:solidFill>
                <a:schemeClr val="tx1"/>
              </a:solidFill>
            </a:endParaRPr>
          </a:p>
        </p:txBody>
      </p:sp>
      <p:grpSp>
        <p:nvGrpSpPr>
          <p:cNvPr id="31" name="组合 30"/>
          <p:cNvGrpSpPr/>
          <p:nvPr/>
        </p:nvGrpSpPr>
        <p:grpSpPr>
          <a:xfrm>
            <a:off x="8686782" y="5700289"/>
            <a:ext cx="5289024" cy="6002266"/>
            <a:chOff x="1951272" y="2554451"/>
            <a:chExt cx="2644512" cy="3001133"/>
          </a:xfrm>
        </p:grpSpPr>
        <p:sp>
          <p:nvSpPr>
            <p:cNvPr id="41" name="椭圆 40"/>
            <p:cNvSpPr/>
            <p:nvPr/>
          </p:nvSpPr>
          <p:spPr>
            <a:xfrm>
              <a:off x="2719563" y="2554451"/>
              <a:ext cx="596370" cy="457200"/>
            </a:xfrm>
            <a:prstGeom prst="ellipse">
              <a:avLst/>
            </a:prstGeom>
            <a:solidFill>
              <a:srgbClr val="FFFF66"/>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sp>
          <p:nvSpPr>
            <p:cNvPr id="42" name="椭圆 41"/>
            <p:cNvSpPr/>
            <p:nvPr/>
          </p:nvSpPr>
          <p:spPr>
            <a:xfrm>
              <a:off x="3444348" y="322751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R</a:t>
              </a:r>
              <a:endParaRPr lang="zh-CN" altLang="en-US" sz="2200" dirty="0">
                <a:solidFill>
                  <a:schemeClr val="tx1"/>
                </a:solidFill>
              </a:endParaRPr>
            </a:p>
          </p:txBody>
        </p:sp>
        <p:cxnSp>
          <p:nvCxnSpPr>
            <p:cNvPr id="56" name="曲线连接符 55"/>
            <p:cNvCxnSpPr>
              <a:stCxn id="41" idx="3"/>
              <a:endCxn id="66" idx="0"/>
            </p:cNvCxnSpPr>
            <p:nvPr/>
          </p:nvCxnSpPr>
          <p:spPr>
            <a:xfrm rot="5400000">
              <a:off x="2396669" y="2866454"/>
              <a:ext cx="331989" cy="488473"/>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2842444" y="4035991"/>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A</a:t>
              </a:r>
              <a:endParaRPr lang="zh-CN" altLang="en-US" sz="2200" dirty="0">
                <a:solidFill>
                  <a:schemeClr val="tx1"/>
                </a:solidFill>
              </a:endParaRPr>
            </a:p>
          </p:txBody>
        </p:sp>
        <p:cxnSp>
          <p:nvCxnSpPr>
            <p:cNvPr id="58" name="曲线连接符 57"/>
            <p:cNvCxnSpPr>
              <a:stCxn id="42" idx="3"/>
              <a:endCxn id="57" idx="0"/>
            </p:cNvCxnSpPr>
            <p:nvPr/>
          </p:nvCxnSpPr>
          <p:spPr>
            <a:xfrm rot="5400000">
              <a:off x="3127043" y="3631350"/>
              <a:ext cx="418228" cy="391055"/>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等腰三角形 58"/>
            <p:cNvSpPr/>
            <p:nvPr/>
          </p:nvSpPr>
          <p:spPr>
            <a:xfrm>
              <a:off x="2339641" y="4914646"/>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zh-CN" sz="2400" dirty="0">
                  <a:solidFill>
                    <a:schemeClr val="tx1"/>
                  </a:solidFill>
                  <a:latin typeface="+mj-ea"/>
                  <a:ea typeface="+mj-ea"/>
                </a:rPr>
                <a:t>T2</a:t>
              </a:r>
              <a:endParaRPr lang="zh-CN" altLang="en-US" sz="2400" dirty="0">
                <a:solidFill>
                  <a:schemeClr val="tx1"/>
                </a:solidFill>
                <a:latin typeface="+mj-ea"/>
                <a:ea typeface="+mj-ea"/>
              </a:endParaRPr>
            </a:p>
          </p:txBody>
        </p:sp>
        <p:cxnSp>
          <p:nvCxnSpPr>
            <p:cNvPr id="60" name="曲线连接符 59"/>
            <p:cNvCxnSpPr>
              <a:stCxn id="41" idx="5"/>
              <a:endCxn id="42" idx="0"/>
            </p:cNvCxnSpPr>
            <p:nvPr/>
          </p:nvCxnSpPr>
          <p:spPr>
            <a:xfrm rot="16200000" flipH="1">
              <a:off x="3344154" y="2829139"/>
              <a:ext cx="282822" cy="51393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曲线连接符 60"/>
            <p:cNvCxnSpPr>
              <a:stCxn id="42" idx="5"/>
              <a:endCxn id="65" idx="0"/>
            </p:cNvCxnSpPr>
            <p:nvPr/>
          </p:nvCxnSpPr>
          <p:spPr>
            <a:xfrm rot="16200000" flipH="1">
              <a:off x="3856874" y="3714271"/>
              <a:ext cx="468265" cy="275248"/>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曲线连接符 61"/>
            <p:cNvCxnSpPr>
              <a:stCxn id="57" idx="5"/>
            </p:cNvCxnSpPr>
            <p:nvPr/>
          </p:nvCxnSpPr>
          <p:spPr>
            <a:xfrm rot="16200000" flipH="1">
              <a:off x="3278529" y="4499184"/>
              <a:ext cx="573448" cy="427551"/>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57" idx="3"/>
              <a:endCxn id="59" idx="0"/>
            </p:cNvCxnSpPr>
            <p:nvPr/>
          </p:nvCxnSpPr>
          <p:spPr>
            <a:xfrm rot="5400000">
              <a:off x="2574083" y="4558949"/>
              <a:ext cx="488410" cy="222985"/>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等腰三角形 63"/>
            <p:cNvSpPr/>
            <p:nvPr/>
          </p:nvSpPr>
          <p:spPr>
            <a:xfrm>
              <a:off x="3411875" y="4944308"/>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sp>
          <p:nvSpPr>
            <p:cNvPr id="65" name="等腰三角形 64"/>
            <p:cNvSpPr/>
            <p:nvPr/>
          </p:nvSpPr>
          <p:spPr>
            <a:xfrm>
              <a:off x="3861476" y="4086028"/>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T4</a:t>
              </a:r>
              <a:endParaRPr lang="zh-CN" altLang="en-US" sz="2400" dirty="0">
                <a:solidFill>
                  <a:schemeClr val="tx1"/>
                </a:solidFill>
                <a:latin typeface="+mj-ea"/>
                <a:ea typeface="+mj-ea"/>
              </a:endParaRPr>
            </a:p>
          </p:txBody>
        </p:sp>
        <p:sp>
          <p:nvSpPr>
            <p:cNvPr id="66" name="等腰三角形 65"/>
            <p:cNvSpPr/>
            <p:nvPr/>
          </p:nvSpPr>
          <p:spPr>
            <a:xfrm>
              <a:off x="1951272" y="3276685"/>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T1</a:t>
              </a:r>
              <a:endParaRPr lang="zh-CN" altLang="en-US" sz="2400" dirty="0">
                <a:solidFill>
                  <a:schemeClr val="tx1"/>
                </a:solidFill>
                <a:latin typeface="+mj-ea"/>
                <a:ea typeface="+mj-ea"/>
              </a:endParaRPr>
            </a:p>
          </p:txBody>
        </p:sp>
      </p:grpSp>
      <p:sp>
        <p:nvSpPr>
          <p:cNvPr id="67" name="右箭头 66"/>
          <p:cNvSpPr/>
          <p:nvPr/>
        </p:nvSpPr>
        <p:spPr>
          <a:xfrm>
            <a:off x="14261858" y="8218656"/>
            <a:ext cx="2977188" cy="611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68" name="TextBox 67"/>
          <p:cNvSpPr txBox="1"/>
          <p:nvPr/>
        </p:nvSpPr>
        <p:spPr>
          <a:xfrm>
            <a:off x="14470019" y="7479992"/>
            <a:ext cx="2494914" cy="646331"/>
          </a:xfrm>
          <a:prstGeom prst="rect">
            <a:avLst/>
          </a:prstGeom>
          <a:noFill/>
        </p:spPr>
        <p:txBody>
          <a:bodyPr wrap="none" lIns="182880" tIns="91440" rIns="182880" bIns="91440" rtlCol="0">
            <a:spAutoFit/>
          </a:bodyPr>
          <a:lstStyle/>
          <a:p>
            <a:pPr algn="l"/>
            <a:r>
              <a:rPr lang="zh-CN" altLang="en-US" dirty="0">
                <a:solidFill>
                  <a:schemeClr val="tx1"/>
                </a:solidFill>
                <a:latin typeface="+mj-ea"/>
                <a:ea typeface="+mj-ea"/>
              </a:rPr>
              <a:t>对</a:t>
            </a:r>
            <a:r>
              <a:rPr lang="en-US" altLang="zh-CN" dirty="0">
                <a:solidFill>
                  <a:schemeClr val="tx1"/>
                </a:solidFill>
                <a:latin typeface="+mj-ea"/>
                <a:ea typeface="+mj-ea"/>
              </a:rPr>
              <a:t>R</a:t>
            </a:r>
            <a:r>
              <a:rPr lang="zh-CN" altLang="en-US" dirty="0">
                <a:solidFill>
                  <a:schemeClr val="tx1"/>
                </a:solidFill>
                <a:latin typeface="+mj-ea"/>
                <a:ea typeface="+mj-ea"/>
              </a:rPr>
              <a:t>进行右旋</a:t>
            </a:r>
          </a:p>
        </p:txBody>
      </p:sp>
      <p:grpSp>
        <p:nvGrpSpPr>
          <p:cNvPr id="69" name="组合 68"/>
          <p:cNvGrpSpPr/>
          <p:nvPr/>
        </p:nvGrpSpPr>
        <p:grpSpPr>
          <a:xfrm>
            <a:off x="17844323" y="5689887"/>
            <a:ext cx="6539678" cy="6204342"/>
            <a:chOff x="9373856" y="2758250"/>
            <a:chExt cx="3269839" cy="3102171"/>
          </a:xfrm>
        </p:grpSpPr>
        <p:grpSp>
          <p:nvGrpSpPr>
            <p:cNvPr id="70" name="组合 69"/>
            <p:cNvGrpSpPr/>
            <p:nvPr/>
          </p:nvGrpSpPr>
          <p:grpSpPr>
            <a:xfrm>
              <a:off x="9373856" y="2758250"/>
              <a:ext cx="3269839" cy="3102171"/>
              <a:chOff x="8925474" y="2726152"/>
              <a:chExt cx="3269839" cy="3102171"/>
            </a:xfrm>
          </p:grpSpPr>
          <p:sp>
            <p:nvSpPr>
              <p:cNvPr id="72" name="椭圆 71"/>
              <p:cNvSpPr/>
              <p:nvPr/>
            </p:nvSpPr>
            <p:spPr>
              <a:xfrm>
                <a:off x="9711934" y="2726152"/>
                <a:ext cx="596370" cy="457200"/>
              </a:xfrm>
              <a:prstGeom prst="ellipse">
                <a:avLst/>
              </a:prstGeom>
              <a:solidFill>
                <a:srgbClr val="FFFF66"/>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N</a:t>
                </a:r>
                <a:endParaRPr lang="zh-CN" altLang="en-US" sz="2200" dirty="0">
                  <a:solidFill>
                    <a:schemeClr val="tx1"/>
                  </a:solidFill>
                </a:endParaRPr>
              </a:p>
            </p:txBody>
          </p:sp>
          <p:sp>
            <p:nvSpPr>
              <p:cNvPr id="73" name="椭圆 72"/>
              <p:cNvSpPr/>
              <p:nvPr/>
            </p:nvSpPr>
            <p:spPr>
              <a:xfrm>
                <a:off x="10989651" y="4296175"/>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R</a:t>
                </a:r>
                <a:endParaRPr lang="zh-CN" altLang="en-US" sz="2200" dirty="0">
                  <a:solidFill>
                    <a:schemeClr val="tx1"/>
                  </a:solidFill>
                </a:endParaRPr>
              </a:p>
            </p:txBody>
          </p:sp>
          <p:cxnSp>
            <p:nvCxnSpPr>
              <p:cNvPr id="74" name="曲线连接符 73"/>
              <p:cNvCxnSpPr>
                <a:stCxn id="72" idx="3"/>
                <a:endCxn id="83" idx="0"/>
              </p:cNvCxnSpPr>
              <p:nvPr/>
            </p:nvCxnSpPr>
            <p:spPr>
              <a:xfrm rot="5400000">
                <a:off x="9377354" y="3031671"/>
                <a:ext cx="337190" cy="506642"/>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10480617" y="3522588"/>
                <a:ext cx="596370" cy="457200"/>
              </a:xfrm>
              <a:prstGeom prst="ellipse">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altLang="zh-CN" sz="2200" dirty="0">
                    <a:solidFill>
                      <a:schemeClr val="tx1"/>
                    </a:solidFill>
                  </a:rPr>
                  <a:t> A</a:t>
                </a:r>
                <a:endParaRPr lang="zh-CN" altLang="en-US" sz="2200" dirty="0">
                  <a:solidFill>
                    <a:schemeClr val="tx1"/>
                  </a:solidFill>
                </a:endParaRPr>
              </a:p>
            </p:txBody>
          </p:sp>
          <p:cxnSp>
            <p:nvCxnSpPr>
              <p:cNvPr id="76" name="曲线连接符 75"/>
              <p:cNvCxnSpPr>
                <a:stCxn id="73" idx="3"/>
                <a:endCxn id="82" idx="0"/>
              </p:cNvCxnSpPr>
              <p:nvPr/>
            </p:nvCxnSpPr>
            <p:spPr>
              <a:xfrm rot="5400000">
                <a:off x="10722541" y="4862600"/>
                <a:ext cx="530627" cy="17826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等腰三角形 76"/>
              <p:cNvSpPr/>
              <p:nvPr/>
            </p:nvSpPr>
            <p:spPr>
              <a:xfrm>
                <a:off x="11461005" y="5191148"/>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altLang="zh-CN" sz="2400" dirty="0">
                    <a:solidFill>
                      <a:schemeClr val="tx1"/>
                    </a:solidFill>
                    <a:latin typeface="+mj-ea"/>
                    <a:ea typeface="+mj-ea"/>
                  </a:rPr>
                  <a:t>T4</a:t>
                </a:r>
                <a:endParaRPr lang="zh-CN" altLang="en-US" sz="2400" dirty="0">
                  <a:solidFill>
                    <a:schemeClr val="tx1"/>
                  </a:solidFill>
                  <a:latin typeface="+mj-ea"/>
                  <a:ea typeface="+mj-ea"/>
                </a:endParaRPr>
              </a:p>
            </p:txBody>
          </p:sp>
          <p:cxnSp>
            <p:nvCxnSpPr>
              <p:cNvPr id="78" name="曲线连接符 77"/>
              <p:cNvCxnSpPr>
                <a:stCxn id="72" idx="5"/>
                <a:endCxn id="75" idx="0"/>
              </p:cNvCxnSpPr>
              <p:nvPr/>
            </p:nvCxnSpPr>
            <p:spPr>
              <a:xfrm rot="16200000" flipH="1">
                <a:off x="10296790" y="3040575"/>
                <a:ext cx="406191" cy="557834"/>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曲线连接符 78"/>
              <p:cNvCxnSpPr>
                <a:stCxn id="73" idx="5"/>
                <a:endCxn id="77" idx="0"/>
              </p:cNvCxnSpPr>
              <p:nvPr/>
            </p:nvCxnSpPr>
            <p:spPr>
              <a:xfrm rot="16200000" flipH="1">
                <a:off x="11411058" y="4774047"/>
                <a:ext cx="504728" cy="329474"/>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曲线连接符 79"/>
              <p:cNvCxnSpPr>
                <a:stCxn id="75" idx="3"/>
                <a:endCxn id="81" idx="0"/>
              </p:cNvCxnSpPr>
              <p:nvPr/>
            </p:nvCxnSpPr>
            <p:spPr>
              <a:xfrm rot="5400000">
                <a:off x="10225755" y="3942421"/>
                <a:ext cx="371787" cy="31261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等腰三角形 80"/>
              <p:cNvSpPr/>
              <p:nvPr/>
            </p:nvSpPr>
            <p:spPr>
              <a:xfrm>
                <a:off x="9888189" y="4284620"/>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T2</a:t>
                </a:r>
                <a:endParaRPr lang="zh-CN" altLang="en-US" sz="2400" dirty="0">
                  <a:solidFill>
                    <a:schemeClr val="tx1"/>
                  </a:solidFill>
                  <a:latin typeface="+mj-ea"/>
                  <a:ea typeface="+mj-ea"/>
                </a:endParaRPr>
              </a:p>
            </p:txBody>
          </p:sp>
          <p:sp>
            <p:nvSpPr>
              <p:cNvPr id="82" name="等腰三角形 81"/>
              <p:cNvSpPr/>
              <p:nvPr/>
            </p:nvSpPr>
            <p:spPr>
              <a:xfrm>
                <a:off x="10531567" y="5217047"/>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T3</a:t>
                </a:r>
                <a:endParaRPr lang="zh-CN" altLang="en-US" sz="2400" dirty="0">
                  <a:solidFill>
                    <a:schemeClr val="tx1"/>
                  </a:solidFill>
                  <a:latin typeface="+mj-ea"/>
                  <a:ea typeface="+mj-ea"/>
                </a:endParaRPr>
              </a:p>
            </p:txBody>
          </p:sp>
          <p:sp>
            <p:nvSpPr>
              <p:cNvPr id="83" name="等腰三角形 82"/>
              <p:cNvSpPr/>
              <p:nvPr/>
            </p:nvSpPr>
            <p:spPr>
              <a:xfrm>
                <a:off x="8925474" y="3453587"/>
                <a:ext cx="734308" cy="611276"/>
              </a:xfrm>
              <a:prstGeom prst="triangl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400" dirty="0">
                    <a:solidFill>
                      <a:schemeClr val="tx1"/>
                    </a:solidFill>
                    <a:latin typeface="+mj-ea"/>
                    <a:ea typeface="+mj-ea"/>
                  </a:rPr>
                  <a:t>T1</a:t>
                </a:r>
                <a:endParaRPr lang="zh-CN" altLang="en-US" sz="2400" dirty="0">
                  <a:solidFill>
                    <a:schemeClr val="tx1"/>
                  </a:solidFill>
                  <a:latin typeface="+mj-ea"/>
                  <a:ea typeface="+mj-ea"/>
                </a:endParaRPr>
              </a:p>
            </p:txBody>
          </p:sp>
        </p:grpSp>
        <p:cxnSp>
          <p:nvCxnSpPr>
            <p:cNvPr id="71" name="曲线连接符 70"/>
            <p:cNvCxnSpPr>
              <a:stCxn id="75" idx="5"/>
              <a:endCxn id="73" idx="0"/>
            </p:cNvCxnSpPr>
            <p:nvPr/>
          </p:nvCxnSpPr>
          <p:spPr>
            <a:xfrm rot="16200000" flipH="1">
              <a:off x="11395454" y="3987509"/>
              <a:ext cx="383342" cy="298185"/>
            </a:xfrm>
            <a:prstGeom prst="curvedConnector3">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4" name="TextBox 83"/>
          <p:cNvSpPr txBox="1"/>
          <p:nvPr/>
        </p:nvSpPr>
        <p:spPr>
          <a:xfrm>
            <a:off x="19210231" y="12277670"/>
            <a:ext cx="3461525" cy="646331"/>
          </a:xfrm>
          <a:prstGeom prst="rect">
            <a:avLst/>
          </a:prstGeom>
          <a:noFill/>
        </p:spPr>
        <p:txBody>
          <a:bodyPr wrap="none" lIns="182880" tIns="91440" rIns="182880" bIns="91440" rtlCol="0">
            <a:spAutoFit/>
          </a:bodyPr>
          <a:lstStyle/>
          <a:p>
            <a:pPr algn="l"/>
            <a:r>
              <a:rPr lang="zh-CN" altLang="en-US" dirty="0">
                <a:solidFill>
                  <a:schemeClr val="tx1"/>
                </a:solidFill>
                <a:latin typeface="+mj-ea"/>
                <a:ea typeface="+mj-ea"/>
              </a:rPr>
              <a:t>转换成了</a:t>
            </a:r>
            <a:r>
              <a:rPr lang="en-US" altLang="zh-CN" dirty="0">
                <a:solidFill>
                  <a:schemeClr val="tx1"/>
                </a:solidFill>
                <a:latin typeface="+mj-ea"/>
                <a:ea typeface="+mj-ea"/>
              </a:rPr>
              <a:t>RR</a:t>
            </a:r>
            <a:r>
              <a:rPr lang="zh-CN" altLang="en-US" dirty="0">
                <a:solidFill>
                  <a:schemeClr val="tx1"/>
                </a:solidFill>
                <a:latin typeface="+mj-ea"/>
                <a:ea typeface="+mj-ea"/>
              </a:rPr>
              <a:t>的情况</a:t>
            </a:r>
          </a:p>
        </p:txBody>
      </p:sp>
      <p:sp>
        <p:nvSpPr>
          <p:cNvPr id="85" name="右箭头 84"/>
          <p:cNvSpPr/>
          <p:nvPr/>
        </p:nvSpPr>
        <p:spPr>
          <a:xfrm>
            <a:off x="5304728" y="7677348"/>
            <a:ext cx="2977188" cy="611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86" name="TextBox 85"/>
          <p:cNvSpPr txBox="1"/>
          <p:nvPr/>
        </p:nvSpPr>
        <p:spPr>
          <a:xfrm>
            <a:off x="5836008" y="6989132"/>
            <a:ext cx="1914627" cy="646331"/>
          </a:xfrm>
          <a:prstGeom prst="rect">
            <a:avLst/>
          </a:prstGeom>
          <a:noFill/>
        </p:spPr>
        <p:txBody>
          <a:bodyPr wrap="none" lIns="182880" tIns="91440" rIns="182880" bIns="91440" rtlCol="0">
            <a:spAutoFit/>
          </a:bodyPr>
          <a:lstStyle/>
          <a:p>
            <a:pPr algn="l"/>
            <a:r>
              <a:rPr lang="zh-CN" altLang="en-US" dirty="0">
                <a:solidFill>
                  <a:schemeClr val="tx1"/>
                </a:solidFill>
                <a:latin typeface="+mj-ea"/>
                <a:ea typeface="+mj-ea"/>
              </a:rPr>
              <a:t>补全子树</a:t>
            </a:r>
          </a:p>
        </p:txBody>
      </p:sp>
      <p:sp>
        <p:nvSpPr>
          <p:cNvPr id="87"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88"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9"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90"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1"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2"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3"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4"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95" name="圆角矩形 94"/>
          <p:cNvSpPr/>
          <p:nvPr/>
        </p:nvSpPr>
        <p:spPr>
          <a:xfrm>
            <a:off x="1234598" y="2306520"/>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17383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500"/>
                                        <p:tgtEl>
                                          <p:spTgt spid="5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500"/>
                                        <p:tgtEl>
                                          <p:spTgt spid="5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fade">
                                      <p:cBhvr>
                                        <p:cTn id="53" dur="500"/>
                                        <p:tgtEl>
                                          <p:spTgt spid="55"/>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mph" presetSubtype="2" fill="hold" grpId="1" nodeType="clickEffect">
                                  <p:stCondLst>
                                    <p:cond delay="0"/>
                                  </p:stCondLst>
                                  <p:childTnLst>
                                    <p:animClr clrSpc="rgb" dir="cw">
                                      <p:cBhvr>
                                        <p:cTn id="57" dur="2000" fill="hold"/>
                                        <p:tgtEl>
                                          <p:spTgt spid="45"/>
                                        </p:tgtEl>
                                        <p:attrNameLst>
                                          <p:attrName>fillcolor</p:attrName>
                                        </p:attrNameLst>
                                      </p:cBhvr>
                                      <p:to>
                                        <a:srgbClr val="FFFF66"/>
                                      </p:to>
                                    </p:animClr>
                                    <p:set>
                                      <p:cBhvr>
                                        <p:cTn id="58" dur="2000" fill="hold"/>
                                        <p:tgtEl>
                                          <p:spTgt spid="45"/>
                                        </p:tgtEl>
                                        <p:attrNameLst>
                                          <p:attrName>fill.type</p:attrName>
                                        </p:attrNameLst>
                                      </p:cBhvr>
                                      <p:to>
                                        <p:strVal val="solid"/>
                                      </p:to>
                                    </p:set>
                                    <p:set>
                                      <p:cBhvr>
                                        <p:cTn id="59" dur="2000" fill="hold"/>
                                        <p:tgtEl>
                                          <p:spTgt spid="45"/>
                                        </p:tgtEl>
                                        <p:attrNameLst>
                                          <p:attrName>fill.on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wipe(left)">
                                      <p:cBhvr>
                                        <p:cTn id="64" dur="500"/>
                                        <p:tgtEl>
                                          <p:spTgt spid="86"/>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wipe(left)">
                                      <p:cBhvr>
                                        <p:cTn id="67" dur="500"/>
                                        <p:tgtEl>
                                          <p:spTgt spid="8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wipe(left)">
                                      <p:cBhvr>
                                        <p:cTn id="77" dur="500"/>
                                        <p:tgtEl>
                                          <p:spTgt spid="67"/>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wipe(left)">
                                      <p:cBhvr>
                                        <p:cTn id="80" dur="500"/>
                                        <p:tgtEl>
                                          <p:spTgt spid="68"/>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69"/>
                                        </p:tgtEl>
                                        <p:attrNameLst>
                                          <p:attrName>style.visibility</p:attrName>
                                        </p:attrNameLst>
                                      </p:cBhvr>
                                      <p:to>
                                        <p:strVal val="visible"/>
                                      </p:to>
                                    </p:set>
                                    <p:animEffect transition="in" filter="fade">
                                      <p:cBhvr>
                                        <p:cTn id="85" dur="500"/>
                                        <p:tgtEl>
                                          <p:spTgt spid="69"/>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6" grpId="0" animBg="1"/>
      <p:bldP spid="48" grpId="0" animBg="1"/>
      <p:bldP spid="50" grpId="0" animBg="1"/>
      <p:bldP spid="51" grpId="0" animBg="1"/>
      <p:bldP spid="52" grpId="0" animBg="1"/>
      <p:bldP spid="53" grpId="0"/>
      <p:bldP spid="54" grpId="0"/>
      <p:bldP spid="55" grpId="0"/>
      <p:bldP spid="67" grpId="0" animBg="1"/>
      <p:bldP spid="68" grpId="0"/>
      <p:bldP spid="84" grpId="0"/>
      <p:bldP spid="85" grpId="0" animBg="1"/>
      <p:bldP spid="8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52861" y="2465512"/>
            <a:ext cx="3463128"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红黑树定义</a:t>
            </a:r>
            <a:endParaRPr lang="en-US" altLang="zh-CN" sz="4800" dirty="0">
              <a:solidFill>
                <a:schemeClr val="tx1"/>
              </a:solidFill>
              <a:latin typeface="+mj-ea"/>
              <a:ea typeface="+mj-ea"/>
            </a:endParaRPr>
          </a:p>
        </p:txBody>
      </p:sp>
      <p:sp>
        <p:nvSpPr>
          <p:cNvPr id="7" name="TextBox 6"/>
          <p:cNvSpPr txBox="1"/>
          <p:nvPr/>
        </p:nvSpPr>
        <p:spPr>
          <a:xfrm>
            <a:off x="1377380" y="3343532"/>
            <a:ext cx="23131973" cy="8987076"/>
          </a:xfrm>
          <a:prstGeom prst="rect">
            <a:avLst/>
          </a:prstGeom>
          <a:noFill/>
        </p:spPr>
        <p:txBody>
          <a:bodyPr wrap="none" lIns="182880" tIns="91440" rIns="182880" bIns="91440" rtlCol="0">
            <a:spAutoFit/>
          </a:bodyPr>
          <a:lstStyle/>
          <a:p>
            <a:pPr marL="685800" indent="-685800" algn="l">
              <a:lnSpc>
                <a:spcPct val="200000"/>
              </a:lnSpc>
              <a:buFont typeface="Wingdings" pitchFamily="2" charset="2"/>
              <a:buChar char="u"/>
            </a:pPr>
            <a:r>
              <a:rPr lang="zh-CN" altLang="en-US" sz="4400" dirty="0">
                <a:solidFill>
                  <a:schemeClr val="tx1"/>
                </a:solidFill>
                <a:latin typeface="+mj-ea"/>
                <a:ea typeface="+mj-ea"/>
              </a:rPr>
              <a:t>前提：研究红黑树时叶子节点指的是最后的空节点</a:t>
            </a:r>
            <a:r>
              <a:rPr lang="en-US" altLang="zh-CN" sz="4400" dirty="0">
                <a:solidFill>
                  <a:schemeClr val="tx1"/>
                </a:solidFill>
                <a:latin typeface="+mj-ea"/>
                <a:ea typeface="+mj-ea"/>
              </a:rPr>
              <a:t>(</a:t>
            </a:r>
            <a:r>
              <a:rPr lang="zh-CN" altLang="en-US" sz="4400" dirty="0">
                <a:solidFill>
                  <a:schemeClr val="tx1"/>
                </a:solidFill>
                <a:latin typeface="+mj-ea"/>
                <a:ea typeface="+mj-ea"/>
              </a:rPr>
              <a:t>我们原来理解的叶子节点的孩子节点</a:t>
            </a:r>
            <a:r>
              <a:rPr lang="en-US" altLang="zh-CN" sz="4400" dirty="0">
                <a:solidFill>
                  <a:schemeClr val="tx1"/>
                </a:solidFill>
                <a:latin typeface="+mj-ea"/>
                <a:ea typeface="+mj-ea"/>
              </a:rPr>
              <a:t>)</a:t>
            </a:r>
          </a:p>
          <a:p>
            <a:pPr marL="685800" indent="-685800" algn="l">
              <a:lnSpc>
                <a:spcPct val="200000"/>
              </a:lnSpc>
              <a:buFont typeface="Wingdings" pitchFamily="2" charset="2"/>
              <a:buChar char="u"/>
            </a:pPr>
            <a:r>
              <a:rPr lang="zh-CN" altLang="en-US" sz="4400" dirty="0">
                <a:solidFill>
                  <a:schemeClr val="tx1"/>
                </a:solidFill>
                <a:latin typeface="+mj-ea"/>
                <a:ea typeface="+mj-ea"/>
              </a:rPr>
              <a:t>红黑树的每个节点都是有颜色的，或是红色或者是黑色</a:t>
            </a:r>
            <a:endParaRPr lang="en-US" altLang="zh-CN" sz="4400" dirty="0">
              <a:solidFill>
                <a:schemeClr val="tx1"/>
              </a:solidFill>
              <a:latin typeface="+mj-ea"/>
              <a:ea typeface="+mj-ea"/>
            </a:endParaRPr>
          </a:p>
          <a:p>
            <a:pPr marL="685800" indent="-685800" algn="l">
              <a:lnSpc>
                <a:spcPct val="200000"/>
              </a:lnSpc>
              <a:buFont typeface="Wingdings" pitchFamily="2" charset="2"/>
              <a:buChar char="u"/>
            </a:pPr>
            <a:r>
              <a:rPr lang="zh-CN" altLang="en-US" sz="4400" dirty="0">
                <a:solidFill>
                  <a:schemeClr val="tx1"/>
                </a:solidFill>
                <a:latin typeface="+mj-ea"/>
                <a:ea typeface="+mj-ea"/>
              </a:rPr>
              <a:t>根节点是黑色的</a:t>
            </a:r>
            <a:endParaRPr lang="en-US" altLang="zh-CN" sz="4400" dirty="0">
              <a:solidFill>
                <a:schemeClr val="tx1"/>
              </a:solidFill>
              <a:latin typeface="+mj-ea"/>
              <a:ea typeface="+mj-ea"/>
            </a:endParaRPr>
          </a:p>
          <a:p>
            <a:pPr marL="685800" indent="-685800" algn="l">
              <a:lnSpc>
                <a:spcPct val="200000"/>
              </a:lnSpc>
              <a:buFont typeface="Wingdings" pitchFamily="2" charset="2"/>
              <a:buChar char="u"/>
            </a:pPr>
            <a:r>
              <a:rPr lang="zh-CN" altLang="en-US" sz="4400" dirty="0">
                <a:solidFill>
                  <a:schemeClr val="tx1"/>
                </a:solidFill>
                <a:latin typeface="+mj-ea"/>
                <a:ea typeface="+mj-ea"/>
              </a:rPr>
              <a:t>每个叶子节点都是黑色的</a:t>
            </a:r>
            <a:r>
              <a:rPr lang="en-US" altLang="zh-CN" sz="4400" dirty="0">
                <a:solidFill>
                  <a:schemeClr val="tx1"/>
                </a:solidFill>
                <a:latin typeface="+mj-ea"/>
                <a:ea typeface="+mj-ea"/>
              </a:rPr>
              <a:t>(</a:t>
            </a:r>
            <a:r>
              <a:rPr lang="zh-CN" altLang="en-US" sz="4400" dirty="0">
                <a:solidFill>
                  <a:schemeClr val="tx1"/>
                </a:solidFill>
                <a:latin typeface="+mj-ea"/>
                <a:ea typeface="+mj-ea"/>
              </a:rPr>
              <a:t>红色节点向左倾斜叫做左倾红黑树 </a:t>
            </a:r>
            <a:r>
              <a:rPr lang="en-US" altLang="zh-CN" sz="4400" dirty="0">
                <a:solidFill>
                  <a:schemeClr val="tx1"/>
                </a:solidFill>
                <a:latin typeface="+mj-ea"/>
                <a:ea typeface="+mj-ea"/>
              </a:rPr>
              <a:t>)</a:t>
            </a:r>
          </a:p>
          <a:p>
            <a:pPr marL="685800" indent="-685800" algn="l">
              <a:lnSpc>
                <a:spcPct val="200000"/>
              </a:lnSpc>
              <a:buFont typeface="Wingdings" pitchFamily="2" charset="2"/>
              <a:buChar char="u"/>
            </a:pPr>
            <a:r>
              <a:rPr lang="zh-CN" altLang="en-US" sz="4400" dirty="0">
                <a:solidFill>
                  <a:schemeClr val="tx1"/>
                </a:solidFill>
                <a:latin typeface="+mj-ea"/>
                <a:ea typeface="+mj-ea"/>
              </a:rPr>
              <a:t>如果一个节点是红色的，那么他的孩子节点都是黑色的</a:t>
            </a:r>
            <a:endParaRPr lang="en-US" altLang="zh-CN" sz="4400" dirty="0">
              <a:solidFill>
                <a:schemeClr val="tx1"/>
              </a:solidFill>
              <a:latin typeface="+mj-ea"/>
              <a:ea typeface="+mj-ea"/>
            </a:endParaRPr>
          </a:p>
          <a:p>
            <a:pPr marL="685800" indent="-685800" algn="l">
              <a:lnSpc>
                <a:spcPct val="200000"/>
              </a:lnSpc>
              <a:buFont typeface="Wingdings" pitchFamily="2" charset="2"/>
              <a:buChar char="u"/>
            </a:pPr>
            <a:r>
              <a:rPr lang="zh-CN" altLang="en-US" sz="4400" dirty="0">
                <a:solidFill>
                  <a:schemeClr val="tx1"/>
                </a:solidFill>
                <a:latin typeface="+mj-ea"/>
                <a:ea typeface="+mj-ea"/>
              </a:rPr>
              <a:t>从任何一个节点到叶子节点，经过的黑色节点是一样的</a:t>
            </a:r>
            <a:endParaRPr lang="en-US" altLang="zh-CN" sz="4400" dirty="0">
              <a:solidFill>
                <a:schemeClr val="tx1"/>
              </a:solidFill>
              <a:latin typeface="+mj-ea"/>
              <a:ea typeface="+mj-ea"/>
            </a:endParaRPr>
          </a:p>
          <a:p>
            <a:pPr algn="l"/>
            <a:endParaRPr lang="en-US" altLang="zh-CN" sz="4400" dirty="0">
              <a:solidFill>
                <a:schemeClr val="tx1"/>
              </a:solidFill>
              <a:latin typeface="+mj-ea"/>
              <a:ea typeface="+mj-ea"/>
            </a:endParaRPr>
          </a:p>
        </p:txBody>
      </p:sp>
      <p:sp>
        <p:nvSpPr>
          <p:cNvPr id="11"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12"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3"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14"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8"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19" name="圆角矩形 18"/>
          <p:cNvSpPr/>
          <p:nvPr/>
        </p:nvSpPr>
        <p:spPr>
          <a:xfrm>
            <a:off x="1305134" y="2363766"/>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96240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1</a:t>
            </a:r>
            <a:endParaRPr dirty="0"/>
          </a:p>
        </p:txBody>
      </p:sp>
      <p:sp>
        <p:nvSpPr>
          <p:cNvPr id="394"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95"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396"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97"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98"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99"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00" name="企业业绩展现"/>
          <p:cNvSpPr txBox="1"/>
          <p:nvPr/>
        </p:nvSpPr>
        <p:spPr>
          <a:xfrm>
            <a:off x="3099377" y="958297"/>
            <a:ext cx="5642570"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数据结构初探</a:t>
            </a:r>
            <a:r>
              <a:rPr lang="en-US" altLang="zh-CN" dirty="0"/>
              <a:t>—</a:t>
            </a:r>
            <a:r>
              <a:rPr lang="zh-CN" altLang="en-US" dirty="0"/>
              <a:t>数组和链表</a:t>
            </a:r>
            <a:endParaRPr lang="en-US" altLang="zh-CN" dirty="0"/>
          </a:p>
        </p:txBody>
      </p:sp>
      <p:sp>
        <p:nvSpPr>
          <p:cNvPr id="410" name="文本"/>
          <p:cNvSpPr txBox="1"/>
          <p:nvPr/>
        </p:nvSpPr>
        <p:spPr>
          <a:xfrm>
            <a:off x="11803393" y="4364873"/>
            <a:ext cx="3861504" cy="3005316"/>
          </a:xfrm>
          <a:prstGeom prst="rect">
            <a:avLst/>
          </a:prstGeom>
          <a:ln w="12700">
            <a:miter lim="400000"/>
          </a:ln>
        </p:spPr>
        <p:txBody>
          <a:bodyPr lIns="50800" tIns="50800" rIns="50800" bIns="50800" anchor="ctr">
            <a:spAutoFit/>
          </a:bodyPr>
          <a:lstStyle/>
          <a:p>
            <a:endParaRPr/>
          </a:p>
        </p:txBody>
      </p:sp>
      <p:sp>
        <p:nvSpPr>
          <p:cNvPr id="412" name="文本"/>
          <p:cNvSpPr txBox="1"/>
          <p:nvPr/>
        </p:nvSpPr>
        <p:spPr>
          <a:xfrm>
            <a:off x="17584057" y="4364873"/>
            <a:ext cx="3861505" cy="3005316"/>
          </a:xfrm>
          <a:prstGeom prst="rect">
            <a:avLst/>
          </a:prstGeom>
          <a:ln w="12700">
            <a:miter lim="400000"/>
          </a:ln>
        </p:spPr>
        <p:txBody>
          <a:bodyPr lIns="50800" tIns="50800" rIns="50800" bIns="50800" anchor="ctr">
            <a:spAutoFit/>
          </a:bodyPr>
          <a:lstStyle/>
          <a:p>
            <a:endParaRPr/>
          </a:p>
        </p:txBody>
      </p:sp>
      <p:sp>
        <p:nvSpPr>
          <p:cNvPr id="13" name="TextBox 12"/>
          <p:cNvSpPr txBox="1"/>
          <p:nvPr/>
        </p:nvSpPr>
        <p:spPr>
          <a:xfrm>
            <a:off x="1908685" y="3364409"/>
            <a:ext cx="15065772" cy="8710077"/>
          </a:xfrm>
          <a:prstGeom prst="rect">
            <a:avLst/>
          </a:prstGeom>
          <a:noFill/>
        </p:spPr>
        <p:txBody>
          <a:bodyPr wrap="square" rtlCol="0">
            <a:spAutoFit/>
          </a:bodyPr>
          <a:lstStyle/>
          <a:p>
            <a:pPr marL="342900" indent="-342900" algn="l">
              <a:lnSpc>
                <a:spcPct val="200000"/>
              </a:lnSpc>
              <a:buFont typeface="Wingdings" pitchFamily="2" charset="2"/>
              <a:buChar char="u"/>
            </a:pPr>
            <a:r>
              <a:rPr lang="en-US" altLang="zh-CN" sz="4000" dirty="0">
                <a:solidFill>
                  <a:schemeClr val="tx1"/>
                </a:solidFill>
                <a:latin typeface="+mj-ea"/>
                <a:ea typeface="+mj-ea"/>
              </a:rPr>
              <a:t>Java </a:t>
            </a:r>
            <a:r>
              <a:rPr lang="zh-CN" altLang="en-US" sz="4000" dirty="0">
                <a:solidFill>
                  <a:schemeClr val="tx1"/>
                </a:solidFill>
                <a:latin typeface="+mj-ea"/>
                <a:ea typeface="+mj-ea"/>
              </a:rPr>
              <a:t>语言中提供的数组是用来存储固定大小的同类型元素</a:t>
            </a:r>
          </a:p>
          <a:p>
            <a:pPr marL="342900" indent="-342900" algn="l">
              <a:lnSpc>
                <a:spcPct val="200000"/>
              </a:lnSpc>
              <a:buFont typeface="Wingdings" pitchFamily="2" charset="2"/>
              <a:buChar char="u"/>
            </a:pPr>
            <a:r>
              <a:rPr lang="en-US" altLang="zh-CN" sz="4000" dirty="0">
                <a:solidFill>
                  <a:schemeClr val="tx1"/>
                </a:solidFill>
                <a:latin typeface="+mj-ea"/>
                <a:ea typeface="+mj-ea"/>
              </a:rPr>
              <a:t>Java</a:t>
            </a:r>
            <a:r>
              <a:rPr lang="zh-CN" altLang="en-US" sz="4000" dirty="0">
                <a:solidFill>
                  <a:schemeClr val="tx1"/>
                </a:solidFill>
                <a:latin typeface="+mj-ea"/>
                <a:ea typeface="+mj-ea"/>
              </a:rPr>
              <a:t>中可以使用两种方式来声明数组</a:t>
            </a:r>
            <a:endParaRPr lang="en-US" altLang="zh-CN" sz="4000" dirty="0">
              <a:solidFill>
                <a:schemeClr val="tx1"/>
              </a:solidFill>
              <a:latin typeface="+mj-ea"/>
              <a:ea typeface="+mj-ea"/>
            </a:endParaRPr>
          </a:p>
          <a:p>
            <a:pPr marL="742950" lvl="1" indent="-285750" algn="l">
              <a:lnSpc>
                <a:spcPct val="200000"/>
              </a:lnSpc>
              <a:buFont typeface="Wingdings" pitchFamily="2" charset="2"/>
              <a:buChar char="Ø"/>
            </a:pPr>
            <a:r>
              <a:rPr lang="en-US" altLang="zh-CN" sz="4000" dirty="0" err="1">
                <a:solidFill>
                  <a:schemeClr val="tx1"/>
                </a:solidFill>
                <a:latin typeface="+mj-ea"/>
                <a:ea typeface="+mj-ea"/>
              </a:rPr>
              <a:t>dataType</a:t>
            </a:r>
            <a:r>
              <a:rPr lang="en-US" altLang="zh-CN" sz="4000" dirty="0">
                <a:solidFill>
                  <a:schemeClr val="tx1"/>
                </a:solidFill>
                <a:latin typeface="+mj-ea"/>
                <a:ea typeface="+mj-ea"/>
              </a:rPr>
              <a:t>[] </a:t>
            </a:r>
            <a:r>
              <a:rPr lang="en-US" altLang="zh-CN" sz="4000" dirty="0" err="1">
                <a:solidFill>
                  <a:schemeClr val="tx1"/>
                </a:solidFill>
                <a:latin typeface="+mj-ea"/>
                <a:ea typeface="+mj-ea"/>
              </a:rPr>
              <a:t>arrayRefVar</a:t>
            </a:r>
            <a:endParaRPr lang="zh-CN" altLang="en-US" sz="4000" dirty="0">
              <a:solidFill>
                <a:schemeClr val="tx1"/>
              </a:solidFill>
              <a:latin typeface="+mj-ea"/>
              <a:ea typeface="+mj-ea"/>
            </a:endParaRPr>
          </a:p>
          <a:p>
            <a:pPr marL="742950" lvl="1" indent="-285750" algn="l">
              <a:lnSpc>
                <a:spcPct val="200000"/>
              </a:lnSpc>
              <a:buFont typeface="Wingdings" pitchFamily="2" charset="2"/>
              <a:buChar char="Ø"/>
            </a:pPr>
            <a:r>
              <a:rPr lang="en-US" altLang="zh-CN" sz="4000" dirty="0" err="1">
                <a:solidFill>
                  <a:schemeClr val="tx1"/>
                </a:solidFill>
                <a:latin typeface="+mj-ea"/>
                <a:ea typeface="+mj-ea"/>
              </a:rPr>
              <a:t>dataType</a:t>
            </a:r>
            <a:r>
              <a:rPr lang="en-US" altLang="zh-CN" sz="4000" dirty="0">
                <a:solidFill>
                  <a:schemeClr val="tx1"/>
                </a:solidFill>
                <a:latin typeface="+mj-ea"/>
                <a:ea typeface="+mj-ea"/>
              </a:rPr>
              <a:t> </a:t>
            </a:r>
            <a:r>
              <a:rPr lang="en-US" altLang="zh-CN" sz="4000" dirty="0" err="1">
                <a:solidFill>
                  <a:schemeClr val="tx1"/>
                </a:solidFill>
                <a:latin typeface="+mj-ea"/>
                <a:ea typeface="+mj-ea"/>
              </a:rPr>
              <a:t>arrayRefVar</a:t>
            </a:r>
            <a:r>
              <a:rPr lang="en-US" altLang="zh-CN" sz="4000" dirty="0">
                <a:solidFill>
                  <a:schemeClr val="tx1"/>
                </a:solidFill>
                <a:latin typeface="+mj-ea"/>
                <a:ea typeface="+mj-ea"/>
              </a:rPr>
              <a:t>[]</a:t>
            </a:r>
          </a:p>
          <a:p>
            <a:pPr marL="342900" indent="-342900" algn="l">
              <a:lnSpc>
                <a:spcPct val="200000"/>
              </a:lnSpc>
              <a:buFont typeface="Wingdings" pitchFamily="2" charset="2"/>
              <a:buChar char="u"/>
            </a:pPr>
            <a:r>
              <a:rPr lang="en-US" altLang="zh-CN" sz="4000" dirty="0">
                <a:solidFill>
                  <a:schemeClr val="tx1"/>
                </a:solidFill>
                <a:latin typeface="+mj-ea"/>
                <a:ea typeface="+mj-ea"/>
              </a:rPr>
              <a:t>Java</a:t>
            </a:r>
            <a:r>
              <a:rPr lang="zh-CN" altLang="en-US" sz="4000" dirty="0">
                <a:solidFill>
                  <a:schemeClr val="tx1"/>
                </a:solidFill>
                <a:latin typeface="+mj-ea"/>
                <a:ea typeface="+mj-ea"/>
              </a:rPr>
              <a:t>中数组的创建方式同样有两种</a:t>
            </a:r>
            <a:endParaRPr lang="en-US" altLang="zh-CN" sz="4000" dirty="0">
              <a:solidFill>
                <a:schemeClr val="tx1"/>
              </a:solidFill>
              <a:latin typeface="+mj-ea"/>
              <a:ea typeface="+mj-ea"/>
            </a:endParaRPr>
          </a:p>
          <a:p>
            <a:pPr marL="742950" lvl="1" indent="-285750" algn="l">
              <a:lnSpc>
                <a:spcPct val="200000"/>
              </a:lnSpc>
              <a:buFont typeface="Wingdings" pitchFamily="2" charset="2"/>
              <a:buChar char="Ø"/>
            </a:pPr>
            <a:r>
              <a:rPr lang="en-US" altLang="zh-CN" sz="4000" dirty="0" err="1">
                <a:solidFill>
                  <a:schemeClr val="tx1"/>
                </a:solidFill>
                <a:latin typeface="+mj-ea"/>
                <a:ea typeface="+mj-ea"/>
              </a:rPr>
              <a:t>arrayRefVar</a:t>
            </a:r>
            <a:r>
              <a:rPr lang="en-US" altLang="zh-CN" sz="4000" dirty="0">
                <a:solidFill>
                  <a:schemeClr val="tx1"/>
                </a:solidFill>
                <a:latin typeface="+mj-ea"/>
                <a:ea typeface="+mj-ea"/>
              </a:rPr>
              <a:t> = new </a:t>
            </a:r>
            <a:r>
              <a:rPr lang="en-US" altLang="zh-CN" sz="4000" dirty="0" err="1">
                <a:solidFill>
                  <a:schemeClr val="tx1"/>
                </a:solidFill>
                <a:latin typeface="+mj-ea"/>
                <a:ea typeface="+mj-ea"/>
              </a:rPr>
              <a:t>dataType</a:t>
            </a:r>
            <a:r>
              <a:rPr lang="en-US" altLang="zh-CN" sz="4000" dirty="0">
                <a:solidFill>
                  <a:schemeClr val="tx1"/>
                </a:solidFill>
                <a:latin typeface="+mj-ea"/>
                <a:ea typeface="+mj-ea"/>
              </a:rPr>
              <a:t>[</a:t>
            </a:r>
            <a:r>
              <a:rPr lang="en-US" altLang="zh-CN" sz="4000" dirty="0" err="1">
                <a:solidFill>
                  <a:schemeClr val="tx1"/>
                </a:solidFill>
                <a:latin typeface="+mj-ea"/>
                <a:ea typeface="+mj-ea"/>
              </a:rPr>
              <a:t>arraySize</a:t>
            </a:r>
            <a:r>
              <a:rPr lang="en-US" altLang="zh-CN" sz="4000" dirty="0">
                <a:solidFill>
                  <a:schemeClr val="tx1"/>
                </a:solidFill>
                <a:latin typeface="+mj-ea"/>
                <a:ea typeface="+mj-ea"/>
              </a:rPr>
              <a:t>]</a:t>
            </a:r>
          </a:p>
          <a:p>
            <a:pPr marL="742950" lvl="1" indent="-285750" algn="l">
              <a:lnSpc>
                <a:spcPct val="200000"/>
              </a:lnSpc>
              <a:buFont typeface="Wingdings" pitchFamily="2" charset="2"/>
              <a:buChar char="Ø"/>
            </a:pPr>
            <a:r>
              <a:rPr lang="en-US" altLang="zh-CN" sz="4000" dirty="0" err="1">
                <a:solidFill>
                  <a:schemeClr val="tx1"/>
                </a:solidFill>
                <a:latin typeface="+mj-ea"/>
                <a:ea typeface="+mj-ea"/>
              </a:rPr>
              <a:t>dataType</a:t>
            </a:r>
            <a:r>
              <a:rPr lang="en-US" altLang="zh-CN" sz="4000" dirty="0">
                <a:solidFill>
                  <a:schemeClr val="tx1"/>
                </a:solidFill>
                <a:latin typeface="+mj-ea"/>
                <a:ea typeface="+mj-ea"/>
              </a:rPr>
              <a:t>[] </a:t>
            </a:r>
            <a:r>
              <a:rPr lang="en-US" altLang="zh-CN" sz="4000" dirty="0" err="1">
                <a:solidFill>
                  <a:schemeClr val="tx1"/>
                </a:solidFill>
                <a:latin typeface="+mj-ea"/>
                <a:ea typeface="+mj-ea"/>
              </a:rPr>
              <a:t>arrayRefVar</a:t>
            </a:r>
            <a:r>
              <a:rPr lang="en-US" altLang="zh-CN" sz="4000" dirty="0">
                <a:solidFill>
                  <a:schemeClr val="tx1"/>
                </a:solidFill>
                <a:latin typeface="+mj-ea"/>
                <a:ea typeface="+mj-ea"/>
              </a:rPr>
              <a:t> = {value0, value1, ..., </a:t>
            </a:r>
            <a:r>
              <a:rPr lang="en-US" altLang="zh-CN" sz="4000" dirty="0" err="1">
                <a:solidFill>
                  <a:schemeClr val="tx1"/>
                </a:solidFill>
                <a:latin typeface="+mj-ea"/>
                <a:ea typeface="+mj-ea"/>
              </a:rPr>
              <a:t>valuek</a:t>
            </a:r>
            <a:r>
              <a:rPr lang="en-US" altLang="zh-CN" sz="4000" dirty="0">
                <a:solidFill>
                  <a:schemeClr val="tx1"/>
                </a:solidFill>
                <a:latin typeface="+mj-ea"/>
                <a:ea typeface="+mj-ea"/>
              </a:rPr>
              <a:t>}</a:t>
            </a:r>
          </a:p>
        </p:txBody>
      </p:sp>
      <p:grpSp>
        <p:nvGrpSpPr>
          <p:cNvPr id="14" name="组合 13"/>
          <p:cNvGrpSpPr/>
          <p:nvPr/>
        </p:nvGrpSpPr>
        <p:grpSpPr>
          <a:xfrm>
            <a:off x="10925457" y="5590530"/>
            <a:ext cx="10633795" cy="1900219"/>
            <a:chOff x="3997652" y="2968049"/>
            <a:chExt cx="7722948" cy="954727"/>
          </a:xfrm>
        </p:grpSpPr>
        <p:sp>
          <p:nvSpPr>
            <p:cNvPr id="16" name="矩形 15"/>
            <p:cNvSpPr/>
            <p:nvPr/>
          </p:nvSpPr>
          <p:spPr>
            <a:xfrm>
              <a:off x="6985329" y="3325368"/>
              <a:ext cx="669414" cy="5974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矩形 16"/>
            <p:cNvSpPr/>
            <p:nvPr/>
          </p:nvSpPr>
          <p:spPr>
            <a:xfrm>
              <a:off x="7654743" y="3325368"/>
              <a:ext cx="669414" cy="5974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矩形 17"/>
            <p:cNvSpPr/>
            <p:nvPr/>
          </p:nvSpPr>
          <p:spPr>
            <a:xfrm>
              <a:off x="8324157" y="3325368"/>
              <a:ext cx="669414" cy="5974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8993571" y="3325368"/>
              <a:ext cx="669414" cy="5974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矩形 19"/>
            <p:cNvSpPr/>
            <p:nvPr/>
          </p:nvSpPr>
          <p:spPr>
            <a:xfrm>
              <a:off x="9662985" y="3325368"/>
              <a:ext cx="669414" cy="5974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矩形 20"/>
            <p:cNvSpPr/>
            <p:nvPr/>
          </p:nvSpPr>
          <p:spPr>
            <a:xfrm>
              <a:off x="10332399" y="3325368"/>
              <a:ext cx="669414" cy="5974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矩形 21"/>
            <p:cNvSpPr/>
            <p:nvPr/>
          </p:nvSpPr>
          <p:spPr>
            <a:xfrm>
              <a:off x="11001813" y="3325368"/>
              <a:ext cx="669414" cy="5974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6315915" y="3325368"/>
              <a:ext cx="669414" cy="5974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TextBox 23"/>
            <p:cNvSpPr txBox="1"/>
            <p:nvPr/>
          </p:nvSpPr>
          <p:spPr>
            <a:xfrm>
              <a:off x="6383543" y="2968049"/>
              <a:ext cx="5337057" cy="278345"/>
            </a:xfrm>
            <a:prstGeom prst="rect">
              <a:avLst/>
            </a:prstGeom>
            <a:noFill/>
          </p:spPr>
          <p:txBody>
            <a:bodyPr wrap="square" rtlCol="0">
              <a:spAutoFit/>
            </a:bodyPr>
            <a:lstStyle/>
            <a:p>
              <a:pPr algn="l"/>
              <a:r>
                <a:rPr lang="en-US" altLang="zh-CN" dirty="0">
                  <a:solidFill>
                    <a:schemeClr val="tx1"/>
                  </a:solidFill>
                </a:rPr>
                <a:t>  0   1    2   3    4    5    6   7</a:t>
              </a:r>
              <a:endParaRPr lang="zh-CN" altLang="en-US" dirty="0">
                <a:solidFill>
                  <a:schemeClr val="tx1"/>
                </a:solidFill>
              </a:endParaRPr>
            </a:p>
          </p:txBody>
        </p:sp>
        <p:sp>
          <p:nvSpPr>
            <p:cNvPr id="25" name="TextBox 24"/>
            <p:cNvSpPr txBox="1"/>
            <p:nvPr/>
          </p:nvSpPr>
          <p:spPr>
            <a:xfrm>
              <a:off x="3997652" y="3347073"/>
              <a:ext cx="2318263" cy="553998"/>
            </a:xfrm>
            <a:prstGeom prst="rect">
              <a:avLst/>
            </a:prstGeom>
            <a:noFill/>
          </p:spPr>
          <p:txBody>
            <a:bodyPr wrap="none" rtlCol="0">
              <a:spAutoFit/>
            </a:bodyPr>
            <a:lstStyle/>
            <a:p>
              <a:r>
                <a:rPr lang="en-US" altLang="zh-CN" dirty="0" err="1">
                  <a:solidFill>
                    <a:schemeClr val="tx1"/>
                  </a:solidFill>
                </a:rPr>
                <a:t>arrayRefVar</a:t>
              </a:r>
              <a:endParaRPr lang="zh-CN" altLang="en-US" dirty="0">
                <a:solidFill>
                  <a:schemeClr val="tx1"/>
                </a:solidFill>
              </a:endParaRPr>
            </a:p>
          </p:txBody>
        </p:sp>
      </p:grpSp>
      <p:sp>
        <p:nvSpPr>
          <p:cNvPr id="26" name="TextBox 25"/>
          <p:cNvSpPr txBox="1"/>
          <p:nvPr/>
        </p:nvSpPr>
        <p:spPr>
          <a:xfrm>
            <a:off x="17849893" y="8690542"/>
            <a:ext cx="2900154" cy="553998"/>
          </a:xfrm>
          <a:prstGeom prst="rect">
            <a:avLst/>
          </a:prstGeom>
          <a:noFill/>
        </p:spPr>
        <p:txBody>
          <a:bodyPr wrap="none" rtlCol="0">
            <a:spAutoFit/>
          </a:bodyPr>
          <a:lstStyle/>
          <a:p>
            <a:r>
              <a:rPr lang="en-US" altLang="zh-CN" dirty="0" err="1">
                <a:solidFill>
                  <a:schemeClr val="tx1"/>
                </a:solidFill>
              </a:rPr>
              <a:t>arrayRefVar</a:t>
            </a:r>
            <a:r>
              <a:rPr lang="en-US" altLang="zh-CN" dirty="0">
                <a:solidFill>
                  <a:schemeClr val="tx1"/>
                </a:solidFill>
              </a:rPr>
              <a:t>[4]</a:t>
            </a:r>
            <a:endParaRPr lang="zh-CN" altLang="en-US" dirty="0">
              <a:solidFill>
                <a:schemeClr val="tx1"/>
              </a:solidFill>
            </a:endParaRPr>
          </a:p>
        </p:txBody>
      </p:sp>
      <p:sp>
        <p:nvSpPr>
          <p:cNvPr id="27" name="TextBox 26"/>
          <p:cNvSpPr txBox="1"/>
          <p:nvPr/>
        </p:nvSpPr>
        <p:spPr>
          <a:xfrm>
            <a:off x="17105400" y="4364873"/>
            <a:ext cx="957314" cy="553998"/>
          </a:xfrm>
          <a:prstGeom prst="rect">
            <a:avLst/>
          </a:prstGeom>
          <a:noFill/>
        </p:spPr>
        <p:txBody>
          <a:bodyPr wrap="none" rtlCol="0">
            <a:spAutoFit/>
          </a:bodyPr>
          <a:lstStyle/>
          <a:p>
            <a:r>
              <a:rPr lang="zh-CN" altLang="en-US" dirty="0">
                <a:solidFill>
                  <a:schemeClr val="tx1"/>
                </a:solidFill>
              </a:rPr>
              <a:t>索引</a:t>
            </a:r>
          </a:p>
        </p:txBody>
      </p:sp>
      <p:sp>
        <p:nvSpPr>
          <p:cNvPr id="28" name="左大括号 27"/>
          <p:cNvSpPr/>
          <p:nvPr/>
        </p:nvSpPr>
        <p:spPr>
          <a:xfrm rot="5400000">
            <a:off x="17674614" y="1466852"/>
            <a:ext cx="170415" cy="7284654"/>
          </a:xfrm>
          <a:prstGeom prst="leftBrace">
            <a:avLst>
              <a:gd name="adj1" fmla="val 58413"/>
              <a:gd name="adj2" fmla="val 5128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上箭头 28"/>
          <p:cNvSpPr/>
          <p:nvPr/>
        </p:nvSpPr>
        <p:spPr>
          <a:xfrm>
            <a:off x="19042942" y="7994100"/>
            <a:ext cx="184926" cy="654892"/>
          </a:xfrm>
          <a:prstGeom prst="up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TextBox 29"/>
          <p:cNvSpPr txBox="1"/>
          <p:nvPr/>
        </p:nvSpPr>
        <p:spPr>
          <a:xfrm>
            <a:off x="2546142" y="2245712"/>
            <a:ext cx="3847849" cy="1015663"/>
          </a:xfrm>
          <a:prstGeom prst="rect">
            <a:avLst/>
          </a:prstGeom>
          <a:noFill/>
        </p:spPr>
        <p:txBody>
          <a:bodyPr wrap="none" lIns="182880" tIns="91440" rIns="182880" bIns="91440" rtlCol="0">
            <a:spAutoFit/>
          </a:bodyPr>
          <a:lstStyle/>
          <a:p>
            <a:r>
              <a:rPr lang="zh-CN" altLang="en-US" sz="5400" dirty="0">
                <a:solidFill>
                  <a:schemeClr val="tx1"/>
                </a:solidFill>
                <a:latin typeface="+mj-ea"/>
                <a:ea typeface="+mj-ea"/>
              </a:rPr>
              <a:t>数组的特点</a:t>
            </a:r>
          </a:p>
        </p:txBody>
      </p:sp>
      <p:sp>
        <p:nvSpPr>
          <p:cNvPr id="32" name="圆角矩形 31"/>
          <p:cNvSpPr/>
          <p:nvPr/>
        </p:nvSpPr>
        <p:spPr>
          <a:xfrm>
            <a:off x="1126957" y="2245712"/>
            <a:ext cx="1202220" cy="100302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022908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left)">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left)">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left)">
                                      <p:cBhvr>
                                        <p:cTn id="37" dur="5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down)">
                                      <p:cBhvr>
                                        <p:cTn id="55" dur="500"/>
                                        <p:tgtEl>
                                          <p:spTgt spid="26"/>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ipe(down)">
                                      <p:cBhvr>
                                        <p:cTn id="5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animBg="1"/>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5564" y="2465512"/>
            <a:ext cx="3777316" cy="923330"/>
          </a:xfrm>
          <a:prstGeom prst="rect">
            <a:avLst/>
          </a:prstGeom>
          <a:noFill/>
        </p:spPr>
        <p:txBody>
          <a:bodyPr wrap="none" lIns="182880" tIns="91440" rIns="182880" bIns="91440" rtlCol="0">
            <a:spAutoFit/>
          </a:bodyPr>
          <a:lstStyle/>
          <a:p>
            <a:pPr algn="l"/>
            <a:r>
              <a:rPr lang="en-US" altLang="zh-CN" sz="4800" dirty="0">
                <a:solidFill>
                  <a:schemeClr val="tx1"/>
                </a:solidFill>
                <a:latin typeface="+mj-ea"/>
                <a:ea typeface="+mj-ea"/>
              </a:rPr>
              <a:t>2-3</a:t>
            </a:r>
            <a:r>
              <a:rPr lang="zh-CN" altLang="en-US" sz="4800" dirty="0">
                <a:solidFill>
                  <a:schemeClr val="tx1"/>
                </a:solidFill>
                <a:latin typeface="+mj-ea"/>
                <a:ea typeface="+mj-ea"/>
              </a:rPr>
              <a:t>树的特征</a:t>
            </a:r>
            <a:endParaRPr lang="en-US" altLang="zh-CN" sz="4800" dirty="0">
              <a:solidFill>
                <a:schemeClr val="tx1"/>
              </a:solidFill>
              <a:latin typeface="+mj-ea"/>
              <a:ea typeface="+mj-ea"/>
            </a:endParaRPr>
          </a:p>
        </p:txBody>
      </p:sp>
      <p:sp>
        <p:nvSpPr>
          <p:cNvPr id="2" name="TextBox 1"/>
          <p:cNvSpPr txBox="1"/>
          <p:nvPr/>
        </p:nvSpPr>
        <p:spPr>
          <a:xfrm>
            <a:off x="2022590" y="3627022"/>
            <a:ext cx="18962563" cy="3877985"/>
          </a:xfrm>
          <a:prstGeom prst="rect">
            <a:avLst/>
          </a:prstGeom>
          <a:noFill/>
        </p:spPr>
        <p:txBody>
          <a:bodyPr wrap="none" lIns="182880" tIns="91440" rIns="182880" bIns="91440" rtlCol="0">
            <a:spAutoFit/>
          </a:bodyPr>
          <a:lstStyle/>
          <a:p>
            <a:pPr marL="571500" indent="-571500" algn="l">
              <a:lnSpc>
                <a:spcPct val="150000"/>
              </a:lnSpc>
              <a:buFont typeface="Wingdings" pitchFamily="2" charset="2"/>
              <a:buChar char="u"/>
            </a:pPr>
            <a:r>
              <a:rPr lang="zh-CN" altLang="en-US" sz="4000" dirty="0">
                <a:solidFill>
                  <a:schemeClr val="tx1"/>
                </a:solidFill>
              </a:rPr>
              <a:t>每个节点都可以存放一个元素或者两个元素</a:t>
            </a:r>
            <a:endParaRPr lang="en-US" altLang="zh-CN" sz="4000" dirty="0">
              <a:solidFill>
                <a:schemeClr val="tx1"/>
              </a:solidFill>
            </a:endParaRPr>
          </a:p>
          <a:p>
            <a:pPr marL="571500" indent="-571500" algn="l">
              <a:lnSpc>
                <a:spcPct val="150000"/>
              </a:lnSpc>
              <a:buFont typeface="Wingdings" pitchFamily="2" charset="2"/>
              <a:buChar char="u"/>
            </a:pPr>
            <a:r>
              <a:rPr lang="zh-CN" altLang="en-US" sz="4000" dirty="0">
                <a:solidFill>
                  <a:schemeClr val="tx1"/>
                </a:solidFill>
              </a:rPr>
              <a:t>存放一个元素的节点称为</a:t>
            </a:r>
            <a:r>
              <a:rPr lang="en-US" altLang="zh-CN" sz="4000" dirty="0">
                <a:solidFill>
                  <a:schemeClr val="tx1"/>
                </a:solidFill>
              </a:rPr>
              <a:t>2-</a:t>
            </a:r>
            <a:r>
              <a:rPr lang="zh-CN" altLang="en-US" sz="4000" dirty="0">
                <a:solidFill>
                  <a:schemeClr val="tx1"/>
                </a:solidFill>
              </a:rPr>
              <a:t>节点、存放两个元素的节点叫做</a:t>
            </a:r>
            <a:r>
              <a:rPr lang="en-US" altLang="zh-CN" sz="4000" dirty="0">
                <a:solidFill>
                  <a:schemeClr val="tx1"/>
                </a:solidFill>
              </a:rPr>
              <a:t>3-</a:t>
            </a:r>
            <a:r>
              <a:rPr lang="zh-CN" altLang="en-US" sz="4000" dirty="0">
                <a:solidFill>
                  <a:schemeClr val="tx1"/>
                </a:solidFill>
              </a:rPr>
              <a:t>节点</a:t>
            </a:r>
            <a:endParaRPr lang="en-US" altLang="zh-CN" sz="4000" dirty="0">
              <a:solidFill>
                <a:schemeClr val="tx1"/>
              </a:solidFill>
            </a:endParaRPr>
          </a:p>
          <a:p>
            <a:pPr marL="571500" indent="-571500" algn="l">
              <a:lnSpc>
                <a:spcPct val="150000"/>
              </a:lnSpc>
              <a:buFont typeface="Wingdings" pitchFamily="2" charset="2"/>
              <a:buChar char="u"/>
            </a:pPr>
            <a:r>
              <a:rPr lang="zh-CN" altLang="en-US" sz="4000" dirty="0">
                <a:solidFill>
                  <a:schemeClr val="tx1"/>
                </a:solidFill>
              </a:rPr>
              <a:t>每个节点有</a:t>
            </a:r>
            <a:r>
              <a:rPr lang="en-US" altLang="zh-CN" sz="4000" dirty="0">
                <a:solidFill>
                  <a:schemeClr val="tx1"/>
                </a:solidFill>
              </a:rPr>
              <a:t>2</a:t>
            </a:r>
            <a:r>
              <a:rPr lang="zh-CN" altLang="en-US" sz="4000" dirty="0">
                <a:solidFill>
                  <a:schemeClr val="tx1"/>
                </a:solidFill>
              </a:rPr>
              <a:t>个或者</a:t>
            </a:r>
            <a:r>
              <a:rPr lang="en-US" altLang="zh-CN" sz="4000" dirty="0">
                <a:solidFill>
                  <a:schemeClr val="tx1"/>
                </a:solidFill>
              </a:rPr>
              <a:t>3</a:t>
            </a:r>
            <a:r>
              <a:rPr lang="zh-CN" altLang="en-US" sz="4000" dirty="0">
                <a:solidFill>
                  <a:schemeClr val="tx1"/>
                </a:solidFill>
              </a:rPr>
              <a:t>个子节点的树称为</a:t>
            </a:r>
            <a:r>
              <a:rPr lang="en-US" altLang="zh-CN" sz="4000" dirty="0">
                <a:solidFill>
                  <a:schemeClr val="tx1"/>
                </a:solidFill>
              </a:rPr>
              <a:t>2-3</a:t>
            </a:r>
            <a:r>
              <a:rPr lang="zh-CN" altLang="en-US" sz="4000" dirty="0">
                <a:solidFill>
                  <a:schemeClr val="tx1"/>
                </a:solidFill>
              </a:rPr>
              <a:t>树，</a:t>
            </a:r>
            <a:r>
              <a:rPr lang="en-US" altLang="zh-CN" sz="4000" dirty="0">
                <a:solidFill>
                  <a:schemeClr val="tx1"/>
                </a:solidFill>
              </a:rPr>
              <a:t>2-3</a:t>
            </a:r>
            <a:r>
              <a:rPr lang="zh-CN" altLang="en-US" sz="4000" dirty="0">
                <a:solidFill>
                  <a:schemeClr val="tx1"/>
                </a:solidFill>
              </a:rPr>
              <a:t>树满足二叉搜索树的基本性质</a:t>
            </a:r>
            <a:endParaRPr lang="en-US" altLang="zh-CN" sz="4000" dirty="0">
              <a:solidFill>
                <a:schemeClr val="tx1"/>
              </a:solidFill>
            </a:endParaRPr>
          </a:p>
          <a:p>
            <a:pPr marL="571500" indent="-571500" algn="l">
              <a:lnSpc>
                <a:spcPct val="150000"/>
              </a:lnSpc>
              <a:buFont typeface="Wingdings" pitchFamily="2" charset="2"/>
              <a:buChar char="u"/>
            </a:pPr>
            <a:r>
              <a:rPr lang="en-US" altLang="zh-CN" sz="4000" dirty="0">
                <a:solidFill>
                  <a:schemeClr val="tx1"/>
                </a:solidFill>
              </a:rPr>
              <a:t>2-3</a:t>
            </a:r>
            <a:r>
              <a:rPr lang="zh-CN" altLang="en-US" sz="4000" dirty="0">
                <a:solidFill>
                  <a:schemeClr val="tx1"/>
                </a:solidFill>
              </a:rPr>
              <a:t>树是一个绝对平衡的树</a:t>
            </a:r>
            <a:endParaRPr lang="en-US" altLang="zh-CN" sz="4000" dirty="0">
              <a:solidFill>
                <a:schemeClr val="tx1"/>
              </a:solidFill>
            </a:endParaRPr>
          </a:p>
        </p:txBody>
      </p:sp>
      <p:sp>
        <p:nvSpPr>
          <p:cNvPr id="5" name="矩形 4"/>
          <p:cNvSpPr/>
          <p:nvPr/>
        </p:nvSpPr>
        <p:spPr>
          <a:xfrm>
            <a:off x="2623246" y="9751734"/>
            <a:ext cx="1233168"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42</a:t>
            </a:r>
            <a:endParaRPr lang="zh-CN" altLang="en-US" dirty="0">
              <a:solidFill>
                <a:schemeClr val="tx1"/>
              </a:solidFill>
            </a:endParaRPr>
          </a:p>
        </p:txBody>
      </p:sp>
      <p:sp>
        <p:nvSpPr>
          <p:cNvPr id="16" name="TextBox 15"/>
          <p:cNvSpPr txBox="1"/>
          <p:nvPr/>
        </p:nvSpPr>
        <p:spPr>
          <a:xfrm>
            <a:off x="2584465" y="12235924"/>
            <a:ext cx="1529906" cy="646331"/>
          </a:xfrm>
          <a:prstGeom prst="rect">
            <a:avLst/>
          </a:prstGeom>
          <a:noFill/>
        </p:spPr>
        <p:txBody>
          <a:bodyPr wrap="none" lIns="182880" tIns="91440" rIns="182880" bIns="91440" rtlCol="0">
            <a:spAutoFit/>
          </a:bodyPr>
          <a:lstStyle/>
          <a:p>
            <a:pPr algn="l"/>
            <a:r>
              <a:rPr lang="en-US" altLang="zh-CN" dirty="0">
                <a:solidFill>
                  <a:schemeClr val="tx1"/>
                </a:solidFill>
              </a:rPr>
              <a:t>2-</a:t>
            </a:r>
            <a:r>
              <a:rPr lang="zh-CN" altLang="en-US" dirty="0">
                <a:solidFill>
                  <a:schemeClr val="tx1"/>
                </a:solidFill>
              </a:rPr>
              <a:t>节点</a:t>
            </a:r>
          </a:p>
        </p:txBody>
      </p:sp>
      <p:grpSp>
        <p:nvGrpSpPr>
          <p:cNvPr id="66" name="组合 65"/>
          <p:cNvGrpSpPr/>
          <p:nvPr/>
        </p:nvGrpSpPr>
        <p:grpSpPr>
          <a:xfrm>
            <a:off x="7632352" y="9692858"/>
            <a:ext cx="2466336" cy="956612"/>
            <a:chOff x="3780768" y="3962394"/>
            <a:chExt cx="1233168" cy="478306"/>
          </a:xfrm>
        </p:grpSpPr>
        <p:sp>
          <p:nvSpPr>
            <p:cNvPr id="22" name="矩形 21"/>
            <p:cNvSpPr/>
            <p:nvPr/>
          </p:nvSpPr>
          <p:spPr>
            <a:xfrm>
              <a:off x="3780768" y="3962394"/>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17</a:t>
              </a:r>
              <a:endParaRPr lang="zh-CN" altLang="en-US" dirty="0">
                <a:solidFill>
                  <a:schemeClr val="tx1"/>
                </a:solidFill>
              </a:endParaRPr>
            </a:p>
          </p:txBody>
        </p:sp>
        <p:sp>
          <p:nvSpPr>
            <p:cNvPr id="23" name="矩形 22"/>
            <p:cNvSpPr/>
            <p:nvPr/>
          </p:nvSpPr>
          <p:spPr>
            <a:xfrm>
              <a:off x="4397352" y="3962394"/>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33</a:t>
              </a:r>
              <a:endParaRPr lang="zh-CN" altLang="en-US" dirty="0">
                <a:solidFill>
                  <a:schemeClr val="tx1"/>
                </a:solidFill>
              </a:endParaRPr>
            </a:p>
          </p:txBody>
        </p:sp>
      </p:grpSp>
      <p:sp>
        <p:nvSpPr>
          <p:cNvPr id="34" name="TextBox 33"/>
          <p:cNvSpPr txBox="1"/>
          <p:nvPr/>
        </p:nvSpPr>
        <p:spPr>
          <a:xfrm>
            <a:off x="8106695" y="12275850"/>
            <a:ext cx="1529906" cy="646331"/>
          </a:xfrm>
          <a:prstGeom prst="rect">
            <a:avLst/>
          </a:prstGeom>
          <a:noFill/>
        </p:spPr>
        <p:txBody>
          <a:bodyPr wrap="none" lIns="182880" tIns="91440" rIns="182880" bIns="91440" rtlCol="0">
            <a:spAutoFit/>
          </a:bodyPr>
          <a:lstStyle/>
          <a:p>
            <a:pPr algn="l"/>
            <a:r>
              <a:rPr lang="en-US" altLang="zh-CN" dirty="0">
                <a:solidFill>
                  <a:schemeClr val="tx1"/>
                </a:solidFill>
              </a:rPr>
              <a:t>3-</a:t>
            </a:r>
            <a:r>
              <a:rPr lang="zh-CN" altLang="en-US" dirty="0">
                <a:solidFill>
                  <a:schemeClr val="tx1"/>
                </a:solidFill>
              </a:rPr>
              <a:t>节点</a:t>
            </a:r>
          </a:p>
        </p:txBody>
      </p:sp>
      <p:grpSp>
        <p:nvGrpSpPr>
          <p:cNvPr id="67" name="组合 66"/>
          <p:cNvGrpSpPr/>
          <p:nvPr/>
        </p:nvGrpSpPr>
        <p:grpSpPr>
          <a:xfrm>
            <a:off x="12282110" y="6300853"/>
            <a:ext cx="11335924" cy="5920730"/>
            <a:chOff x="6141055" y="3150426"/>
            <a:chExt cx="5667962" cy="2960365"/>
          </a:xfrm>
        </p:grpSpPr>
        <p:sp>
          <p:nvSpPr>
            <p:cNvPr id="35" name="矩形 34"/>
            <p:cNvSpPr/>
            <p:nvPr/>
          </p:nvSpPr>
          <p:spPr>
            <a:xfrm>
              <a:off x="9069427" y="3150426"/>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42</a:t>
              </a:r>
              <a:endParaRPr lang="zh-CN" altLang="en-US" dirty="0">
                <a:solidFill>
                  <a:schemeClr val="tx1"/>
                </a:solidFill>
              </a:endParaRPr>
            </a:p>
          </p:txBody>
        </p:sp>
        <p:sp>
          <p:nvSpPr>
            <p:cNvPr id="36" name="矩形 35"/>
            <p:cNvSpPr/>
            <p:nvPr/>
          </p:nvSpPr>
          <p:spPr>
            <a:xfrm>
              <a:off x="7323711" y="4060373"/>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17</a:t>
              </a:r>
              <a:endParaRPr lang="zh-CN" altLang="en-US" dirty="0">
                <a:solidFill>
                  <a:schemeClr val="tx1"/>
                </a:solidFill>
              </a:endParaRPr>
            </a:p>
          </p:txBody>
        </p:sp>
        <p:sp>
          <p:nvSpPr>
            <p:cNvPr id="37" name="矩形 36"/>
            <p:cNvSpPr/>
            <p:nvPr/>
          </p:nvSpPr>
          <p:spPr>
            <a:xfrm>
              <a:off x="7940295" y="4060373"/>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33</a:t>
              </a:r>
              <a:endParaRPr lang="zh-CN" altLang="en-US" dirty="0">
                <a:solidFill>
                  <a:schemeClr val="tx1"/>
                </a:solidFill>
              </a:endParaRPr>
            </a:p>
          </p:txBody>
        </p:sp>
        <p:sp>
          <p:nvSpPr>
            <p:cNvPr id="38" name="矩形 37"/>
            <p:cNvSpPr/>
            <p:nvPr/>
          </p:nvSpPr>
          <p:spPr>
            <a:xfrm>
              <a:off x="10125341" y="4119249"/>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50</a:t>
              </a:r>
              <a:endParaRPr lang="zh-CN" altLang="en-US" dirty="0">
                <a:solidFill>
                  <a:schemeClr val="tx1"/>
                </a:solidFill>
              </a:endParaRPr>
            </a:p>
          </p:txBody>
        </p:sp>
        <p:sp>
          <p:nvSpPr>
            <p:cNvPr id="39" name="矩形 38"/>
            <p:cNvSpPr/>
            <p:nvPr/>
          </p:nvSpPr>
          <p:spPr>
            <a:xfrm>
              <a:off x="6141055" y="5632485"/>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6</a:t>
              </a:r>
              <a:endParaRPr lang="zh-CN" altLang="en-US" dirty="0">
                <a:solidFill>
                  <a:schemeClr val="tx1"/>
                </a:solidFill>
              </a:endParaRPr>
            </a:p>
          </p:txBody>
        </p:sp>
        <p:sp>
          <p:nvSpPr>
            <p:cNvPr id="40" name="矩形 39"/>
            <p:cNvSpPr/>
            <p:nvPr/>
          </p:nvSpPr>
          <p:spPr>
            <a:xfrm>
              <a:off x="6757639" y="5632485"/>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12</a:t>
              </a:r>
              <a:endParaRPr lang="zh-CN" altLang="en-US" dirty="0">
                <a:solidFill>
                  <a:schemeClr val="tx1"/>
                </a:solidFill>
              </a:endParaRPr>
            </a:p>
          </p:txBody>
        </p:sp>
        <p:sp>
          <p:nvSpPr>
            <p:cNvPr id="41" name="矩形 40"/>
            <p:cNvSpPr/>
            <p:nvPr/>
          </p:nvSpPr>
          <p:spPr>
            <a:xfrm>
              <a:off x="10575849" y="5632485"/>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66</a:t>
              </a:r>
              <a:endParaRPr lang="zh-CN" altLang="en-US" dirty="0">
                <a:solidFill>
                  <a:schemeClr val="tx1"/>
                </a:solidFill>
              </a:endParaRPr>
            </a:p>
          </p:txBody>
        </p:sp>
        <p:sp>
          <p:nvSpPr>
            <p:cNvPr id="42" name="矩形 41"/>
            <p:cNvSpPr/>
            <p:nvPr/>
          </p:nvSpPr>
          <p:spPr>
            <a:xfrm>
              <a:off x="11192433" y="5632485"/>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88</a:t>
              </a:r>
              <a:endParaRPr lang="zh-CN" altLang="en-US" dirty="0">
                <a:solidFill>
                  <a:schemeClr val="tx1"/>
                </a:solidFill>
              </a:endParaRPr>
            </a:p>
          </p:txBody>
        </p:sp>
        <p:sp>
          <p:nvSpPr>
            <p:cNvPr id="43" name="矩形 42"/>
            <p:cNvSpPr/>
            <p:nvPr/>
          </p:nvSpPr>
          <p:spPr>
            <a:xfrm>
              <a:off x="9626213" y="5632485"/>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48</a:t>
              </a:r>
              <a:endParaRPr lang="zh-CN" altLang="en-US" dirty="0">
                <a:solidFill>
                  <a:schemeClr val="tx1"/>
                </a:solidFill>
              </a:endParaRPr>
            </a:p>
          </p:txBody>
        </p:sp>
        <p:sp>
          <p:nvSpPr>
            <p:cNvPr id="44" name="矩形 43"/>
            <p:cNvSpPr/>
            <p:nvPr/>
          </p:nvSpPr>
          <p:spPr>
            <a:xfrm>
              <a:off x="8533730" y="5632485"/>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37</a:t>
              </a:r>
              <a:endParaRPr lang="zh-CN" altLang="en-US" dirty="0">
                <a:solidFill>
                  <a:schemeClr val="tx1"/>
                </a:solidFill>
              </a:endParaRPr>
            </a:p>
          </p:txBody>
        </p:sp>
        <p:sp>
          <p:nvSpPr>
            <p:cNvPr id="45" name="矩形 44"/>
            <p:cNvSpPr/>
            <p:nvPr/>
          </p:nvSpPr>
          <p:spPr>
            <a:xfrm>
              <a:off x="7669347" y="5632485"/>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18</a:t>
              </a:r>
              <a:endParaRPr lang="zh-CN" altLang="en-US" dirty="0">
                <a:solidFill>
                  <a:schemeClr val="tx1"/>
                </a:solidFill>
              </a:endParaRPr>
            </a:p>
          </p:txBody>
        </p:sp>
        <p:cxnSp>
          <p:nvCxnSpPr>
            <p:cNvPr id="46" name="直接连接符 45"/>
            <p:cNvCxnSpPr>
              <a:stCxn id="35" idx="2"/>
              <a:endCxn id="37" idx="1"/>
            </p:cNvCxnSpPr>
            <p:nvPr/>
          </p:nvCxnSpPr>
          <p:spPr>
            <a:xfrm flipH="1">
              <a:off x="7940295" y="3628732"/>
              <a:ext cx="1437424" cy="670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5" idx="2"/>
              <a:endCxn id="38" idx="0"/>
            </p:cNvCxnSpPr>
            <p:nvPr/>
          </p:nvCxnSpPr>
          <p:spPr>
            <a:xfrm>
              <a:off x="9377719" y="3628732"/>
              <a:ext cx="1055914" cy="490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36" idx="2"/>
              <a:endCxn id="39" idx="3"/>
            </p:cNvCxnSpPr>
            <p:nvPr/>
          </p:nvCxnSpPr>
          <p:spPr>
            <a:xfrm flipH="1">
              <a:off x="6757639" y="4538679"/>
              <a:ext cx="874364" cy="1332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36" idx="3"/>
              <a:endCxn id="45" idx="0"/>
            </p:cNvCxnSpPr>
            <p:nvPr/>
          </p:nvCxnSpPr>
          <p:spPr>
            <a:xfrm>
              <a:off x="7940295" y="4299526"/>
              <a:ext cx="37344" cy="1332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44" idx="0"/>
              <a:endCxn id="37" idx="2"/>
            </p:cNvCxnSpPr>
            <p:nvPr/>
          </p:nvCxnSpPr>
          <p:spPr>
            <a:xfrm flipH="1" flipV="1">
              <a:off x="8248587" y="4538679"/>
              <a:ext cx="593435" cy="1093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43" idx="0"/>
              <a:endCxn id="38" idx="2"/>
            </p:cNvCxnSpPr>
            <p:nvPr/>
          </p:nvCxnSpPr>
          <p:spPr>
            <a:xfrm flipV="1">
              <a:off x="9934505" y="4597555"/>
              <a:ext cx="499128" cy="1034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2" idx="1"/>
              <a:endCxn id="38" idx="2"/>
            </p:cNvCxnSpPr>
            <p:nvPr/>
          </p:nvCxnSpPr>
          <p:spPr>
            <a:xfrm flipH="1" flipV="1">
              <a:off x="10433633" y="4597555"/>
              <a:ext cx="758800" cy="1274083"/>
            </a:xfrm>
            <a:prstGeom prst="line">
              <a:avLst/>
            </a:prstGeom>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18226627" y="12585450"/>
            <a:ext cx="1337546" cy="646331"/>
          </a:xfrm>
          <a:prstGeom prst="rect">
            <a:avLst/>
          </a:prstGeom>
          <a:noFill/>
        </p:spPr>
        <p:txBody>
          <a:bodyPr wrap="none" lIns="182880" tIns="91440" rIns="182880" bIns="91440" rtlCol="0">
            <a:spAutoFit/>
          </a:bodyPr>
          <a:lstStyle/>
          <a:p>
            <a:pPr algn="l"/>
            <a:r>
              <a:rPr lang="en-US" altLang="zh-CN" dirty="0">
                <a:solidFill>
                  <a:schemeClr val="tx1"/>
                </a:solidFill>
              </a:rPr>
              <a:t>2-3</a:t>
            </a:r>
            <a:r>
              <a:rPr lang="zh-CN" altLang="en-US" dirty="0">
                <a:solidFill>
                  <a:schemeClr val="tx1"/>
                </a:solidFill>
              </a:rPr>
              <a:t>树</a:t>
            </a:r>
          </a:p>
        </p:txBody>
      </p:sp>
      <p:sp>
        <p:nvSpPr>
          <p:cNvPr id="47"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48"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9"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51"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2"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4"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5"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7"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58" name="圆角矩形 57"/>
          <p:cNvSpPr/>
          <p:nvPr/>
        </p:nvSpPr>
        <p:spPr>
          <a:xfrm>
            <a:off x="1150021" y="2441078"/>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02915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1000"/>
                                        <p:tgtEl>
                                          <p:spTgt spid="66"/>
                                        </p:tgtEl>
                                      </p:cBhvr>
                                    </p:animEffect>
                                    <p:anim calcmode="lin" valueType="num">
                                      <p:cBhvr>
                                        <p:cTn id="28" dur="1000" fill="hold"/>
                                        <p:tgtEl>
                                          <p:spTgt spid="66"/>
                                        </p:tgtEl>
                                        <p:attrNameLst>
                                          <p:attrName>ppt_x</p:attrName>
                                        </p:attrNameLst>
                                      </p:cBhvr>
                                      <p:tavLst>
                                        <p:tav tm="0">
                                          <p:val>
                                            <p:strVal val="#ppt_x"/>
                                          </p:val>
                                        </p:tav>
                                        <p:tav tm="100000">
                                          <p:val>
                                            <p:strVal val="#ppt_x"/>
                                          </p:val>
                                        </p:tav>
                                      </p:tavLst>
                                    </p:anim>
                                    <p:anim calcmode="lin" valueType="num">
                                      <p:cBhvr>
                                        <p:cTn id="2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animEffect transition="in" filter="wipe(left)">
                                      <p:cBhvr>
                                        <p:cTn id="39" dur="500"/>
                                        <p:tgtEl>
                                          <p:spTgt spid="2">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1000"/>
                                        <p:tgtEl>
                                          <p:spTgt spid="67"/>
                                        </p:tgtEl>
                                      </p:cBhvr>
                                    </p:animEffect>
                                    <p:anim calcmode="lin" valueType="num">
                                      <p:cBhvr>
                                        <p:cTn id="45" dur="1000" fill="hold"/>
                                        <p:tgtEl>
                                          <p:spTgt spid="67"/>
                                        </p:tgtEl>
                                        <p:attrNameLst>
                                          <p:attrName>ppt_x</p:attrName>
                                        </p:attrNameLst>
                                      </p:cBhvr>
                                      <p:tavLst>
                                        <p:tav tm="0">
                                          <p:val>
                                            <p:strVal val="#ppt_x"/>
                                          </p:val>
                                        </p:tav>
                                        <p:tav tm="100000">
                                          <p:val>
                                            <p:strVal val="#ppt_x"/>
                                          </p:val>
                                        </p:tav>
                                      </p:tavLst>
                                    </p:anim>
                                    <p:anim calcmode="lin" valueType="num">
                                      <p:cBhvr>
                                        <p:cTn id="46"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8"/>
                                        </p:tgtEl>
                                        <p:attrNameLst>
                                          <p:attrName>style.visibility</p:attrName>
                                        </p:attrNameLst>
                                      </p:cBhvr>
                                      <p:to>
                                        <p:strVal val="visible"/>
                                      </p:to>
                                    </p:set>
                                    <p:animEffect transition="in" filter="fade">
                                      <p:cBhvr>
                                        <p:cTn id="51" dur="500"/>
                                        <p:tgtEl>
                                          <p:spTgt spid="6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
                                            <p:txEl>
                                              <p:pRg st="3" end="3"/>
                                            </p:txEl>
                                          </p:spTgt>
                                        </p:tgtEl>
                                        <p:attrNameLst>
                                          <p:attrName>style.visibility</p:attrName>
                                        </p:attrNameLst>
                                      </p:cBhvr>
                                      <p:to>
                                        <p:strVal val="visible"/>
                                      </p:to>
                                    </p:set>
                                    <p:animEffect transition="in" filter="fade">
                                      <p:cBhvr>
                                        <p:cTn id="56"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p:bldP spid="34" grpId="0"/>
      <p:bldP spid="6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18805" y="2393504"/>
            <a:ext cx="8108630" cy="923330"/>
          </a:xfrm>
          <a:prstGeom prst="rect">
            <a:avLst/>
          </a:prstGeom>
          <a:noFill/>
        </p:spPr>
        <p:txBody>
          <a:bodyPr wrap="none" lIns="182880" tIns="91440" rIns="182880" bIns="91440" rtlCol="0">
            <a:spAutoFit/>
          </a:bodyPr>
          <a:lstStyle/>
          <a:p>
            <a:pPr algn="l"/>
            <a:r>
              <a:rPr lang="en-US" altLang="zh-CN" sz="4800" dirty="0">
                <a:solidFill>
                  <a:schemeClr val="tx1"/>
                </a:solidFill>
                <a:latin typeface="+mj-ea"/>
                <a:ea typeface="+mj-ea"/>
              </a:rPr>
              <a:t>2-3</a:t>
            </a:r>
            <a:r>
              <a:rPr lang="zh-CN" altLang="en-US" sz="4800" dirty="0">
                <a:solidFill>
                  <a:schemeClr val="tx1"/>
                </a:solidFill>
                <a:latin typeface="+mj-ea"/>
                <a:ea typeface="+mj-ea"/>
              </a:rPr>
              <a:t>树添加节点维持绝对平衡</a:t>
            </a:r>
            <a:endParaRPr lang="en-US" altLang="zh-CN" sz="4800" dirty="0">
              <a:solidFill>
                <a:schemeClr val="tx1"/>
              </a:solidFill>
              <a:latin typeface="+mj-ea"/>
              <a:ea typeface="+mj-ea"/>
            </a:endParaRPr>
          </a:p>
        </p:txBody>
      </p:sp>
      <p:sp>
        <p:nvSpPr>
          <p:cNvPr id="2" name="TextBox 1"/>
          <p:cNvSpPr txBox="1"/>
          <p:nvPr/>
        </p:nvSpPr>
        <p:spPr>
          <a:xfrm>
            <a:off x="2378899" y="3710331"/>
            <a:ext cx="7832914" cy="5109091"/>
          </a:xfrm>
          <a:prstGeom prst="rect">
            <a:avLst/>
          </a:prstGeom>
          <a:noFill/>
        </p:spPr>
        <p:txBody>
          <a:bodyPr wrap="none" lIns="182880" tIns="91440" rIns="182880" bIns="91440" rtlCol="0">
            <a:spAutoFit/>
          </a:bodyPr>
          <a:lstStyle/>
          <a:p>
            <a:pPr algn="l">
              <a:lnSpc>
                <a:spcPct val="200000"/>
              </a:lnSpc>
            </a:pPr>
            <a:r>
              <a:rPr lang="en-US" altLang="zh-CN" sz="4000" dirty="0">
                <a:solidFill>
                  <a:schemeClr val="tx1"/>
                </a:solidFill>
              </a:rPr>
              <a:t>2-3</a:t>
            </a:r>
            <a:r>
              <a:rPr lang="zh-CN" altLang="en-US" sz="4000" dirty="0">
                <a:solidFill>
                  <a:schemeClr val="tx1"/>
                </a:solidFill>
              </a:rPr>
              <a:t>树添加节点遵循三个大的前提</a:t>
            </a:r>
            <a:endParaRPr lang="en-US" altLang="zh-CN" sz="4000" dirty="0">
              <a:solidFill>
                <a:schemeClr val="tx1"/>
              </a:solidFill>
            </a:endParaRPr>
          </a:p>
          <a:p>
            <a:pPr marL="571500" indent="-571500" algn="l">
              <a:lnSpc>
                <a:spcPct val="200000"/>
              </a:lnSpc>
              <a:buFont typeface="Wingdings" pitchFamily="2" charset="2"/>
              <a:buChar char="Ø"/>
            </a:pPr>
            <a:r>
              <a:rPr lang="zh-CN" altLang="en-US" sz="4000" dirty="0">
                <a:solidFill>
                  <a:schemeClr val="tx1"/>
                </a:solidFill>
              </a:rPr>
              <a:t>满足二叉搜索树的特征</a:t>
            </a:r>
            <a:endParaRPr lang="en-US" altLang="zh-CN" sz="4000" dirty="0">
              <a:solidFill>
                <a:schemeClr val="tx1"/>
              </a:solidFill>
            </a:endParaRPr>
          </a:p>
          <a:p>
            <a:pPr marL="571500" indent="-571500" algn="l">
              <a:lnSpc>
                <a:spcPct val="200000"/>
              </a:lnSpc>
              <a:buFont typeface="Wingdings" pitchFamily="2" charset="2"/>
              <a:buChar char="Ø"/>
            </a:pPr>
            <a:r>
              <a:rPr lang="zh-CN" altLang="en-US" sz="4000" dirty="0">
                <a:solidFill>
                  <a:schemeClr val="tx1"/>
                </a:solidFill>
              </a:rPr>
              <a:t>维持绝对平衡</a:t>
            </a:r>
            <a:endParaRPr lang="en-US" altLang="zh-CN" sz="4000" dirty="0">
              <a:solidFill>
                <a:schemeClr val="tx1"/>
              </a:solidFill>
            </a:endParaRPr>
          </a:p>
          <a:p>
            <a:pPr marL="571500" indent="-571500" algn="l">
              <a:lnSpc>
                <a:spcPct val="200000"/>
              </a:lnSpc>
              <a:buFont typeface="Wingdings" pitchFamily="2" charset="2"/>
              <a:buChar char="Ø"/>
            </a:pPr>
            <a:r>
              <a:rPr lang="zh-CN" altLang="en-US" sz="4000" dirty="0">
                <a:solidFill>
                  <a:schemeClr val="tx1"/>
                </a:solidFill>
              </a:rPr>
              <a:t>不能往</a:t>
            </a:r>
            <a:r>
              <a:rPr lang="en-US" altLang="zh-CN" sz="4000" dirty="0">
                <a:solidFill>
                  <a:schemeClr val="tx1"/>
                </a:solidFill>
              </a:rPr>
              <a:t>null</a:t>
            </a:r>
            <a:r>
              <a:rPr lang="zh-CN" altLang="en-US" sz="4000" dirty="0">
                <a:solidFill>
                  <a:schemeClr val="tx1"/>
                </a:solidFill>
              </a:rPr>
              <a:t>节点插入数据</a:t>
            </a:r>
            <a:endParaRPr lang="en-US" altLang="zh-CN" sz="4000" dirty="0">
              <a:solidFill>
                <a:schemeClr val="tx1"/>
              </a:solidFill>
            </a:endParaRPr>
          </a:p>
        </p:txBody>
      </p:sp>
      <p:sp>
        <p:nvSpPr>
          <p:cNvPr id="35" name="矩形 34"/>
          <p:cNvSpPr/>
          <p:nvPr/>
        </p:nvSpPr>
        <p:spPr>
          <a:xfrm>
            <a:off x="17205049" y="5456352"/>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42</a:t>
            </a:r>
            <a:endParaRPr lang="zh-CN" altLang="en-US" dirty="0">
              <a:solidFill>
                <a:schemeClr val="tx1"/>
              </a:solidFill>
            </a:endParaRPr>
          </a:p>
        </p:txBody>
      </p:sp>
      <p:cxnSp>
        <p:nvCxnSpPr>
          <p:cNvPr id="46" name="直接连接符 45"/>
          <p:cNvCxnSpPr/>
          <p:nvPr/>
        </p:nvCxnSpPr>
        <p:spPr>
          <a:xfrm flipH="1">
            <a:off x="15157861" y="6402078"/>
            <a:ext cx="1529942" cy="1381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2"/>
            <a:endCxn id="67" idx="0"/>
          </p:cNvCxnSpPr>
          <p:nvPr/>
        </p:nvCxnSpPr>
        <p:spPr>
          <a:xfrm>
            <a:off x="16709587" y="6412965"/>
            <a:ext cx="1755002" cy="1400446"/>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939544" y="3667436"/>
            <a:ext cx="75725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182880" tIns="91440" rIns="182880" bIns="91440" rtlCol="0">
            <a:spAutoFit/>
          </a:bodyPr>
          <a:lstStyle/>
          <a:p>
            <a:pPr algn="l"/>
            <a:r>
              <a:rPr lang="en-US" altLang="zh-CN" dirty="0">
                <a:solidFill>
                  <a:schemeClr val="tx1"/>
                </a:solidFill>
              </a:rPr>
              <a:t>42</a:t>
            </a:r>
            <a:endParaRPr lang="zh-CN" altLang="en-US" dirty="0">
              <a:solidFill>
                <a:schemeClr val="tx1"/>
              </a:solidFill>
            </a:endParaRPr>
          </a:p>
        </p:txBody>
      </p:sp>
      <p:sp>
        <p:nvSpPr>
          <p:cNvPr id="47" name="TextBox 46"/>
          <p:cNvSpPr txBox="1"/>
          <p:nvPr/>
        </p:nvSpPr>
        <p:spPr>
          <a:xfrm>
            <a:off x="13106622" y="3667436"/>
            <a:ext cx="75725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182880" tIns="91440" rIns="182880" bIns="91440" rtlCol="0">
            <a:spAutoFit/>
          </a:bodyPr>
          <a:lstStyle/>
          <a:p>
            <a:pPr algn="l"/>
            <a:r>
              <a:rPr lang="en-US" altLang="zh-CN" dirty="0">
                <a:solidFill>
                  <a:schemeClr val="tx1"/>
                </a:solidFill>
              </a:rPr>
              <a:t>37</a:t>
            </a:r>
            <a:endParaRPr lang="zh-CN" altLang="en-US" dirty="0">
              <a:solidFill>
                <a:schemeClr val="tx1"/>
              </a:solidFill>
            </a:endParaRPr>
          </a:p>
        </p:txBody>
      </p:sp>
      <p:sp>
        <p:nvSpPr>
          <p:cNvPr id="48" name="TextBox 47"/>
          <p:cNvSpPr txBox="1"/>
          <p:nvPr/>
        </p:nvSpPr>
        <p:spPr>
          <a:xfrm>
            <a:off x="14352206" y="3667436"/>
            <a:ext cx="75725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182880" tIns="91440" rIns="182880" bIns="91440" rtlCol="0">
            <a:spAutoFit/>
          </a:bodyPr>
          <a:lstStyle/>
          <a:p>
            <a:pPr algn="l"/>
            <a:r>
              <a:rPr lang="en-US" altLang="zh-CN" dirty="0">
                <a:solidFill>
                  <a:schemeClr val="tx1"/>
                </a:solidFill>
              </a:rPr>
              <a:t>12</a:t>
            </a:r>
            <a:endParaRPr lang="zh-CN" altLang="en-US" dirty="0">
              <a:solidFill>
                <a:schemeClr val="tx1"/>
              </a:solidFill>
            </a:endParaRPr>
          </a:p>
        </p:txBody>
      </p:sp>
      <p:sp>
        <p:nvSpPr>
          <p:cNvPr id="49" name="TextBox 48"/>
          <p:cNvSpPr txBox="1"/>
          <p:nvPr/>
        </p:nvSpPr>
        <p:spPr>
          <a:xfrm>
            <a:off x="15561070" y="3667436"/>
            <a:ext cx="75725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182880" tIns="91440" rIns="182880" bIns="91440" rtlCol="0">
            <a:spAutoFit/>
          </a:bodyPr>
          <a:lstStyle/>
          <a:p>
            <a:pPr algn="l"/>
            <a:r>
              <a:rPr lang="en-US" altLang="zh-CN" dirty="0">
                <a:solidFill>
                  <a:schemeClr val="tx1"/>
                </a:solidFill>
              </a:rPr>
              <a:t>18</a:t>
            </a:r>
            <a:endParaRPr lang="zh-CN" altLang="en-US" dirty="0">
              <a:solidFill>
                <a:schemeClr val="tx1"/>
              </a:solidFill>
            </a:endParaRPr>
          </a:p>
        </p:txBody>
      </p:sp>
      <p:sp>
        <p:nvSpPr>
          <p:cNvPr id="51" name="TextBox 50"/>
          <p:cNvSpPr txBox="1"/>
          <p:nvPr/>
        </p:nvSpPr>
        <p:spPr>
          <a:xfrm>
            <a:off x="16784690" y="3667436"/>
            <a:ext cx="563295"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182880" tIns="91440" rIns="182880" bIns="91440" rtlCol="0">
            <a:spAutoFit/>
          </a:bodyPr>
          <a:lstStyle/>
          <a:p>
            <a:pPr algn="l"/>
            <a:r>
              <a:rPr lang="en-US" altLang="zh-CN" dirty="0">
                <a:solidFill>
                  <a:schemeClr val="tx1"/>
                </a:solidFill>
              </a:rPr>
              <a:t>6</a:t>
            </a:r>
            <a:endParaRPr lang="zh-CN" altLang="en-US" dirty="0">
              <a:solidFill>
                <a:schemeClr val="tx1"/>
              </a:solidFill>
            </a:endParaRPr>
          </a:p>
        </p:txBody>
      </p:sp>
      <p:sp>
        <p:nvSpPr>
          <p:cNvPr id="52" name="TextBox 51"/>
          <p:cNvSpPr txBox="1"/>
          <p:nvPr/>
        </p:nvSpPr>
        <p:spPr>
          <a:xfrm>
            <a:off x="17798270" y="3667436"/>
            <a:ext cx="75725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182880" tIns="91440" rIns="182880" bIns="91440" rtlCol="0">
            <a:spAutoFit/>
          </a:bodyPr>
          <a:lstStyle/>
          <a:p>
            <a:pPr algn="l"/>
            <a:r>
              <a:rPr lang="en-US" altLang="zh-CN" dirty="0">
                <a:solidFill>
                  <a:schemeClr val="tx1"/>
                </a:solidFill>
              </a:rPr>
              <a:t>11</a:t>
            </a:r>
            <a:endParaRPr lang="zh-CN" altLang="en-US" dirty="0">
              <a:solidFill>
                <a:schemeClr val="tx1"/>
              </a:solidFill>
            </a:endParaRPr>
          </a:p>
        </p:txBody>
      </p:sp>
      <p:sp>
        <p:nvSpPr>
          <p:cNvPr id="54" name="TextBox 53"/>
          <p:cNvSpPr txBox="1"/>
          <p:nvPr/>
        </p:nvSpPr>
        <p:spPr>
          <a:xfrm>
            <a:off x="18991308" y="3645664"/>
            <a:ext cx="563295"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182880" tIns="91440" rIns="182880" bIns="91440" rtlCol="0">
            <a:spAutoFit/>
          </a:bodyPr>
          <a:lstStyle/>
          <a:p>
            <a:pPr algn="l"/>
            <a:r>
              <a:rPr lang="en-US" altLang="zh-CN" dirty="0">
                <a:solidFill>
                  <a:schemeClr val="tx1"/>
                </a:solidFill>
              </a:rPr>
              <a:t>5</a:t>
            </a:r>
            <a:endParaRPr lang="zh-CN" altLang="en-US" dirty="0">
              <a:solidFill>
                <a:schemeClr val="tx1"/>
              </a:solidFill>
            </a:endParaRPr>
          </a:p>
        </p:txBody>
      </p:sp>
      <p:sp>
        <p:nvSpPr>
          <p:cNvPr id="58" name="矩形 57"/>
          <p:cNvSpPr/>
          <p:nvPr/>
        </p:nvSpPr>
        <p:spPr>
          <a:xfrm>
            <a:off x="16214123" y="5456352"/>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37</a:t>
            </a:r>
            <a:endParaRPr lang="zh-CN" altLang="en-US" dirty="0">
              <a:solidFill>
                <a:schemeClr val="tx1"/>
              </a:solidFill>
            </a:endParaRPr>
          </a:p>
        </p:txBody>
      </p:sp>
      <p:sp>
        <p:nvSpPr>
          <p:cNvPr id="60" name="矩形 59"/>
          <p:cNvSpPr/>
          <p:nvPr/>
        </p:nvSpPr>
        <p:spPr>
          <a:xfrm>
            <a:off x="15223197" y="5456352"/>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12</a:t>
            </a:r>
            <a:endParaRPr lang="zh-CN" altLang="en-US" dirty="0">
              <a:solidFill>
                <a:schemeClr val="tx1"/>
              </a:solidFill>
            </a:endParaRPr>
          </a:p>
        </p:txBody>
      </p:sp>
      <p:sp>
        <p:nvSpPr>
          <p:cNvPr id="66" name="矩形 65"/>
          <p:cNvSpPr/>
          <p:nvPr/>
        </p:nvSpPr>
        <p:spPr>
          <a:xfrm>
            <a:off x="14553549" y="781341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12</a:t>
            </a:r>
            <a:endParaRPr lang="zh-CN" altLang="en-US" dirty="0">
              <a:solidFill>
                <a:schemeClr val="tx1"/>
              </a:solidFill>
            </a:endParaRPr>
          </a:p>
        </p:txBody>
      </p:sp>
      <p:sp>
        <p:nvSpPr>
          <p:cNvPr id="67" name="矩形 66"/>
          <p:cNvSpPr/>
          <p:nvPr/>
        </p:nvSpPr>
        <p:spPr>
          <a:xfrm>
            <a:off x="17969125" y="781341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42</a:t>
            </a:r>
            <a:endParaRPr lang="zh-CN" altLang="en-US" dirty="0">
              <a:solidFill>
                <a:schemeClr val="tx1"/>
              </a:solidFill>
            </a:endParaRPr>
          </a:p>
        </p:txBody>
      </p:sp>
      <p:sp>
        <p:nvSpPr>
          <p:cNvPr id="71" name="矩形 70"/>
          <p:cNvSpPr/>
          <p:nvPr/>
        </p:nvSpPr>
        <p:spPr>
          <a:xfrm>
            <a:off x="15566245" y="781341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18</a:t>
            </a:r>
            <a:endParaRPr lang="zh-CN" altLang="en-US" dirty="0">
              <a:solidFill>
                <a:schemeClr val="tx1"/>
              </a:solidFill>
            </a:endParaRPr>
          </a:p>
        </p:txBody>
      </p:sp>
      <p:sp>
        <p:nvSpPr>
          <p:cNvPr id="72" name="矩形 71"/>
          <p:cNvSpPr/>
          <p:nvPr/>
        </p:nvSpPr>
        <p:spPr>
          <a:xfrm>
            <a:off x="13562623" y="781341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6</a:t>
            </a:r>
            <a:endParaRPr lang="zh-CN" altLang="en-US" dirty="0">
              <a:solidFill>
                <a:schemeClr val="tx1"/>
              </a:solidFill>
            </a:endParaRPr>
          </a:p>
        </p:txBody>
      </p:sp>
      <p:cxnSp>
        <p:nvCxnSpPr>
          <p:cNvPr id="73" name="直接连接符 72"/>
          <p:cNvCxnSpPr/>
          <p:nvPr/>
        </p:nvCxnSpPr>
        <p:spPr>
          <a:xfrm flipH="1">
            <a:off x="13876560" y="8740222"/>
            <a:ext cx="1237768" cy="142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endCxn id="76" idx="0"/>
          </p:cNvCxnSpPr>
          <p:nvPr/>
        </p:nvCxnSpPr>
        <p:spPr>
          <a:xfrm>
            <a:off x="15114329" y="8740222"/>
            <a:ext cx="1580178" cy="1422672"/>
          </a:xfrm>
          <a:prstGeom prst="line">
            <a:avLst/>
          </a:prstGeom>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13446413" y="10162894"/>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6</a:t>
            </a:r>
            <a:endParaRPr lang="zh-CN" altLang="en-US" dirty="0">
              <a:solidFill>
                <a:schemeClr val="tx1"/>
              </a:solidFill>
            </a:endParaRPr>
          </a:p>
        </p:txBody>
      </p:sp>
      <p:sp>
        <p:nvSpPr>
          <p:cNvPr id="76" name="矩形 75"/>
          <p:cNvSpPr/>
          <p:nvPr/>
        </p:nvSpPr>
        <p:spPr>
          <a:xfrm>
            <a:off x="16199043" y="10162894"/>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18</a:t>
            </a:r>
            <a:endParaRPr lang="zh-CN" altLang="en-US" dirty="0">
              <a:solidFill>
                <a:schemeClr val="tx1"/>
              </a:solidFill>
            </a:endParaRPr>
          </a:p>
        </p:txBody>
      </p:sp>
      <p:cxnSp>
        <p:nvCxnSpPr>
          <p:cNvPr id="95" name="直接连接符 94"/>
          <p:cNvCxnSpPr>
            <a:stCxn id="60" idx="2"/>
            <a:endCxn id="72" idx="0"/>
          </p:cNvCxnSpPr>
          <p:nvPr/>
        </p:nvCxnSpPr>
        <p:spPr>
          <a:xfrm flipH="1">
            <a:off x="14058087" y="6412965"/>
            <a:ext cx="1660574" cy="1400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8" idx="2"/>
            <a:endCxn id="71" idx="0"/>
          </p:cNvCxnSpPr>
          <p:nvPr/>
        </p:nvCxnSpPr>
        <p:spPr>
          <a:xfrm flipH="1">
            <a:off x="16061709" y="6412965"/>
            <a:ext cx="647878" cy="1400446"/>
          </a:xfrm>
          <a:prstGeom prst="line">
            <a:avLst/>
          </a:prstGeom>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14461303" y="781341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11</a:t>
            </a:r>
            <a:endParaRPr lang="zh-CN" altLang="en-US" dirty="0">
              <a:solidFill>
                <a:schemeClr val="tx1"/>
              </a:solidFill>
            </a:endParaRPr>
          </a:p>
        </p:txBody>
      </p:sp>
      <p:sp>
        <p:nvSpPr>
          <p:cNvPr id="99" name="矩形 98"/>
          <p:cNvSpPr/>
          <p:nvPr/>
        </p:nvSpPr>
        <p:spPr>
          <a:xfrm>
            <a:off x="12580947" y="781341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5</a:t>
            </a:r>
            <a:endParaRPr lang="zh-CN" altLang="en-US" dirty="0">
              <a:solidFill>
                <a:schemeClr val="tx1"/>
              </a:solidFill>
            </a:endParaRPr>
          </a:p>
        </p:txBody>
      </p:sp>
      <p:cxnSp>
        <p:nvCxnSpPr>
          <p:cNvPr id="104" name="直接连接符 103"/>
          <p:cNvCxnSpPr>
            <a:endCxn id="106" idx="0"/>
          </p:cNvCxnSpPr>
          <p:nvPr/>
        </p:nvCxnSpPr>
        <p:spPr>
          <a:xfrm flipH="1">
            <a:off x="12672856" y="8740222"/>
            <a:ext cx="1368400" cy="1422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p:cNvCxnSpPr>
            <a:endCxn id="107" idx="0"/>
          </p:cNvCxnSpPr>
          <p:nvPr/>
        </p:nvCxnSpPr>
        <p:spPr>
          <a:xfrm>
            <a:off x="14041257" y="8740222"/>
            <a:ext cx="1580178" cy="1422672"/>
          </a:xfrm>
          <a:prstGeom prst="line">
            <a:avLst/>
          </a:prstGeom>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12177393" y="10162894"/>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5</a:t>
            </a:r>
            <a:endParaRPr lang="zh-CN" altLang="en-US" dirty="0">
              <a:solidFill>
                <a:schemeClr val="tx1"/>
              </a:solidFill>
            </a:endParaRPr>
          </a:p>
        </p:txBody>
      </p:sp>
      <p:sp>
        <p:nvSpPr>
          <p:cNvPr id="107" name="矩形 106"/>
          <p:cNvSpPr/>
          <p:nvPr/>
        </p:nvSpPr>
        <p:spPr>
          <a:xfrm>
            <a:off x="15125971" y="10162894"/>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11</a:t>
            </a:r>
            <a:endParaRPr lang="zh-CN" altLang="en-US" dirty="0">
              <a:solidFill>
                <a:schemeClr val="tx1"/>
              </a:solidFill>
            </a:endParaRPr>
          </a:p>
        </p:txBody>
      </p:sp>
      <p:sp>
        <p:nvSpPr>
          <p:cNvPr id="110" name="矩形 109"/>
          <p:cNvSpPr/>
          <p:nvPr/>
        </p:nvSpPr>
        <p:spPr>
          <a:xfrm>
            <a:off x="14232271" y="5456352"/>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6</a:t>
            </a:r>
            <a:endParaRPr lang="zh-CN" altLang="en-US" dirty="0">
              <a:solidFill>
                <a:schemeClr val="tx1"/>
              </a:solidFill>
            </a:endParaRPr>
          </a:p>
        </p:txBody>
      </p:sp>
      <p:cxnSp>
        <p:nvCxnSpPr>
          <p:cNvPr id="111" name="直接连接符 110"/>
          <p:cNvCxnSpPr>
            <a:stCxn id="110" idx="2"/>
            <a:endCxn id="113" idx="0"/>
          </p:cNvCxnSpPr>
          <p:nvPr/>
        </p:nvCxnSpPr>
        <p:spPr>
          <a:xfrm flipH="1">
            <a:off x="13042117" y="6412965"/>
            <a:ext cx="1685618" cy="1400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10" idx="2"/>
            <a:endCxn id="114" idx="0"/>
          </p:cNvCxnSpPr>
          <p:nvPr/>
        </p:nvCxnSpPr>
        <p:spPr>
          <a:xfrm>
            <a:off x="14727735" y="6412965"/>
            <a:ext cx="241002" cy="1400446"/>
          </a:xfrm>
          <a:prstGeom prst="line">
            <a:avLst/>
          </a:prstGeom>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12546653" y="781341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5</a:t>
            </a:r>
            <a:endParaRPr lang="zh-CN" altLang="en-US" dirty="0">
              <a:solidFill>
                <a:schemeClr val="tx1"/>
              </a:solidFill>
            </a:endParaRPr>
          </a:p>
        </p:txBody>
      </p:sp>
      <p:sp>
        <p:nvSpPr>
          <p:cNvPr id="114" name="矩形 113"/>
          <p:cNvSpPr/>
          <p:nvPr/>
        </p:nvSpPr>
        <p:spPr>
          <a:xfrm>
            <a:off x="14473273" y="781341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11</a:t>
            </a:r>
            <a:endParaRPr lang="zh-CN" altLang="en-US" dirty="0">
              <a:solidFill>
                <a:schemeClr val="tx1"/>
              </a:solidFill>
            </a:endParaRPr>
          </a:p>
        </p:txBody>
      </p:sp>
      <p:cxnSp>
        <p:nvCxnSpPr>
          <p:cNvPr id="129" name="直接连接符 128"/>
          <p:cNvCxnSpPr>
            <a:stCxn id="60" idx="2"/>
          </p:cNvCxnSpPr>
          <p:nvPr/>
        </p:nvCxnSpPr>
        <p:spPr>
          <a:xfrm>
            <a:off x="15718661" y="6412964"/>
            <a:ext cx="3241390" cy="1578676"/>
          </a:xfrm>
          <a:prstGeom prst="line">
            <a:avLst/>
          </a:prstGeom>
        </p:spPr>
        <p:style>
          <a:lnRef idx="1">
            <a:schemeClr val="accent1"/>
          </a:lnRef>
          <a:fillRef idx="0">
            <a:schemeClr val="accent1"/>
          </a:fillRef>
          <a:effectRef idx="0">
            <a:schemeClr val="accent1"/>
          </a:effectRef>
          <a:fontRef idx="minor">
            <a:schemeClr val="tx1"/>
          </a:fontRef>
        </p:style>
      </p:cxnSp>
      <p:sp>
        <p:nvSpPr>
          <p:cNvPr id="42"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43"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4"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5"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5"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6"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7"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59" name="圆角矩形 58"/>
          <p:cNvSpPr/>
          <p:nvPr/>
        </p:nvSpPr>
        <p:spPr>
          <a:xfrm>
            <a:off x="1204792" y="2363766"/>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15963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1000"/>
                                        <p:tgtEl>
                                          <p:spTgt spid="47"/>
                                        </p:tgtEl>
                                      </p:cBhvr>
                                    </p:animEffect>
                                    <p:anim calcmode="lin" valueType="num">
                                      <p:cBhvr>
                                        <p:cTn id="40" dur="1000" fill="hold"/>
                                        <p:tgtEl>
                                          <p:spTgt spid="47"/>
                                        </p:tgtEl>
                                        <p:attrNameLst>
                                          <p:attrName>ppt_x</p:attrName>
                                        </p:attrNameLst>
                                      </p:cBhvr>
                                      <p:tavLst>
                                        <p:tav tm="0">
                                          <p:val>
                                            <p:strVal val="#ppt_x"/>
                                          </p:val>
                                        </p:tav>
                                        <p:tav tm="100000">
                                          <p:val>
                                            <p:strVal val="#ppt_x"/>
                                          </p:val>
                                        </p:tav>
                                      </p:tavLst>
                                    </p:anim>
                                    <p:anim calcmode="lin" valueType="num">
                                      <p:cBhvr>
                                        <p:cTn id="41"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fade">
                                      <p:cBhvr>
                                        <p:cTn id="51" dur="1000"/>
                                        <p:tgtEl>
                                          <p:spTgt spid="48"/>
                                        </p:tgtEl>
                                      </p:cBhvr>
                                    </p:animEffect>
                                    <p:anim calcmode="lin" valueType="num">
                                      <p:cBhvr>
                                        <p:cTn id="52" dur="1000" fill="hold"/>
                                        <p:tgtEl>
                                          <p:spTgt spid="48"/>
                                        </p:tgtEl>
                                        <p:attrNameLst>
                                          <p:attrName>ppt_x</p:attrName>
                                        </p:attrNameLst>
                                      </p:cBhvr>
                                      <p:tavLst>
                                        <p:tav tm="0">
                                          <p:val>
                                            <p:strVal val="#ppt_x"/>
                                          </p:val>
                                        </p:tav>
                                        <p:tav tm="100000">
                                          <p:val>
                                            <p:strVal val="#ppt_x"/>
                                          </p:val>
                                        </p:tav>
                                      </p:tavLst>
                                    </p:anim>
                                    <p:anim calcmode="lin" valueType="num">
                                      <p:cBhvr>
                                        <p:cTn id="5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fade">
                                      <p:cBhvr>
                                        <p:cTn id="58" dur="5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xit" presetSubtype="0" fill="hold" grpId="1" nodeType="clickEffect">
                                  <p:stCondLst>
                                    <p:cond delay="0"/>
                                  </p:stCondLst>
                                  <p:childTnLst>
                                    <p:animEffect transition="out" filter="fade">
                                      <p:cBhvr>
                                        <p:cTn id="62" dur="500"/>
                                        <p:tgtEl>
                                          <p:spTgt spid="35"/>
                                        </p:tgtEl>
                                      </p:cBhvr>
                                    </p:animEffect>
                                    <p:anim calcmode="lin" valueType="num">
                                      <p:cBhvr>
                                        <p:cTn id="63" dur="500"/>
                                        <p:tgtEl>
                                          <p:spTgt spid="35"/>
                                        </p:tgtEl>
                                        <p:attrNameLst>
                                          <p:attrName>ppt_x</p:attrName>
                                        </p:attrNameLst>
                                      </p:cBhvr>
                                      <p:tavLst>
                                        <p:tav tm="0">
                                          <p:val>
                                            <p:strVal val="ppt_x"/>
                                          </p:val>
                                        </p:tav>
                                        <p:tav tm="100000">
                                          <p:val>
                                            <p:strVal val="ppt_x"/>
                                          </p:val>
                                        </p:tav>
                                      </p:tavLst>
                                    </p:anim>
                                    <p:anim calcmode="lin" valueType="num">
                                      <p:cBhvr>
                                        <p:cTn id="64" dur="500"/>
                                        <p:tgtEl>
                                          <p:spTgt spid="35"/>
                                        </p:tgtEl>
                                        <p:attrNameLst>
                                          <p:attrName>ppt_y</p:attrName>
                                        </p:attrNameLst>
                                      </p:cBhvr>
                                      <p:tavLst>
                                        <p:tav tm="0">
                                          <p:val>
                                            <p:strVal val="ppt_y"/>
                                          </p:val>
                                        </p:tav>
                                        <p:tav tm="100000">
                                          <p:val>
                                            <p:strVal val="ppt_y+.1"/>
                                          </p:val>
                                        </p:tav>
                                      </p:tavLst>
                                    </p:anim>
                                    <p:set>
                                      <p:cBhvr>
                                        <p:cTn id="65" dur="1" fill="hold">
                                          <p:stCondLst>
                                            <p:cond delay="499"/>
                                          </p:stCondLst>
                                        </p:cTn>
                                        <p:tgtEl>
                                          <p:spTgt spid="35"/>
                                        </p:tgtEl>
                                        <p:attrNameLst>
                                          <p:attrName>style.visibility</p:attrName>
                                        </p:attrNameLst>
                                      </p:cBhvr>
                                      <p:to>
                                        <p:strVal val="hidden"/>
                                      </p:to>
                                    </p:set>
                                  </p:childTnLst>
                                </p:cTn>
                              </p:par>
                              <p:par>
                                <p:cTn id="66" presetID="42" presetClass="exit" presetSubtype="0" fill="hold" grpId="1" nodeType="withEffect">
                                  <p:stCondLst>
                                    <p:cond delay="0"/>
                                  </p:stCondLst>
                                  <p:childTnLst>
                                    <p:animEffect transition="out" filter="fade">
                                      <p:cBhvr>
                                        <p:cTn id="67" dur="500"/>
                                        <p:tgtEl>
                                          <p:spTgt spid="60"/>
                                        </p:tgtEl>
                                      </p:cBhvr>
                                    </p:animEffect>
                                    <p:anim calcmode="lin" valueType="num">
                                      <p:cBhvr>
                                        <p:cTn id="68" dur="500"/>
                                        <p:tgtEl>
                                          <p:spTgt spid="60"/>
                                        </p:tgtEl>
                                        <p:attrNameLst>
                                          <p:attrName>ppt_x</p:attrName>
                                        </p:attrNameLst>
                                      </p:cBhvr>
                                      <p:tavLst>
                                        <p:tav tm="0">
                                          <p:val>
                                            <p:strVal val="ppt_x"/>
                                          </p:val>
                                        </p:tav>
                                        <p:tav tm="100000">
                                          <p:val>
                                            <p:strVal val="ppt_x"/>
                                          </p:val>
                                        </p:tav>
                                      </p:tavLst>
                                    </p:anim>
                                    <p:anim calcmode="lin" valueType="num">
                                      <p:cBhvr>
                                        <p:cTn id="69" dur="500"/>
                                        <p:tgtEl>
                                          <p:spTgt spid="60"/>
                                        </p:tgtEl>
                                        <p:attrNameLst>
                                          <p:attrName>ppt_y</p:attrName>
                                        </p:attrNameLst>
                                      </p:cBhvr>
                                      <p:tavLst>
                                        <p:tav tm="0">
                                          <p:val>
                                            <p:strVal val="ppt_y"/>
                                          </p:val>
                                        </p:tav>
                                        <p:tav tm="100000">
                                          <p:val>
                                            <p:strVal val="ppt_y+.1"/>
                                          </p:val>
                                        </p:tav>
                                      </p:tavLst>
                                    </p:anim>
                                    <p:set>
                                      <p:cBhvr>
                                        <p:cTn id="70" dur="1" fill="hold">
                                          <p:stCondLst>
                                            <p:cond delay="499"/>
                                          </p:stCondLst>
                                        </p:cTn>
                                        <p:tgtEl>
                                          <p:spTgt spid="60"/>
                                        </p:tgtEl>
                                        <p:attrNameLst>
                                          <p:attrName>style.visibility</p:attrName>
                                        </p:attrNameLst>
                                      </p:cBhvr>
                                      <p:to>
                                        <p:strVal val="hidden"/>
                                      </p:to>
                                    </p:set>
                                  </p:childTnLst>
                                </p:cTn>
                              </p:par>
                              <p:par>
                                <p:cTn id="71" presetID="10" presetClass="entr" presetSubtype="0" fill="hold"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1000"/>
                                        <p:tgtEl>
                                          <p:spTgt spid="46"/>
                                        </p:tgtEl>
                                      </p:cBhvr>
                                    </p:animEffect>
                                  </p:childTnLst>
                                </p:cTn>
                              </p:par>
                              <p:par>
                                <p:cTn id="74" presetID="10" presetClass="entr" presetSubtype="0" fill="hold" nodeType="with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1000"/>
                                        <p:tgtEl>
                                          <p:spTgt spid="5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1000"/>
                                        <p:tgtEl>
                                          <p:spTgt spid="6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fade">
                                      <p:cBhvr>
                                        <p:cTn id="82" dur="1000"/>
                                        <p:tgtEl>
                                          <p:spTgt spid="67"/>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fade">
                                      <p:cBhvr>
                                        <p:cTn id="87" dur="1000"/>
                                        <p:tgtEl>
                                          <p:spTgt spid="49"/>
                                        </p:tgtEl>
                                      </p:cBhvr>
                                    </p:animEffect>
                                    <p:anim calcmode="lin" valueType="num">
                                      <p:cBhvr>
                                        <p:cTn id="88" dur="1000" fill="hold"/>
                                        <p:tgtEl>
                                          <p:spTgt spid="49"/>
                                        </p:tgtEl>
                                        <p:attrNameLst>
                                          <p:attrName>ppt_x</p:attrName>
                                        </p:attrNameLst>
                                      </p:cBhvr>
                                      <p:tavLst>
                                        <p:tav tm="0">
                                          <p:val>
                                            <p:strVal val="#ppt_x"/>
                                          </p:val>
                                        </p:tav>
                                        <p:tav tm="100000">
                                          <p:val>
                                            <p:strVal val="#ppt_x"/>
                                          </p:val>
                                        </p:tav>
                                      </p:tavLst>
                                    </p:anim>
                                    <p:anim calcmode="lin" valueType="num">
                                      <p:cBhvr>
                                        <p:cTn id="89"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71"/>
                                        </p:tgtEl>
                                        <p:attrNameLst>
                                          <p:attrName>style.visibility</p:attrName>
                                        </p:attrNameLst>
                                      </p:cBhvr>
                                      <p:to>
                                        <p:strVal val="visible"/>
                                      </p:to>
                                    </p:set>
                                    <p:animEffect transition="in" filter="fade">
                                      <p:cBhvr>
                                        <p:cTn id="94" dur="500"/>
                                        <p:tgtEl>
                                          <p:spTgt spid="71"/>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51"/>
                                        </p:tgtEl>
                                        <p:attrNameLst>
                                          <p:attrName>style.visibility</p:attrName>
                                        </p:attrNameLst>
                                      </p:cBhvr>
                                      <p:to>
                                        <p:strVal val="visible"/>
                                      </p:to>
                                    </p:set>
                                    <p:animEffect transition="in" filter="fade">
                                      <p:cBhvr>
                                        <p:cTn id="99" dur="1000"/>
                                        <p:tgtEl>
                                          <p:spTgt spid="51"/>
                                        </p:tgtEl>
                                      </p:cBhvr>
                                    </p:animEffect>
                                    <p:anim calcmode="lin" valueType="num">
                                      <p:cBhvr>
                                        <p:cTn id="100" dur="1000" fill="hold"/>
                                        <p:tgtEl>
                                          <p:spTgt spid="51"/>
                                        </p:tgtEl>
                                        <p:attrNameLst>
                                          <p:attrName>ppt_x</p:attrName>
                                        </p:attrNameLst>
                                      </p:cBhvr>
                                      <p:tavLst>
                                        <p:tav tm="0">
                                          <p:val>
                                            <p:strVal val="#ppt_x"/>
                                          </p:val>
                                        </p:tav>
                                        <p:tav tm="100000">
                                          <p:val>
                                            <p:strVal val="#ppt_x"/>
                                          </p:val>
                                        </p:tav>
                                      </p:tavLst>
                                    </p:anim>
                                    <p:anim calcmode="lin" valueType="num">
                                      <p:cBhvr>
                                        <p:cTn id="101"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72"/>
                                        </p:tgtEl>
                                        <p:attrNameLst>
                                          <p:attrName>style.visibility</p:attrName>
                                        </p:attrNameLst>
                                      </p:cBhvr>
                                      <p:to>
                                        <p:strVal val="visible"/>
                                      </p:to>
                                    </p:set>
                                    <p:animEffect transition="in" filter="fade">
                                      <p:cBhvr>
                                        <p:cTn id="106" dur="500"/>
                                        <p:tgtEl>
                                          <p:spTgt spid="72"/>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grpId="1" nodeType="clickEffect">
                                  <p:stCondLst>
                                    <p:cond delay="0"/>
                                  </p:stCondLst>
                                  <p:childTnLst>
                                    <p:animEffect transition="out" filter="fade">
                                      <p:cBhvr>
                                        <p:cTn id="110" dur="500"/>
                                        <p:tgtEl>
                                          <p:spTgt spid="71"/>
                                        </p:tgtEl>
                                      </p:cBhvr>
                                    </p:animEffect>
                                    <p:set>
                                      <p:cBhvr>
                                        <p:cTn id="111" dur="1" fill="hold">
                                          <p:stCondLst>
                                            <p:cond delay="499"/>
                                          </p:stCondLst>
                                        </p:cTn>
                                        <p:tgtEl>
                                          <p:spTgt spid="71"/>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72"/>
                                        </p:tgtEl>
                                      </p:cBhvr>
                                    </p:animEffect>
                                    <p:set>
                                      <p:cBhvr>
                                        <p:cTn id="114" dur="1" fill="hold">
                                          <p:stCondLst>
                                            <p:cond delay="499"/>
                                          </p:stCondLst>
                                        </p:cTn>
                                        <p:tgtEl>
                                          <p:spTgt spid="72"/>
                                        </p:tgtEl>
                                        <p:attrNameLst>
                                          <p:attrName>style.visibility</p:attrName>
                                        </p:attrNameLst>
                                      </p:cBhvr>
                                      <p:to>
                                        <p:strVal val="hidden"/>
                                      </p:to>
                                    </p:set>
                                  </p:childTnLst>
                                </p:cTn>
                              </p:par>
                              <p:par>
                                <p:cTn id="115" presetID="10" presetClass="entr" presetSubtype="0" fill="hold" nodeType="withEffect">
                                  <p:stCondLst>
                                    <p:cond delay="0"/>
                                  </p:stCondLst>
                                  <p:childTnLst>
                                    <p:set>
                                      <p:cBhvr>
                                        <p:cTn id="116" dur="1" fill="hold">
                                          <p:stCondLst>
                                            <p:cond delay="0"/>
                                          </p:stCondLst>
                                        </p:cTn>
                                        <p:tgtEl>
                                          <p:spTgt spid="73"/>
                                        </p:tgtEl>
                                        <p:attrNameLst>
                                          <p:attrName>style.visibility</p:attrName>
                                        </p:attrNameLst>
                                      </p:cBhvr>
                                      <p:to>
                                        <p:strVal val="visible"/>
                                      </p:to>
                                    </p:set>
                                    <p:animEffect transition="in" filter="fade">
                                      <p:cBhvr>
                                        <p:cTn id="117" dur="1000"/>
                                        <p:tgtEl>
                                          <p:spTgt spid="73"/>
                                        </p:tgtEl>
                                      </p:cBhvr>
                                    </p:animEffect>
                                  </p:childTnLst>
                                </p:cTn>
                              </p:par>
                              <p:par>
                                <p:cTn id="118" presetID="10" presetClass="entr" presetSubtype="0" fill="hold" nodeType="withEffect">
                                  <p:stCondLst>
                                    <p:cond delay="0"/>
                                  </p:stCondLst>
                                  <p:childTnLst>
                                    <p:set>
                                      <p:cBhvr>
                                        <p:cTn id="119" dur="1" fill="hold">
                                          <p:stCondLst>
                                            <p:cond delay="0"/>
                                          </p:stCondLst>
                                        </p:cTn>
                                        <p:tgtEl>
                                          <p:spTgt spid="74"/>
                                        </p:tgtEl>
                                        <p:attrNameLst>
                                          <p:attrName>style.visibility</p:attrName>
                                        </p:attrNameLst>
                                      </p:cBhvr>
                                      <p:to>
                                        <p:strVal val="visible"/>
                                      </p:to>
                                    </p:set>
                                    <p:animEffect transition="in" filter="fade">
                                      <p:cBhvr>
                                        <p:cTn id="120" dur="1000"/>
                                        <p:tgtEl>
                                          <p:spTgt spid="74"/>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75"/>
                                        </p:tgtEl>
                                        <p:attrNameLst>
                                          <p:attrName>style.visibility</p:attrName>
                                        </p:attrNameLst>
                                      </p:cBhvr>
                                      <p:to>
                                        <p:strVal val="visible"/>
                                      </p:to>
                                    </p:set>
                                    <p:animEffect transition="in" filter="fade">
                                      <p:cBhvr>
                                        <p:cTn id="123" dur="1000"/>
                                        <p:tgtEl>
                                          <p:spTgt spid="7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6"/>
                                        </p:tgtEl>
                                        <p:attrNameLst>
                                          <p:attrName>style.visibility</p:attrName>
                                        </p:attrNameLst>
                                      </p:cBhvr>
                                      <p:to>
                                        <p:strVal val="visible"/>
                                      </p:to>
                                    </p:set>
                                    <p:animEffect transition="in" filter="fade">
                                      <p:cBhvr>
                                        <p:cTn id="126" dur="1000"/>
                                        <p:tgtEl>
                                          <p:spTgt spid="76"/>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xit" presetSubtype="0" fill="hold" nodeType="clickEffect">
                                  <p:stCondLst>
                                    <p:cond delay="0"/>
                                  </p:stCondLst>
                                  <p:childTnLst>
                                    <p:animEffect transition="out" filter="fade">
                                      <p:cBhvr>
                                        <p:cTn id="130" dur="500"/>
                                        <p:tgtEl>
                                          <p:spTgt spid="46"/>
                                        </p:tgtEl>
                                      </p:cBhvr>
                                    </p:animEffect>
                                    <p:set>
                                      <p:cBhvr>
                                        <p:cTn id="131" dur="1" fill="hold">
                                          <p:stCondLst>
                                            <p:cond delay="499"/>
                                          </p:stCondLst>
                                        </p:cTn>
                                        <p:tgtEl>
                                          <p:spTgt spid="46"/>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2" nodeType="clickEffect">
                                  <p:stCondLst>
                                    <p:cond delay="0"/>
                                  </p:stCondLst>
                                  <p:childTnLst>
                                    <p:set>
                                      <p:cBhvr>
                                        <p:cTn id="135" dur="1" fill="hold">
                                          <p:stCondLst>
                                            <p:cond delay="0"/>
                                          </p:stCondLst>
                                        </p:cTn>
                                        <p:tgtEl>
                                          <p:spTgt spid="60"/>
                                        </p:tgtEl>
                                        <p:attrNameLst>
                                          <p:attrName>style.visibility</p:attrName>
                                        </p:attrNameLst>
                                      </p:cBhvr>
                                      <p:to>
                                        <p:strVal val="visible"/>
                                      </p:to>
                                    </p:set>
                                    <p:animEffect transition="in" filter="fade">
                                      <p:cBhvr>
                                        <p:cTn id="136" dur="500"/>
                                        <p:tgtEl>
                                          <p:spTgt spid="60"/>
                                        </p:tgtEl>
                                      </p:cBhvr>
                                    </p:animEffect>
                                  </p:childTnLst>
                                </p:cTn>
                              </p:par>
                              <p:par>
                                <p:cTn id="137" presetID="10" presetClass="entr" presetSubtype="0" fill="hold" grpId="2" nodeType="with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fade">
                                      <p:cBhvr>
                                        <p:cTn id="139" dur="500"/>
                                        <p:tgtEl>
                                          <p:spTgt spid="71"/>
                                        </p:tgtEl>
                                      </p:cBhvr>
                                    </p:animEffect>
                                  </p:childTnLst>
                                </p:cTn>
                              </p:par>
                              <p:par>
                                <p:cTn id="140" presetID="10" presetClass="entr" presetSubtype="0" fill="hold" grpId="2" nodeType="withEffect">
                                  <p:stCondLst>
                                    <p:cond delay="0"/>
                                  </p:stCondLst>
                                  <p:childTnLst>
                                    <p:set>
                                      <p:cBhvr>
                                        <p:cTn id="141" dur="1" fill="hold">
                                          <p:stCondLst>
                                            <p:cond delay="0"/>
                                          </p:stCondLst>
                                        </p:cTn>
                                        <p:tgtEl>
                                          <p:spTgt spid="72"/>
                                        </p:tgtEl>
                                        <p:attrNameLst>
                                          <p:attrName>style.visibility</p:attrName>
                                        </p:attrNameLst>
                                      </p:cBhvr>
                                      <p:to>
                                        <p:strVal val="visible"/>
                                      </p:to>
                                    </p:set>
                                    <p:animEffect transition="in" filter="fade">
                                      <p:cBhvr>
                                        <p:cTn id="142" dur="500"/>
                                        <p:tgtEl>
                                          <p:spTgt spid="72"/>
                                        </p:tgtEl>
                                      </p:cBhvr>
                                    </p:animEffect>
                                  </p:childTnLst>
                                </p:cTn>
                              </p:par>
                              <p:par>
                                <p:cTn id="143" presetID="10" presetClass="entr" presetSubtype="0" fill="hold" nodeType="withEffect">
                                  <p:stCondLst>
                                    <p:cond delay="0"/>
                                  </p:stCondLst>
                                  <p:childTnLst>
                                    <p:set>
                                      <p:cBhvr>
                                        <p:cTn id="144" dur="1" fill="hold">
                                          <p:stCondLst>
                                            <p:cond delay="0"/>
                                          </p:stCondLst>
                                        </p:cTn>
                                        <p:tgtEl>
                                          <p:spTgt spid="95"/>
                                        </p:tgtEl>
                                        <p:attrNameLst>
                                          <p:attrName>style.visibility</p:attrName>
                                        </p:attrNameLst>
                                      </p:cBhvr>
                                      <p:to>
                                        <p:strVal val="visible"/>
                                      </p:to>
                                    </p:set>
                                    <p:animEffect transition="in" filter="fade">
                                      <p:cBhvr>
                                        <p:cTn id="145" dur="500"/>
                                        <p:tgtEl>
                                          <p:spTgt spid="95"/>
                                        </p:tgtEl>
                                      </p:cBhvr>
                                    </p:animEffect>
                                  </p:childTnLst>
                                </p:cTn>
                              </p:par>
                              <p:par>
                                <p:cTn id="146" presetID="10" presetClass="entr" presetSubtype="0" fill="hold" nodeType="withEffect">
                                  <p:stCondLst>
                                    <p:cond delay="0"/>
                                  </p:stCondLst>
                                  <p:childTnLst>
                                    <p:set>
                                      <p:cBhvr>
                                        <p:cTn id="147" dur="1" fill="hold">
                                          <p:stCondLst>
                                            <p:cond delay="0"/>
                                          </p:stCondLst>
                                        </p:cTn>
                                        <p:tgtEl>
                                          <p:spTgt spid="97"/>
                                        </p:tgtEl>
                                        <p:attrNameLst>
                                          <p:attrName>style.visibility</p:attrName>
                                        </p:attrNameLst>
                                      </p:cBhvr>
                                      <p:to>
                                        <p:strVal val="visible"/>
                                      </p:to>
                                    </p:set>
                                    <p:animEffect transition="in" filter="fade">
                                      <p:cBhvr>
                                        <p:cTn id="148" dur="500"/>
                                        <p:tgtEl>
                                          <p:spTgt spid="97"/>
                                        </p:tgtEl>
                                      </p:cBhvr>
                                    </p:animEffect>
                                  </p:childTnLst>
                                </p:cTn>
                              </p:par>
                            </p:childTnLst>
                          </p:cTn>
                        </p:par>
                        <p:par>
                          <p:cTn id="149" fill="hold">
                            <p:stCondLst>
                              <p:cond delay="500"/>
                            </p:stCondLst>
                            <p:childTnLst>
                              <p:par>
                                <p:cTn id="150" presetID="10" presetClass="exit" presetSubtype="0" fill="hold" grpId="1" nodeType="afterEffect">
                                  <p:stCondLst>
                                    <p:cond delay="0"/>
                                  </p:stCondLst>
                                  <p:childTnLst>
                                    <p:animEffect transition="out" filter="fade">
                                      <p:cBhvr>
                                        <p:cTn id="151" dur="250"/>
                                        <p:tgtEl>
                                          <p:spTgt spid="66"/>
                                        </p:tgtEl>
                                      </p:cBhvr>
                                    </p:animEffect>
                                    <p:set>
                                      <p:cBhvr>
                                        <p:cTn id="152" dur="1" fill="hold">
                                          <p:stCondLst>
                                            <p:cond delay="249"/>
                                          </p:stCondLst>
                                        </p:cTn>
                                        <p:tgtEl>
                                          <p:spTgt spid="66"/>
                                        </p:tgtEl>
                                        <p:attrNameLst>
                                          <p:attrName>style.visibility</p:attrName>
                                        </p:attrNameLst>
                                      </p:cBhvr>
                                      <p:to>
                                        <p:strVal val="hidden"/>
                                      </p:to>
                                    </p:set>
                                  </p:childTnLst>
                                </p:cTn>
                              </p:par>
                              <p:par>
                                <p:cTn id="153" presetID="10" presetClass="exit" presetSubtype="0" fill="hold" nodeType="withEffect">
                                  <p:stCondLst>
                                    <p:cond delay="0"/>
                                  </p:stCondLst>
                                  <p:childTnLst>
                                    <p:animEffect transition="out" filter="fade">
                                      <p:cBhvr>
                                        <p:cTn id="154" dur="250"/>
                                        <p:tgtEl>
                                          <p:spTgt spid="73"/>
                                        </p:tgtEl>
                                      </p:cBhvr>
                                    </p:animEffect>
                                    <p:set>
                                      <p:cBhvr>
                                        <p:cTn id="155" dur="1" fill="hold">
                                          <p:stCondLst>
                                            <p:cond delay="249"/>
                                          </p:stCondLst>
                                        </p:cTn>
                                        <p:tgtEl>
                                          <p:spTgt spid="73"/>
                                        </p:tgtEl>
                                        <p:attrNameLst>
                                          <p:attrName>style.visibility</p:attrName>
                                        </p:attrNameLst>
                                      </p:cBhvr>
                                      <p:to>
                                        <p:strVal val="hidden"/>
                                      </p:to>
                                    </p:set>
                                  </p:childTnLst>
                                </p:cTn>
                              </p:par>
                              <p:par>
                                <p:cTn id="156" presetID="10" presetClass="exit" presetSubtype="0" fill="hold" nodeType="withEffect">
                                  <p:stCondLst>
                                    <p:cond delay="0"/>
                                  </p:stCondLst>
                                  <p:childTnLst>
                                    <p:animEffect transition="out" filter="fade">
                                      <p:cBhvr>
                                        <p:cTn id="157" dur="250"/>
                                        <p:tgtEl>
                                          <p:spTgt spid="74"/>
                                        </p:tgtEl>
                                      </p:cBhvr>
                                    </p:animEffect>
                                    <p:set>
                                      <p:cBhvr>
                                        <p:cTn id="158" dur="1" fill="hold">
                                          <p:stCondLst>
                                            <p:cond delay="249"/>
                                          </p:stCondLst>
                                        </p:cTn>
                                        <p:tgtEl>
                                          <p:spTgt spid="74"/>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250"/>
                                        <p:tgtEl>
                                          <p:spTgt spid="75"/>
                                        </p:tgtEl>
                                      </p:cBhvr>
                                    </p:animEffect>
                                    <p:set>
                                      <p:cBhvr>
                                        <p:cTn id="161" dur="1" fill="hold">
                                          <p:stCondLst>
                                            <p:cond delay="249"/>
                                          </p:stCondLst>
                                        </p:cTn>
                                        <p:tgtEl>
                                          <p:spTgt spid="75"/>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250"/>
                                        <p:tgtEl>
                                          <p:spTgt spid="76"/>
                                        </p:tgtEl>
                                      </p:cBhvr>
                                    </p:animEffect>
                                    <p:set>
                                      <p:cBhvr>
                                        <p:cTn id="164" dur="1" fill="hold">
                                          <p:stCondLst>
                                            <p:cond delay="249"/>
                                          </p:stCondLst>
                                        </p:cTn>
                                        <p:tgtEl>
                                          <p:spTgt spid="76"/>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42" presetClass="entr" presetSubtype="0" fill="hold" grpId="0" nodeType="clickEffect">
                                  <p:stCondLst>
                                    <p:cond delay="0"/>
                                  </p:stCondLst>
                                  <p:childTnLst>
                                    <p:set>
                                      <p:cBhvr>
                                        <p:cTn id="168" dur="1" fill="hold">
                                          <p:stCondLst>
                                            <p:cond delay="0"/>
                                          </p:stCondLst>
                                        </p:cTn>
                                        <p:tgtEl>
                                          <p:spTgt spid="52"/>
                                        </p:tgtEl>
                                        <p:attrNameLst>
                                          <p:attrName>style.visibility</p:attrName>
                                        </p:attrNameLst>
                                      </p:cBhvr>
                                      <p:to>
                                        <p:strVal val="visible"/>
                                      </p:to>
                                    </p:set>
                                    <p:animEffect transition="in" filter="fade">
                                      <p:cBhvr>
                                        <p:cTn id="169" dur="1000"/>
                                        <p:tgtEl>
                                          <p:spTgt spid="52"/>
                                        </p:tgtEl>
                                      </p:cBhvr>
                                    </p:animEffect>
                                    <p:anim calcmode="lin" valueType="num">
                                      <p:cBhvr>
                                        <p:cTn id="170" dur="1000" fill="hold"/>
                                        <p:tgtEl>
                                          <p:spTgt spid="52"/>
                                        </p:tgtEl>
                                        <p:attrNameLst>
                                          <p:attrName>ppt_x</p:attrName>
                                        </p:attrNameLst>
                                      </p:cBhvr>
                                      <p:tavLst>
                                        <p:tav tm="0">
                                          <p:val>
                                            <p:strVal val="#ppt_x"/>
                                          </p:val>
                                        </p:tav>
                                        <p:tav tm="100000">
                                          <p:val>
                                            <p:strVal val="#ppt_x"/>
                                          </p:val>
                                        </p:tav>
                                      </p:tavLst>
                                    </p:anim>
                                    <p:anim calcmode="lin" valueType="num">
                                      <p:cBhvr>
                                        <p:cTn id="171"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98"/>
                                        </p:tgtEl>
                                        <p:attrNameLst>
                                          <p:attrName>style.visibility</p:attrName>
                                        </p:attrNameLst>
                                      </p:cBhvr>
                                      <p:to>
                                        <p:strVal val="visible"/>
                                      </p:to>
                                    </p:set>
                                    <p:animEffect transition="in" filter="fade">
                                      <p:cBhvr>
                                        <p:cTn id="176" dur="500"/>
                                        <p:tgtEl>
                                          <p:spTgt spid="98"/>
                                        </p:tgtEl>
                                      </p:cBhvr>
                                    </p:animEffect>
                                  </p:childTnLst>
                                </p:cTn>
                              </p:par>
                            </p:childTnLst>
                          </p:cTn>
                        </p:par>
                      </p:childTnLst>
                    </p:cTn>
                  </p:par>
                  <p:par>
                    <p:cTn id="177" fill="hold">
                      <p:stCondLst>
                        <p:cond delay="indefinite"/>
                      </p:stCondLst>
                      <p:childTnLst>
                        <p:par>
                          <p:cTn id="178" fill="hold">
                            <p:stCondLst>
                              <p:cond delay="0"/>
                            </p:stCondLst>
                            <p:childTnLst>
                              <p:par>
                                <p:cTn id="179" presetID="42" presetClass="entr" presetSubtype="0" fill="hold" grpId="0" nodeType="clickEffect">
                                  <p:stCondLst>
                                    <p:cond delay="0"/>
                                  </p:stCondLst>
                                  <p:childTnLst>
                                    <p:set>
                                      <p:cBhvr>
                                        <p:cTn id="180" dur="1" fill="hold">
                                          <p:stCondLst>
                                            <p:cond delay="0"/>
                                          </p:stCondLst>
                                        </p:cTn>
                                        <p:tgtEl>
                                          <p:spTgt spid="54"/>
                                        </p:tgtEl>
                                        <p:attrNameLst>
                                          <p:attrName>style.visibility</p:attrName>
                                        </p:attrNameLst>
                                      </p:cBhvr>
                                      <p:to>
                                        <p:strVal val="visible"/>
                                      </p:to>
                                    </p:set>
                                    <p:animEffect transition="in" filter="fade">
                                      <p:cBhvr>
                                        <p:cTn id="181" dur="1000"/>
                                        <p:tgtEl>
                                          <p:spTgt spid="54"/>
                                        </p:tgtEl>
                                      </p:cBhvr>
                                    </p:animEffect>
                                    <p:anim calcmode="lin" valueType="num">
                                      <p:cBhvr>
                                        <p:cTn id="182" dur="1000" fill="hold"/>
                                        <p:tgtEl>
                                          <p:spTgt spid="54"/>
                                        </p:tgtEl>
                                        <p:attrNameLst>
                                          <p:attrName>ppt_x</p:attrName>
                                        </p:attrNameLst>
                                      </p:cBhvr>
                                      <p:tavLst>
                                        <p:tav tm="0">
                                          <p:val>
                                            <p:strVal val="#ppt_x"/>
                                          </p:val>
                                        </p:tav>
                                        <p:tav tm="100000">
                                          <p:val>
                                            <p:strVal val="#ppt_x"/>
                                          </p:val>
                                        </p:tav>
                                      </p:tavLst>
                                    </p:anim>
                                    <p:anim calcmode="lin" valueType="num">
                                      <p:cBhvr>
                                        <p:cTn id="183"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99"/>
                                        </p:tgtEl>
                                        <p:attrNameLst>
                                          <p:attrName>style.visibility</p:attrName>
                                        </p:attrNameLst>
                                      </p:cBhvr>
                                      <p:to>
                                        <p:strVal val="visible"/>
                                      </p:to>
                                    </p:set>
                                    <p:animEffect transition="in" filter="fade">
                                      <p:cBhvr>
                                        <p:cTn id="188" dur="500"/>
                                        <p:tgtEl>
                                          <p:spTgt spid="99"/>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106"/>
                                        </p:tgtEl>
                                        <p:attrNameLst>
                                          <p:attrName>style.visibility</p:attrName>
                                        </p:attrNameLst>
                                      </p:cBhvr>
                                      <p:to>
                                        <p:strVal val="visible"/>
                                      </p:to>
                                    </p:set>
                                    <p:animEffect transition="in" filter="fade">
                                      <p:cBhvr>
                                        <p:cTn id="193" dur="500"/>
                                        <p:tgtEl>
                                          <p:spTgt spid="106"/>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07"/>
                                        </p:tgtEl>
                                        <p:attrNameLst>
                                          <p:attrName>style.visibility</p:attrName>
                                        </p:attrNameLst>
                                      </p:cBhvr>
                                      <p:to>
                                        <p:strVal val="visible"/>
                                      </p:to>
                                    </p:set>
                                    <p:animEffect transition="in" filter="fade">
                                      <p:cBhvr>
                                        <p:cTn id="196" dur="500"/>
                                        <p:tgtEl>
                                          <p:spTgt spid="107"/>
                                        </p:tgtEl>
                                      </p:cBhvr>
                                    </p:animEffect>
                                  </p:childTnLst>
                                </p:cTn>
                              </p:par>
                            </p:childTnLst>
                          </p:cTn>
                        </p:par>
                        <p:par>
                          <p:cTn id="197" fill="hold">
                            <p:stCondLst>
                              <p:cond delay="500"/>
                            </p:stCondLst>
                            <p:childTnLst>
                              <p:par>
                                <p:cTn id="198" presetID="10" presetClass="exit" presetSubtype="0" fill="hold" grpId="1" nodeType="afterEffect">
                                  <p:stCondLst>
                                    <p:cond delay="0"/>
                                  </p:stCondLst>
                                  <p:childTnLst>
                                    <p:animEffect transition="out" filter="fade">
                                      <p:cBhvr>
                                        <p:cTn id="199" dur="250"/>
                                        <p:tgtEl>
                                          <p:spTgt spid="98"/>
                                        </p:tgtEl>
                                      </p:cBhvr>
                                    </p:animEffect>
                                    <p:set>
                                      <p:cBhvr>
                                        <p:cTn id="200" dur="1" fill="hold">
                                          <p:stCondLst>
                                            <p:cond delay="249"/>
                                          </p:stCondLst>
                                        </p:cTn>
                                        <p:tgtEl>
                                          <p:spTgt spid="98"/>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250"/>
                                        <p:tgtEl>
                                          <p:spTgt spid="99"/>
                                        </p:tgtEl>
                                      </p:cBhvr>
                                    </p:animEffect>
                                    <p:set>
                                      <p:cBhvr>
                                        <p:cTn id="203" dur="1" fill="hold">
                                          <p:stCondLst>
                                            <p:cond delay="249"/>
                                          </p:stCondLst>
                                        </p:cTn>
                                        <p:tgtEl>
                                          <p:spTgt spid="99"/>
                                        </p:tgtEl>
                                        <p:attrNameLst>
                                          <p:attrName>style.visibility</p:attrName>
                                        </p:attrNameLst>
                                      </p:cBhvr>
                                      <p:to>
                                        <p:strVal val="hidden"/>
                                      </p:to>
                                    </p:set>
                                  </p:childTnLst>
                                </p:cTn>
                              </p:par>
                              <p:par>
                                <p:cTn id="204" presetID="10" presetClass="entr" presetSubtype="0" fill="hold" nodeType="withEffect">
                                  <p:stCondLst>
                                    <p:cond delay="0"/>
                                  </p:stCondLst>
                                  <p:childTnLst>
                                    <p:set>
                                      <p:cBhvr>
                                        <p:cTn id="205" dur="1" fill="hold">
                                          <p:stCondLst>
                                            <p:cond delay="0"/>
                                          </p:stCondLst>
                                        </p:cTn>
                                        <p:tgtEl>
                                          <p:spTgt spid="104"/>
                                        </p:tgtEl>
                                        <p:attrNameLst>
                                          <p:attrName>style.visibility</p:attrName>
                                        </p:attrNameLst>
                                      </p:cBhvr>
                                      <p:to>
                                        <p:strVal val="visible"/>
                                      </p:to>
                                    </p:set>
                                    <p:animEffect transition="in" filter="fade">
                                      <p:cBhvr>
                                        <p:cTn id="206" dur="500"/>
                                        <p:tgtEl>
                                          <p:spTgt spid="104"/>
                                        </p:tgtEl>
                                      </p:cBhvr>
                                    </p:animEffect>
                                  </p:childTnLst>
                                </p:cTn>
                              </p:par>
                              <p:par>
                                <p:cTn id="207" presetID="10" presetClass="entr" presetSubtype="0" fill="hold" nodeType="withEffect">
                                  <p:stCondLst>
                                    <p:cond delay="0"/>
                                  </p:stCondLst>
                                  <p:childTnLst>
                                    <p:set>
                                      <p:cBhvr>
                                        <p:cTn id="208" dur="1" fill="hold">
                                          <p:stCondLst>
                                            <p:cond delay="0"/>
                                          </p:stCondLst>
                                        </p:cTn>
                                        <p:tgtEl>
                                          <p:spTgt spid="105"/>
                                        </p:tgtEl>
                                        <p:attrNameLst>
                                          <p:attrName>style.visibility</p:attrName>
                                        </p:attrNameLst>
                                      </p:cBhvr>
                                      <p:to>
                                        <p:strVal val="visible"/>
                                      </p:to>
                                    </p:set>
                                    <p:animEffect transition="in" filter="fade">
                                      <p:cBhvr>
                                        <p:cTn id="209" dur="500"/>
                                        <p:tgtEl>
                                          <p:spTgt spid="105"/>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xit" presetSubtype="0" fill="hold" nodeType="clickEffect">
                                  <p:stCondLst>
                                    <p:cond delay="0"/>
                                  </p:stCondLst>
                                  <p:childTnLst>
                                    <p:animEffect transition="out" filter="fade">
                                      <p:cBhvr>
                                        <p:cTn id="213" dur="500"/>
                                        <p:tgtEl>
                                          <p:spTgt spid="95"/>
                                        </p:tgtEl>
                                      </p:cBhvr>
                                    </p:animEffect>
                                    <p:set>
                                      <p:cBhvr>
                                        <p:cTn id="214" dur="1" fill="hold">
                                          <p:stCondLst>
                                            <p:cond delay="499"/>
                                          </p:stCondLst>
                                        </p:cTn>
                                        <p:tgtEl>
                                          <p:spTgt spid="95"/>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0" nodeType="clickEffect">
                                  <p:stCondLst>
                                    <p:cond delay="0"/>
                                  </p:stCondLst>
                                  <p:childTnLst>
                                    <p:set>
                                      <p:cBhvr>
                                        <p:cTn id="218" dur="1" fill="hold">
                                          <p:stCondLst>
                                            <p:cond delay="0"/>
                                          </p:stCondLst>
                                        </p:cTn>
                                        <p:tgtEl>
                                          <p:spTgt spid="110"/>
                                        </p:tgtEl>
                                        <p:attrNameLst>
                                          <p:attrName>style.visibility</p:attrName>
                                        </p:attrNameLst>
                                      </p:cBhvr>
                                      <p:to>
                                        <p:strVal val="visible"/>
                                      </p:to>
                                    </p:set>
                                    <p:animEffect transition="in" filter="fade">
                                      <p:cBhvr>
                                        <p:cTn id="219" dur="500"/>
                                        <p:tgtEl>
                                          <p:spTgt spid="110"/>
                                        </p:tgtEl>
                                      </p:cBhvr>
                                    </p:animEffect>
                                  </p:childTnLst>
                                </p:cTn>
                              </p:par>
                              <p:par>
                                <p:cTn id="220" presetID="10" presetClass="entr" presetSubtype="0" fill="hold" nodeType="withEffect">
                                  <p:stCondLst>
                                    <p:cond delay="0"/>
                                  </p:stCondLst>
                                  <p:childTnLst>
                                    <p:set>
                                      <p:cBhvr>
                                        <p:cTn id="221" dur="1" fill="hold">
                                          <p:stCondLst>
                                            <p:cond delay="0"/>
                                          </p:stCondLst>
                                        </p:cTn>
                                        <p:tgtEl>
                                          <p:spTgt spid="111"/>
                                        </p:tgtEl>
                                        <p:attrNameLst>
                                          <p:attrName>style.visibility</p:attrName>
                                        </p:attrNameLst>
                                      </p:cBhvr>
                                      <p:to>
                                        <p:strVal val="visible"/>
                                      </p:to>
                                    </p:set>
                                    <p:animEffect transition="in" filter="fade">
                                      <p:cBhvr>
                                        <p:cTn id="222" dur="500"/>
                                        <p:tgtEl>
                                          <p:spTgt spid="111"/>
                                        </p:tgtEl>
                                      </p:cBhvr>
                                    </p:animEffect>
                                  </p:childTnLst>
                                </p:cTn>
                              </p:par>
                              <p:par>
                                <p:cTn id="223" presetID="10" presetClass="entr" presetSubtype="0" fill="hold" nodeType="withEffect">
                                  <p:stCondLst>
                                    <p:cond delay="0"/>
                                  </p:stCondLst>
                                  <p:childTnLst>
                                    <p:set>
                                      <p:cBhvr>
                                        <p:cTn id="224" dur="1" fill="hold">
                                          <p:stCondLst>
                                            <p:cond delay="0"/>
                                          </p:stCondLst>
                                        </p:cTn>
                                        <p:tgtEl>
                                          <p:spTgt spid="112"/>
                                        </p:tgtEl>
                                        <p:attrNameLst>
                                          <p:attrName>style.visibility</p:attrName>
                                        </p:attrNameLst>
                                      </p:cBhvr>
                                      <p:to>
                                        <p:strVal val="visible"/>
                                      </p:to>
                                    </p:set>
                                    <p:animEffect transition="in" filter="fade">
                                      <p:cBhvr>
                                        <p:cTn id="225" dur="500"/>
                                        <p:tgtEl>
                                          <p:spTgt spid="112"/>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13"/>
                                        </p:tgtEl>
                                        <p:attrNameLst>
                                          <p:attrName>style.visibility</p:attrName>
                                        </p:attrNameLst>
                                      </p:cBhvr>
                                      <p:to>
                                        <p:strVal val="visible"/>
                                      </p:to>
                                    </p:set>
                                    <p:animEffect transition="in" filter="fade">
                                      <p:cBhvr>
                                        <p:cTn id="228" dur="500"/>
                                        <p:tgtEl>
                                          <p:spTgt spid="113"/>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114"/>
                                        </p:tgtEl>
                                        <p:attrNameLst>
                                          <p:attrName>style.visibility</p:attrName>
                                        </p:attrNameLst>
                                      </p:cBhvr>
                                      <p:to>
                                        <p:strVal val="visible"/>
                                      </p:to>
                                    </p:set>
                                    <p:animEffect transition="in" filter="fade">
                                      <p:cBhvr>
                                        <p:cTn id="231" dur="500"/>
                                        <p:tgtEl>
                                          <p:spTgt spid="114"/>
                                        </p:tgtEl>
                                      </p:cBhvr>
                                    </p:animEffect>
                                  </p:childTnLst>
                                </p:cTn>
                              </p:par>
                            </p:childTnLst>
                          </p:cTn>
                        </p:par>
                        <p:par>
                          <p:cTn id="232" fill="hold">
                            <p:stCondLst>
                              <p:cond delay="500"/>
                            </p:stCondLst>
                            <p:childTnLst>
                              <p:par>
                                <p:cTn id="233" presetID="10" presetClass="exit" presetSubtype="0" fill="hold" grpId="3" nodeType="afterEffect">
                                  <p:stCondLst>
                                    <p:cond delay="0"/>
                                  </p:stCondLst>
                                  <p:childTnLst>
                                    <p:animEffect transition="out" filter="fade">
                                      <p:cBhvr>
                                        <p:cTn id="234" dur="250"/>
                                        <p:tgtEl>
                                          <p:spTgt spid="72"/>
                                        </p:tgtEl>
                                      </p:cBhvr>
                                    </p:animEffect>
                                    <p:set>
                                      <p:cBhvr>
                                        <p:cTn id="235" dur="1" fill="hold">
                                          <p:stCondLst>
                                            <p:cond delay="249"/>
                                          </p:stCondLst>
                                        </p:cTn>
                                        <p:tgtEl>
                                          <p:spTgt spid="72"/>
                                        </p:tgtEl>
                                        <p:attrNameLst>
                                          <p:attrName>style.visibility</p:attrName>
                                        </p:attrNameLst>
                                      </p:cBhvr>
                                      <p:to>
                                        <p:strVal val="hidden"/>
                                      </p:to>
                                    </p:set>
                                  </p:childTnLst>
                                </p:cTn>
                              </p:par>
                              <p:par>
                                <p:cTn id="236" presetID="10" presetClass="exit" presetSubtype="0" fill="hold" nodeType="withEffect">
                                  <p:stCondLst>
                                    <p:cond delay="0"/>
                                  </p:stCondLst>
                                  <p:childTnLst>
                                    <p:animEffect transition="out" filter="fade">
                                      <p:cBhvr>
                                        <p:cTn id="237" dur="250"/>
                                        <p:tgtEl>
                                          <p:spTgt spid="104"/>
                                        </p:tgtEl>
                                      </p:cBhvr>
                                    </p:animEffect>
                                    <p:set>
                                      <p:cBhvr>
                                        <p:cTn id="238" dur="1" fill="hold">
                                          <p:stCondLst>
                                            <p:cond delay="249"/>
                                          </p:stCondLst>
                                        </p:cTn>
                                        <p:tgtEl>
                                          <p:spTgt spid="104"/>
                                        </p:tgtEl>
                                        <p:attrNameLst>
                                          <p:attrName>style.visibility</p:attrName>
                                        </p:attrNameLst>
                                      </p:cBhvr>
                                      <p:to>
                                        <p:strVal val="hidden"/>
                                      </p:to>
                                    </p:set>
                                  </p:childTnLst>
                                </p:cTn>
                              </p:par>
                              <p:par>
                                <p:cTn id="239" presetID="10" presetClass="exit" presetSubtype="0" fill="hold" nodeType="withEffect">
                                  <p:stCondLst>
                                    <p:cond delay="0"/>
                                  </p:stCondLst>
                                  <p:childTnLst>
                                    <p:animEffect transition="out" filter="fade">
                                      <p:cBhvr>
                                        <p:cTn id="240" dur="250"/>
                                        <p:tgtEl>
                                          <p:spTgt spid="105"/>
                                        </p:tgtEl>
                                      </p:cBhvr>
                                    </p:animEffect>
                                    <p:set>
                                      <p:cBhvr>
                                        <p:cTn id="241" dur="1" fill="hold">
                                          <p:stCondLst>
                                            <p:cond delay="249"/>
                                          </p:stCondLst>
                                        </p:cTn>
                                        <p:tgtEl>
                                          <p:spTgt spid="105"/>
                                        </p:tgtEl>
                                        <p:attrNameLst>
                                          <p:attrName>style.visibility</p:attrName>
                                        </p:attrNameLst>
                                      </p:cBhvr>
                                      <p:to>
                                        <p:strVal val="hidden"/>
                                      </p:to>
                                    </p:set>
                                  </p:childTnLst>
                                </p:cTn>
                              </p:par>
                              <p:par>
                                <p:cTn id="242" presetID="10" presetClass="exit" presetSubtype="0" fill="hold" grpId="1" nodeType="withEffect">
                                  <p:stCondLst>
                                    <p:cond delay="0"/>
                                  </p:stCondLst>
                                  <p:childTnLst>
                                    <p:animEffect transition="out" filter="fade">
                                      <p:cBhvr>
                                        <p:cTn id="243" dur="250"/>
                                        <p:tgtEl>
                                          <p:spTgt spid="106"/>
                                        </p:tgtEl>
                                      </p:cBhvr>
                                    </p:animEffect>
                                    <p:set>
                                      <p:cBhvr>
                                        <p:cTn id="244" dur="1" fill="hold">
                                          <p:stCondLst>
                                            <p:cond delay="249"/>
                                          </p:stCondLst>
                                        </p:cTn>
                                        <p:tgtEl>
                                          <p:spTgt spid="106"/>
                                        </p:tgtEl>
                                        <p:attrNameLst>
                                          <p:attrName>style.visibility</p:attrName>
                                        </p:attrNameLst>
                                      </p:cBhvr>
                                      <p:to>
                                        <p:strVal val="hidden"/>
                                      </p:to>
                                    </p:set>
                                  </p:childTnLst>
                                </p:cTn>
                              </p:par>
                              <p:par>
                                <p:cTn id="245" presetID="10" presetClass="exit" presetSubtype="0" fill="hold" grpId="1" nodeType="withEffect">
                                  <p:stCondLst>
                                    <p:cond delay="0"/>
                                  </p:stCondLst>
                                  <p:childTnLst>
                                    <p:animEffect transition="out" filter="fade">
                                      <p:cBhvr>
                                        <p:cTn id="246" dur="250"/>
                                        <p:tgtEl>
                                          <p:spTgt spid="107"/>
                                        </p:tgtEl>
                                      </p:cBhvr>
                                    </p:animEffect>
                                    <p:set>
                                      <p:cBhvr>
                                        <p:cTn id="247" dur="1" fill="hold">
                                          <p:stCondLst>
                                            <p:cond delay="249"/>
                                          </p:stCondLst>
                                        </p:cTn>
                                        <p:tgtEl>
                                          <p:spTgt spid="107"/>
                                        </p:tgtEl>
                                        <p:attrNameLst>
                                          <p:attrName>style.visibility</p:attrName>
                                        </p:attrNameLst>
                                      </p:cBhvr>
                                      <p:to>
                                        <p:strVal val="hidden"/>
                                      </p:to>
                                    </p:set>
                                  </p:childTnLst>
                                </p:cTn>
                              </p:par>
                            </p:childTnLst>
                          </p:cTn>
                        </p:par>
                      </p:childTnLst>
                    </p:cTn>
                  </p:par>
                  <p:par>
                    <p:cTn id="248" fill="hold">
                      <p:stCondLst>
                        <p:cond delay="indefinite"/>
                      </p:stCondLst>
                      <p:childTnLst>
                        <p:par>
                          <p:cTn id="249" fill="hold">
                            <p:stCondLst>
                              <p:cond delay="0"/>
                            </p:stCondLst>
                            <p:childTnLst>
                              <p:par>
                                <p:cTn id="250" presetID="10" presetClass="entr" presetSubtype="0" fill="hold" grpId="4" nodeType="clickEffect">
                                  <p:stCondLst>
                                    <p:cond delay="0"/>
                                  </p:stCondLst>
                                  <p:childTnLst>
                                    <p:set>
                                      <p:cBhvr>
                                        <p:cTn id="251" dur="1" fill="hold">
                                          <p:stCondLst>
                                            <p:cond delay="0"/>
                                          </p:stCondLst>
                                        </p:cTn>
                                        <p:tgtEl>
                                          <p:spTgt spid="72"/>
                                        </p:tgtEl>
                                        <p:attrNameLst>
                                          <p:attrName>style.visibility</p:attrName>
                                        </p:attrNameLst>
                                      </p:cBhvr>
                                      <p:to>
                                        <p:strVal val="visible"/>
                                      </p:to>
                                    </p:set>
                                    <p:animEffect transition="in" filter="fade">
                                      <p:cBhvr>
                                        <p:cTn id="252" dur="500"/>
                                        <p:tgtEl>
                                          <p:spTgt spid="72"/>
                                        </p:tgtEl>
                                      </p:cBhvr>
                                    </p:animEffect>
                                  </p:childTnLst>
                                </p:cTn>
                              </p:par>
                              <p:par>
                                <p:cTn id="253" presetID="10" presetClass="entr" presetSubtype="0" fill="hold" nodeType="withEffect">
                                  <p:stCondLst>
                                    <p:cond delay="0"/>
                                  </p:stCondLst>
                                  <p:childTnLst>
                                    <p:set>
                                      <p:cBhvr>
                                        <p:cTn id="254" dur="1" fill="hold">
                                          <p:stCondLst>
                                            <p:cond delay="0"/>
                                          </p:stCondLst>
                                        </p:cTn>
                                        <p:tgtEl>
                                          <p:spTgt spid="95"/>
                                        </p:tgtEl>
                                        <p:attrNameLst>
                                          <p:attrName>style.visibility</p:attrName>
                                        </p:attrNameLst>
                                      </p:cBhvr>
                                      <p:to>
                                        <p:strVal val="visible"/>
                                      </p:to>
                                    </p:set>
                                    <p:animEffect transition="in" filter="fade">
                                      <p:cBhvr>
                                        <p:cTn id="255" dur="500"/>
                                        <p:tgtEl>
                                          <p:spTgt spid="95"/>
                                        </p:tgtEl>
                                      </p:cBhvr>
                                    </p:animEffect>
                                  </p:childTnLst>
                                </p:cTn>
                              </p:par>
                              <p:par>
                                <p:cTn id="256" presetID="10" presetClass="entr" presetSubtype="0" fill="hold" nodeType="withEffect">
                                  <p:stCondLst>
                                    <p:cond delay="0"/>
                                  </p:stCondLst>
                                  <p:childTnLst>
                                    <p:set>
                                      <p:cBhvr>
                                        <p:cTn id="257" dur="1" fill="hold">
                                          <p:stCondLst>
                                            <p:cond delay="0"/>
                                          </p:stCondLst>
                                        </p:cTn>
                                        <p:tgtEl>
                                          <p:spTgt spid="104"/>
                                        </p:tgtEl>
                                        <p:attrNameLst>
                                          <p:attrName>style.visibility</p:attrName>
                                        </p:attrNameLst>
                                      </p:cBhvr>
                                      <p:to>
                                        <p:strVal val="visible"/>
                                      </p:to>
                                    </p:set>
                                    <p:animEffect transition="in" filter="fade">
                                      <p:cBhvr>
                                        <p:cTn id="258" dur="500"/>
                                        <p:tgtEl>
                                          <p:spTgt spid="104"/>
                                        </p:tgtEl>
                                      </p:cBhvr>
                                    </p:animEffect>
                                  </p:childTnLst>
                                </p:cTn>
                              </p:par>
                              <p:par>
                                <p:cTn id="259" presetID="10" presetClass="entr" presetSubtype="0" fill="hold" nodeType="withEffect">
                                  <p:stCondLst>
                                    <p:cond delay="0"/>
                                  </p:stCondLst>
                                  <p:childTnLst>
                                    <p:set>
                                      <p:cBhvr>
                                        <p:cTn id="260" dur="1" fill="hold">
                                          <p:stCondLst>
                                            <p:cond delay="0"/>
                                          </p:stCondLst>
                                        </p:cTn>
                                        <p:tgtEl>
                                          <p:spTgt spid="105"/>
                                        </p:tgtEl>
                                        <p:attrNameLst>
                                          <p:attrName>style.visibility</p:attrName>
                                        </p:attrNameLst>
                                      </p:cBhvr>
                                      <p:to>
                                        <p:strVal val="visible"/>
                                      </p:to>
                                    </p:set>
                                    <p:animEffect transition="in" filter="fade">
                                      <p:cBhvr>
                                        <p:cTn id="261" dur="500"/>
                                        <p:tgtEl>
                                          <p:spTgt spid="105"/>
                                        </p:tgtEl>
                                      </p:cBhvr>
                                    </p:animEffect>
                                  </p:childTnLst>
                                </p:cTn>
                              </p:par>
                              <p:par>
                                <p:cTn id="262" presetID="10" presetClass="entr" presetSubtype="0" fill="hold" grpId="2" nodeType="withEffect">
                                  <p:stCondLst>
                                    <p:cond delay="0"/>
                                  </p:stCondLst>
                                  <p:childTnLst>
                                    <p:set>
                                      <p:cBhvr>
                                        <p:cTn id="263" dur="1" fill="hold">
                                          <p:stCondLst>
                                            <p:cond delay="0"/>
                                          </p:stCondLst>
                                        </p:cTn>
                                        <p:tgtEl>
                                          <p:spTgt spid="106"/>
                                        </p:tgtEl>
                                        <p:attrNameLst>
                                          <p:attrName>style.visibility</p:attrName>
                                        </p:attrNameLst>
                                      </p:cBhvr>
                                      <p:to>
                                        <p:strVal val="visible"/>
                                      </p:to>
                                    </p:set>
                                    <p:animEffect transition="in" filter="fade">
                                      <p:cBhvr>
                                        <p:cTn id="264" dur="500"/>
                                        <p:tgtEl>
                                          <p:spTgt spid="106"/>
                                        </p:tgtEl>
                                      </p:cBhvr>
                                    </p:animEffect>
                                  </p:childTnLst>
                                </p:cTn>
                              </p:par>
                              <p:par>
                                <p:cTn id="265" presetID="10" presetClass="entr" presetSubtype="0" fill="hold" grpId="2" nodeType="withEffect">
                                  <p:stCondLst>
                                    <p:cond delay="0"/>
                                  </p:stCondLst>
                                  <p:childTnLst>
                                    <p:set>
                                      <p:cBhvr>
                                        <p:cTn id="266" dur="1" fill="hold">
                                          <p:stCondLst>
                                            <p:cond delay="0"/>
                                          </p:stCondLst>
                                        </p:cTn>
                                        <p:tgtEl>
                                          <p:spTgt spid="107"/>
                                        </p:tgtEl>
                                        <p:attrNameLst>
                                          <p:attrName>style.visibility</p:attrName>
                                        </p:attrNameLst>
                                      </p:cBhvr>
                                      <p:to>
                                        <p:strVal val="visible"/>
                                      </p:to>
                                    </p:set>
                                    <p:animEffect transition="in" filter="fade">
                                      <p:cBhvr>
                                        <p:cTn id="267" dur="500"/>
                                        <p:tgtEl>
                                          <p:spTgt spid="107"/>
                                        </p:tgtEl>
                                      </p:cBhvr>
                                    </p:animEffect>
                                  </p:childTnLst>
                                </p:cTn>
                              </p:par>
                            </p:childTnLst>
                          </p:cTn>
                        </p:par>
                        <p:par>
                          <p:cTn id="268" fill="hold">
                            <p:stCondLst>
                              <p:cond delay="500"/>
                            </p:stCondLst>
                            <p:childTnLst>
                              <p:par>
                                <p:cTn id="269" presetID="10" presetClass="exit" presetSubtype="0" fill="hold" grpId="1" nodeType="afterEffect">
                                  <p:stCondLst>
                                    <p:cond delay="0"/>
                                  </p:stCondLst>
                                  <p:childTnLst>
                                    <p:animEffect transition="out" filter="fade">
                                      <p:cBhvr>
                                        <p:cTn id="270" dur="250"/>
                                        <p:tgtEl>
                                          <p:spTgt spid="110"/>
                                        </p:tgtEl>
                                      </p:cBhvr>
                                    </p:animEffect>
                                    <p:set>
                                      <p:cBhvr>
                                        <p:cTn id="271" dur="1" fill="hold">
                                          <p:stCondLst>
                                            <p:cond delay="249"/>
                                          </p:stCondLst>
                                        </p:cTn>
                                        <p:tgtEl>
                                          <p:spTgt spid="110"/>
                                        </p:tgtEl>
                                        <p:attrNameLst>
                                          <p:attrName>style.visibility</p:attrName>
                                        </p:attrNameLst>
                                      </p:cBhvr>
                                      <p:to>
                                        <p:strVal val="hidden"/>
                                      </p:to>
                                    </p:set>
                                  </p:childTnLst>
                                </p:cTn>
                              </p:par>
                              <p:par>
                                <p:cTn id="272" presetID="10" presetClass="exit" presetSubtype="0" fill="hold" nodeType="withEffect">
                                  <p:stCondLst>
                                    <p:cond delay="0"/>
                                  </p:stCondLst>
                                  <p:childTnLst>
                                    <p:animEffect transition="out" filter="fade">
                                      <p:cBhvr>
                                        <p:cTn id="273" dur="250"/>
                                        <p:tgtEl>
                                          <p:spTgt spid="111"/>
                                        </p:tgtEl>
                                      </p:cBhvr>
                                    </p:animEffect>
                                    <p:set>
                                      <p:cBhvr>
                                        <p:cTn id="274" dur="1" fill="hold">
                                          <p:stCondLst>
                                            <p:cond delay="249"/>
                                          </p:stCondLst>
                                        </p:cTn>
                                        <p:tgtEl>
                                          <p:spTgt spid="111"/>
                                        </p:tgtEl>
                                        <p:attrNameLst>
                                          <p:attrName>style.visibility</p:attrName>
                                        </p:attrNameLst>
                                      </p:cBhvr>
                                      <p:to>
                                        <p:strVal val="hidden"/>
                                      </p:to>
                                    </p:set>
                                  </p:childTnLst>
                                </p:cTn>
                              </p:par>
                              <p:par>
                                <p:cTn id="275" presetID="10" presetClass="exit" presetSubtype="0" fill="hold" nodeType="withEffect">
                                  <p:stCondLst>
                                    <p:cond delay="0"/>
                                  </p:stCondLst>
                                  <p:childTnLst>
                                    <p:animEffect transition="out" filter="fade">
                                      <p:cBhvr>
                                        <p:cTn id="276" dur="250"/>
                                        <p:tgtEl>
                                          <p:spTgt spid="112"/>
                                        </p:tgtEl>
                                      </p:cBhvr>
                                    </p:animEffect>
                                    <p:set>
                                      <p:cBhvr>
                                        <p:cTn id="277" dur="1" fill="hold">
                                          <p:stCondLst>
                                            <p:cond delay="249"/>
                                          </p:stCondLst>
                                        </p:cTn>
                                        <p:tgtEl>
                                          <p:spTgt spid="112"/>
                                        </p:tgtEl>
                                        <p:attrNameLst>
                                          <p:attrName>style.visibility</p:attrName>
                                        </p:attrNameLst>
                                      </p:cBhvr>
                                      <p:to>
                                        <p:strVal val="hidden"/>
                                      </p:to>
                                    </p:set>
                                  </p:childTnLst>
                                </p:cTn>
                              </p:par>
                              <p:par>
                                <p:cTn id="278" presetID="10" presetClass="exit" presetSubtype="0" fill="hold" grpId="1" nodeType="withEffect">
                                  <p:stCondLst>
                                    <p:cond delay="0"/>
                                  </p:stCondLst>
                                  <p:childTnLst>
                                    <p:animEffect transition="out" filter="fade">
                                      <p:cBhvr>
                                        <p:cTn id="279" dur="250"/>
                                        <p:tgtEl>
                                          <p:spTgt spid="113"/>
                                        </p:tgtEl>
                                      </p:cBhvr>
                                    </p:animEffect>
                                    <p:set>
                                      <p:cBhvr>
                                        <p:cTn id="280" dur="1" fill="hold">
                                          <p:stCondLst>
                                            <p:cond delay="249"/>
                                          </p:stCondLst>
                                        </p:cTn>
                                        <p:tgtEl>
                                          <p:spTgt spid="113"/>
                                        </p:tgtEl>
                                        <p:attrNameLst>
                                          <p:attrName>style.visibility</p:attrName>
                                        </p:attrNameLst>
                                      </p:cBhvr>
                                      <p:to>
                                        <p:strVal val="hidden"/>
                                      </p:to>
                                    </p:set>
                                  </p:childTnLst>
                                </p:cTn>
                              </p:par>
                              <p:par>
                                <p:cTn id="281" presetID="10" presetClass="exit" presetSubtype="0" fill="hold" grpId="1" nodeType="withEffect">
                                  <p:stCondLst>
                                    <p:cond delay="0"/>
                                  </p:stCondLst>
                                  <p:childTnLst>
                                    <p:animEffect transition="out" filter="fade">
                                      <p:cBhvr>
                                        <p:cTn id="282" dur="250"/>
                                        <p:tgtEl>
                                          <p:spTgt spid="114"/>
                                        </p:tgtEl>
                                      </p:cBhvr>
                                    </p:animEffect>
                                    <p:set>
                                      <p:cBhvr>
                                        <p:cTn id="283" dur="1" fill="hold">
                                          <p:stCondLst>
                                            <p:cond delay="249"/>
                                          </p:stCondLst>
                                        </p:cTn>
                                        <p:tgtEl>
                                          <p:spTgt spid="114"/>
                                        </p:tgtEl>
                                        <p:attrNameLst>
                                          <p:attrName>style.visibility</p:attrName>
                                        </p:attrNameLst>
                                      </p:cBhvr>
                                      <p:to>
                                        <p:strVal val="hidden"/>
                                      </p:to>
                                    </p:set>
                                  </p:childTnLst>
                                </p:cTn>
                              </p:par>
                            </p:childTnLst>
                          </p:cTn>
                        </p:par>
                      </p:childTnLst>
                    </p:cTn>
                  </p:par>
                  <p:par>
                    <p:cTn id="284" fill="hold">
                      <p:stCondLst>
                        <p:cond delay="indefinite"/>
                      </p:stCondLst>
                      <p:childTnLst>
                        <p:par>
                          <p:cTn id="285" fill="hold">
                            <p:stCondLst>
                              <p:cond delay="0"/>
                            </p:stCondLst>
                            <p:childTnLst>
                              <p:par>
                                <p:cTn id="286" presetID="0" presetClass="path" presetSubtype="0" accel="50000" decel="50000" fill="hold" grpId="1" nodeType="clickEffect">
                                  <p:stCondLst>
                                    <p:cond delay="0"/>
                                  </p:stCondLst>
                                  <p:childTnLst>
                                    <p:animMotion origin="layout" path="M 0 0 C 0.00169 0.00926 0.00638 0.01644 0.00989 0.02384 C 0.01185 0.02801 0.01276 0.03519 0.01523 0.03819 C 0.01745 0.04097 0.01875 0.04213 0.02057 0.04606 C 0.02383 0.05278 0.02057 0.04977 0.025 0.05255 C 0.02917 0.06319 0.02422 0.05255 0.02943 0.0588 C 0.03359 0.06389 0.03086 0.06273 0.03398 0.06829 C 0.04023 0.0794 0.03489 0.06782 0.04023 0.07639 C 0.04023 0.07639 0.04805 0.09028 0.04909 0.09213 C 0.0526 0.09838 0.05456 0.10278 0.05898 0.1081 C 0.05989 0.10903 0.06159 0.11111 0.06159 0.11111 C 0.06497 0.12037 0.06133 0.11227 0.06693 0.11921 C 0.07044 0.12361 0.06901 0.12338 0.07148 0.1287 C 0.07513 0.13657 0.07279 0.13056 0.07682 0.13657 C 0.07773 0.13796 0.07838 0.14005 0.07943 0.14144 C 0.08112 0.14375 0.08489 0.14769 0.08489 0.14769 C 0.08685 0.15324 0.08893 0.15509 0.09193 0.1588 C 0.09362 0.16343 0.09531 0.16458 0.09739 0.16829 " pathEditMode="relative" ptsTypes="fffffffffffffffffA">
                                      <p:cBhvr>
                                        <p:cTn id="287" dur="2000" fill="hold"/>
                                        <p:tgtEl>
                                          <p:spTgt spid="58"/>
                                        </p:tgtEl>
                                        <p:attrNameLst>
                                          <p:attrName>ppt_x</p:attrName>
                                          <p:attrName>ppt_y</p:attrName>
                                        </p:attrNameLst>
                                      </p:cBhvr>
                                    </p:animMotion>
                                  </p:childTnLst>
                                </p:cTn>
                              </p:par>
                              <p:par>
                                <p:cTn id="288" presetID="0" presetClass="path" presetSubtype="0" accel="50000" decel="50000" fill="hold" nodeType="withEffect">
                                  <p:stCondLst>
                                    <p:cond delay="0"/>
                                  </p:stCondLst>
                                  <p:childTnLst>
                                    <p:animMotion origin="layout" path="M 0 0 C 0.00169 0.00926 0.00638 0.01644 0.00989 0.02384 C 0.01185 0.02801 0.01276 0.03519 0.01523 0.03819 C 0.01745 0.04097 0.01875 0.04213 0.02057 0.04606 C 0.02383 0.05278 0.02057 0.04977 0.025 0.05255 C 0.02917 0.06319 0.02422 0.05255 0.02943 0.0588 C 0.03359 0.06389 0.03086 0.06273 0.03398 0.06829 C 0.04023 0.0794 0.03489 0.06782 0.04023 0.07639 C 0.04023 0.07639 0.04805 0.09028 0.04909 0.09213 C 0.0526 0.09838 0.05456 0.10278 0.05898 0.1081 C 0.05989 0.10903 0.06159 0.11111 0.06159 0.11111 C 0.06497 0.12037 0.06133 0.11227 0.06693 0.11921 C 0.07044 0.12361 0.06901 0.12338 0.07148 0.1287 C 0.07513 0.13657 0.07279 0.13056 0.07682 0.13657 C 0.07773 0.13796 0.07838 0.14005 0.07943 0.14144 C 0.08112 0.14375 0.08489 0.14769 0.08489 0.14769 C 0.08685 0.15324 0.08893 0.15509 0.09193 0.1588 C 0.09362 0.16343 0.09531 0.16458 0.09739 0.16829 " pathEditMode="relative" ptsTypes="fffffffffffffffffA">
                                      <p:cBhvr>
                                        <p:cTn id="289" dur="2000" fill="hold"/>
                                        <p:tgtEl>
                                          <p:spTgt spid="50"/>
                                        </p:tgtEl>
                                        <p:attrNameLst>
                                          <p:attrName>ppt_x</p:attrName>
                                          <p:attrName>ppt_y</p:attrName>
                                        </p:attrNameLst>
                                      </p:cBhvr>
                                    </p:animMotion>
                                  </p:childTnLst>
                                </p:cTn>
                              </p:par>
                              <p:par>
                                <p:cTn id="290" presetID="0" presetClass="path" presetSubtype="0" accel="50000" decel="50000" fill="hold" grpId="1" nodeType="withEffect">
                                  <p:stCondLst>
                                    <p:cond delay="0"/>
                                  </p:stCondLst>
                                  <p:childTnLst>
                                    <p:animMotion origin="layout" path="M 0 0 C 0.00169 0.00926 0.00638 0.01644 0.00989 0.02384 C 0.01185 0.02801 0.01276 0.03519 0.01523 0.03819 C 0.01745 0.04097 0.01875 0.04213 0.02057 0.04606 C 0.02383 0.05278 0.02057 0.04977 0.025 0.05255 C 0.02917 0.06319 0.02422 0.05255 0.02943 0.0588 C 0.03359 0.06389 0.03086 0.06273 0.03398 0.06829 C 0.04023 0.0794 0.03489 0.06782 0.04023 0.07639 C 0.04023 0.07639 0.04805 0.09028 0.04909 0.09213 C 0.0526 0.09838 0.05456 0.10278 0.05898 0.1081 C 0.05989 0.10903 0.06159 0.11111 0.06159 0.11111 C 0.06497 0.12037 0.06133 0.11227 0.06693 0.11921 C 0.07044 0.12361 0.06901 0.12338 0.07148 0.1287 C 0.07513 0.13657 0.07279 0.13056 0.07682 0.13657 C 0.07773 0.13796 0.07838 0.14005 0.07943 0.14144 C 0.08112 0.14375 0.08489 0.14769 0.08489 0.14769 C 0.08685 0.15324 0.08893 0.15509 0.09193 0.1588 C 0.09362 0.16343 0.09531 0.16458 0.09739 0.16829 " pathEditMode="relative" ptsTypes="fffffffffffffffffA">
                                      <p:cBhvr>
                                        <p:cTn id="291" dur="2000" fill="hold"/>
                                        <p:tgtEl>
                                          <p:spTgt spid="67"/>
                                        </p:tgtEl>
                                        <p:attrNameLst>
                                          <p:attrName>ppt_x</p:attrName>
                                          <p:attrName>ppt_y</p:attrName>
                                        </p:attrNameLst>
                                      </p:cBhvr>
                                    </p:animMotion>
                                  </p:childTnLst>
                                </p:cTn>
                              </p:par>
                              <p:par>
                                <p:cTn id="292" presetID="0" presetClass="path" presetSubtype="0" accel="50000" decel="50000" fill="hold" grpId="3" nodeType="withEffect">
                                  <p:stCondLst>
                                    <p:cond delay="0"/>
                                  </p:stCondLst>
                                  <p:childTnLst>
                                    <p:animMotion origin="layout" path="M 0 0 C 0.00169 0.00926 0.00638 0.01644 0.00989 0.02384 C 0.01185 0.02801 0.01276 0.03519 0.01523 0.03819 C 0.01745 0.04097 0.01875 0.04213 0.02057 0.04606 C 0.02383 0.05278 0.02057 0.04977 0.025 0.05255 C 0.02917 0.06319 0.02422 0.05255 0.02943 0.0588 C 0.03359 0.06389 0.03086 0.06273 0.03398 0.06829 C 0.04023 0.0794 0.03489 0.06782 0.04023 0.07639 C 0.04023 0.07639 0.04805 0.09028 0.04909 0.09213 C 0.0526 0.09838 0.05456 0.10278 0.05898 0.1081 C 0.05989 0.10903 0.06159 0.11111 0.06159 0.11111 C 0.06497 0.12037 0.06133 0.11227 0.06693 0.11921 C 0.07044 0.12361 0.06901 0.12338 0.07148 0.1287 C 0.07513 0.13657 0.07279 0.13056 0.07682 0.13657 C 0.07773 0.13796 0.07838 0.14005 0.07943 0.14144 C 0.08112 0.14375 0.08489 0.14769 0.08489 0.14769 C 0.08685 0.15324 0.08893 0.15509 0.09193 0.1588 C 0.09362 0.16343 0.09531 0.16458 0.09739 0.16829 " pathEditMode="relative" ptsTypes="fffffffffffffffffA">
                                      <p:cBhvr>
                                        <p:cTn id="293" dur="2000" fill="hold"/>
                                        <p:tgtEl>
                                          <p:spTgt spid="71"/>
                                        </p:tgtEl>
                                        <p:attrNameLst>
                                          <p:attrName>ppt_x</p:attrName>
                                          <p:attrName>ppt_y</p:attrName>
                                        </p:attrNameLst>
                                      </p:cBhvr>
                                    </p:animMotion>
                                  </p:childTnLst>
                                </p:cTn>
                              </p:par>
                              <p:par>
                                <p:cTn id="294" presetID="0" presetClass="path" presetSubtype="0" accel="50000" decel="50000" fill="hold" nodeType="withEffect">
                                  <p:stCondLst>
                                    <p:cond delay="0"/>
                                  </p:stCondLst>
                                  <p:childTnLst>
                                    <p:animMotion origin="layout" path="M 0 0 C 0.00169 0.00926 0.00638 0.01644 0.00989 0.02384 C 0.01185 0.02801 0.01276 0.03519 0.01523 0.03819 C 0.01745 0.04097 0.01875 0.04213 0.02057 0.04606 C 0.02383 0.05278 0.02057 0.04977 0.025 0.05255 C 0.02917 0.06319 0.02422 0.05255 0.02943 0.0588 C 0.03359 0.06389 0.03086 0.06273 0.03398 0.06829 C 0.04023 0.0794 0.03489 0.06782 0.04023 0.07639 C 0.04023 0.07639 0.04805 0.09028 0.04909 0.09213 C 0.0526 0.09838 0.05456 0.10278 0.05898 0.1081 C 0.05989 0.10903 0.06159 0.11111 0.06159 0.11111 C 0.06497 0.12037 0.06133 0.11227 0.06693 0.11921 C 0.07044 0.12361 0.06901 0.12338 0.07148 0.1287 C 0.07513 0.13657 0.07279 0.13056 0.07682 0.13657 C 0.07773 0.13796 0.07838 0.14005 0.07943 0.14144 C 0.08112 0.14375 0.08489 0.14769 0.08489 0.14769 C 0.08685 0.15324 0.08893 0.15509 0.09193 0.1588 C 0.09362 0.16343 0.09531 0.16458 0.09739 0.16829 " pathEditMode="relative" ptsTypes="fffffffffffffffffA">
                                      <p:cBhvr>
                                        <p:cTn id="295" dur="2000" fill="hold"/>
                                        <p:tgtEl>
                                          <p:spTgt spid="97"/>
                                        </p:tgtEl>
                                        <p:attrNameLst>
                                          <p:attrName>ppt_x</p:attrName>
                                          <p:attrName>ppt_y</p:attrName>
                                        </p:attrNameLst>
                                      </p:cBhvr>
                                    </p:animMotion>
                                  </p:childTnLst>
                                </p:cTn>
                              </p:par>
                            </p:childTnLst>
                          </p:cTn>
                        </p:par>
                        <p:par>
                          <p:cTn id="296" fill="hold">
                            <p:stCondLst>
                              <p:cond delay="2000"/>
                            </p:stCondLst>
                            <p:childTnLst>
                              <p:par>
                                <p:cTn id="297" presetID="10" presetClass="entr" presetSubtype="0" fill="hold" nodeType="afterEffect">
                                  <p:stCondLst>
                                    <p:cond delay="0"/>
                                  </p:stCondLst>
                                  <p:childTnLst>
                                    <p:set>
                                      <p:cBhvr>
                                        <p:cTn id="298" dur="1" fill="hold">
                                          <p:stCondLst>
                                            <p:cond delay="0"/>
                                          </p:stCondLst>
                                        </p:cTn>
                                        <p:tgtEl>
                                          <p:spTgt spid="129"/>
                                        </p:tgtEl>
                                        <p:attrNameLst>
                                          <p:attrName>style.visibility</p:attrName>
                                        </p:attrNameLst>
                                      </p:cBhvr>
                                      <p:to>
                                        <p:strVal val="visible"/>
                                      </p:to>
                                    </p:set>
                                    <p:animEffect transition="in" filter="fade">
                                      <p:cBhvr>
                                        <p:cTn id="299"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7" grpId="0" animBg="1"/>
      <p:bldP spid="47" grpId="0" animBg="1"/>
      <p:bldP spid="48" grpId="0" animBg="1"/>
      <p:bldP spid="49" grpId="0" animBg="1"/>
      <p:bldP spid="51" grpId="0" animBg="1"/>
      <p:bldP spid="52" grpId="0" animBg="1"/>
      <p:bldP spid="54" grpId="0" animBg="1"/>
      <p:bldP spid="58" grpId="0" animBg="1"/>
      <p:bldP spid="58" grpId="1" animBg="1"/>
      <p:bldP spid="60" grpId="0" animBg="1"/>
      <p:bldP spid="60" grpId="1" animBg="1"/>
      <p:bldP spid="60" grpId="2" animBg="1"/>
      <p:bldP spid="66" grpId="0" animBg="1"/>
      <p:bldP spid="66" grpId="1" animBg="1"/>
      <p:bldP spid="67" grpId="0" animBg="1"/>
      <p:bldP spid="67" grpId="1" animBg="1"/>
      <p:bldP spid="71" grpId="0" animBg="1"/>
      <p:bldP spid="71" grpId="1" animBg="1"/>
      <p:bldP spid="71" grpId="2" animBg="1"/>
      <p:bldP spid="71" grpId="3" animBg="1"/>
      <p:bldP spid="72" grpId="0" animBg="1"/>
      <p:bldP spid="72" grpId="1" animBg="1"/>
      <p:bldP spid="72" grpId="2" animBg="1"/>
      <p:bldP spid="72" grpId="3" animBg="1"/>
      <p:bldP spid="72" grpId="4" animBg="1"/>
      <p:bldP spid="75" grpId="0" animBg="1"/>
      <p:bldP spid="75" grpId="1" animBg="1"/>
      <p:bldP spid="76" grpId="0" animBg="1"/>
      <p:bldP spid="76" grpId="1" animBg="1"/>
      <p:bldP spid="98" grpId="0" animBg="1"/>
      <p:bldP spid="98" grpId="1" animBg="1"/>
      <p:bldP spid="99" grpId="0" animBg="1"/>
      <p:bldP spid="99" grpId="1" animBg="1"/>
      <p:bldP spid="106" grpId="0" animBg="1"/>
      <p:bldP spid="106" grpId="1" animBg="1"/>
      <p:bldP spid="106" grpId="2" animBg="1"/>
      <p:bldP spid="107" grpId="0" animBg="1"/>
      <p:bldP spid="107" grpId="1" animBg="1"/>
      <p:bldP spid="107" grpId="2" animBg="1"/>
      <p:bldP spid="110" grpId="0" animBg="1"/>
      <p:bldP spid="110" grpId="1" animBg="1"/>
      <p:bldP spid="113" grpId="0" animBg="1"/>
      <p:bldP spid="113" grpId="1" animBg="1"/>
      <p:bldP spid="114" grpId="0" animBg="1"/>
      <p:bldP spid="114"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4917" y="2249488"/>
            <a:ext cx="4396075" cy="923330"/>
          </a:xfrm>
          <a:prstGeom prst="rect">
            <a:avLst/>
          </a:prstGeom>
          <a:noFill/>
        </p:spPr>
        <p:txBody>
          <a:bodyPr wrap="none" lIns="182880" tIns="91440" rIns="182880" bIns="91440" rtlCol="0">
            <a:spAutoFit/>
          </a:bodyPr>
          <a:lstStyle/>
          <a:p>
            <a:pPr algn="l"/>
            <a:r>
              <a:rPr lang="en-US" altLang="zh-CN" sz="4800" dirty="0">
                <a:solidFill>
                  <a:schemeClr val="tx1"/>
                </a:solidFill>
                <a:latin typeface="+mj-ea"/>
                <a:ea typeface="+mj-ea"/>
              </a:rPr>
              <a:t>2-3</a:t>
            </a:r>
            <a:r>
              <a:rPr lang="zh-CN" altLang="en-US" sz="4800" dirty="0">
                <a:solidFill>
                  <a:schemeClr val="tx1"/>
                </a:solidFill>
                <a:latin typeface="+mj-ea"/>
                <a:ea typeface="+mj-ea"/>
              </a:rPr>
              <a:t>树添加节点</a:t>
            </a:r>
            <a:endParaRPr lang="en-US" altLang="zh-CN" sz="4800" dirty="0">
              <a:solidFill>
                <a:schemeClr val="tx1"/>
              </a:solidFill>
              <a:latin typeface="+mj-ea"/>
              <a:ea typeface="+mj-ea"/>
            </a:endParaRPr>
          </a:p>
        </p:txBody>
      </p:sp>
      <p:sp>
        <p:nvSpPr>
          <p:cNvPr id="2" name="TextBox 1"/>
          <p:cNvSpPr txBox="1"/>
          <p:nvPr/>
        </p:nvSpPr>
        <p:spPr>
          <a:xfrm>
            <a:off x="2319633" y="4006730"/>
            <a:ext cx="4549964" cy="800219"/>
          </a:xfrm>
          <a:prstGeom prst="rect">
            <a:avLst/>
          </a:prstGeom>
          <a:noFill/>
        </p:spPr>
        <p:txBody>
          <a:bodyPr wrap="none" lIns="182880" tIns="91440" rIns="182880" bIns="91440" rtlCol="0">
            <a:spAutoFit/>
          </a:bodyPr>
          <a:lstStyle/>
          <a:p>
            <a:pPr marL="571500" indent="-571500" algn="l">
              <a:buFont typeface="Wingdings" pitchFamily="2" charset="2"/>
              <a:buChar char="u"/>
            </a:pPr>
            <a:r>
              <a:rPr lang="zh-CN" altLang="en-US" sz="4000" dirty="0">
                <a:solidFill>
                  <a:schemeClr val="tx1"/>
                </a:solidFill>
              </a:rPr>
              <a:t>如果插入</a:t>
            </a:r>
            <a:r>
              <a:rPr lang="en-US" altLang="zh-CN" sz="4000" dirty="0">
                <a:solidFill>
                  <a:schemeClr val="tx1"/>
                </a:solidFill>
              </a:rPr>
              <a:t>2-</a:t>
            </a:r>
            <a:r>
              <a:rPr lang="zh-CN" altLang="en-US" sz="4000" dirty="0">
                <a:solidFill>
                  <a:schemeClr val="tx1"/>
                </a:solidFill>
              </a:rPr>
              <a:t>节点</a:t>
            </a:r>
          </a:p>
        </p:txBody>
      </p:sp>
      <p:sp>
        <p:nvSpPr>
          <p:cNvPr id="19" name="矩形 18"/>
          <p:cNvSpPr/>
          <p:nvPr/>
        </p:nvSpPr>
        <p:spPr>
          <a:xfrm>
            <a:off x="17778879" y="7912062"/>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12</a:t>
            </a:r>
            <a:endParaRPr lang="zh-CN" altLang="en-US" dirty="0">
              <a:solidFill>
                <a:schemeClr val="tx1"/>
              </a:solidFill>
            </a:endParaRPr>
          </a:p>
        </p:txBody>
      </p:sp>
      <p:sp>
        <p:nvSpPr>
          <p:cNvPr id="20" name="矩形 19"/>
          <p:cNvSpPr/>
          <p:nvPr/>
        </p:nvSpPr>
        <p:spPr>
          <a:xfrm>
            <a:off x="19588659" y="5982402"/>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10</a:t>
            </a:r>
            <a:endParaRPr lang="zh-CN" altLang="en-US" dirty="0">
              <a:solidFill>
                <a:schemeClr val="tx1"/>
              </a:solidFill>
            </a:endParaRPr>
          </a:p>
        </p:txBody>
      </p:sp>
      <p:sp>
        <p:nvSpPr>
          <p:cNvPr id="21" name="矩形 20"/>
          <p:cNvSpPr/>
          <p:nvPr/>
        </p:nvSpPr>
        <p:spPr>
          <a:xfrm>
            <a:off x="21133893" y="7948384"/>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37</a:t>
            </a:r>
            <a:endParaRPr lang="zh-CN" altLang="en-US" dirty="0">
              <a:solidFill>
                <a:schemeClr val="tx1"/>
              </a:solidFill>
            </a:endParaRPr>
          </a:p>
        </p:txBody>
      </p:sp>
      <p:cxnSp>
        <p:nvCxnSpPr>
          <p:cNvPr id="22" name="直接连接符 21"/>
          <p:cNvCxnSpPr>
            <a:endCxn id="19" idx="0"/>
          </p:cNvCxnSpPr>
          <p:nvPr/>
        </p:nvCxnSpPr>
        <p:spPr>
          <a:xfrm flipH="1">
            <a:off x="18274343" y="6931017"/>
            <a:ext cx="1296886" cy="981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21" idx="0"/>
          </p:cNvCxnSpPr>
          <p:nvPr/>
        </p:nvCxnSpPr>
        <p:spPr>
          <a:xfrm>
            <a:off x="20551343" y="6931016"/>
            <a:ext cx="1078014" cy="1017368"/>
          </a:xfrm>
          <a:prstGeom prst="line">
            <a:avLst/>
          </a:prstGeom>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2936719" y="4070134"/>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12</a:t>
            </a:r>
            <a:endParaRPr lang="zh-CN" altLang="en-US" dirty="0">
              <a:solidFill>
                <a:schemeClr val="tx1"/>
              </a:solidFill>
            </a:endParaRPr>
          </a:p>
        </p:txBody>
      </p:sp>
      <p:sp>
        <p:nvSpPr>
          <p:cNvPr id="26" name="矩形 25"/>
          <p:cNvSpPr/>
          <p:nvPr/>
        </p:nvSpPr>
        <p:spPr>
          <a:xfrm>
            <a:off x="13916833" y="4070134"/>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37</a:t>
            </a:r>
            <a:endParaRPr lang="zh-CN" altLang="en-US" dirty="0">
              <a:solidFill>
                <a:schemeClr val="tx1"/>
              </a:solidFill>
            </a:endParaRPr>
          </a:p>
        </p:txBody>
      </p:sp>
      <p:sp>
        <p:nvSpPr>
          <p:cNvPr id="27" name="矩形 26"/>
          <p:cNvSpPr/>
          <p:nvPr/>
        </p:nvSpPr>
        <p:spPr>
          <a:xfrm>
            <a:off x="8375619" y="4070134"/>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37</a:t>
            </a:r>
            <a:endParaRPr lang="zh-CN" altLang="en-US" dirty="0">
              <a:solidFill>
                <a:schemeClr val="tx1"/>
              </a:solidFill>
            </a:endParaRPr>
          </a:p>
        </p:txBody>
      </p:sp>
      <p:sp>
        <p:nvSpPr>
          <p:cNvPr id="5" name="右箭头 4"/>
          <p:cNvSpPr/>
          <p:nvPr/>
        </p:nvSpPr>
        <p:spPr>
          <a:xfrm>
            <a:off x="10439754" y="4309289"/>
            <a:ext cx="1611664" cy="478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29" name="TextBox 28"/>
          <p:cNvSpPr txBox="1"/>
          <p:nvPr/>
        </p:nvSpPr>
        <p:spPr>
          <a:xfrm>
            <a:off x="2496885" y="5295162"/>
            <a:ext cx="4549964" cy="800219"/>
          </a:xfrm>
          <a:prstGeom prst="rect">
            <a:avLst/>
          </a:prstGeom>
          <a:noFill/>
        </p:spPr>
        <p:txBody>
          <a:bodyPr wrap="none" lIns="182880" tIns="91440" rIns="182880" bIns="91440" rtlCol="0">
            <a:spAutoFit/>
          </a:bodyPr>
          <a:lstStyle/>
          <a:p>
            <a:pPr marL="571500" indent="-571500" algn="l">
              <a:buFont typeface="Wingdings" pitchFamily="2" charset="2"/>
              <a:buChar char="u"/>
            </a:pPr>
            <a:r>
              <a:rPr lang="zh-CN" altLang="en-US" sz="4000" dirty="0">
                <a:solidFill>
                  <a:schemeClr val="tx1"/>
                </a:solidFill>
              </a:rPr>
              <a:t>如果插入</a:t>
            </a:r>
            <a:r>
              <a:rPr lang="en-US" altLang="zh-CN" sz="4000" dirty="0">
                <a:solidFill>
                  <a:schemeClr val="tx1"/>
                </a:solidFill>
              </a:rPr>
              <a:t>3-</a:t>
            </a:r>
            <a:r>
              <a:rPr lang="zh-CN" altLang="en-US" sz="4000" dirty="0">
                <a:solidFill>
                  <a:schemeClr val="tx1"/>
                </a:solidFill>
              </a:rPr>
              <a:t>节点</a:t>
            </a:r>
          </a:p>
        </p:txBody>
      </p:sp>
      <p:sp>
        <p:nvSpPr>
          <p:cNvPr id="30" name="矩形 29"/>
          <p:cNvSpPr/>
          <p:nvPr/>
        </p:nvSpPr>
        <p:spPr>
          <a:xfrm>
            <a:off x="6970039" y="669986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12</a:t>
            </a:r>
            <a:endParaRPr lang="zh-CN" altLang="en-US" dirty="0">
              <a:solidFill>
                <a:schemeClr val="tx1"/>
              </a:solidFill>
            </a:endParaRPr>
          </a:p>
        </p:txBody>
      </p:sp>
      <p:sp>
        <p:nvSpPr>
          <p:cNvPr id="31" name="矩形 30"/>
          <p:cNvSpPr/>
          <p:nvPr/>
        </p:nvSpPr>
        <p:spPr>
          <a:xfrm>
            <a:off x="7950153" y="669986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37</a:t>
            </a:r>
            <a:endParaRPr lang="zh-CN" altLang="en-US" dirty="0">
              <a:solidFill>
                <a:schemeClr val="tx1"/>
              </a:solidFill>
            </a:endParaRPr>
          </a:p>
        </p:txBody>
      </p:sp>
      <p:sp>
        <p:nvSpPr>
          <p:cNvPr id="32" name="矩形 31"/>
          <p:cNvSpPr/>
          <p:nvPr/>
        </p:nvSpPr>
        <p:spPr>
          <a:xfrm>
            <a:off x="2408939" y="6699860"/>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37</a:t>
            </a:r>
            <a:endParaRPr lang="zh-CN" altLang="en-US" dirty="0">
              <a:solidFill>
                <a:schemeClr val="tx1"/>
              </a:solidFill>
            </a:endParaRPr>
          </a:p>
        </p:txBody>
      </p:sp>
      <p:sp>
        <p:nvSpPr>
          <p:cNvPr id="33" name="右箭头 32"/>
          <p:cNvSpPr/>
          <p:nvPr/>
        </p:nvSpPr>
        <p:spPr>
          <a:xfrm>
            <a:off x="4061593" y="6893364"/>
            <a:ext cx="2147566" cy="737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latin typeface="+mj-ea"/>
                <a:ea typeface="+mj-ea"/>
              </a:rPr>
              <a:t>12</a:t>
            </a:r>
            <a:endParaRPr lang="zh-CN" altLang="en-US" dirty="0">
              <a:solidFill>
                <a:schemeClr val="tx1"/>
              </a:solidFill>
              <a:latin typeface="+mj-ea"/>
              <a:ea typeface="+mj-ea"/>
            </a:endParaRPr>
          </a:p>
        </p:txBody>
      </p:sp>
      <p:sp>
        <p:nvSpPr>
          <p:cNvPr id="34" name="矩形 33"/>
          <p:cNvSpPr/>
          <p:nvPr/>
        </p:nvSpPr>
        <p:spPr>
          <a:xfrm>
            <a:off x="12826567" y="6804848"/>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12</a:t>
            </a:r>
            <a:endParaRPr lang="zh-CN" altLang="en-US" dirty="0">
              <a:solidFill>
                <a:schemeClr val="tx1"/>
              </a:solidFill>
            </a:endParaRPr>
          </a:p>
        </p:txBody>
      </p:sp>
      <p:sp>
        <p:nvSpPr>
          <p:cNvPr id="35" name="矩形 34"/>
          <p:cNvSpPr/>
          <p:nvPr/>
        </p:nvSpPr>
        <p:spPr>
          <a:xfrm>
            <a:off x="13828453" y="6804848"/>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37</a:t>
            </a:r>
            <a:endParaRPr lang="zh-CN" altLang="en-US" dirty="0">
              <a:solidFill>
                <a:schemeClr val="tx1"/>
              </a:solidFill>
            </a:endParaRPr>
          </a:p>
        </p:txBody>
      </p:sp>
      <p:sp>
        <p:nvSpPr>
          <p:cNvPr id="36" name="右箭头 35"/>
          <p:cNvSpPr/>
          <p:nvPr/>
        </p:nvSpPr>
        <p:spPr>
          <a:xfrm>
            <a:off x="9464173" y="6903517"/>
            <a:ext cx="2001502" cy="717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latin typeface="+mj-ea"/>
                <a:ea typeface="+mj-ea"/>
              </a:rPr>
              <a:t>10</a:t>
            </a:r>
            <a:endParaRPr lang="zh-CN" altLang="en-US" sz="2800" dirty="0">
              <a:solidFill>
                <a:schemeClr val="tx1"/>
              </a:solidFill>
              <a:latin typeface="+mj-ea"/>
              <a:ea typeface="+mj-ea"/>
            </a:endParaRPr>
          </a:p>
        </p:txBody>
      </p:sp>
      <p:sp>
        <p:nvSpPr>
          <p:cNvPr id="37" name="矩形 36"/>
          <p:cNvSpPr/>
          <p:nvPr/>
        </p:nvSpPr>
        <p:spPr>
          <a:xfrm>
            <a:off x="11808575" y="6804848"/>
            <a:ext cx="990926" cy="95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10</a:t>
            </a:r>
            <a:endParaRPr lang="zh-CN" altLang="en-US" dirty="0">
              <a:solidFill>
                <a:schemeClr val="tx1"/>
              </a:solidFill>
            </a:endParaRPr>
          </a:p>
        </p:txBody>
      </p:sp>
      <p:sp>
        <p:nvSpPr>
          <p:cNvPr id="38" name="右箭头 37"/>
          <p:cNvSpPr/>
          <p:nvPr/>
        </p:nvSpPr>
        <p:spPr>
          <a:xfrm>
            <a:off x="15707131" y="6855225"/>
            <a:ext cx="1757910" cy="8140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分裂</a:t>
            </a:r>
            <a:endParaRPr lang="zh-CN" altLang="en-US" dirty="0">
              <a:solidFill>
                <a:schemeClr val="tx1"/>
              </a:solidFill>
            </a:endParaRPr>
          </a:p>
        </p:txBody>
      </p:sp>
      <p:sp>
        <p:nvSpPr>
          <p:cNvPr id="39" name="矩形 38"/>
          <p:cNvSpPr/>
          <p:nvPr/>
        </p:nvSpPr>
        <p:spPr>
          <a:xfrm>
            <a:off x="2259641" y="8868674"/>
            <a:ext cx="15205402" cy="2810385"/>
          </a:xfrm>
          <a:prstGeom prst="rect">
            <a:avLst/>
          </a:prstGeom>
        </p:spPr>
        <p:txBody>
          <a:bodyPr wrap="square" lIns="182880" tIns="91440" rIns="182880" bIns="91440">
            <a:spAutoFit/>
          </a:bodyPr>
          <a:lstStyle/>
          <a:p>
            <a:pPr marL="685800" indent="-685800" algn="l">
              <a:lnSpc>
                <a:spcPct val="150000"/>
              </a:lnSpc>
              <a:buFont typeface="Wingdings" pitchFamily="2" charset="2"/>
              <a:buChar char="u"/>
            </a:pPr>
            <a:r>
              <a:rPr lang="en-US" altLang="zh-CN" sz="4000" dirty="0">
                <a:solidFill>
                  <a:schemeClr val="tx1"/>
                </a:solidFill>
                <a:latin typeface="+mj-ea"/>
              </a:rPr>
              <a:t>2-3</a:t>
            </a:r>
            <a:r>
              <a:rPr lang="zh-CN" altLang="en-US" sz="4000" dirty="0">
                <a:solidFill>
                  <a:schemeClr val="tx1"/>
                </a:solidFill>
                <a:latin typeface="+mj-ea"/>
              </a:rPr>
              <a:t>树中添加一个新元素，或者添加到</a:t>
            </a:r>
            <a:r>
              <a:rPr lang="en-US" altLang="zh-CN" sz="4000" dirty="0">
                <a:solidFill>
                  <a:schemeClr val="tx1"/>
                </a:solidFill>
                <a:latin typeface="+mj-ea"/>
              </a:rPr>
              <a:t>2-</a:t>
            </a:r>
            <a:r>
              <a:rPr lang="zh-CN" altLang="en-US" sz="4000" dirty="0">
                <a:solidFill>
                  <a:schemeClr val="tx1"/>
                </a:solidFill>
                <a:latin typeface="+mj-ea"/>
              </a:rPr>
              <a:t>节点或者添加到</a:t>
            </a:r>
            <a:r>
              <a:rPr lang="en-US" altLang="zh-CN" sz="4000" dirty="0">
                <a:solidFill>
                  <a:schemeClr val="tx1"/>
                </a:solidFill>
                <a:latin typeface="+mj-ea"/>
              </a:rPr>
              <a:t>3-</a:t>
            </a:r>
            <a:r>
              <a:rPr lang="zh-CN" altLang="en-US" sz="4000" dirty="0">
                <a:solidFill>
                  <a:schemeClr val="tx1"/>
                </a:solidFill>
                <a:latin typeface="+mj-ea"/>
              </a:rPr>
              <a:t>节点</a:t>
            </a:r>
            <a:endParaRPr lang="en-US" altLang="zh-CN" sz="4000" dirty="0">
              <a:solidFill>
                <a:schemeClr val="tx1"/>
              </a:solidFill>
              <a:latin typeface="+mj-ea"/>
            </a:endParaRPr>
          </a:p>
          <a:p>
            <a:pPr marL="685800" indent="-685800" algn="l">
              <a:lnSpc>
                <a:spcPct val="150000"/>
              </a:lnSpc>
              <a:buFont typeface="Wingdings" pitchFamily="2" charset="2"/>
              <a:buChar char="u"/>
            </a:pPr>
            <a:r>
              <a:rPr lang="zh-CN" altLang="en-US" sz="4000" dirty="0">
                <a:solidFill>
                  <a:schemeClr val="tx1"/>
                </a:solidFill>
                <a:latin typeface="+mj-ea"/>
              </a:rPr>
              <a:t>添加到</a:t>
            </a:r>
            <a:r>
              <a:rPr lang="en-US" altLang="zh-CN" sz="4000" dirty="0">
                <a:solidFill>
                  <a:schemeClr val="tx1"/>
                </a:solidFill>
                <a:latin typeface="+mj-ea"/>
              </a:rPr>
              <a:t>2-</a:t>
            </a:r>
            <a:r>
              <a:rPr lang="zh-CN" altLang="en-US" sz="4000" dirty="0">
                <a:solidFill>
                  <a:schemeClr val="tx1"/>
                </a:solidFill>
                <a:latin typeface="+mj-ea"/>
              </a:rPr>
              <a:t>节点，形成一个</a:t>
            </a:r>
            <a:r>
              <a:rPr lang="en-US" altLang="zh-CN" sz="4000" dirty="0">
                <a:solidFill>
                  <a:schemeClr val="tx1"/>
                </a:solidFill>
                <a:latin typeface="+mj-ea"/>
              </a:rPr>
              <a:t>3-</a:t>
            </a:r>
            <a:r>
              <a:rPr lang="zh-CN" altLang="en-US" sz="4000" dirty="0">
                <a:solidFill>
                  <a:schemeClr val="tx1"/>
                </a:solidFill>
                <a:latin typeface="+mj-ea"/>
              </a:rPr>
              <a:t>节点</a:t>
            </a:r>
            <a:endParaRPr lang="en-US" altLang="zh-CN" sz="4000" dirty="0">
              <a:solidFill>
                <a:schemeClr val="tx1"/>
              </a:solidFill>
              <a:latin typeface="+mj-ea"/>
            </a:endParaRPr>
          </a:p>
          <a:p>
            <a:pPr marL="685800" indent="-685800" algn="l">
              <a:lnSpc>
                <a:spcPct val="150000"/>
              </a:lnSpc>
              <a:buFont typeface="Wingdings" pitchFamily="2" charset="2"/>
              <a:buChar char="u"/>
            </a:pPr>
            <a:r>
              <a:rPr lang="zh-CN" altLang="en-US" sz="4000" dirty="0">
                <a:solidFill>
                  <a:schemeClr val="tx1"/>
                </a:solidFill>
                <a:latin typeface="+mj-ea"/>
              </a:rPr>
              <a:t>添加到</a:t>
            </a:r>
            <a:r>
              <a:rPr lang="en-US" altLang="zh-CN" sz="4000" dirty="0">
                <a:solidFill>
                  <a:schemeClr val="tx1"/>
                </a:solidFill>
                <a:latin typeface="+mj-ea"/>
              </a:rPr>
              <a:t>3-</a:t>
            </a:r>
            <a:r>
              <a:rPr lang="zh-CN" altLang="en-US" sz="4000" dirty="0">
                <a:solidFill>
                  <a:schemeClr val="tx1"/>
                </a:solidFill>
                <a:latin typeface="+mj-ea"/>
              </a:rPr>
              <a:t>节点，暂时形成一个</a:t>
            </a:r>
            <a:r>
              <a:rPr lang="en-US" altLang="zh-CN" sz="4000" dirty="0">
                <a:solidFill>
                  <a:schemeClr val="tx1"/>
                </a:solidFill>
                <a:latin typeface="+mj-ea"/>
              </a:rPr>
              <a:t>4-</a:t>
            </a:r>
            <a:r>
              <a:rPr lang="zh-CN" altLang="en-US" sz="4000" dirty="0">
                <a:solidFill>
                  <a:schemeClr val="tx1"/>
                </a:solidFill>
                <a:latin typeface="+mj-ea"/>
              </a:rPr>
              <a:t>节点，然后把</a:t>
            </a:r>
            <a:r>
              <a:rPr lang="en-US" altLang="zh-CN" sz="4000" dirty="0">
                <a:solidFill>
                  <a:schemeClr val="tx1"/>
                </a:solidFill>
                <a:latin typeface="+mj-ea"/>
              </a:rPr>
              <a:t>4</a:t>
            </a:r>
            <a:r>
              <a:rPr lang="zh-CN" altLang="en-US" sz="4000" dirty="0">
                <a:solidFill>
                  <a:schemeClr val="tx1"/>
                </a:solidFill>
                <a:latin typeface="+mj-ea"/>
              </a:rPr>
              <a:t>节点进行分裂</a:t>
            </a:r>
            <a:endParaRPr lang="en-US" altLang="zh-CN" sz="4000" dirty="0">
              <a:solidFill>
                <a:schemeClr val="tx1"/>
              </a:solidFill>
              <a:latin typeface="+mj-ea"/>
            </a:endParaRPr>
          </a:p>
        </p:txBody>
      </p:sp>
      <p:sp>
        <p:nvSpPr>
          <p:cNvPr id="28"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40"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1"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2"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3"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4"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5"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6"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47" name="圆角矩形 46"/>
          <p:cNvSpPr/>
          <p:nvPr/>
        </p:nvSpPr>
        <p:spPr>
          <a:xfrm>
            <a:off x="1234598" y="2306520"/>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44267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wipe(left)">
                                      <p:cBhvr>
                                        <p:cTn id="69" dur="500"/>
                                        <p:tgtEl>
                                          <p:spTgt spid="3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500"/>
                                        <p:tgtEl>
                                          <p:spTgt spid="2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nodeType="with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par>
                                <p:cTn id="84" presetID="10" presetClass="entr" presetSubtype="0" fill="hold"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500"/>
                                        <p:tgtEl>
                                          <p:spTgt spid="2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animEffect transition="in" filter="wipe(left)">
                                      <p:cBhvr>
                                        <p:cTn id="91" dur="500"/>
                                        <p:tgtEl>
                                          <p:spTgt spid="39">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39">
                                            <p:txEl>
                                              <p:pRg st="1" end="1"/>
                                            </p:txEl>
                                          </p:spTgt>
                                        </p:tgtEl>
                                        <p:attrNameLst>
                                          <p:attrName>style.visibility</p:attrName>
                                        </p:attrNameLst>
                                      </p:cBhvr>
                                      <p:to>
                                        <p:strVal val="visible"/>
                                      </p:to>
                                    </p:set>
                                    <p:animEffect transition="in" filter="wipe(left)">
                                      <p:cBhvr>
                                        <p:cTn id="96" dur="500"/>
                                        <p:tgtEl>
                                          <p:spTgt spid="39">
                                            <p:txEl>
                                              <p:pRg st="1" end="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39">
                                            <p:txEl>
                                              <p:pRg st="2" end="2"/>
                                            </p:txEl>
                                          </p:spTgt>
                                        </p:tgtEl>
                                        <p:attrNameLst>
                                          <p:attrName>style.visibility</p:attrName>
                                        </p:attrNameLst>
                                      </p:cBhvr>
                                      <p:to>
                                        <p:strVal val="visible"/>
                                      </p:to>
                                    </p:set>
                                    <p:animEffect transition="in" filter="wipe(left)">
                                      <p:cBhvr>
                                        <p:cTn id="101" dur="500"/>
                                        <p:tgtEl>
                                          <p:spTgt spid="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animBg="1"/>
      <p:bldP spid="20" grpId="0" animBg="1"/>
      <p:bldP spid="21" grpId="0" animBg="1"/>
      <p:bldP spid="25" grpId="0" animBg="1"/>
      <p:bldP spid="26" grpId="0" animBg="1"/>
      <p:bldP spid="27" grpId="0" animBg="1"/>
      <p:bldP spid="5" grpId="0" animBg="1"/>
      <p:bldP spid="29" grpId="0"/>
      <p:bldP spid="30" grpId="0" animBg="1"/>
      <p:bldP spid="31" grpId="0" animBg="1"/>
      <p:bldP spid="32" grpId="0" animBg="1"/>
      <p:bldP spid="33" grpId="0" animBg="1"/>
      <p:bldP spid="34" grpId="0" animBg="1"/>
      <p:bldP spid="35" grpId="0" animBg="1"/>
      <p:bldP spid="36" grpId="0" animBg="1"/>
      <p:bldP spid="37" grpId="0" animBg="1"/>
      <p:bldP spid="3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6944" y="2321496"/>
            <a:ext cx="5329023" cy="923330"/>
          </a:xfrm>
          <a:prstGeom prst="rect">
            <a:avLst/>
          </a:prstGeom>
          <a:noFill/>
        </p:spPr>
        <p:txBody>
          <a:bodyPr wrap="none" lIns="182880" tIns="91440" rIns="182880" bIns="91440" rtlCol="0">
            <a:spAutoFit/>
          </a:bodyPr>
          <a:lstStyle/>
          <a:p>
            <a:pPr algn="l"/>
            <a:r>
              <a:rPr lang="en-US" altLang="zh-CN" sz="4800" dirty="0">
                <a:solidFill>
                  <a:schemeClr val="tx1"/>
                </a:solidFill>
                <a:latin typeface="+mj-ea"/>
                <a:ea typeface="+mj-ea"/>
              </a:rPr>
              <a:t>2-3</a:t>
            </a:r>
            <a:r>
              <a:rPr lang="zh-CN" altLang="en-US" sz="4800" dirty="0">
                <a:solidFill>
                  <a:schemeClr val="tx1"/>
                </a:solidFill>
                <a:latin typeface="+mj-ea"/>
                <a:ea typeface="+mj-ea"/>
              </a:rPr>
              <a:t>树添加节点   </a:t>
            </a:r>
            <a:endParaRPr lang="en-US" altLang="zh-CN" sz="4800" dirty="0">
              <a:solidFill>
                <a:schemeClr val="tx1"/>
              </a:solidFill>
              <a:latin typeface="+mj-ea"/>
              <a:ea typeface="+mj-ea"/>
            </a:endParaRPr>
          </a:p>
        </p:txBody>
      </p:sp>
      <p:sp>
        <p:nvSpPr>
          <p:cNvPr id="13" name="TextBox 12"/>
          <p:cNvSpPr txBox="1"/>
          <p:nvPr/>
        </p:nvSpPr>
        <p:spPr>
          <a:xfrm>
            <a:off x="1605346" y="3960563"/>
            <a:ext cx="13813718" cy="800219"/>
          </a:xfrm>
          <a:prstGeom prst="rect">
            <a:avLst/>
          </a:prstGeom>
          <a:noFill/>
        </p:spPr>
        <p:txBody>
          <a:bodyPr wrap="none" lIns="182880" tIns="91440" rIns="182880" bIns="91440" rtlCol="0">
            <a:spAutoFit/>
          </a:bodyPr>
          <a:lstStyle/>
          <a:p>
            <a:pPr marL="571500" indent="-571500" algn="l">
              <a:buFont typeface="Wingdings" pitchFamily="2" charset="2"/>
              <a:buChar char="u"/>
            </a:pPr>
            <a:r>
              <a:rPr lang="zh-CN" altLang="en-US" sz="4000" dirty="0">
                <a:solidFill>
                  <a:schemeClr val="tx1"/>
                </a:solidFill>
              </a:rPr>
              <a:t>如果待融合的节点是</a:t>
            </a:r>
            <a:r>
              <a:rPr lang="en-US" altLang="zh-CN" sz="4000" dirty="0">
                <a:solidFill>
                  <a:schemeClr val="tx1"/>
                </a:solidFill>
              </a:rPr>
              <a:t>3-</a:t>
            </a:r>
            <a:r>
              <a:rPr lang="zh-CN" altLang="en-US" sz="4000" dirty="0">
                <a:solidFill>
                  <a:schemeClr val="tx1"/>
                </a:solidFill>
              </a:rPr>
              <a:t>节点的叶子节点，父节点是</a:t>
            </a:r>
            <a:r>
              <a:rPr lang="en-US" altLang="zh-CN" sz="4000" dirty="0">
                <a:solidFill>
                  <a:schemeClr val="tx1"/>
                </a:solidFill>
              </a:rPr>
              <a:t>2-</a:t>
            </a:r>
            <a:r>
              <a:rPr lang="zh-CN" altLang="en-US" sz="4000" dirty="0">
                <a:solidFill>
                  <a:schemeClr val="tx1"/>
                </a:solidFill>
              </a:rPr>
              <a:t>节点</a:t>
            </a:r>
          </a:p>
        </p:txBody>
      </p:sp>
      <p:grpSp>
        <p:nvGrpSpPr>
          <p:cNvPr id="4114" name="组合 4113"/>
          <p:cNvGrpSpPr/>
          <p:nvPr/>
        </p:nvGrpSpPr>
        <p:grpSpPr>
          <a:xfrm>
            <a:off x="1432544" y="5350242"/>
            <a:ext cx="4345940" cy="2904432"/>
            <a:chOff x="716272" y="2675121"/>
            <a:chExt cx="2172970" cy="1452216"/>
          </a:xfrm>
        </p:grpSpPr>
        <p:sp>
          <p:nvSpPr>
            <p:cNvPr id="14" name="矩形 13"/>
            <p:cNvSpPr/>
            <p:nvPr/>
          </p:nvSpPr>
          <p:spPr>
            <a:xfrm>
              <a:off x="716272" y="3649031"/>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2</a:t>
              </a:r>
              <a:endParaRPr lang="zh-CN" altLang="en-US" dirty="0">
                <a:solidFill>
                  <a:schemeClr val="tx1"/>
                </a:solidFill>
              </a:endParaRPr>
            </a:p>
          </p:txBody>
        </p:sp>
        <p:sp>
          <p:nvSpPr>
            <p:cNvPr id="15" name="矩形 14"/>
            <p:cNvSpPr/>
            <p:nvPr/>
          </p:nvSpPr>
          <p:spPr>
            <a:xfrm>
              <a:off x="1621162" y="2675121"/>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6</a:t>
              </a:r>
              <a:endParaRPr lang="zh-CN" altLang="en-US" dirty="0">
                <a:solidFill>
                  <a:schemeClr val="tx1"/>
                </a:solidFill>
              </a:endParaRPr>
            </a:p>
          </p:txBody>
        </p:sp>
        <p:sp>
          <p:nvSpPr>
            <p:cNvPr id="16" name="矩形 15"/>
            <p:cNvSpPr/>
            <p:nvPr/>
          </p:nvSpPr>
          <p:spPr>
            <a:xfrm>
              <a:off x="2393779" y="3649031"/>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12</a:t>
              </a:r>
              <a:endParaRPr lang="zh-CN" altLang="en-US" dirty="0">
                <a:solidFill>
                  <a:schemeClr val="tx1"/>
                </a:solidFill>
              </a:endParaRPr>
            </a:p>
          </p:txBody>
        </p:sp>
        <p:cxnSp>
          <p:nvCxnSpPr>
            <p:cNvPr id="17" name="直接连接符 16"/>
            <p:cNvCxnSpPr>
              <a:endCxn id="14" idx="0"/>
            </p:cNvCxnSpPr>
            <p:nvPr/>
          </p:nvCxnSpPr>
          <p:spPr>
            <a:xfrm flipH="1">
              <a:off x="964004" y="3149428"/>
              <a:ext cx="648444" cy="499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6" idx="0"/>
            </p:cNvCxnSpPr>
            <p:nvPr/>
          </p:nvCxnSpPr>
          <p:spPr>
            <a:xfrm>
              <a:off x="2102504" y="3149428"/>
              <a:ext cx="539007" cy="499603"/>
            </a:xfrm>
            <a:prstGeom prst="line">
              <a:avLst/>
            </a:prstGeom>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212517" y="3647405"/>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5</a:t>
              </a:r>
              <a:endParaRPr lang="zh-CN" altLang="en-US" dirty="0">
                <a:solidFill>
                  <a:schemeClr val="tx1"/>
                </a:solidFill>
              </a:endParaRPr>
            </a:p>
          </p:txBody>
        </p:sp>
      </p:grpSp>
      <p:grpSp>
        <p:nvGrpSpPr>
          <p:cNvPr id="4105" name="组合 4104"/>
          <p:cNvGrpSpPr/>
          <p:nvPr/>
        </p:nvGrpSpPr>
        <p:grpSpPr>
          <a:xfrm>
            <a:off x="8508240" y="5328471"/>
            <a:ext cx="5325688" cy="2900822"/>
            <a:chOff x="4254120" y="2664235"/>
            <a:chExt cx="2662844" cy="1450411"/>
          </a:xfrm>
        </p:grpSpPr>
        <p:sp>
          <p:nvSpPr>
            <p:cNvPr id="36" name="矩形 35"/>
            <p:cNvSpPr/>
            <p:nvPr/>
          </p:nvSpPr>
          <p:spPr>
            <a:xfrm>
              <a:off x="4743994" y="363634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4</a:t>
              </a:r>
              <a:endParaRPr lang="zh-CN" altLang="en-US" dirty="0">
                <a:solidFill>
                  <a:schemeClr val="tx1"/>
                </a:solidFill>
              </a:endParaRPr>
            </a:p>
          </p:txBody>
        </p:sp>
        <p:sp>
          <p:nvSpPr>
            <p:cNvPr id="37" name="矩形 36"/>
            <p:cNvSpPr/>
            <p:nvPr/>
          </p:nvSpPr>
          <p:spPr>
            <a:xfrm>
              <a:off x="5648884" y="2664235"/>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6</a:t>
              </a:r>
              <a:endParaRPr lang="zh-CN" altLang="en-US" dirty="0">
                <a:solidFill>
                  <a:schemeClr val="tx1"/>
                </a:solidFill>
              </a:endParaRPr>
            </a:p>
          </p:txBody>
        </p:sp>
        <p:sp>
          <p:nvSpPr>
            <p:cNvPr id="38" name="矩形 37"/>
            <p:cNvSpPr/>
            <p:nvPr/>
          </p:nvSpPr>
          <p:spPr>
            <a:xfrm>
              <a:off x="6421501" y="363634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12</a:t>
              </a:r>
              <a:endParaRPr lang="zh-CN" altLang="en-US" dirty="0">
                <a:solidFill>
                  <a:schemeClr val="tx1"/>
                </a:solidFill>
              </a:endParaRPr>
            </a:p>
          </p:txBody>
        </p:sp>
        <p:cxnSp>
          <p:nvCxnSpPr>
            <p:cNvPr id="39" name="直接连接符 38"/>
            <p:cNvCxnSpPr>
              <a:endCxn id="36" idx="0"/>
            </p:cNvCxnSpPr>
            <p:nvPr/>
          </p:nvCxnSpPr>
          <p:spPr>
            <a:xfrm flipH="1">
              <a:off x="4991726" y="3138542"/>
              <a:ext cx="648444" cy="497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endCxn id="38" idx="0"/>
            </p:cNvCxnSpPr>
            <p:nvPr/>
          </p:nvCxnSpPr>
          <p:spPr>
            <a:xfrm>
              <a:off x="6130226" y="3138542"/>
              <a:ext cx="539007" cy="497798"/>
            </a:xfrm>
            <a:prstGeom prst="line">
              <a:avLst/>
            </a:prstGeom>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239457" y="363634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5</a:t>
              </a:r>
              <a:endParaRPr lang="zh-CN" altLang="en-US" dirty="0">
                <a:solidFill>
                  <a:schemeClr val="tx1"/>
                </a:solidFill>
              </a:endParaRPr>
            </a:p>
          </p:txBody>
        </p:sp>
        <p:sp>
          <p:nvSpPr>
            <p:cNvPr id="42" name="矩形 41"/>
            <p:cNvSpPr/>
            <p:nvPr/>
          </p:nvSpPr>
          <p:spPr>
            <a:xfrm>
              <a:off x="4254120" y="363634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2</a:t>
              </a:r>
              <a:endParaRPr lang="zh-CN" altLang="en-US" dirty="0">
                <a:solidFill>
                  <a:schemeClr val="tx1"/>
                </a:solidFill>
              </a:endParaRPr>
            </a:p>
          </p:txBody>
        </p:sp>
      </p:grpSp>
      <p:grpSp>
        <p:nvGrpSpPr>
          <p:cNvPr id="4108" name="组合 4107"/>
          <p:cNvGrpSpPr/>
          <p:nvPr/>
        </p:nvGrpSpPr>
        <p:grpSpPr>
          <a:xfrm>
            <a:off x="10086828" y="9705334"/>
            <a:ext cx="3791632" cy="2927172"/>
            <a:chOff x="9809468" y="2721240"/>
            <a:chExt cx="1895816" cy="1463586"/>
          </a:xfrm>
        </p:grpSpPr>
        <p:sp>
          <p:nvSpPr>
            <p:cNvPr id="46" name="矩形 45"/>
            <p:cNvSpPr/>
            <p:nvPr/>
          </p:nvSpPr>
          <p:spPr>
            <a:xfrm>
              <a:off x="10714358" y="272124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6</a:t>
              </a:r>
              <a:endParaRPr lang="zh-CN" altLang="en-US" dirty="0">
                <a:solidFill>
                  <a:schemeClr val="tx1"/>
                </a:solidFill>
              </a:endParaRPr>
            </a:p>
          </p:txBody>
        </p:sp>
        <p:sp>
          <p:nvSpPr>
            <p:cNvPr id="47" name="矩形 46"/>
            <p:cNvSpPr/>
            <p:nvPr/>
          </p:nvSpPr>
          <p:spPr>
            <a:xfrm>
              <a:off x="11209821" y="370652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12</a:t>
              </a:r>
              <a:endParaRPr lang="zh-CN" altLang="en-US" dirty="0">
                <a:solidFill>
                  <a:schemeClr val="tx1"/>
                </a:solidFill>
              </a:endParaRPr>
            </a:p>
          </p:txBody>
        </p:sp>
        <p:cxnSp>
          <p:nvCxnSpPr>
            <p:cNvPr id="48" name="直接连接符 47"/>
            <p:cNvCxnSpPr>
              <a:stCxn id="52" idx="2"/>
            </p:cNvCxnSpPr>
            <p:nvPr/>
          </p:nvCxnSpPr>
          <p:spPr>
            <a:xfrm flipH="1">
              <a:off x="10057201" y="3199546"/>
              <a:ext cx="411400" cy="491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6" idx="2"/>
              <a:endCxn id="47" idx="0"/>
            </p:cNvCxnSpPr>
            <p:nvPr/>
          </p:nvCxnSpPr>
          <p:spPr>
            <a:xfrm>
              <a:off x="10962090" y="3199546"/>
              <a:ext cx="495463" cy="506974"/>
            </a:xfrm>
            <a:prstGeom prst="line">
              <a:avLst/>
            </a:prstGeom>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10479575" y="3691418"/>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5</a:t>
              </a:r>
              <a:endParaRPr lang="zh-CN" altLang="en-US" dirty="0">
                <a:solidFill>
                  <a:schemeClr val="tx1"/>
                </a:solidFill>
              </a:endParaRPr>
            </a:p>
          </p:txBody>
        </p:sp>
        <p:sp>
          <p:nvSpPr>
            <p:cNvPr id="51" name="矩形 50"/>
            <p:cNvSpPr/>
            <p:nvPr/>
          </p:nvSpPr>
          <p:spPr>
            <a:xfrm>
              <a:off x="9809468" y="370652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2</a:t>
              </a:r>
              <a:endParaRPr lang="zh-CN" altLang="en-US" dirty="0">
                <a:solidFill>
                  <a:schemeClr val="tx1"/>
                </a:solidFill>
              </a:endParaRPr>
            </a:p>
          </p:txBody>
        </p:sp>
        <p:sp>
          <p:nvSpPr>
            <p:cNvPr id="52" name="矩形 51"/>
            <p:cNvSpPr/>
            <p:nvPr/>
          </p:nvSpPr>
          <p:spPr>
            <a:xfrm>
              <a:off x="10220869" y="272124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4</a:t>
              </a:r>
              <a:endParaRPr lang="zh-CN" altLang="en-US" dirty="0">
                <a:solidFill>
                  <a:schemeClr val="tx1"/>
                </a:solidFill>
              </a:endParaRPr>
            </a:p>
          </p:txBody>
        </p:sp>
        <p:cxnSp>
          <p:nvCxnSpPr>
            <p:cNvPr id="53" name="直接连接符 52"/>
            <p:cNvCxnSpPr>
              <a:stCxn id="46" idx="1"/>
              <a:endCxn id="50" idx="0"/>
            </p:cNvCxnSpPr>
            <p:nvPr/>
          </p:nvCxnSpPr>
          <p:spPr>
            <a:xfrm>
              <a:off x="10714358" y="2960393"/>
              <a:ext cx="12949" cy="7310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07" name="组合 4106"/>
          <p:cNvGrpSpPr/>
          <p:nvPr/>
        </p:nvGrpSpPr>
        <p:grpSpPr>
          <a:xfrm>
            <a:off x="18776043" y="5477262"/>
            <a:ext cx="5015110" cy="5200696"/>
            <a:chOff x="6880466" y="2499478"/>
            <a:chExt cx="2507555" cy="2600348"/>
          </a:xfrm>
        </p:grpSpPr>
        <p:sp>
          <p:nvSpPr>
            <p:cNvPr id="58" name="矩形 57"/>
            <p:cNvSpPr/>
            <p:nvPr/>
          </p:nvSpPr>
          <p:spPr>
            <a:xfrm>
              <a:off x="7215051" y="3473388"/>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4</a:t>
              </a:r>
              <a:endParaRPr lang="zh-CN" altLang="en-US" dirty="0">
                <a:solidFill>
                  <a:schemeClr val="tx1"/>
                </a:solidFill>
              </a:endParaRPr>
            </a:p>
          </p:txBody>
        </p:sp>
        <p:sp>
          <p:nvSpPr>
            <p:cNvPr id="59" name="矩形 58"/>
            <p:cNvSpPr/>
            <p:nvPr/>
          </p:nvSpPr>
          <p:spPr>
            <a:xfrm>
              <a:off x="8119941" y="2499478"/>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6</a:t>
              </a:r>
              <a:endParaRPr lang="zh-CN" altLang="en-US" dirty="0">
                <a:solidFill>
                  <a:schemeClr val="tx1"/>
                </a:solidFill>
              </a:endParaRPr>
            </a:p>
          </p:txBody>
        </p:sp>
        <p:sp>
          <p:nvSpPr>
            <p:cNvPr id="60" name="矩形 59"/>
            <p:cNvSpPr/>
            <p:nvPr/>
          </p:nvSpPr>
          <p:spPr>
            <a:xfrm>
              <a:off x="8892558" y="3473388"/>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12</a:t>
              </a:r>
              <a:endParaRPr lang="zh-CN" altLang="en-US" dirty="0">
                <a:solidFill>
                  <a:schemeClr val="tx1"/>
                </a:solidFill>
              </a:endParaRPr>
            </a:p>
          </p:txBody>
        </p:sp>
        <p:cxnSp>
          <p:nvCxnSpPr>
            <p:cNvPr id="61" name="直接连接符 60"/>
            <p:cNvCxnSpPr>
              <a:endCxn id="58" idx="0"/>
            </p:cNvCxnSpPr>
            <p:nvPr/>
          </p:nvCxnSpPr>
          <p:spPr>
            <a:xfrm flipH="1">
              <a:off x="7462783" y="2973785"/>
              <a:ext cx="648444" cy="499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endCxn id="60" idx="0"/>
            </p:cNvCxnSpPr>
            <p:nvPr/>
          </p:nvCxnSpPr>
          <p:spPr>
            <a:xfrm>
              <a:off x="8601283" y="2973785"/>
              <a:ext cx="539007" cy="499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8" idx="2"/>
              <a:endCxn id="65" idx="0"/>
            </p:cNvCxnSpPr>
            <p:nvPr/>
          </p:nvCxnSpPr>
          <p:spPr>
            <a:xfrm flipH="1">
              <a:off x="7128198" y="3951694"/>
              <a:ext cx="334585" cy="669826"/>
            </a:xfrm>
            <a:prstGeom prst="line">
              <a:avLst/>
            </a:prstGeom>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7918919" y="462152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5</a:t>
              </a:r>
              <a:endParaRPr lang="zh-CN" altLang="en-US" dirty="0">
                <a:solidFill>
                  <a:schemeClr val="tx1"/>
                </a:solidFill>
              </a:endParaRPr>
            </a:p>
          </p:txBody>
        </p:sp>
        <p:sp>
          <p:nvSpPr>
            <p:cNvPr id="65" name="矩形 64"/>
            <p:cNvSpPr/>
            <p:nvPr/>
          </p:nvSpPr>
          <p:spPr>
            <a:xfrm>
              <a:off x="6880466" y="462152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2</a:t>
              </a:r>
              <a:endParaRPr lang="zh-CN" altLang="en-US" dirty="0">
                <a:solidFill>
                  <a:schemeClr val="tx1"/>
                </a:solidFill>
              </a:endParaRPr>
            </a:p>
          </p:txBody>
        </p:sp>
        <p:cxnSp>
          <p:nvCxnSpPr>
            <p:cNvPr id="66" name="直接连接符 65"/>
            <p:cNvCxnSpPr>
              <a:stCxn id="58" idx="2"/>
              <a:endCxn id="64" idx="0"/>
            </p:cNvCxnSpPr>
            <p:nvPr/>
          </p:nvCxnSpPr>
          <p:spPr>
            <a:xfrm>
              <a:off x="7462783" y="3951694"/>
              <a:ext cx="703868" cy="669826"/>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09" name="右箭头 4108"/>
          <p:cNvSpPr/>
          <p:nvPr/>
        </p:nvSpPr>
        <p:spPr>
          <a:xfrm>
            <a:off x="5800242" y="5955569"/>
            <a:ext cx="2560568" cy="85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latin typeface="+mj-ea"/>
                <a:ea typeface="+mj-ea"/>
              </a:rPr>
              <a:t>插入</a:t>
            </a:r>
            <a:r>
              <a:rPr lang="en-US" altLang="zh-CN" sz="2800" dirty="0">
                <a:solidFill>
                  <a:schemeClr val="tx1"/>
                </a:solidFill>
                <a:latin typeface="+mj-ea"/>
                <a:ea typeface="+mj-ea"/>
              </a:rPr>
              <a:t>4</a:t>
            </a:r>
            <a:endParaRPr lang="zh-CN" altLang="en-US" sz="2800" dirty="0">
              <a:solidFill>
                <a:schemeClr val="tx1"/>
              </a:solidFill>
              <a:latin typeface="+mj-ea"/>
              <a:ea typeface="+mj-ea"/>
            </a:endParaRPr>
          </a:p>
        </p:txBody>
      </p:sp>
      <p:sp>
        <p:nvSpPr>
          <p:cNvPr id="84" name="右箭头 83"/>
          <p:cNvSpPr/>
          <p:nvPr/>
        </p:nvSpPr>
        <p:spPr>
          <a:xfrm>
            <a:off x="14885197" y="6277084"/>
            <a:ext cx="2771430" cy="7704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分裂</a:t>
            </a:r>
          </a:p>
        </p:txBody>
      </p:sp>
      <p:sp>
        <p:nvSpPr>
          <p:cNvPr id="85" name="右箭头 84"/>
          <p:cNvSpPr/>
          <p:nvPr/>
        </p:nvSpPr>
        <p:spPr>
          <a:xfrm rot="20593228" flipH="1">
            <a:off x="15113485" y="9107594"/>
            <a:ext cx="2724254" cy="852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合并</a:t>
            </a:r>
          </a:p>
        </p:txBody>
      </p:sp>
      <p:sp>
        <p:nvSpPr>
          <p:cNvPr id="4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54"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55"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56"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7"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7"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8"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9"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70" name="圆角矩形 69"/>
          <p:cNvSpPr/>
          <p:nvPr/>
        </p:nvSpPr>
        <p:spPr>
          <a:xfrm>
            <a:off x="1234598" y="2306520"/>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99103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4114"/>
                                        </p:tgtEl>
                                        <p:attrNameLst>
                                          <p:attrName>style.visibility</p:attrName>
                                        </p:attrNameLst>
                                      </p:cBhvr>
                                      <p:to>
                                        <p:strVal val="visible"/>
                                      </p:to>
                                    </p:set>
                                    <p:animEffect transition="in" filter="fade">
                                      <p:cBhvr>
                                        <p:cTn id="10" dur="500"/>
                                        <p:tgtEl>
                                          <p:spTgt spid="41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109"/>
                                        </p:tgtEl>
                                        <p:attrNameLst>
                                          <p:attrName>style.visibility</p:attrName>
                                        </p:attrNameLst>
                                      </p:cBhvr>
                                      <p:to>
                                        <p:strVal val="visible"/>
                                      </p:to>
                                    </p:set>
                                    <p:animEffect transition="in" filter="wipe(left)">
                                      <p:cBhvr>
                                        <p:cTn id="15" dur="500"/>
                                        <p:tgtEl>
                                          <p:spTgt spid="410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05"/>
                                        </p:tgtEl>
                                        <p:attrNameLst>
                                          <p:attrName>style.visibility</p:attrName>
                                        </p:attrNameLst>
                                      </p:cBhvr>
                                      <p:to>
                                        <p:strVal val="visible"/>
                                      </p:to>
                                    </p:set>
                                    <p:animEffect transition="in" filter="fade">
                                      <p:cBhvr>
                                        <p:cTn id="20" dur="500"/>
                                        <p:tgtEl>
                                          <p:spTgt spid="410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wipe(left)">
                                      <p:cBhvr>
                                        <p:cTn id="25" dur="500"/>
                                        <p:tgtEl>
                                          <p:spTgt spid="8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107"/>
                                        </p:tgtEl>
                                        <p:attrNameLst>
                                          <p:attrName>style.visibility</p:attrName>
                                        </p:attrNameLst>
                                      </p:cBhvr>
                                      <p:to>
                                        <p:strVal val="visible"/>
                                      </p:to>
                                    </p:set>
                                    <p:animEffect transition="in" filter="fade">
                                      <p:cBhvr>
                                        <p:cTn id="30" dur="500"/>
                                        <p:tgtEl>
                                          <p:spTgt spid="410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wipe(right)">
                                      <p:cBhvr>
                                        <p:cTn id="35" dur="500"/>
                                        <p:tgtEl>
                                          <p:spTgt spid="8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108"/>
                                        </p:tgtEl>
                                        <p:attrNameLst>
                                          <p:attrName>style.visibility</p:attrName>
                                        </p:attrNameLst>
                                      </p:cBhvr>
                                      <p:to>
                                        <p:strVal val="visible"/>
                                      </p:to>
                                    </p:set>
                                    <p:animEffect transition="in" filter="fade">
                                      <p:cBhvr>
                                        <p:cTn id="40" dur="500"/>
                                        <p:tgtEl>
                                          <p:spTgt spid="4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109" grpId="0" animBg="1"/>
      <p:bldP spid="84" grpId="0" animBg="1"/>
      <p:bldP spid="8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52861" y="2368334"/>
            <a:ext cx="4396075" cy="923330"/>
          </a:xfrm>
          <a:prstGeom prst="rect">
            <a:avLst/>
          </a:prstGeom>
          <a:noFill/>
        </p:spPr>
        <p:txBody>
          <a:bodyPr wrap="none" lIns="182880" tIns="91440" rIns="182880" bIns="91440" rtlCol="0">
            <a:spAutoFit/>
          </a:bodyPr>
          <a:lstStyle/>
          <a:p>
            <a:pPr algn="l"/>
            <a:r>
              <a:rPr lang="en-US" altLang="zh-CN" sz="4800" dirty="0">
                <a:solidFill>
                  <a:schemeClr val="tx1"/>
                </a:solidFill>
                <a:latin typeface="+mj-ea"/>
                <a:ea typeface="+mj-ea"/>
              </a:rPr>
              <a:t>2-3</a:t>
            </a:r>
            <a:r>
              <a:rPr lang="zh-CN" altLang="en-US" sz="4800" dirty="0">
                <a:solidFill>
                  <a:schemeClr val="tx1"/>
                </a:solidFill>
                <a:latin typeface="+mj-ea"/>
                <a:ea typeface="+mj-ea"/>
              </a:rPr>
              <a:t>树添加节点</a:t>
            </a:r>
            <a:endParaRPr lang="en-US" altLang="zh-CN" sz="4800" dirty="0">
              <a:solidFill>
                <a:schemeClr val="tx1"/>
              </a:solidFill>
              <a:latin typeface="+mj-ea"/>
              <a:ea typeface="+mj-ea"/>
            </a:endParaRPr>
          </a:p>
        </p:txBody>
      </p:sp>
      <p:sp>
        <p:nvSpPr>
          <p:cNvPr id="13" name="TextBox 12"/>
          <p:cNvSpPr txBox="1"/>
          <p:nvPr/>
        </p:nvSpPr>
        <p:spPr>
          <a:xfrm>
            <a:off x="1657894" y="3637398"/>
            <a:ext cx="14328281" cy="800219"/>
          </a:xfrm>
          <a:prstGeom prst="rect">
            <a:avLst/>
          </a:prstGeom>
          <a:noFill/>
        </p:spPr>
        <p:txBody>
          <a:bodyPr wrap="none" lIns="182880" tIns="91440" rIns="182880" bIns="91440" rtlCol="0">
            <a:spAutoFit/>
          </a:bodyPr>
          <a:lstStyle/>
          <a:p>
            <a:pPr marL="571500" indent="-571500" algn="l">
              <a:buFont typeface="Wingdings" pitchFamily="2" charset="2"/>
              <a:buChar char="u"/>
            </a:pPr>
            <a:r>
              <a:rPr lang="zh-CN" altLang="en-US" sz="4000" dirty="0">
                <a:solidFill>
                  <a:schemeClr val="tx1"/>
                </a:solidFill>
              </a:rPr>
              <a:t>如果待融合的节点是</a:t>
            </a:r>
            <a:r>
              <a:rPr lang="en-US" altLang="zh-CN" sz="4000" dirty="0">
                <a:solidFill>
                  <a:schemeClr val="tx1"/>
                </a:solidFill>
              </a:rPr>
              <a:t>3-</a:t>
            </a:r>
            <a:r>
              <a:rPr lang="zh-CN" altLang="en-US" sz="4000" dirty="0">
                <a:solidFill>
                  <a:schemeClr val="tx1"/>
                </a:solidFill>
              </a:rPr>
              <a:t>节点的叶子节点，父节点也是</a:t>
            </a:r>
            <a:r>
              <a:rPr lang="en-US" altLang="zh-CN" sz="4000" dirty="0">
                <a:solidFill>
                  <a:schemeClr val="tx1"/>
                </a:solidFill>
              </a:rPr>
              <a:t>3-</a:t>
            </a:r>
            <a:r>
              <a:rPr lang="zh-CN" altLang="en-US" sz="4000" dirty="0">
                <a:solidFill>
                  <a:schemeClr val="tx1"/>
                </a:solidFill>
              </a:rPr>
              <a:t>节点</a:t>
            </a:r>
          </a:p>
        </p:txBody>
      </p:sp>
      <p:sp>
        <p:nvSpPr>
          <p:cNvPr id="48" name="右箭头 47"/>
          <p:cNvSpPr/>
          <p:nvPr/>
        </p:nvSpPr>
        <p:spPr>
          <a:xfrm>
            <a:off x="6613176" y="5256144"/>
            <a:ext cx="2609092" cy="827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插入</a:t>
            </a:r>
            <a:r>
              <a:rPr lang="en-US" altLang="zh-CN" sz="2800" dirty="0">
                <a:solidFill>
                  <a:schemeClr val="tx1"/>
                </a:solidFill>
              </a:rPr>
              <a:t>4</a:t>
            </a:r>
            <a:endParaRPr lang="zh-CN" altLang="en-US" sz="2800" dirty="0">
              <a:solidFill>
                <a:schemeClr val="tx1"/>
              </a:solidFill>
            </a:endParaRPr>
          </a:p>
        </p:txBody>
      </p:sp>
      <p:grpSp>
        <p:nvGrpSpPr>
          <p:cNvPr id="4107" name="组合 4106"/>
          <p:cNvGrpSpPr/>
          <p:nvPr/>
        </p:nvGrpSpPr>
        <p:grpSpPr>
          <a:xfrm>
            <a:off x="1102734" y="4609003"/>
            <a:ext cx="4476572" cy="2922594"/>
            <a:chOff x="650956" y="2660853"/>
            <a:chExt cx="2238286" cy="1461297"/>
          </a:xfrm>
        </p:grpSpPr>
        <p:sp>
          <p:nvSpPr>
            <p:cNvPr id="15" name="矩形 14"/>
            <p:cNvSpPr/>
            <p:nvPr/>
          </p:nvSpPr>
          <p:spPr>
            <a:xfrm>
              <a:off x="650956" y="3643844"/>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2</a:t>
              </a:r>
              <a:endParaRPr lang="zh-CN" altLang="en-US" dirty="0">
                <a:solidFill>
                  <a:schemeClr val="tx1"/>
                </a:solidFill>
              </a:endParaRPr>
            </a:p>
          </p:txBody>
        </p:sp>
        <p:sp>
          <p:nvSpPr>
            <p:cNvPr id="16" name="矩形 15"/>
            <p:cNvSpPr/>
            <p:nvPr/>
          </p:nvSpPr>
          <p:spPr>
            <a:xfrm>
              <a:off x="1472573" y="2660853"/>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6</a:t>
              </a:r>
              <a:endParaRPr lang="zh-CN" altLang="en-US" dirty="0">
                <a:solidFill>
                  <a:schemeClr val="tx1"/>
                </a:solidFill>
              </a:endParaRPr>
            </a:p>
          </p:txBody>
        </p:sp>
        <p:sp>
          <p:nvSpPr>
            <p:cNvPr id="17" name="矩形 16"/>
            <p:cNvSpPr/>
            <p:nvPr/>
          </p:nvSpPr>
          <p:spPr>
            <a:xfrm>
              <a:off x="2393779" y="3643844"/>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12</a:t>
              </a:r>
              <a:endParaRPr lang="zh-CN" altLang="en-US" dirty="0">
                <a:solidFill>
                  <a:schemeClr val="tx1"/>
                </a:solidFill>
              </a:endParaRPr>
            </a:p>
          </p:txBody>
        </p:sp>
        <p:cxnSp>
          <p:nvCxnSpPr>
            <p:cNvPr id="18" name="直接连接符 17"/>
            <p:cNvCxnSpPr>
              <a:stCxn id="16" idx="2"/>
              <a:endCxn id="20" idx="1"/>
            </p:cNvCxnSpPr>
            <p:nvPr/>
          </p:nvCxnSpPr>
          <p:spPr>
            <a:xfrm flipH="1">
              <a:off x="1147201" y="3139159"/>
              <a:ext cx="573104" cy="743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51" idx="2"/>
              <a:endCxn id="17" idx="0"/>
            </p:cNvCxnSpPr>
            <p:nvPr/>
          </p:nvCxnSpPr>
          <p:spPr>
            <a:xfrm>
              <a:off x="2210018" y="3139159"/>
              <a:ext cx="431493" cy="504685"/>
            </a:xfrm>
            <a:prstGeom prst="line">
              <a:avLst/>
            </a:prstGeom>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147201" y="3643844"/>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5</a:t>
              </a:r>
              <a:endParaRPr lang="zh-CN" altLang="en-US" dirty="0">
                <a:solidFill>
                  <a:schemeClr val="tx1"/>
                </a:solidFill>
              </a:endParaRPr>
            </a:p>
          </p:txBody>
        </p:sp>
        <p:sp>
          <p:nvSpPr>
            <p:cNvPr id="51" name="矩形 50"/>
            <p:cNvSpPr/>
            <p:nvPr/>
          </p:nvSpPr>
          <p:spPr>
            <a:xfrm>
              <a:off x="1962286" y="2660853"/>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8</a:t>
              </a:r>
              <a:endParaRPr lang="zh-CN" altLang="en-US" dirty="0">
                <a:solidFill>
                  <a:schemeClr val="tx1"/>
                </a:solidFill>
              </a:endParaRPr>
            </a:p>
          </p:txBody>
        </p:sp>
        <p:sp>
          <p:nvSpPr>
            <p:cNvPr id="52" name="矩形 51"/>
            <p:cNvSpPr/>
            <p:nvPr/>
          </p:nvSpPr>
          <p:spPr>
            <a:xfrm>
              <a:off x="1720305" y="3643844"/>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7</a:t>
              </a:r>
              <a:endParaRPr lang="zh-CN" altLang="en-US" dirty="0">
                <a:solidFill>
                  <a:schemeClr val="tx1"/>
                </a:solidFill>
              </a:endParaRPr>
            </a:p>
          </p:txBody>
        </p:sp>
        <p:cxnSp>
          <p:nvCxnSpPr>
            <p:cNvPr id="53" name="直接连接符 52"/>
            <p:cNvCxnSpPr>
              <a:stCxn id="51" idx="1"/>
              <a:endCxn id="52" idx="0"/>
            </p:cNvCxnSpPr>
            <p:nvPr/>
          </p:nvCxnSpPr>
          <p:spPr>
            <a:xfrm>
              <a:off x="1962286" y="2900006"/>
              <a:ext cx="5751" cy="74383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06" name="组合 4105"/>
          <p:cNvGrpSpPr/>
          <p:nvPr/>
        </p:nvGrpSpPr>
        <p:grpSpPr>
          <a:xfrm>
            <a:off x="8476306" y="4661207"/>
            <a:ext cx="5465008" cy="2883910"/>
            <a:chOff x="3944021" y="2532641"/>
            <a:chExt cx="2732504" cy="1441955"/>
          </a:xfrm>
        </p:grpSpPr>
        <p:sp>
          <p:nvSpPr>
            <p:cNvPr id="56" name="矩形 55"/>
            <p:cNvSpPr/>
            <p:nvPr/>
          </p:nvSpPr>
          <p:spPr>
            <a:xfrm>
              <a:off x="3944021" y="349629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2</a:t>
              </a:r>
              <a:endParaRPr lang="zh-CN" altLang="en-US" dirty="0">
                <a:solidFill>
                  <a:schemeClr val="tx1"/>
                </a:solidFill>
              </a:endParaRPr>
            </a:p>
          </p:txBody>
        </p:sp>
        <p:sp>
          <p:nvSpPr>
            <p:cNvPr id="57" name="矩形 56"/>
            <p:cNvSpPr/>
            <p:nvPr/>
          </p:nvSpPr>
          <p:spPr>
            <a:xfrm>
              <a:off x="5038013" y="2532641"/>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6</a:t>
              </a:r>
              <a:endParaRPr lang="zh-CN" altLang="en-US" dirty="0">
                <a:solidFill>
                  <a:schemeClr val="tx1"/>
                </a:solidFill>
              </a:endParaRPr>
            </a:p>
          </p:txBody>
        </p:sp>
        <p:sp>
          <p:nvSpPr>
            <p:cNvPr id="58" name="矩形 57"/>
            <p:cNvSpPr/>
            <p:nvPr/>
          </p:nvSpPr>
          <p:spPr>
            <a:xfrm>
              <a:off x="6181062" y="349629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12</a:t>
              </a:r>
              <a:endParaRPr lang="zh-CN" altLang="en-US" dirty="0">
                <a:solidFill>
                  <a:schemeClr val="tx1"/>
                </a:solidFill>
              </a:endParaRPr>
            </a:p>
          </p:txBody>
        </p:sp>
        <p:cxnSp>
          <p:nvCxnSpPr>
            <p:cNvPr id="59" name="直接连接符 58"/>
            <p:cNvCxnSpPr>
              <a:endCxn id="67" idx="0"/>
            </p:cNvCxnSpPr>
            <p:nvPr/>
          </p:nvCxnSpPr>
          <p:spPr>
            <a:xfrm flipH="1">
              <a:off x="4682626" y="2907358"/>
              <a:ext cx="758196" cy="588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62" idx="2"/>
              <a:endCxn id="58" idx="0"/>
            </p:cNvCxnSpPr>
            <p:nvPr/>
          </p:nvCxnSpPr>
          <p:spPr>
            <a:xfrm>
              <a:off x="5775458" y="3010947"/>
              <a:ext cx="653336" cy="485343"/>
            </a:xfrm>
            <a:prstGeom prst="line">
              <a:avLst/>
            </a:prstGeom>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4934071" y="349629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5</a:t>
              </a:r>
              <a:endParaRPr lang="zh-CN" altLang="en-US" dirty="0">
                <a:solidFill>
                  <a:schemeClr val="tx1"/>
                </a:solidFill>
              </a:endParaRPr>
            </a:p>
          </p:txBody>
        </p:sp>
        <p:sp>
          <p:nvSpPr>
            <p:cNvPr id="62" name="矩形 61"/>
            <p:cNvSpPr/>
            <p:nvPr/>
          </p:nvSpPr>
          <p:spPr>
            <a:xfrm>
              <a:off x="5527726" y="2532641"/>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8</a:t>
              </a:r>
              <a:endParaRPr lang="zh-CN" altLang="en-US" dirty="0">
                <a:solidFill>
                  <a:schemeClr val="tx1"/>
                </a:solidFill>
              </a:endParaRPr>
            </a:p>
          </p:txBody>
        </p:sp>
        <p:sp>
          <p:nvSpPr>
            <p:cNvPr id="63" name="矩形 62"/>
            <p:cNvSpPr/>
            <p:nvPr/>
          </p:nvSpPr>
          <p:spPr>
            <a:xfrm>
              <a:off x="5509420" y="349629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7</a:t>
              </a:r>
              <a:endParaRPr lang="zh-CN" altLang="en-US" dirty="0">
                <a:solidFill>
                  <a:schemeClr val="tx1"/>
                </a:solidFill>
              </a:endParaRPr>
            </a:p>
          </p:txBody>
        </p:sp>
        <p:cxnSp>
          <p:nvCxnSpPr>
            <p:cNvPr id="64" name="直接连接符 63"/>
            <p:cNvCxnSpPr>
              <a:endCxn id="63" idx="0"/>
            </p:cNvCxnSpPr>
            <p:nvPr/>
          </p:nvCxnSpPr>
          <p:spPr>
            <a:xfrm>
              <a:off x="5615248" y="3014329"/>
              <a:ext cx="141904" cy="481961"/>
            </a:xfrm>
            <a:prstGeom prst="line">
              <a:avLst/>
            </a:prstGeom>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4434894" y="3496290"/>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4</a:t>
              </a:r>
              <a:endParaRPr lang="zh-CN" altLang="en-US" dirty="0">
                <a:solidFill>
                  <a:schemeClr val="tx1"/>
                </a:solidFill>
              </a:endParaRPr>
            </a:p>
          </p:txBody>
        </p:sp>
      </p:grpSp>
      <p:grpSp>
        <p:nvGrpSpPr>
          <p:cNvPr id="4118" name="组合 4117"/>
          <p:cNvGrpSpPr/>
          <p:nvPr/>
        </p:nvGrpSpPr>
        <p:grpSpPr>
          <a:xfrm>
            <a:off x="4038313" y="8019394"/>
            <a:ext cx="6174882" cy="5230888"/>
            <a:chOff x="9307582" y="2728803"/>
            <a:chExt cx="3087441" cy="2615444"/>
          </a:xfrm>
        </p:grpSpPr>
        <p:sp>
          <p:nvSpPr>
            <p:cNvPr id="39" name="矩形 38"/>
            <p:cNvSpPr/>
            <p:nvPr/>
          </p:nvSpPr>
          <p:spPr>
            <a:xfrm>
              <a:off x="9722606" y="3712541"/>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4</a:t>
              </a:r>
              <a:endParaRPr lang="zh-CN" altLang="en-US" dirty="0">
                <a:solidFill>
                  <a:schemeClr val="tx1"/>
                </a:solidFill>
              </a:endParaRPr>
            </a:p>
          </p:txBody>
        </p:sp>
        <p:sp>
          <p:nvSpPr>
            <p:cNvPr id="40" name="矩形 39"/>
            <p:cNvSpPr/>
            <p:nvPr/>
          </p:nvSpPr>
          <p:spPr>
            <a:xfrm>
              <a:off x="10524344" y="2728803"/>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6</a:t>
              </a:r>
              <a:endParaRPr lang="zh-CN" altLang="en-US" dirty="0">
                <a:solidFill>
                  <a:schemeClr val="tx1"/>
                </a:solidFill>
              </a:endParaRPr>
            </a:p>
          </p:txBody>
        </p:sp>
        <p:sp>
          <p:nvSpPr>
            <p:cNvPr id="41" name="矩形 40"/>
            <p:cNvSpPr/>
            <p:nvPr/>
          </p:nvSpPr>
          <p:spPr>
            <a:xfrm>
              <a:off x="11400113" y="3712541"/>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8</a:t>
              </a:r>
              <a:endParaRPr lang="zh-CN" altLang="en-US" dirty="0">
                <a:solidFill>
                  <a:schemeClr val="tx1"/>
                </a:solidFill>
              </a:endParaRPr>
            </a:p>
          </p:txBody>
        </p:sp>
        <p:cxnSp>
          <p:nvCxnSpPr>
            <p:cNvPr id="42" name="直接连接符 41"/>
            <p:cNvCxnSpPr>
              <a:stCxn id="40" idx="2"/>
              <a:endCxn id="39" idx="0"/>
            </p:cNvCxnSpPr>
            <p:nvPr/>
          </p:nvCxnSpPr>
          <p:spPr>
            <a:xfrm flipH="1">
              <a:off x="9970338" y="3207109"/>
              <a:ext cx="801738" cy="505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0" idx="2"/>
              <a:endCxn id="41" idx="0"/>
            </p:cNvCxnSpPr>
            <p:nvPr/>
          </p:nvCxnSpPr>
          <p:spPr>
            <a:xfrm>
              <a:off x="10772076" y="3207109"/>
              <a:ext cx="875769" cy="505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9" idx="2"/>
              <a:endCxn id="46" idx="0"/>
            </p:cNvCxnSpPr>
            <p:nvPr/>
          </p:nvCxnSpPr>
          <p:spPr>
            <a:xfrm flipH="1">
              <a:off x="9555314" y="4190847"/>
              <a:ext cx="415024" cy="669826"/>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10218069" y="4843521"/>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5</a:t>
              </a:r>
              <a:endParaRPr lang="zh-CN" altLang="en-US" dirty="0">
                <a:solidFill>
                  <a:schemeClr val="tx1"/>
                </a:solidFill>
              </a:endParaRPr>
            </a:p>
          </p:txBody>
        </p:sp>
        <p:sp>
          <p:nvSpPr>
            <p:cNvPr id="46" name="矩形 45"/>
            <p:cNvSpPr/>
            <p:nvPr/>
          </p:nvSpPr>
          <p:spPr>
            <a:xfrm>
              <a:off x="9307582" y="4860673"/>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2</a:t>
              </a:r>
              <a:endParaRPr lang="zh-CN" altLang="en-US" dirty="0">
                <a:solidFill>
                  <a:schemeClr val="tx1"/>
                </a:solidFill>
              </a:endParaRPr>
            </a:p>
          </p:txBody>
        </p:sp>
        <p:cxnSp>
          <p:nvCxnSpPr>
            <p:cNvPr id="47" name="直接连接符 46"/>
            <p:cNvCxnSpPr>
              <a:stCxn id="39" idx="2"/>
              <a:endCxn id="45" idx="0"/>
            </p:cNvCxnSpPr>
            <p:nvPr/>
          </p:nvCxnSpPr>
          <p:spPr>
            <a:xfrm>
              <a:off x="9970338" y="4190847"/>
              <a:ext cx="495463" cy="652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41" idx="2"/>
              <a:endCxn id="80" idx="0"/>
            </p:cNvCxnSpPr>
            <p:nvPr/>
          </p:nvCxnSpPr>
          <p:spPr>
            <a:xfrm flipH="1">
              <a:off x="11356569" y="4190847"/>
              <a:ext cx="291276" cy="675094"/>
            </a:xfrm>
            <a:prstGeom prst="line">
              <a:avLst/>
            </a:prstGeom>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1899560" y="4865941"/>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12</a:t>
              </a:r>
              <a:endParaRPr lang="zh-CN" altLang="en-US" dirty="0">
                <a:solidFill>
                  <a:schemeClr val="tx1"/>
                </a:solidFill>
              </a:endParaRPr>
            </a:p>
          </p:txBody>
        </p:sp>
        <p:sp>
          <p:nvSpPr>
            <p:cNvPr id="80" name="矩形 79"/>
            <p:cNvSpPr/>
            <p:nvPr/>
          </p:nvSpPr>
          <p:spPr>
            <a:xfrm>
              <a:off x="11108837" y="4865941"/>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7</a:t>
              </a:r>
              <a:endParaRPr lang="zh-CN" altLang="en-US" dirty="0">
                <a:solidFill>
                  <a:schemeClr val="tx1"/>
                </a:solidFill>
              </a:endParaRPr>
            </a:p>
          </p:txBody>
        </p:sp>
        <p:cxnSp>
          <p:nvCxnSpPr>
            <p:cNvPr id="81" name="直接连接符 80"/>
            <p:cNvCxnSpPr>
              <a:stCxn id="41" idx="2"/>
              <a:endCxn id="79" idx="0"/>
            </p:cNvCxnSpPr>
            <p:nvPr/>
          </p:nvCxnSpPr>
          <p:spPr>
            <a:xfrm>
              <a:off x="11647845" y="4190847"/>
              <a:ext cx="499447" cy="6750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24" name="组合 4123"/>
          <p:cNvGrpSpPr/>
          <p:nvPr/>
        </p:nvGrpSpPr>
        <p:grpSpPr>
          <a:xfrm>
            <a:off x="13601781" y="9694626"/>
            <a:ext cx="4782558" cy="2980020"/>
            <a:chOff x="3558999" y="4593279"/>
            <a:chExt cx="2391279" cy="1490010"/>
          </a:xfrm>
        </p:grpSpPr>
        <p:sp>
          <p:nvSpPr>
            <p:cNvPr id="30" name="矩形 29"/>
            <p:cNvSpPr/>
            <p:nvPr/>
          </p:nvSpPr>
          <p:spPr>
            <a:xfrm>
              <a:off x="4463889" y="4598412"/>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6</a:t>
              </a:r>
              <a:endParaRPr lang="zh-CN" altLang="en-US" dirty="0">
                <a:solidFill>
                  <a:schemeClr val="tx1"/>
                </a:solidFill>
              </a:endParaRPr>
            </a:p>
          </p:txBody>
        </p:sp>
        <p:sp>
          <p:nvSpPr>
            <p:cNvPr id="31" name="矩形 30"/>
            <p:cNvSpPr/>
            <p:nvPr/>
          </p:nvSpPr>
          <p:spPr>
            <a:xfrm>
              <a:off x="5454815" y="5604983"/>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12</a:t>
              </a:r>
              <a:endParaRPr lang="zh-CN" altLang="en-US" dirty="0">
                <a:solidFill>
                  <a:schemeClr val="tx1"/>
                </a:solidFill>
              </a:endParaRPr>
            </a:p>
          </p:txBody>
        </p:sp>
        <p:cxnSp>
          <p:nvCxnSpPr>
            <p:cNvPr id="32" name="直接连接符 31"/>
            <p:cNvCxnSpPr>
              <a:stCxn id="36" idx="2"/>
            </p:cNvCxnSpPr>
            <p:nvPr/>
          </p:nvCxnSpPr>
          <p:spPr>
            <a:xfrm flipH="1">
              <a:off x="3806732" y="5076718"/>
              <a:ext cx="411400" cy="491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93" idx="2"/>
              <a:endCxn id="31" idx="0"/>
            </p:cNvCxnSpPr>
            <p:nvPr/>
          </p:nvCxnSpPr>
          <p:spPr>
            <a:xfrm>
              <a:off x="5207084" y="5071585"/>
              <a:ext cx="495463" cy="533398"/>
            </a:xfrm>
            <a:prstGeom prst="line">
              <a:avLst/>
            </a:prstGeom>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229106" y="5604983"/>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5</a:t>
              </a:r>
              <a:endParaRPr lang="zh-CN" altLang="en-US" dirty="0">
                <a:solidFill>
                  <a:schemeClr val="tx1"/>
                </a:solidFill>
              </a:endParaRPr>
            </a:p>
          </p:txBody>
        </p:sp>
        <p:sp>
          <p:nvSpPr>
            <p:cNvPr id="35" name="矩形 34"/>
            <p:cNvSpPr/>
            <p:nvPr/>
          </p:nvSpPr>
          <p:spPr>
            <a:xfrm>
              <a:off x="3558999" y="5604983"/>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2</a:t>
              </a:r>
              <a:endParaRPr lang="zh-CN" altLang="en-US" dirty="0">
                <a:solidFill>
                  <a:schemeClr val="tx1"/>
                </a:solidFill>
              </a:endParaRPr>
            </a:p>
          </p:txBody>
        </p:sp>
        <p:sp>
          <p:nvSpPr>
            <p:cNvPr id="36" name="矩形 35"/>
            <p:cNvSpPr/>
            <p:nvPr/>
          </p:nvSpPr>
          <p:spPr>
            <a:xfrm>
              <a:off x="3970400" y="4598412"/>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4</a:t>
              </a:r>
              <a:endParaRPr lang="zh-CN" altLang="en-US" dirty="0">
                <a:solidFill>
                  <a:schemeClr val="tx1"/>
                </a:solidFill>
              </a:endParaRPr>
            </a:p>
          </p:txBody>
        </p:sp>
        <p:cxnSp>
          <p:nvCxnSpPr>
            <p:cNvPr id="37" name="直接连接符 36"/>
            <p:cNvCxnSpPr>
              <a:stCxn id="30" idx="1"/>
              <a:endCxn id="34" idx="0"/>
            </p:cNvCxnSpPr>
            <p:nvPr/>
          </p:nvCxnSpPr>
          <p:spPr>
            <a:xfrm>
              <a:off x="4463889" y="4837565"/>
              <a:ext cx="12949" cy="767418"/>
            </a:xfrm>
            <a:prstGeom prst="line">
              <a:avLst/>
            </a:prstGeom>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4959352" y="4593279"/>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8</a:t>
              </a:r>
              <a:endParaRPr lang="zh-CN" altLang="en-US" dirty="0">
                <a:solidFill>
                  <a:schemeClr val="tx1"/>
                </a:solidFill>
              </a:endParaRPr>
            </a:p>
          </p:txBody>
        </p:sp>
        <p:sp>
          <p:nvSpPr>
            <p:cNvPr id="96" name="矩形 95"/>
            <p:cNvSpPr/>
            <p:nvPr/>
          </p:nvSpPr>
          <p:spPr>
            <a:xfrm>
              <a:off x="4846322" y="5604983"/>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7</a:t>
              </a:r>
              <a:endParaRPr lang="zh-CN" altLang="en-US" dirty="0">
                <a:solidFill>
                  <a:schemeClr val="tx1"/>
                </a:solidFill>
              </a:endParaRPr>
            </a:p>
          </p:txBody>
        </p:sp>
        <p:cxnSp>
          <p:nvCxnSpPr>
            <p:cNvPr id="97" name="直接连接符 96"/>
            <p:cNvCxnSpPr>
              <a:stCxn id="30" idx="2"/>
              <a:endCxn id="96" idx="0"/>
            </p:cNvCxnSpPr>
            <p:nvPr/>
          </p:nvCxnSpPr>
          <p:spPr>
            <a:xfrm>
              <a:off x="4711621" y="5076718"/>
              <a:ext cx="382433" cy="52826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29" name="组合 4128"/>
          <p:cNvGrpSpPr/>
          <p:nvPr/>
        </p:nvGrpSpPr>
        <p:grpSpPr>
          <a:xfrm>
            <a:off x="17951284" y="4206338"/>
            <a:ext cx="5474188" cy="4518204"/>
            <a:chOff x="9084591" y="2328913"/>
            <a:chExt cx="2737094" cy="2259102"/>
          </a:xfrm>
        </p:grpSpPr>
        <p:sp>
          <p:nvSpPr>
            <p:cNvPr id="104" name="矩形 103"/>
            <p:cNvSpPr/>
            <p:nvPr/>
          </p:nvSpPr>
          <p:spPr>
            <a:xfrm>
              <a:off x="10183173" y="2328913"/>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6</a:t>
              </a:r>
              <a:endParaRPr lang="zh-CN" altLang="en-US" dirty="0">
                <a:solidFill>
                  <a:schemeClr val="tx1"/>
                </a:solidFill>
              </a:endParaRPr>
            </a:p>
          </p:txBody>
        </p:sp>
        <p:sp>
          <p:nvSpPr>
            <p:cNvPr id="105" name="矩形 104"/>
            <p:cNvSpPr/>
            <p:nvPr/>
          </p:nvSpPr>
          <p:spPr>
            <a:xfrm>
              <a:off x="11326222" y="3292562"/>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12</a:t>
              </a:r>
              <a:endParaRPr lang="zh-CN" altLang="en-US" dirty="0">
                <a:solidFill>
                  <a:schemeClr val="tx1"/>
                </a:solidFill>
              </a:endParaRPr>
            </a:p>
          </p:txBody>
        </p:sp>
        <p:cxnSp>
          <p:nvCxnSpPr>
            <p:cNvPr id="106" name="直接连接符 105"/>
            <p:cNvCxnSpPr>
              <a:endCxn id="112" idx="0"/>
            </p:cNvCxnSpPr>
            <p:nvPr/>
          </p:nvCxnSpPr>
          <p:spPr>
            <a:xfrm flipH="1">
              <a:off x="9827786" y="2703630"/>
              <a:ext cx="758196" cy="588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09" idx="2"/>
              <a:endCxn id="105" idx="0"/>
            </p:cNvCxnSpPr>
            <p:nvPr/>
          </p:nvCxnSpPr>
          <p:spPr>
            <a:xfrm>
              <a:off x="10920618" y="2807219"/>
              <a:ext cx="653336" cy="485343"/>
            </a:xfrm>
            <a:prstGeom prst="line">
              <a:avLst/>
            </a:prstGeom>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10163659" y="4109709"/>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5</a:t>
              </a:r>
              <a:endParaRPr lang="zh-CN" altLang="en-US" dirty="0">
                <a:solidFill>
                  <a:schemeClr val="tx1"/>
                </a:solidFill>
              </a:endParaRPr>
            </a:p>
          </p:txBody>
        </p:sp>
        <p:sp>
          <p:nvSpPr>
            <p:cNvPr id="109" name="矩形 108"/>
            <p:cNvSpPr/>
            <p:nvPr/>
          </p:nvSpPr>
          <p:spPr>
            <a:xfrm>
              <a:off x="10672886" y="2328913"/>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8</a:t>
              </a:r>
              <a:endParaRPr lang="zh-CN" altLang="en-US" dirty="0">
                <a:solidFill>
                  <a:schemeClr val="tx1"/>
                </a:solidFill>
              </a:endParaRPr>
            </a:p>
          </p:txBody>
        </p:sp>
        <p:sp>
          <p:nvSpPr>
            <p:cNvPr id="110" name="矩形 109"/>
            <p:cNvSpPr/>
            <p:nvPr/>
          </p:nvSpPr>
          <p:spPr>
            <a:xfrm>
              <a:off x="10654580" y="3292562"/>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7</a:t>
              </a:r>
              <a:endParaRPr lang="zh-CN" altLang="en-US" dirty="0">
                <a:solidFill>
                  <a:schemeClr val="tx1"/>
                </a:solidFill>
              </a:endParaRPr>
            </a:p>
          </p:txBody>
        </p:sp>
        <p:cxnSp>
          <p:nvCxnSpPr>
            <p:cNvPr id="111" name="直接连接符 110"/>
            <p:cNvCxnSpPr>
              <a:endCxn id="110" idx="0"/>
            </p:cNvCxnSpPr>
            <p:nvPr/>
          </p:nvCxnSpPr>
          <p:spPr>
            <a:xfrm>
              <a:off x="10760408" y="2810601"/>
              <a:ext cx="141904" cy="481961"/>
            </a:xfrm>
            <a:prstGeom prst="line">
              <a:avLst/>
            </a:prstGeom>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9580054" y="3292562"/>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4</a:t>
              </a:r>
              <a:endParaRPr lang="zh-CN" altLang="en-US" dirty="0">
                <a:solidFill>
                  <a:schemeClr val="tx1"/>
                </a:solidFill>
              </a:endParaRPr>
            </a:p>
          </p:txBody>
        </p:sp>
        <p:sp>
          <p:nvSpPr>
            <p:cNvPr id="113" name="矩形 112"/>
            <p:cNvSpPr/>
            <p:nvPr/>
          </p:nvSpPr>
          <p:spPr>
            <a:xfrm>
              <a:off x="9084591" y="4082092"/>
              <a:ext cx="495463"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solidFill>
                    <a:schemeClr val="tx1"/>
                  </a:solidFill>
                </a:rPr>
                <a:t>2</a:t>
              </a:r>
              <a:endParaRPr lang="zh-CN" altLang="en-US" dirty="0">
                <a:solidFill>
                  <a:schemeClr val="tx1"/>
                </a:solidFill>
              </a:endParaRPr>
            </a:p>
          </p:txBody>
        </p:sp>
        <p:cxnSp>
          <p:nvCxnSpPr>
            <p:cNvPr id="114" name="直接连接符 113"/>
            <p:cNvCxnSpPr>
              <a:stCxn id="112" idx="2"/>
              <a:endCxn id="113" idx="0"/>
            </p:cNvCxnSpPr>
            <p:nvPr/>
          </p:nvCxnSpPr>
          <p:spPr>
            <a:xfrm flipH="1">
              <a:off x="9332323" y="3770868"/>
              <a:ext cx="495463" cy="311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08" idx="0"/>
              <a:endCxn id="112" idx="2"/>
            </p:cNvCxnSpPr>
            <p:nvPr/>
          </p:nvCxnSpPr>
          <p:spPr>
            <a:xfrm flipH="1" flipV="1">
              <a:off x="9827786" y="3770868"/>
              <a:ext cx="583605" cy="338841"/>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2" name="右箭头 121"/>
          <p:cNvSpPr/>
          <p:nvPr/>
        </p:nvSpPr>
        <p:spPr>
          <a:xfrm>
            <a:off x="14778035" y="5385684"/>
            <a:ext cx="2615378" cy="698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分裂</a:t>
            </a:r>
            <a:endParaRPr lang="zh-CN" altLang="en-US" dirty="0">
              <a:solidFill>
                <a:schemeClr val="tx1"/>
              </a:solidFill>
            </a:endParaRPr>
          </a:p>
        </p:txBody>
      </p:sp>
      <p:sp>
        <p:nvSpPr>
          <p:cNvPr id="4131" name="左箭头 4130"/>
          <p:cNvSpPr/>
          <p:nvPr/>
        </p:nvSpPr>
        <p:spPr>
          <a:xfrm rot="19400533">
            <a:off x="15702144" y="8384087"/>
            <a:ext cx="1639212" cy="7174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合并</a:t>
            </a:r>
            <a:endParaRPr lang="zh-CN" altLang="en-US" dirty="0">
              <a:solidFill>
                <a:schemeClr val="tx1"/>
              </a:solidFill>
            </a:endParaRPr>
          </a:p>
        </p:txBody>
      </p:sp>
      <p:sp>
        <p:nvSpPr>
          <p:cNvPr id="4132" name="左箭头 4131"/>
          <p:cNvSpPr/>
          <p:nvPr/>
        </p:nvSpPr>
        <p:spPr>
          <a:xfrm>
            <a:off x="11082206" y="9716928"/>
            <a:ext cx="2644516" cy="7482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分裂</a:t>
            </a:r>
            <a:endParaRPr lang="zh-CN" altLang="en-US" dirty="0">
              <a:solidFill>
                <a:schemeClr val="tx1"/>
              </a:solidFill>
            </a:endParaRPr>
          </a:p>
        </p:txBody>
      </p:sp>
      <p:sp>
        <p:nvSpPr>
          <p:cNvPr id="72"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73"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4"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75"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6"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7"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2"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3"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84" name="圆角矩形 83"/>
          <p:cNvSpPr/>
          <p:nvPr/>
        </p:nvSpPr>
        <p:spPr>
          <a:xfrm>
            <a:off x="1234598" y="2306520"/>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28138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07"/>
                                        </p:tgtEl>
                                        <p:attrNameLst>
                                          <p:attrName>style.visibility</p:attrName>
                                        </p:attrNameLst>
                                      </p:cBhvr>
                                      <p:to>
                                        <p:strVal val="visible"/>
                                      </p:to>
                                    </p:set>
                                    <p:animEffect transition="in" filter="fade">
                                      <p:cBhvr>
                                        <p:cTn id="11" dur="500"/>
                                        <p:tgtEl>
                                          <p:spTgt spid="410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left)">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106"/>
                                        </p:tgtEl>
                                        <p:attrNameLst>
                                          <p:attrName>style.visibility</p:attrName>
                                        </p:attrNameLst>
                                      </p:cBhvr>
                                      <p:to>
                                        <p:strVal val="visible"/>
                                      </p:to>
                                    </p:set>
                                    <p:animEffect transition="in" filter="fade">
                                      <p:cBhvr>
                                        <p:cTn id="21" dur="500"/>
                                        <p:tgtEl>
                                          <p:spTgt spid="410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2"/>
                                        </p:tgtEl>
                                        <p:attrNameLst>
                                          <p:attrName>style.visibility</p:attrName>
                                        </p:attrNameLst>
                                      </p:cBhvr>
                                      <p:to>
                                        <p:strVal val="visible"/>
                                      </p:to>
                                    </p:set>
                                    <p:animEffect transition="in" filter="wipe(left)">
                                      <p:cBhvr>
                                        <p:cTn id="26" dur="500"/>
                                        <p:tgtEl>
                                          <p:spTgt spid="1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129"/>
                                        </p:tgtEl>
                                        <p:attrNameLst>
                                          <p:attrName>style.visibility</p:attrName>
                                        </p:attrNameLst>
                                      </p:cBhvr>
                                      <p:to>
                                        <p:strVal val="visible"/>
                                      </p:to>
                                    </p:set>
                                    <p:animEffect transition="in" filter="fade">
                                      <p:cBhvr>
                                        <p:cTn id="31" dur="500"/>
                                        <p:tgtEl>
                                          <p:spTgt spid="41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4131"/>
                                        </p:tgtEl>
                                        <p:attrNameLst>
                                          <p:attrName>style.visibility</p:attrName>
                                        </p:attrNameLst>
                                      </p:cBhvr>
                                      <p:to>
                                        <p:strVal val="visible"/>
                                      </p:to>
                                    </p:set>
                                    <p:animEffect transition="in" filter="wipe(right)">
                                      <p:cBhvr>
                                        <p:cTn id="36" dur="500"/>
                                        <p:tgtEl>
                                          <p:spTgt spid="413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124"/>
                                        </p:tgtEl>
                                        <p:attrNameLst>
                                          <p:attrName>style.visibility</p:attrName>
                                        </p:attrNameLst>
                                      </p:cBhvr>
                                      <p:to>
                                        <p:strVal val="visible"/>
                                      </p:to>
                                    </p:set>
                                    <p:animEffect transition="in" filter="fade">
                                      <p:cBhvr>
                                        <p:cTn id="41" dur="500"/>
                                        <p:tgtEl>
                                          <p:spTgt spid="412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4132"/>
                                        </p:tgtEl>
                                        <p:attrNameLst>
                                          <p:attrName>style.visibility</p:attrName>
                                        </p:attrNameLst>
                                      </p:cBhvr>
                                      <p:to>
                                        <p:strVal val="visible"/>
                                      </p:to>
                                    </p:set>
                                    <p:animEffect transition="in" filter="wipe(right)">
                                      <p:cBhvr>
                                        <p:cTn id="46" dur="500"/>
                                        <p:tgtEl>
                                          <p:spTgt spid="413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118"/>
                                        </p:tgtEl>
                                        <p:attrNameLst>
                                          <p:attrName>style.visibility</p:attrName>
                                        </p:attrNameLst>
                                      </p:cBhvr>
                                      <p:to>
                                        <p:strVal val="visible"/>
                                      </p:to>
                                    </p:set>
                                    <p:animEffect transition="in" filter="fade">
                                      <p:cBhvr>
                                        <p:cTn id="51" dur="500"/>
                                        <p:tgtEl>
                                          <p:spTgt spid="4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8" grpId="0" animBg="1"/>
      <p:bldP spid="122" grpId="0" animBg="1"/>
      <p:bldP spid="4131" grpId="0" animBg="1"/>
      <p:bldP spid="413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4226" y="2502029"/>
            <a:ext cx="6252353" cy="923330"/>
          </a:xfrm>
          <a:prstGeom prst="rect">
            <a:avLst/>
          </a:prstGeom>
          <a:noFill/>
        </p:spPr>
        <p:txBody>
          <a:bodyPr wrap="none" lIns="182880" tIns="91440" rIns="182880" bIns="91440" rtlCol="0">
            <a:spAutoFit/>
          </a:bodyPr>
          <a:lstStyle/>
          <a:p>
            <a:pPr algn="l"/>
            <a:r>
              <a:rPr lang="en-US" altLang="zh-CN" sz="4800" dirty="0">
                <a:solidFill>
                  <a:schemeClr val="tx1"/>
                </a:solidFill>
                <a:latin typeface="+mj-ea"/>
                <a:ea typeface="+mj-ea"/>
              </a:rPr>
              <a:t>2-3</a:t>
            </a:r>
            <a:r>
              <a:rPr lang="zh-CN" altLang="en-US" sz="4800" dirty="0">
                <a:solidFill>
                  <a:schemeClr val="tx1"/>
                </a:solidFill>
                <a:latin typeface="+mj-ea"/>
                <a:ea typeface="+mj-ea"/>
              </a:rPr>
              <a:t>树和红黑树等价性</a:t>
            </a:r>
            <a:endParaRPr lang="en-US" altLang="zh-CN" sz="4800" dirty="0">
              <a:solidFill>
                <a:schemeClr val="tx1"/>
              </a:solidFill>
              <a:latin typeface="+mj-ea"/>
              <a:ea typeface="+mj-ea"/>
            </a:endParaRPr>
          </a:p>
        </p:txBody>
      </p:sp>
      <p:grpSp>
        <p:nvGrpSpPr>
          <p:cNvPr id="5144" name="组合 5143"/>
          <p:cNvGrpSpPr/>
          <p:nvPr/>
        </p:nvGrpSpPr>
        <p:grpSpPr>
          <a:xfrm>
            <a:off x="2674620" y="4069079"/>
            <a:ext cx="7772400" cy="3858151"/>
            <a:chOff x="4022839" y="2909987"/>
            <a:chExt cx="3136890" cy="1233396"/>
          </a:xfrm>
        </p:grpSpPr>
        <p:sp>
          <p:nvSpPr>
            <p:cNvPr id="15" name="矩形 14"/>
            <p:cNvSpPr/>
            <p:nvPr/>
          </p:nvSpPr>
          <p:spPr>
            <a:xfrm>
              <a:off x="4591392" y="2909987"/>
              <a:ext cx="384379" cy="232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42</a:t>
              </a:r>
              <a:endParaRPr lang="zh-CN" altLang="en-US" sz="2800" dirty="0">
                <a:solidFill>
                  <a:schemeClr val="tx1"/>
                </a:solidFill>
              </a:endParaRPr>
            </a:p>
          </p:txBody>
        </p:sp>
        <p:sp>
          <p:nvSpPr>
            <p:cNvPr id="16" name="等腰三角形 15"/>
            <p:cNvSpPr/>
            <p:nvPr/>
          </p:nvSpPr>
          <p:spPr>
            <a:xfrm>
              <a:off x="4022839" y="3386061"/>
              <a:ext cx="461460" cy="38709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7" name="等腰三角形 16"/>
            <p:cNvSpPr/>
            <p:nvPr/>
          </p:nvSpPr>
          <p:spPr>
            <a:xfrm>
              <a:off x="5013620" y="3450041"/>
              <a:ext cx="461460" cy="38709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18" name="直接连接符 17"/>
            <p:cNvCxnSpPr>
              <a:stCxn id="15" idx="2"/>
              <a:endCxn id="16" idx="0"/>
            </p:cNvCxnSpPr>
            <p:nvPr/>
          </p:nvCxnSpPr>
          <p:spPr>
            <a:xfrm flipH="1">
              <a:off x="4253569" y="3142980"/>
              <a:ext cx="530012" cy="243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5" idx="2"/>
              <a:endCxn id="17" idx="0"/>
            </p:cNvCxnSpPr>
            <p:nvPr/>
          </p:nvCxnSpPr>
          <p:spPr>
            <a:xfrm>
              <a:off x="4783581" y="3142980"/>
              <a:ext cx="460769" cy="307061"/>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89972" y="3955110"/>
              <a:ext cx="511876" cy="167266"/>
            </a:xfrm>
            <a:prstGeom prst="rect">
              <a:avLst/>
            </a:prstGeom>
            <a:noFill/>
          </p:spPr>
          <p:txBody>
            <a:bodyPr wrap="none" rtlCol="0">
              <a:spAutoFit/>
            </a:bodyPr>
            <a:lstStyle/>
            <a:p>
              <a:pPr algn="l"/>
              <a:r>
                <a:rPr lang="en-US" altLang="zh-CN" sz="2800" dirty="0">
                  <a:solidFill>
                    <a:schemeClr val="tx1"/>
                  </a:solidFill>
                </a:rPr>
                <a:t>2-</a:t>
              </a:r>
              <a:r>
                <a:rPr lang="zh-CN" altLang="en-US" sz="2800" dirty="0">
                  <a:solidFill>
                    <a:schemeClr val="tx1"/>
                  </a:solidFill>
                </a:rPr>
                <a:t>节点</a:t>
              </a:r>
            </a:p>
          </p:txBody>
        </p:sp>
        <p:sp>
          <p:nvSpPr>
            <p:cNvPr id="21" name="矩形 20"/>
            <p:cNvSpPr/>
            <p:nvPr/>
          </p:nvSpPr>
          <p:spPr>
            <a:xfrm>
              <a:off x="6023273" y="2909987"/>
              <a:ext cx="384379" cy="232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17</a:t>
              </a:r>
              <a:endParaRPr lang="zh-CN" altLang="en-US" sz="2800" dirty="0">
                <a:solidFill>
                  <a:schemeClr val="tx1"/>
                </a:solidFill>
              </a:endParaRPr>
            </a:p>
          </p:txBody>
        </p:sp>
        <p:sp>
          <p:nvSpPr>
            <p:cNvPr id="22" name="矩形 21"/>
            <p:cNvSpPr/>
            <p:nvPr/>
          </p:nvSpPr>
          <p:spPr>
            <a:xfrm>
              <a:off x="6407653" y="2909987"/>
              <a:ext cx="384379" cy="232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33</a:t>
              </a:r>
              <a:endParaRPr lang="zh-CN" altLang="en-US" sz="2800" dirty="0">
                <a:solidFill>
                  <a:schemeClr val="tx1"/>
                </a:solidFill>
              </a:endParaRPr>
            </a:p>
          </p:txBody>
        </p:sp>
        <p:sp>
          <p:nvSpPr>
            <p:cNvPr id="23" name="等腰三角形 22"/>
            <p:cNvSpPr/>
            <p:nvPr/>
          </p:nvSpPr>
          <p:spPr>
            <a:xfrm>
              <a:off x="5673556" y="3465353"/>
              <a:ext cx="461460" cy="38709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24" name="等腰三角形 23"/>
            <p:cNvSpPr/>
            <p:nvPr/>
          </p:nvSpPr>
          <p:spPr>
            <a:xfrm>
              <a:off x="6698269" y="3465699"/>
              <a:ext cx="461460" cy="38709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25" name="直接连接符 24"/>
            <p:cNvCxnSpPr>
              <a:stCxn id="21" idx="2"/>
              <a:endCxn id="23" idx="0"/>
            </p:cNvCxnSpPr>
            <p:nvPr/>
          </p:nvCxnSpPr>
          <p:spPr>
            <a:xfrm flipH="1">
              <a:off x="5904287" y="3142980"/>
              <a:ext cx="311176" cy="322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2" idx="2"/>
              <a:endCxn id="24" idx="0"/>
            </p:cNvCxnSpPr>
            <p:nvPr/>
          </p:nvCxnSpPr>
          <p:spPr>
            <a:xfrm>
              <a:off x="6599842" y="3142980"/>
              <a:ext cx="329157" cy="322719"/>
            </a:xfrm>
            <a:prstGeom prst="line">
              <a:avLst/>
            </a:prstGeom>
          </p:spPr>
          <p:style>
            <a:lnRef idx="1">
              <a:schemeClr val="accent1"/>
            </a:lnRef>
            <a:fillRef idx="0">
              <a:schemeClr val="accent1"/>
            </a:fillRef>
            <a:effectRef idx="0">
              <a:schemeClr val="accent1"/>
            </a:effectRef>
            <a:fontRef idx="minor">
              <a:schemeClr val="tx1"/>
            </a:fontRef>
          </p:style>
        </p:cxnSp>
        <p:sp>
          <p:nvSpPr>
            <p:cNvPr id="27" name="等腰三角形 26"/>
            <p:cNvSpPr/>
            <p:nvPr/>
          </p:nvSpPr>
          <p:spPr>
            <a:xfrm>
              <a:off x="6185881" y="3473552"/>
              <a:ext cx="461460" cy="38709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28" name="直接连接符 27"/>
            <p:cNvCxnSpPr>
              <a:stCxn id="21" idx="3"/>
              <a:endCxn id="27" idx="0"/>
            </p:cNvCxnSpPr>
            <p:nvPr/>
          </p:nvCxnSpPr>
          <p:spPr>
            <a:xfrm>
              <a:off x="6407653" y="3026484"/>
              <a:ext cx="8958" cy="447069"/>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059703" y="3976117"/>
              <a:ext cx="511876" cy="167266"/>
            </a:xfrm>
            <a:prstGeom prst="rect">
              <a:avLst/>
            </a:prstGeom>
            <a:noFill/>
          </p:spPr>
          <p:txBody>
            <a:bodyPr wrap="none" rtlCol="0">
              <a:spAutoFit/>
            </a:bodyPr>
            <a:lstStyle/>
            <a:p>
              <a:pPr algn="l"/>
              <a:r>
                <a:rPr lang="en-US" altLang="zh-CN" sz="2800" dirty="0">
                  <a:solidFill>
                    <a:schemeClr val="tx1"/>
                  </a:solidFill>
                </a:rPr>
                <a:t>3-</a:t>
              </a:r>
              <a:r>
                <a:rPr lang="zh-CN" altLang="en-US" sz="2800" dirty="0">
                  <a:solidFill>
                    <a:schemeClr val="tx1"/>
                  </a:solidFill>
                </a:rPr>
                <a:t>节点</a:t>
              </a:r>
            </a:p>
          </p:txBody>
        </p:sp>
      </p:grpSp>
      <p:grpSp>
        <p:nvGrpSpPr>
          <p:cNvPr id="5147" name="组合 5146"/>
          <p:cNvGrpSpPr/>
          <p:nvPr/>
        </p:nvGrpSpPr>
        <p:grpSpPr>
          <a:xfrm>
            <a:off x="14358008" y="3904965"/>
            <a:ext cx="7904452" cy="3997660"/>
            <a:chOff x="4907119" y="4353127"/>
            <a:chExt cx="3161538" cy="1479962"/>
          </a:xfrm>
        </p:grpSpPr>
        <p:sp>
          <p:nvSpPr>
            <p:cNvPr id="33" name="等腰三角形 32"/>
            <p:cNvSpPr/>
            <p:nvPr/>
          </p:nvSpPr>
          <p:spPr>
            <a:xfrm>
              <a:off x="4907119" y="5115729"/>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34" name="等腰三角形 33"/>
            <p:cNvSpPr/>
            <p:nvPr/>
          </p:nvSpPr>
          <p:spPr>
            <a:xfrm>
              <a:off x="5841217" y="5115729"/>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35" name="直接连接符 34"/>
            <p:cNvCxnSpPr>
              <a:stCxn id="63" idx="3"/>
              <a:endCxn id="33" idx="0"/>
            </p:cNvCxnSpPr>
            <p:nvPr/>
          </p:nvCxnSpPr>
          <p:spPr>
            <a:xfrm flipH="1">
              <a:off x="5124649" y="4692700"/>
              <a:ext cx="370972" cy="423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63" idx="5"/>
              <a:endCxn id="34" idx="0"/>
            </p:cNvCxnSpPr>
            <p:nvPr/>
          </p:nvCxnSpPr>
          <p:spPr>
            <a:xfrm>
              <a:off x="5843145" y="4692700"/>
              <a:ext cx="215602" cy="423029"/>
            </a:xfrm>
            <a:prstGeom prst="line">
              <a:avLst/>
            </a:prstGeom>
          </p:spPr>
          <p:style>
            <a:lnRef idx="1">
              <a:schemeClr val="accent1"/>
            </a:lnRef>
            <a:fillRef idx="0">
              <a:schemeClr val="accent1"/>
            </a:fillRef>
            <a:effectRef idx="0">
              <a:schemeClr val="accent1"/>
            </a:effectRef>
            <a:fontRef idx="minor">
              <a:schemeClr val="tx1"/>
            </a:fontRef>
          </p:style>
        </p:cxnSp>
        <p:sp>
          <p:nvSpPr>
            <p:cNvPr id="40" name="等腰三角形 39"/>
            <p:cNvSpPr/>
            <p:nvPr/>
          </p:nvSpPr>
          <p:spPr>
            <a:xfrm>
              <a:off x="6375770" y="5115729"/>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41" name="等腰三角形 40"/>
            <p:cNvSpPr/>
            <p:nvPr/>
          </p:nvSpPr>
          <p:spPr>
            <a:xfrm>
              <a:off x="7633597" y="5164196"/>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42" name="直接连接符 41"/>
            <p:cNvCxnSpPr>
              <a:stCxn id="73" idx="3"/>
              <a:endCxn id="40" idx="0"/>
            </p:cNvCxnSpPr>
            <p:nvPr/>
          </p:nvCxnSpPr>
          <p:spPr>
            <a:xfrm flipH="1">
              <a:off x="6593300" y="4692700"/>
              <a:ext cx="171900" cy="423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41" idx="0"/>
            </p:cNvCxnSpPr>
            <p:nvPr/>
          </p:nvCxnSpPr>
          <p:spPr>
            <a:xfrm>
              <a:off x="7816004" y="4750962"/>
              <a:ext cx="35123" cy="413234"/>
            </a:xfrm>
            <a:prstGeom prst="line">
              <a:avLst/>
            </a:prstGeom>
          </p:spPr>
          <p:style>
            <a:lnRef idx="1">
              <a:schemeClr val="accent1"/>
            </a:lnRef>
            <a:fillRef idx="0">
              <a:schemeClr val="accent1"/>
            </a:fillRef>
            <a:effectRef idx="0">
              <a:schemeClr val="accent1"/>
            </a:effectRef>
            <a:fontRef idx="minor">
              <a:schemeClr val="tx1"/>
            </a:fontRef>
          </p:style>
        </p:cxnSp>
        <p:sp>
          <p:nvSpPr>
            <p:cNvPr id="44" name="等腰三角形 43"/>
            <p:cNvSpPr/>
            <p:nvPr/>
          </p:nvSpPr>
          <p:spPr>
            <a:xfrm>
              <a:off x="7001125" y="5115729"/>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45" name="直接连接符 44"/>
            <p:cNvCxnSpPr>
              <a:stCxn id="73" idx="5"/>
              <a:endCxn id="44" idx="0"/>
            </p:cNvCxnSpPr>
            <p:nvPr/>
          </p:nvCxnSpPr>
          <p:spPr>
            <a:xfrm>
              <a:off x="7112724" y="4692700"/>
              <a:ext cx="105931" cy="423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3" idx="6"/>
              <a:endCxn id="74" idx="2"/>
            </p:cNvCxnSpPr>
            <p:nvPr/>
          </p:nvCxnSpPr>
          <p:spPr>
            <a:xfrm>
              <a:off x="7184698" y="4552045"/>
              <a:ext cx="34123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5423647" y="4353127"/>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3200" dirty="0">
                  <a:solidFill>
                    <a:schemeClr val="bg2"/>
                  </a:solidFill>
                </a:rPr>
                <a:t>42</a:t>
              </a:r>
              <a:endParaRPr lang="zh-CN" altLang="en-US" b="1" dirty="0">
                <a:solidFill>
                  <a:schemeClr val="bg2"/>
                </a:solidFill>
              </a:endParaRPr>
            </a:p>
          </p:txBody>
        </p:sp>
        <p:sp>
          <p:nvSpPr>
            <p:cNvPr id="73" name="椭圆 72"/>
            <p:cNvSpPr/>
            <p:nvPr/>
          </p:nvSpPr>
          <p:spPr>
            <a:xfrm>
              <a:off x="6693226" y="4353127"/>
              <a:ext cx="491472" cy="397835"/>
            </a:xfrm>
            <a:prstGeom prst="ellipse">
              <a:avLst/>
            </a:prstGeom>
            <a:ln w="19050">
              <a:solidFill>
                <a:schemeClr val="bg2"/>
              </a:solidFill>
            </a:ln>
            <a:effectLst>
              <a:outerShdw blurRad="50800" dist="50800" dir="5400000" sx="1000" sy="1000" algn="ctr" rotWithShape="0">
                <a:srgbClr val="000000">
                  <a:alpha val="43137"/>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3200" dirty="0">
                  <a:solidFill>
                    <a:schemeClr val="bg2"/>
                  </a:solidFill>
                </a:rPr>
                <a:t>17</a:t>
              </a:r>
              <a:endParaRPr lang="zh-CN" altLang="en-US" b="1" dirty="0">
                <a:solidFill>
                  <a:schemeClr val="bg2"/>
                </a:solidFill>
              </a:endParaRPr>
            </a:p>
          </p:txBody>
        </p:sp>
        <p:sp>
          <p:nvSpPr>
            <p:cNvPr id="74" name="椭圆 73"/>
            <p:cNvSpPr/>
            <p:nvPr/>
          </p:nvSpPr>
          <p:spPr>
            <a:xfrm>
              <a:off x="7525936" y="4353127"/>
              <a:ext cx="491472" cy="397835"/>
            </a:xfrm>
            <a:prstGeom prst="ellipse">
              <a:avLst/>
            </a:prstGeom>
            <a:ln w="19050">
              <a:solidFill>
                <a:schemeClr val="bg2"/>
              </a:solidFill>
            </a:ln>
            <a:effectLst>
              <a:outerShdw blurRad="50800" dist="50800" dir="5400000" sx="1000" sy="1000" algn="ctr" rotWithShape="0">
                <a:srgbClr val="000000">
                  <a:alpha val="43137"/>
                </a:srgb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rPr>
                <a:t>33</a:t>
              </a:r>
              <a:endParaRPr lang="zh-CN" altLang="en-US" sz="4800" dirty="0">
                <a:solidFill>
                  <a:schemeClr val="bg2"/>
                </a:solidFill>
              </a:endParaRPr>
            </a:p>
          </p:txBody>
        </p:sp>
        <p:sp>
          <p:nvSpPr>
            <p:cNvPr id="75" name="TextBox 74"/>
            <p:cNvSpPr txBox="1"/>
            <p:nvPr/>
          </p:nvSpPr>
          <p:spPr>
            <a:xfrm>
              <a:off x="5408285" y="5630231"/>
              <a:ext cx="507279" cy="193700"/>
            </a:xfrm>
            <a:prstGeom prst="rect">
              <a:avLst/>
            </a:prstGeom>
            <a:noFill/>
          </p:spPr>
          <p:txBody>
            <a:bodyPr wrap="none" rtlCol="0">
              <a:spAutoFit/>
            </a:bodyPr>
            <a:lstStyle/>
            <a:p>
              <a:pPr algn="l"/>
              <a:r>
                <a:rPr lang="en-US" altLang="zh-CN" sz="2800" dirty="0">
                  <a:solidFill>
                    <a:schemeClr val="tx1"/>
                  </a:solidFill>
                </a:rPr>
                <a:t>2-</a:t>
              </a:r>
              <a:r>
                <a:rPr lang="zh-CN" altLang="en-US" sz="2800" dirty="0">
                  <a:solidFill>
                    <a:schemeClr val="tx1"/>
                  </a:solidFill>
                </a:rPr>
                <a:t>节点</a:t>
              </a:r>
            </a:p>
          </p:txBody>
        </p:sp>
        <p:sp>
          <p:nvSpPr>
            <p:cNvPr id="76" name="TextBox 75"/>
            <p:cNvSpPr txBox="1"/>
            <p:nvPr/>
          </p:nvSpPr>
          <p:spPr>
            <a:xfrm>
              <a:off x="7120815" y="5639389"/>
              <a:ext cx="507279" cy="193700"/>
            </a:xfrm>
            <a:prstGeom prst="rect">
              <a:avLst/>
            </a:prstGeom>
            <a:noFill/>
          </p:spPr>
          <p:txBody>
            <a:bodyPr wrap="none" rtlCol="0">
              <a:spAutoFit/>
            </a:bodyPr>
            <a:lstStyle/>
            <a:p>
              <a:pPr algn="l"/>
              <a:r>
                <a:rPr lang="en-US" altLang="zh-CN" sz="2800" dirty="0">
                  <a:solidFill>
                    <a:schemeClr val="tx1"/>
                  </a:solidFill>
                </a:rPr>
                <a:t>3-</a:t>
              </a:r>
              <a:r>
                <a:rPr lang="zh-CN" altLang="en-US" sz="2800" dirty="0">
                  <a:solidFill>
                    <a:schemeClr val="tx1"/>
                  </a:solidFill>
                </a:rPr>
                <a:t>节点</a:t>
              </a:r>
            </a:p>
          </p:txBody>
        </p:sp>
      </p:grpSp>
      <p:grpSp>
        <p:nvGrpSpPr>
          <p:cNvPr id="120" name="组合 119"/>
          <p:cNvGrpSpPr/>
          <p:nvPr/>
        </p:nvGrpSpPr>
        <p:grpSpPr>
          <a:xfrm>
            <a:off x="14820928" y="9321271"/>
            <a:ext cx="7408020" cy="3742664"/>
            <a:chOff x="4907119" y="4353127"/>
            <a:chExt cx="3161538" cy="1495304"/>
          </a:xfrm>
        </p:grpSpPr>
        <p:sp>
          <p:nvSpPr>
            <p:cNvPr id="121" name="等腰三角形 120"/>
            <p:cNvSpPr/>
            <p:nvPr/>
          </p:nvSpPr>
          <p:spPr>
            <a:xfrm>
              <a:off x="4907119" y="5115729"/>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22" name="等腰三角形 121"/>
            <p:cNvSpPr/>
            <p:nvPr/>
          </p:nvSpPr>
          <p:spPr>
            <a:xfrm>
              <a:off x="5841217" y="5115729"/>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123" name="直接连接符 122"/>
            <p:cNvCxnSpPr>
              <a:stCxn id="132" idx="3"/>
              <a:endCxn id="121" idx="0"/>
            </p:cNvCxnSpPr>
            <p:nvPr/>
          </p:nvCxnSpPr>
          <p:spPr>
            <a:xfrm flipH="1">
              <a:off x="5124649" y="4692700"/>
              <a:ext cx="370972" cy="423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32" idx="5"/>
              <a:endCxn id="122" idx="0"/>
            </p:cNvCxnSpPr>
            <p:nvPr/>
          </p:nvCxnSpPr>
          <p:spPr>
            <a:xfrm>
              <a:off x="5843145" y="4692700"/>
              <a:ext cx="215602" cy="423029"/>
            </a:xfrm>
            <a:prstGeom prst="line">
              <a:avLst/>
            </a:prstGeom>
          </p:spPr>
          <p:style>
            <a:lnRef idx="1">
              <a:schemeClr val="accent1"/>
            </a:lnRef>
            <a:fillRef idx="0">
              <a:schemeClr val="accent1"/>
            </a:fillRef>
            <a:effectRef idx="0">
              <a:schemeClr val="accent1"/>
            </a:effectRef>
            <a:fontRef idx="minor">
              <a:schemeClr val="tx1"/>
            </a:fontRef>
          </p:style>
        </p:cxnSp>
        <p:sp>
          <p:nvSpPr>
            <p:cNvPr id="125" name="等腰三角形 124"/>
            <p:cNvSpPr/>
            <p:nvPr/>
          </p:nvSpPr>
          <p:spPr>
            <a:xfrm>
              <a:off x="6375770" y="5115729"/>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26" name="等腰三角形 125"/>
            <p:cNvSpPr/>
            <p:nvPr/>
          </p:nvSpPr>
          <p:spPr>
            <a:xfrm>
              <a:off x="7633597" y="5164196"/>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127" name="直接连接符 126"/>
            <p:cNvCxnSpPr>
              <a:stCxn id="133" idx="3"/>
              <a:endCxn id="125" idx="0"/>
            </p:cNvCxnSpPr>
            <p:nvPr/>
          </p:nvCxnSpPr>
          <p:spPr>
            <a:xfrm flipH="1">
              <a:off x="6593300" y="4692700"/>
              <a:ext cx="171900" cy="423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接连接符 127"/>
            <p:cNvCxnSpPr>
              <a:endCxn id="126" idx="0"/>
            </p:cNvCxnSpPr>
            <p:nvPr/>
          </p:nvCxnSpPr>
          <p:spPr>
            <a:xfrm>
              <a:off x="7816004" y="4750962"/>
              <a:ext cx="35123" cy="413234"/>
            </a:xfrm>
            <a:prstGeom prst="line">
              <a:avLst/>
            </a:prstGeom>
          </p:spPr>
          <p:style>
            <a:lnRef idx="1">
              <a:schemeClr val="accent1"/>
            </a:lnRef>
            <a:fillRef idx="0">
              <a:schemeClr val="accent1"/>
            </a:fillRef>
            <a:effectRef idx="0">
              <a:schemeClr val="accent1"/>
            </a:effectRef>
            <a:fontRef idx="minor">
              <a:schemeClr val="tx1"/>
            </a:fontRef>
          </p:style>
        </p:cxnSp>
        <p:sp>
          <p:nvSpPr>
            <p:cNvPr id="129" name="等腰三角形 128"/>
            <p:cNvSpPr/>
            <p:nvPr/>
          </p:nvSpPr>
          <p:spPr>
            <a:xfrm>
              <a:off x="7001125" y="5115729"/>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130" name="直接连接符 129"/>
            <p:cNvCxnSpPr>
              <a:stCxn id="133" idx="5"/>
              <a:endCxn id="129" idx="0"/>
            </p:cNvCxnSpPr>
            <p:nvPr/>
          </p:nvCxnSpPr>
          <p:spPr>
            <a:xfrm>
              <a:off x="7112724" y="4692700"/>
              <a:ext cx="105931" cy="423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33" idx="6"/>
              <a:endCxn id="134" idx="2"/>
            </p:cNvCxnSpPr>
            <p:nvPr/>
          </p:nvCxnSpPr>
          <p:spPr>
            <a:xfrm>
              <a:off x="7184698" y="4552045"/>
              <a:ext cx="3412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5423647" y="4353127"/>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rPr>
                <a:t>42</a:t>
              </a:r>
              <a:endParaRPr lang="zh-CN" altLang="en-US" sz="4800" dirty="0">
                <a:solidFill>
                  <a:schemeClr val="bg2"/>
                </a:solidFill>
              </a:endParaRPr>
            </a:p>
          </p:txBody>
        </p:sp>
        <p:sp>
          <p:nvSpPr>
            <p:cNvPr id="133" name="椭圆 132"/>
            <p:cNvSpPr/>
            <p:nvPr/>
          </p:nvSpPr>
          <p:spPr>
            <a:xfrm>
              <a:off x="6693226" y="4353127"/>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rPr>
                <a:t>17</a:t>
              </a:r>
              <a:endParaRPr lang="zh-CN" altLang="en-US" b="1" dirty="0">
                <a:solidFill>
                  <a:schemeClr val="bg2"/>
                </a:solidFill>
              </a:endParaRPr>
            </a:p>
          </p:txBody>
        </p:sp>
        <p:sp>
          <p:nvSpPr>
            <p:cNvPr id="134" name="椭圆 133"/>
            <p:cNvSpPr/>
            <p:nvPr/>
          </p:nvSpPr>
          <p:spPr>
            <a:xfrm>
              <a:off x="7525936" y="4353127"/>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rPr>
                <a:t>33</a:t>
              </a:r>
              <a:endParaRPr lang="zh-CN" altLang="en-US" sz="4800" dirty="0">
                <a:solidFill>
                  <a:schemeClr val="bg2"/>
                </a:solidFill>
              </a:endParaRPr>
            </a:p>
          </p:txBody>
        </p:sp>
        <p:sp>
          <p:nvSpPr>
            <p:cNvPr id="135" name="TextBox 134"/>
            <p:cNvSpPr txBox="1"/>
            <p:nvPr/>
          </p:nvSpPr>
          <p:spPr>
            <a:xfrm>
              <a:off x="5391288" y="5630231"/>
              <a:ext cx="541274" cy="209042"/>
            </a:xfrm>
            <a:prstGeom prst="rect">
              <a:avLst/>
            </a:prstGeom>
            <a:noFill/>
          </p:spPr>
          <p:txBody>
            <a:bodyPr wrap="none" rtlCol="0">
              <a:spAutoFit/>
            </a:bodyPr>
            <a:lstStyle/>
            <a:p>
              <a:pPr algn="l"/>
              <a:r>
                <a:rPr lang="en-US" altLang="zh-CN" sz="2800" dirty="0">
                  <a:solidFill>
                    <a:schemeClr val="tx1"/>
                  </a:solidFill>
                </a:rPr>
                <a:t>2-</a:t>
              </a:r>
              <a:r>
                <a:rPr lang="zh-CN" altLang="en-US" sz="2800" dirty="0">
                  <a:solidFill>
                    <a:schemeClr val="tx1"/>
                  </a:solidFill>
                </a:rPr>
                <a:t>节点</a:t>
              </a:r>
            </a:p>
          </p:txBody>
        </p:sp>
        <p:sp>
          <p:nvSpPr>
            <p:cNvPr id="136" name="TextBox 135"/>
            <p:cNvSpPr txBox="1"/>
            <p:nvPr/>
          </p:nvSpPr>
          <p:spPr>
            <a:xfrm>
              <a:off x="7103818" y="5639389"/>
              <a:ext cx="541274" cy="209042"/>
            </a:xfrm>
            <a:prstGeom prst="rect">
              <a:avLst/>
            </a:prstGeom>
            <a:noFill/>
          </p:spPr>
          <p:txBody>
            <a:bodyPr wrap="none" rtlCol="0">
              <a:spAutoFit/>
            </a:bodyPr>
            <a:lstStyle/>
            <a:p>
              <a:pPr algn="l"/>
              <a:r>
                <a:rPr lang="en-US" altLang="zh-CN" sz="2800" dirty="0">
                  <a:solidFill>
                    <a:schemeClr val="tx1"/>
                  </a:solidFill>
                </a:rPr>
                <a:t>3-</a:t>
              </a:r>
              <a:r>
                <a:rPr lang="zh-CN" altLang="en-US" sz="2800" dirty="0">
                  <a:solidFill>
                    <a:schemeClr val="tx1"/>
                  </a:solidFill>
                </a:rPr>
                <a:t>节点</a:t>
              </a:r>
            </a:p>
          </p:txBody>
        </p:sp>
      </p:grpSp>
      <p:grpSp>
        <p:nvGrpSpPr>
          <p:cNvPr id="5158" name="组合 5157"/>
          <p:cNvGrpSpPr/>
          <p:nvPr/>
        </p:nvGrpSpPr>
        <p:grpSpPr>
          <a:xfrm>
            <a:off x="2848381" y="8526780"/>
            <a:ext cx="7049998" cy="4186492"/>
            <a:chOff x="8898240" y="3785219"/>
            <a:chExt cx="3182687" cy="1789355"/>
          </a:xfrm>
        </p:grpSpPr>
        <p:sp>
          <p:nvSpPr>
            <p:cNvPr id="140" name="等腰三角形 139"/>
            <p:cNvSpPr/>
            <p:nvPr/>
          </p:nvSpPr>
          <p:spPr>
            <a:xfrm>
              <a:off x="8898240" y="4746738"/>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41" name="等腰三角形 140"/>
            <p:cNvSpPr/>
            <p:nvPr/>
          </p:nvSpPr>
          <p:spPr>
            <a:xfrm>
              <a:off x="9832338" y="4746738"/>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142" name="直接连接符 141"/>
            <p:cNvCxnSpPr>
              <a:stCxn id="151" idx="3"/>
              <a:endCxn id="140" idx="0"/>
            </p:cNvCxnSpPr>
            <p:nvPr/>
          </p:nvCxnSpPr>
          <p:spPr>
            <a:xfrm flipH="1">
              <a:off x="9115770" y="4323709"/>
              <a:ext cx="370972" cy="423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51" idx="5"/>
              <a:endCxn id="141" idx="0"/>
            </p:cNvCxnSpPr>
            <p:nvPr/>
          </p:nvCxnSpPr>
          <p:spPr>
            <a:xfrm>
              <a:off x="9834266" y="4323709"/>
              <a:ext cx="215602" cy="423029"/>
            </a:xfrm>
            <a:prstGeom prst="line">
              <a:avLst/>
            </a:prstGeom>
          </p:spPr>
          <p:style>
            <a:lnRef idx="1">
              <a:schemeClr val="accent1"/>
            </a:lnRef>
            <a:fillRef idx="0">
              <a:schemeClr val="accent1"/>
            </a:fillRef>
            <a:effectRef idx="0">
              <a:schemeClr val="accent1"/>
            </a:effectRef>
            <a:fontRef idx="minor">
              <a:schemeClr val="tx1"/>
            </a:fontRef>
          </p:style>
        </p:cxnSp>
        <p:sp>
          <p:nvSpPr>
            <p:cNvPr id="144" name="等腰三角形 143"/>
            <p:cNvSpPr/>
            <p:nvPr/>
          </p:nvSpPr>
          <p:spPr>
            <a:xfrm>
              <a:off x="10527148" y="4830982"/>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45" name="等腰三角形 144"/>
            <p:cNvSpPr/>
            <p:nvPr/>
          </p:nvSpPr>
          <p:spPr>
            <a:xfrm>
              <a:off x="11645867" y="4240067"/>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146" name="直接连接符 145"/>
            <p:cNvCxnSpPr>
              <a:stCxn id="152" idx="3"/>
              <a:endCxn id="144" idx="0"/>
            </p:cNvCxnSpPr>
            <p:nvPr/>
          </p:nvCxnSpPr>
          <p:spPr>
            <a:xfrm flipH="1">
              <a:off x="10744678" y="4607664"/>
              <a:ext cx="100854" cy="223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53" idx="5"/>
              <a:endCxn id="145" idx="0"/>
            </p:cNvCxnSpPr>
            <p:nvPr/>
          </p:nvCxnSpPr>
          <p:spPr>
            <a:xfrm>
              <a:off x="11690819" y="4124792"/>
              <a:ext cx="172578" cy="115275"/>
            </a:xfrm>
            <a:prstGeom prst="line">
              <a:avLst/>
            </a:prstGeom>
          </p:spPr>
          <p:style>
            <a:lnRef idx="1">
              <a:schemeClr val="accent1"/>
            </a:lnRef>
            <a:fillRef idx="0">
              <a:schemeClr val="accent1"/>
            </a:fillRef>
            <a:effectRef idx="0">
              <a:schemeClr val="accent1"/>
            </a:effectRef>
            <a:fontRef idx="minor">
              <a:schemeClr val="tx1"/>
            </a:fontRef>
          </p:style>
        </p:cxnSp>
        <p:sp>
          <p:nvSpPr>
            <p:cNvPr id="148" name="等腰三角形 147"/>
            <p:cNvSpPr/>
            <p:nvPr/>
          </p:nvSpPr>
          <p:spPr>
            <a:xfrm>
              <a:off x="11145307" y="4812054"/>
              <a:ext cx="435060" cy="4398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cxnSp>
          <p:nvCxnSpPr>
            <p:cNvPr id="149" name="直接连接符 148"/>
            <p:cNvCxnSpPr>
              <a:stCxn id="152" idx="5"/>
              <a:endCxn id="148" idx="0"/>
            </p:cNvCxnSpPr>
            <p:nvPr/>
          </p:nvCxnSpPr>
          <p:spPr>
            <a:xfrm>
              <a:off x="11193056" y="4607664"/>
              <a:ext cx="169781" cy="204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52" idx="0"/>
              <a:endCxn id="153" idx="2"/>
            </p:cNvCxnSpPr>
            <p:nvPr/>
          </p:nvCxnSpPr>
          <p:spPr>
            <a:xfrm flipV="1">
              <a:off x="11019294" y="3984137"/>
              <a:ext cx="252027" cy="28395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1" name="椭圆 150"/>
            <p:cNvSpPr/>
            <p:nvPr/>
          </p:nvSpPr>
          <p:spPr>
            <a:xfrm>
              <a:off x="9414768" y="3984136"/>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rPr>
                <a:t>42</a:t>
              </a:r>
              <a:endParaRPr lang="zh-CN" altLang="en-US" dirty="0">
                <a:solidFill>
                  <a:schemeClr val="bg2"/>
                </a:solidFill>
              </a:endParaRPr>
            </a:p>
          </p:txBody>
        </p:sp>
        <p:sp>
          <p:nvSpPr>
            <p:cNvPr id="152" name="椭圆 151"/>
            <p:cNvSpPr/>
            <p:nvPr/>
          </p:nvSpPr>
          <p:spPr>
            <a:xfrm>
              <a:off x="10773558" y="4268091"/>
              <a:ext cx="491472" cy="397835"/>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200" dirty="0">
                  <a:solidFill>
                    <a:schemeClr val="tx1"/>
                  </a:solidFill>
                </a:rPr>
                <a:t>17</a:t>
              </a:r>
              <a:endParaRPr lang="zh-CN" altLang="en-US" dirty="0">
                <a:solidFill>
                  <a:schemeClr val="tx1"/>
                </a:solidFill>
              </a:endParaRPr>
            </a:p>
          </p:txBody>
        </p:sp>
        <p:sp>
          <p:nvSpPr>
            <p:cNvPr id="153" name="椭圆 152"/>
            <p:cNvSpPr/>
            <p:nvPr/>
          </p:nvSpPr>
          <p:spPr>
            <a:xfrm>
              <a:off x="11271321" y="3785219"/>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rPr>
                <a:t>33</a:t>
              </a:r>
              <a:endParaRPr lang="zh-CN" altLang="en-US" sz="4800" dirty="0">
                <a:solidFill>
                  <a:schemeClr val="bg2"/>
                </a:solidFill>
              </a:endParaRPr>
            </a:p>
          </p:txBody>
        </p:sp>
        <p:sp>
          <p:nvSpPr>
            <p:cNvPr id="154" name="TextBox 153"/>
            <p:cNvSpPr txBox="1"/>
            <p:nvPr/>
          </p:nvSpPr>
          <p:spPr>
            <a:xfrm>
              <a:off x="9398235" y="5350944"/>
              <a:ext cx="572566" cy="223630"/>
            </a:xfrm>
            <a:prstGeom prst="rect">
              <a:avLst/>
            </a:prstGeom>
            <a:noFill/>
          </p:spPr>
          <p:txBody>
            <a:bodyPr wrap="none" rtlCol="0">
              <a:spAutoFit/>
            </a:bodyPr>
            <a:lstStyle/>
            <a:p>
              <a:pPr algn="l"/>
              <a:r>
                <a:rPr lang="en-US" altLang="zh-CN" sz="2800" dirty="0">
                  <a:solidFill>
                    <a:schemeClr val="tx1"/>
                  </a:solidFill>
                </a:rPr>
                <a:t>2-</a:t>
              </a:r>
              <a:r>
                <a:rPr lang="zh-CN" altLang="en-US" sz="2800" dirty="0">
                  <a:solidFill>
                    <a:schemeClr val="tx1"/>
                  </a:solidFill>
                </a:rPr>
                <a:t>节点</a:t>
              </a:r>
            </a:p>
          </p:txBody>
        </p:sp>
        <p:sp>
          <p:nvSpPr>
            <p:cNvPr id="155" name="TextBox 154"/>
            <p:cNvSpPr txBox="1"/>
            <p:nvPr/>
          </p:nvSpPr>
          <p:spPr>
            <a:xfrm>
              <a:off x="11139607" y="5350944"/>
              <a:ext cx="572566" cy="223630"/>
            </a:xfrm>
            <a:prstGeom prst="rect">
              <a:avLst/>
            </a:prstGeom>
            <a:noFill/>
          </p:spPr>
          <p:txBody>
            <a:bodyPr wrap="none" rtlCol="0">
              <a:spAutoFit/>
            </a:bodyPr>
            <a:lstStyle/>
            <a:p>
              <a:pPr algn="l"/>
              <a:r>
                <a:rPr lang="en-US" altLang="zh-CN" sz="2800" dirty="0">
                  <a:solidFill>
                    <a:schemeClr val="tx1"/>
                  </a:solidFill>
                </a:rPr>
                <a:t>3-</a:t>
              </a:r>
              <a:r>
                <a:rPr lang="zh-CN" altLang="en-US" sz="2800" dirty="0">
                  <a:solidFill>
                    <a:schemeClr val="tx1"/>
                  </a:solidFill>
                </a:rPr>
                <a:t>节点</a:t>
              </a:r>
            </a:p>
          </p:txBody>
        </p:sp>
      </p:grpSp>
      <p:sp>
        <p:nvSpPr>
          <p:cNvPr id="5164" name="右箭头 5163"/>
          <p:cNvSpPr/>
          <p:nvPr/>
        </p:nvSpPr>
        <p:spPr>
          <a:xfrm>
            <a:off x="11381818" y="5503713"/>
            <a:ext cx="2007608" cy="871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5165" name="下箭头 5164"/>
          <p:cNvSpPr/>
          <p:nvPr/>
        </p:nvSpPr>
        <p:spPr>
          <a:xfrm>
            <a:off x="17446892" y="8201609"/>
            <a:ext cx="756196" cy="1244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174" name="右箭头 173"/>
          <p:cNvSpPr/>
          <p:nvPr/>
        </p:nvSpPr>
        <p:spPr>
          <a:xfrm rot="10800000">
            <a:off x="10900524" y="10819841"/>
            <a:ext cx="2007608" cy="871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77"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78"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9"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80"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1"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2"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3"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4"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85" name="圆角矩形 84"/>
          <p:cNvSpPr/>
          <p:nvPr/>
        </p:nvSpPr>
        <p:spPr>
          <a:xfrm>
            <a:off x="1150021" y="2502029"/>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706149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44"/>
                                        </p:tgtEl>
                                        <p:attrNameLst>
                                          <p:attrName>style.visibility</p:attrName>
                                        </p:attrNameLst>
                                      </p:cBhvr>
                                      <p:to>
                                        <p:strVal val="visible"/>
                                      </p:to>
                                    </p:set>
                                    <p:animEffect transition="in" filter="fade">
                                      <p:cBhvr>
                                        <p:cTn id="7" dur="500"/>
                                        <p:tgtEl>
                                          <p:spTgt spid="51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64"/>
                                        </p:tgtEl>
                                        <p:attrNameLst>
                                          <p:attrName>style.visibility</p:attrName>
                                        </p:attrNameLst>
                                      </p:cBhvr>
                                      <p:to>
                                        <p:strVal val="visible"/>
                                      </p:to>
                                    </p:set>
                                    <p:animEffect transition="in" filter="wipe(left)">
                                      <p:cBhvr>
                                        <p:cTn id="12" dur="500"/>
                                        <p:tgtEl>
                                          <p:spTgt spid="516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47"/>
                                        </p:tgtEl>
                                        <p:attrNameLst>
                                          <p:attrName>style.visibility</p:attrName>
                                        </p:attrNameLst>
                                      </p:cBhvr>
                                      <p:to>
                                        <p:strVal val="visible"/>
                                      </p:to>
                                    </p:set>
                                    <p:animEffect transition="in" filter="fade">
                                      <p:cBhvr>
                                        <p:cTn id="17" dur="500"/>
                                        <p:tgtEl>
                                          <p:spTgt spid="51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65"/>
                                        </p:tgtEl>
                                        <p:attrNameLst>
                                          <p:attrName>style.visibility</p:attrName>
                                        </p:attrNameLst>
                                      </p:cBhvr>
                                      <p:to>
                                        <p:strVal val="visible"/>
                                      </p:to>
                                    </p:set>
                                    <p:animEffect transition="in" filter="wipe(up)">
                                      <p:cBhvr>
                                        <p:cTn id="22" dur="500"/>
                                        <p:tgtEl>
                                          <p:spTgt spid="516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0"/>
                                        </p:tgtEl>
                                        <p:attrNameLst>
                                          <p:attrName>style.visibility</p:attrName>
                                        </p:attrNameLst>
                                      </p:cBhvr>
                                      <p:to>
                                        <p:strVal val="visible"/>
                                      </p:to>
                                    </p:set>
                                    <p:animEffect transition="in" filter="fade">
                                      <p:cBhvr>
                                        <p:cTn id="27" dur="500"/>
                                        <p:tgtEl>
                                          <p:spTgt spid="1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74"/>
                                        </p:tgtEl>
                                        <p:attrNameLst>
                                          <p:attrName>style.visibility</p:attrName>
                                        </p:attrNameLst>
                                      </p:cBhvr>
                                      <p:to>
                                        <p:strVal val="visible"/>
                                      </p:to>
                                    </p:set>
                                    <p:animEffect transition="in" filter="wipe(right)">
                                      <p:cBhvr>
                                        <p:cTn id="32" dur="500"/>
                                        <p:tgtEl>
                                          <p:spTgt spid="17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58"/>
                                        </p:tgtEl>
                                        <p:attrNameLst>
                                          <p:attrName>style.visibility</p:attrName>
                                        </p:attrNameLst>
                                      </p:cBhvr>
                                      <p:to>
                                        <p:strVal val="visible"/>
                                      </p:to>
                                    </p:set>
                                    <p:animEffect transition="in" filter="fade">
                                      <p:cBhvr>
                                        <p:cTn id="37" dur="500"/>
                                        <p:tgtEl>
                                          <p:spTgt spid="5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4" grpId="0" animBg="1"/>
      <p:bldP spid="5165" grpId="0" animBg="1"/>
      <p:bldP spid="17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04233" y="2368334"/>
            <a:ext cx="6252353" cy="923330"/>
          </a:xfrm>
          <a:prstGeom prst="rect">
            <a:avLst/>
          </a:prstGeom>
          <a:noFill/>
        </p:spPr>
        <p:txBody>
          <a:bodyPr wrap="none" lIns="182880" tIns="91440" rIns="182880" bIns="91440" rtlCol="0">
            <a:spAutoFit/>
          </a:bodyPr>
          <a:lstStyle/>
          <a:p>
            <a:pPr algn="l"/>
            <a:r>
              <a:rPr lang="en-US" altLang="zh-CN" sz="4800" dirty="0">
                <a:solidFill>
                  <a:schemeClr val="tx1"/>
                </a:solidFill>
                <a:latin typeface="+mj-ea"/>
                <a:ea typeface="+mj-ea"/>
              </a:rPr>
              <a:t>2-3</a:t>
            </a:r>
            <a:r>
              <a:rPr lang="zh-CN" altLang="en-US" sz="4800" dirty="0">
                <a:solidFill>
                  <a:schemeClr val="tx1"/>
                </a:solidFill>
                <a:latin typeface="+mj-ea"/>
                <a:ea typeface="+mj-ea"/>
              </a:rPr>
              <a:t>树和红黑树等价性</a:t>
            </a:r>
            <a:endParaRPr lang="en-US" altLang="zh-CN" sz="4800" dirty="0">
              <a:solidFill>
                <a:schemeClr val="tx1"/>
              </a:solidFill>
              <a:latin typeface="+mj-ea"/>
              <a:ea typeface="+mj-ea"/>
            </a:endParaRPr>
          </a:p>
        </p:txBody>
      </p:sp>
      <p:grpSp>
        <p:nvGrpSpPr>
          <p:cNvPr id="6" name="组合 5"/>
          <p:cNvGrpSpPr/>
          <p:nvPr/>
        </p:nvGrpSpPr>
        <p:grpSpPr>
          <a:xfrm>
            <a:off x="361206" y="3759860"/>
            <a:ext cx="7780376" cy="3815036"/>
            <a:chOff x="-158505" y="2619445"/>
            <a:chExt cx="5667962" cy="2808886"/>
          </a:xfrm>
        </p:grpSpPr>
        <p:sp>
          <p:nvSpPr>
            <p:cNvPr id="30" name="矩形 29"/>
            <p:cNvSpPr/>
            <p:nvPr/>
          </p:nvSpPr>
          <p:spPr>
            <a:xfrm>
              <a:off x="2769867" y="2619445"/>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42</a:t>
              </a:r>
              <a:endParaRPr lang="zh-CN" altLang="en-US" sz="2800" dirty="0">
                <a:solidFill>
                  <a:schemeClr val="tx1"/>
                </a:solidFill>
              </a:endParaRPr>
            </a:p>
          </p:txBody>
        </p:sp>
        <p:sp>
          <p:nvSpPr>
            <p:cNvPr id="31" name="矩形 30"/>
            <p:cNvSpPr/>
            <p:nvPr/>
          </p:nvSpPr>
          <p:spPr>
            <a:xfrm>
              <a:off x="1024151" y="3529392"/>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17</a:t>
              </a:r>
              <a:endParaRPr lang="zh-CN" altLang="en-US" sz="2800" dirty="0">
                <a:solidFill>
                  <a:schemeClr val="tx1"/>
                </a:solidFill>
              </a:endParaRPr>
            </a:p>
          </p:txBody>
        </p:sp>
        <p:sp>
          <p:nvSpPr>
            <p:cNvPr id="32" name="矩形 31"/>
            <p:cNvSpPr/>
            <p:nvPr/>
          </p:nvSpPr>
          <p:spPr>
            <a:xfrm>
              <a:off x="1640735" y="3529392"/>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33</a:t>
              </a:r>
              <a:endParaRPr lang="zh-CN" altLang="en-US" sz="2800" dirty="0">
                <a:solidFill>
                  <a:schemeClr val="tx1"/>
                </a:solidFill>
              </a:endParaRPr>
            </a:p>
          </p:txBody>
        </p:sp>
        <p:sp>
          <p:nvSpPr>
            <p:cNvPr id="33" name="矩形 32"/>
            <p:cNvSpPr/>
            <p:nvPr/>
          </p:nvSpPr>
          <p:spPr>
            <a:xfrm>
              <a:off x="3825781" y="3588268"/>
              <a:ext cx="616584"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50</a:t>
              </a:r>
              <a:endParaRPr lang="zh-CN" altLang="en-US" sz="2800" dirty="0">
                <a:solidFill>
                  <a:schemeClr val="tx1"/>
                </a:solidFill>
              </a:endParaRPr>
            </a:p>
          </p:txBody>
        </p:sp>
        <p:sp>
          <p:nvSpPr>
            <p:cNvPr id="34" name="矩形 33"/>
            <p:cNvSpPr/>
            <p:nvPr/>
          </p:nvSpPr>
          <p:spPr>
            <a:xfrm>
              <a:off x="-158505" y="4933194"/>
              <a:ext cx="616585"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6</a:t>
              </a:r>
              <a:endParaRPr lang="zh-CN" altLang="en-US" sz="2800" dirty="0">
                <a:solidFill>
                  <a:schemeClr val="tx1"/>
                </a:solidFill>
              </a:endParaRPr>
            </a:p>
          </p:txBody>
        </p:sp>
        <p:sp>
          <p:nvSpPr>
            <p:cNvPr id="35" name="矩形 34"/>
            <p:cNvSpPr/>
            <p:nvPr/>
          </p:nvSpPr>
          <p:spPr>
            <a:xfrm>
              <a:off x="458080" y="4950025"/>
              <a:ext cx="616585"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12</a:t>
              </a:r>
              <a:endParaRPr lang="zh-CN" altLang="en-US" sz="2800" dirty="0">
                <a:solidFill>
                  <a:schemeClr val="tx1"/>
                </a:solidFill>
              </a:endParaRPr>
            </a:p>
          </p:txBody>
        </p:sp>
        <p:sp>
          <p:nvSpPr>
            <p:cNvPr id="36" name="矩形 35"/>
            <p:cNvSpPr/>
            <p:nvPr/>
          </p:nvSpPr>
          <p:spPr>
            <a:xfrm>
              <a:off x="4276289" y="4882701"/>
              <a:ext cx="616585"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66</a:t>
              </a:r>
              <a:endParaRPr lang="zh-CN" altLang="en-US" sz="2800" dirty="0">
                <a:solidFill>
                  <a:schemeClr val="tx1"/>
                </a:solidFill>
              </a:endParaRPr>
            </a:p>
          </p:txBody>
        </p:sp>
        <p:sp>
          <p:nvSpPr>
            <p:cNvPr id="37" name="矩形 36"/>
            <p:cNvSpPr/>
            <p:nvPr/>
          </p:nvSpPr>
          <p:spPr>
            <a:xfrm>
              <a:off x="4892872" y="4882701"/>
              <a:ext cx="616585"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88</a:t>
              </a:r>
              <a:endParaRPr lang="zh-CN" altLang="en-US" sz="2800" dirty="0">
                <a:solidFill>
                  <a:schemeClr val="tx1"/>
                </a:solidFill>
              </a:endParaRPr>
            </a:p>
          </p:txBody>
        </p:sp>
        <p:sp>
          <p:nvSpPr>
            <p:cNvPr id="38" name="矩形 37"/>
            <p:cNvSpPr/>
            <p:nvPr/>
          </p:nvSpPr>
          <p:spPr>
            <a:xfrm>
              <a:off x="3326653" y="4865869"/>
              <a:ext cx="616585"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48</a:t>
              </a:r>
              <a:endParaRPr lang="zh-CN" altLang="en-US" sz="2800" dirty="0">
                <a:solidFill>
                  <a:schemeClr val="tx1"/>
                </a:solidFill>
              </a:endParaRPr>
            </a:p>
          </p:txBody>
        </p:sp>
        <p:sp>
          <p:nvSpPr>
            <p:cNvPr id="39" name="矩形 38"/>
            <p:cNvSpPr/>
            <p:nvPr/>
          </p:nvSpPr>
          <p:spPr>
            <a:xfrm>
              <a:off x="2234170" y="4899532"/>
              <a:ext cx="616585"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37</a:t>
              </a:r>
              <a:endParaRPr lang="zh-CN" altLang="en-US" sz="2800" dirty="0">
                <a:solidFill>
                  <a:schemeClr val="tx1"/>
                </a:solidFill>
              </a:endParaRPr>
            </a:p>
          </p:txBody>
        </p:sp>
        <p:sp>
          <p:nvSpPr>
            <p:cNvPr id="40" name="矩形 39"/>
            <p:cNvSpPr/>
            <p:nvPr/>
          </p:nvSpPr>
          <p:spPr>
            <a:xfrm>
              <a:off x="1369786" y="4933194"/>
              <a:ext cx="616585" cy="4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2800" dirty="0">
                  <a:solidFill>
                    <a:schemeClr val="tx1"/>
                  </a:solidFill>
                </a:rPr>
                <a:t>18</a:t>
              </a:r>
              <a:endParaRPr lang="zh-CN" altLang="en-US" sz="2800" dirty="0">
                <a:solidFill>
                  <a:schemeClr val="tx1"/>
                </a:solidFill>
              </a:endParaRPr>
            </a:p>
          </p:txBody>
        </p:sp>
        <p:cxnSp>
          <p:nvCxnSpPr>
            <p:cNvPr id="41" name="直接连接符 40"/>
            <p:cNvCxnSpPr>
              <a:stCxn id="30" idx="2"/>
              <a:endCxn id="32" idx="1"/>
            </p:cNvCxnSpPr>
            <p:nvPr/>
          </p:nvCxnSpPr>
          <p:spPr>
            <a:xfrm flipH="1">
              <a:off x="1640735" y="3097751"/>
              <a:ext cx="1437424" cy="670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0" idx="2"/>
              <a:endCxn id="33" idx="0"/>
            </p:cNvCxnSpPr>
            <p:nvPr/>
          </p:nvCxnSpPr>
          <p:spPr>
            <a:xfrm>
              <a:off x="3078159" y="3097751"/>
              <a:ext cx="1055914" cy="490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1" idx="2"/>
              <a:endCxn id="34" idx="3"/>
            </p:cNvCxnSpPr>
            <p:nvPr/>
          </p:nvCxnSpPr>
          <p:spPr>
            <a:xfrm flipH="1">
              <a:off x="458080" y="4007697"/>
              <a:ext cx="874364" cy="1164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1" idx="3"/>
              <a:endCxn id="40" idx="0"/>
            </p:cNvCxnSpPr>
            <p:nvPr/>
          </p:nvCxnSpPr>
          <p:spPr>
            <a:xfrm>
              <a:off x="1640735" y="3768544"/>
              <a:ext cx="37344" cy="1164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9" idx="0"/>
              <a:endCxn id="32" idx="2"/>
            </p:cNvCxnSpPr>
            <p:nvPr/>
          </p:nvCxnSpPr>
          <p:spPr>
            <a:xfrm flipH="1" flipV="1">
              <a:off x="1949028" y="4007697"/>
              <a:ext cx="593435" cy="891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8" idx="0"/>
              <a:endCxn id="33" idx="2"/>
            </p:cNvCxnSpPr>
            <p:nvPr/>
          </p:nvCxnSpPr>
          <p:spPr>
            <a:xfrm flipV="1">
              <a:off x="3634946" y="4066574"/>
              <a:ext cx="499128" cy="799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7" idx="1"/>
              <a:endCxn id="33" idx="2"/>
            </p:cNvCxnSpPr>
            <p:nvPr/>
          </p:nvCxnSpPr>
          <p:spPr>
            <a:xfrm flipH="1" flipV="1">
              <a:off x="4134074" y="4066574"/>
              <a:ext cx="758799" cy="105528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4" name="组合 123"/>
          <p:cNvGrpSpPr/>
          <p:nvPr/>
        </p:nvGrpSpPr>
        <p:grpSpPr>
          <a:xfrm>
            <a:off x="14182444" y="1385544"/>
            <a:ext cx="9591956" cy="5266716"/>
            <a:chOff x="6059772" y="1771848"/>
            <a:chExt cx="4419090" cy="2170961"/>
          </a:xfrm>
        </p:grpSpPr>
        <p:cxnSp>
          <p:nvCxnSpPr>
            <p:cNvPr id="64" name="直接连接符 63"/>
            <p:cNvCxnSpPr>
              <a:stCxn id="72" idx="3"/>
              <a:endCxn id="75" idx="0"/>
            </p:cNvCxnSpPr>
            <p:nvPr/>
          </p:nvCxnSpPr>
          <p:spPr>
            <a:xfrm flipH="1">
              <a:off x="8037439" y="2111421"/>
              <a:ext cx="439648" cy="318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72" idx="5"/>
              <a:endCxn id="111" idx="0"/>
            </p:cNvCxnSpPr>
            <p:nvPr/>
          </p:nvCxnSpPr>
          <p:spPr>
            <a:xfrm>
              <a:off x="8824611" y="2111421"/>
              <a:ext cx="705510" cy="3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76" idx="4"/>
              <a:endCxn id="83" idx="0"/>
            </p:cNvCxnSpPr>
            <p:nvPr/>
          </p:nvCxnSpPr>
          <p:spPr>
            <a:xfrm flipH="1">
              <a:off x="7108412" y="2827318"/>
              <a:ext cx="245736" cy="717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94" idx="0"/>
              <a:endCxn id="76" idx="5"/>
            </p:cNvCxnSpPr>
            <p:nvPr/>
          </p:nvCxnSpPr>
          <p:spPr>
            <a:xfrm flipH="1" flipV="1">
              <a:off x="7527910" y="2769056"/>
              <a:ext cx="242908" cy="775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16" idx="0"/>
              <a:endCxn id="111" idx="3"/>
            </p:cNvCxnSpPr>
            <p:nvPr/>
          </p:nvCxnSpPr>
          <p:spPr>
            <a:xfrm flipV="1">
              <a:off x="8997513" y="2842491"/>
              <a:ext cx="358846" cy="702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114" idx="0"/>
              <a:endCxn id="111" idx="5"/>
            </p:cNvCxnSpPr>
            <p:nvPr/>
          </p:nvCxnSpPr>
          <p:spPr>
            <a:xfrm flipH="1" flipV="1">
              <a:off x="9703883" y="2842491"/>
              <a:ext cx="529243" cy="702483"/>
            </a:xfrm>
            <a:prstGeom prst="line">
              <a:avLst/>
            </a:prstGeom>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8405113" y="1771848"/>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bg2"/>
                  </a:solidFill>
                  <a:latin typeface="+mj-ea"/>
                  <a:ea typeface="+mj-ea"/>
                </a:rPr>
                <a:t>42</a:t>
              </a:r>
              <a:endParaRPr lang="zh-CN" altLang="en-US" sz="4000" dirty="0">
                <a:solidFill>
                  <a:schemeClr val="bg2"/>
                </a:solidFill>
                <a:latin typeface="+mj-ea"/>
                <a:ea typeface="+mj-ea"/>
              </a:endParaRPr>
            </a:p>
          </p:txBody>
        </p:sp>
        <p:sp>
          <p:nvSpPr>
            <p:cNvPr id="75" name="椭圆 74"/>
            <p:cNvSpPr/>
            <p:nvPr/>
          </p:nvSpPr>
          <p:spPr>
            <a:xfrm>
              <a:off x="7791703" y="2429483"/>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bg2"/>
                  </a:solidFill>
                  <a:latin typeface="+mj-ea"/>
                  <a:ea typeface="+mj-ea"/>
                </a:rPr>
                <a:t>33</a:t>
              </a:r>
              <a:endParaRPr lang="zh-CN" altLang="en-US" sz="4000" dirty="0">
                <a:solidFill>
                  <a:schemeClr val="bg2"/>
                </a:solidFill>
                <a:latin typeface="+mj-ea"/>
                <a:ea typeface="+mj-ea"/>
              </a:endParaRPr>
            </a:p>
          </p:txBody>
        </p:sp>
        <p:sp>
          <p:nvSpPr>
            <p:cNvPr id="76" name="椭圆 75"/>
            <p:cNvSpPr/>
            <p:nvPr/>
          </p:nvSpPr>
          <p:spPr>
            <a:xfrm>
              <a:off x="7108412" y="2429483"/>
              <a:ext cx="491472" cy="397835"/>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tx1"/>
                  </a:solidFill>
                  <a:latin typeface="+mj-ea"/>
                  <a:ea typeface="+mj-ea"/>
                </a:rPr>
                <a:t>17</a:t>
              </a:r>
              <a:endParaRPr lang="zh-CN" altLang="en-US" sz="4000" dirty="0">
                <a:solidFill>
                  <a:schemeClr val="tx1"/>
                </a:solidFill>
                <a:latin typeface="+mj-ea"/>
                <a:ea typeface="+mj-ea"/>
              </a:endParaRPr>
            </a:p>
          </p:txBody>
        </p:sp>
        <p:cxnSp>
          <p:nvCxnSpPr>
            <p:cNvPr id="78" name="直接连接符 77"/>
            <p:cNvCxnSpPr/>
            <p:nvPr/>
          </p:nvCxnSpPr>
          <p:spPr>
            <a:xfrm>
              <a:off x="7599884" y="2628400"/>
              <a:ext cx="19181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6862676" y="3544974"/>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bg2"/>
                  </a:solidFill>
                  <a:latin typeface="+mj-ea"/>
                  <a:ea typeface="+mj-ea"/>
                </a:rPr>
                <a:t>12</a:t>
              </a:r>
              <a:endParaRPr lang="zh-CN" altLang="en-US" sz="4000" dirty="0">
                <a:solidFill>
                  <a:schemeClr val="bg2"/>
                </a:solidFill>
                <a:latin typeface="+mj-ea"/>
                <a:ea typeface="+mj-ea"/>
              </a:endParaRPr>
            </a:p>
          </p:txBody>
        </p:sp>
        <p:sp>
          <p:nvSpPr>
            <p:cNvPr id="84" name="椭圆 83"/>
            <p:cNvSpPr/>
            <p:nvPr/>
          </p:nvSpPr>
          <p:spPr>
            <a:xfrm>
              <a:off x="6059772" y="3544974"/>
              <a:ext cx="491472" cy="397835"/>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tx1"/>
                  </a:solidFill>
                  <a:latin typeface="+mj-ea"/>
                  <a:ea typeface="+mj-ea"/>
                </a:rPr>
                <a:t>6</a:t>
              </a:r>
              <a:endParaRPr lang="zh-CN" altLang="en-US" sz="4000" dirty="0">
                <a:solidFill>
                  <a:schemeClr val="tx1"/>
                </a:solidFill>
                <a:latin typeface="+mj-ea"/>
                <a:ea typeface="+mj-ea"/>
              </a:endParaRPr>
            </a:p>
          </p:txBody>
        </p:sp>
        <p:sp>
          <p:nvSpPr>
            <p:cNvPr id="94" name="椭圆 93"/>
            <p:cNvSpPr/>
            <p:nvPr/>
          </p:nvSpPr>
          <p:spPr>
            <a:xfrm>
              <a:off x="7525082" y="3544974"/>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bg2"/>
                  </a:solidFill>
                  <a:latin typeface="+mj-ea"/>
                  <a:ea typeface="+mj-ea"/>
                </a:rPr>
                <a:t>18</a:t>
              </a:r>
              <a:endParaRPr lang="zh-CN" altLang="en-US" sz="4000" dirty="0">
                <a:solidFill>
                  <a:schemeClr val="bg2"/>
                </a:solidFill>
                <a:latin typeface="+mj-ea"/>
                <a:ea typeface="+mj-ea"/>
              </a:endParaRPr>
            </a:p>
          </p:txBody>
        </p:sp>
        <p:cxnSp>
          <p:nvCxnSpPr>
            <p:cNvPr id="96" name="直接连接符 95"/>
            <p:cNvCxnSpPr>
              <a:endCxn id="83" idx="2"/>
            </p:cNvCxnSpPr>
            <p:nvPr/>
          </p:nvCxnSpPr>
          <p:spPr>
            <a:xfrm>
              <a:off x="6551244" y="3743891"/>
              <a:ext cx="311432"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15" idx="6"/>
              <a:endCxn id="114" idx="2"/>
            </p:cNvCxnSpPr>
            <p:nvPr/>
          </p:nvCxnSpPr>
          <p:spPr>
            <a:xfrm>
              <a:off x="9832760" y="3743892"/>
              <a:ext cx="15463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8159377" y="3544974"/>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bg2"/>
                  </a:solidFill>
                  <a:latin typeface="+mj-ea"/>
                  <a:ea typeface="+mj-ea"/>
                </a:rPr>
                <a:t>37</a:t>
              </a:r>
              <a:endParaRPr lang="zh-CN" altLang="en-US" sz="4000" dirty="0">
                <a:solidFill>
                  <a:schemeClr val="bg2"/>
                </a:solidFill>
                <a:latin typeface="+mj-ea"/>
                <a:ea typeface="+mj-ea"/>
              </a:endParaRPr>
            </a:p>
          </p:txBody>
        </p:sp>
        <p:cxnSp>
          <p:nvCxnSpPr>
            <p:cNvPr id="105" name="直接连接符 104"/>
            <p:cNvCxnSpPr>
              <a:stCxn id="104" idx="0"/>
              <a:endCxn id="75" idx="4"/>
            </p:cNvCxnSpPr>
            <p:nvPr/>
          </p:nvCxnSpPr>
          <p:spPr>
            <a:xfrm flipH="1" flipV="1">
              <a:off x="8037439" y="2827318"/>
              <a:ext cx="367674" cy="717656"/>
            </a:xfrm>
            <a:prstGeom prst="line">
              <a:avLst/>
            </a:prstGeom>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9284385" y="2502918"/>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bg2"/>
                  </a:solidFill>
                  <a:latin typeface="+mj-ea"/>
                  <a:ea typeface="+mj-ea"/>
                </a:rPr>
                <a:t>50</a:t>
              </a:r>
              <a:endParaRPr lang="zh-CN" altLang="en-US" sz="4000" dirty="0">
                <a:solidFill>
                  <a:schemeClr val="bg2"/>
                </a:solidFill>
                <a:latin typeface="+mj-ea"/>
                <a:ea typeface="+mj-ea"/>
              </a:endParaRPr>
            </a:p>
          </p:txBody>
        </p:sp>
        <p:sp>
          <p:nvSpPr>
            <p:cNvPr id="114" name="椭圆 113"/>
            <p:cNvSpPr/>
            <p:nvPr/>
          </p:nvSpPr>
          <p:spPr>
            <a:xfrm>
              <a:off x="9987390" y="3544974"/>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bg2"/>
                  </a:solidFill>
                  <a:latin typeface="+mj-ea"/>
                  <a:ea typeface="+mj-ea"/>
                </a:rPr>
                <a:t>88</a:t>
              </a:r>
              <a:endParaRPr lang="zh-CN" altLang="en-US" sz="4000" dirty="0">
                <a:solidFill>
                  <a:schemeClr val="bg2"/>
                </a:solidFill>
                <a:latin typeface="+mj-ea"/>
                <a:ea typeface="+mj-ea"/>
              </a:endParaRPr>
            </a:p>
          </p:txBody>
        </p:sp>
        <p:sp>
          <p:nvSpPr>
            <p:cNvPr id="115" name="椭圆 114"/>
            <p:cNvSpPr/>
            <p:nvPr/>
          </p:nvSpPr>
          <p:spPr>
            <a:xfrm>
              <a:off x="9341288" y="3544974"/>
              <a:ext cx="491472" cy="397835"/>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tx1"/>
                  </a:solidFill>
                  <a:latin typeface="+mj-ea"/>
                  <a:ea typeface="+mj-ea"/>
                </a:rPr>
                <a:t>66</a:t>
              </a:r>
              <a:endParaRPr lang="zh-CN" altLang="en-US" sz="4000" dirty="0">
                <a:solidFill>
                  <a:schemeClr val="tx1"/>
                </a:solidFill>
                <a:latin typeface="+mj-ea"/>
                <a:ea typeface="+mj-ea"/>
              </a:endParaRPr>
            </a:p>
          </p:txBody>
        </p:sp>
        <p:sp>
          <p:nvSpPr>
            <p:cNvPr id="116" name="椭圆 115"/>
            <p:cNvSpPr/>
            <p:nvPr/>
          </p:nvSpPr>
          <p:spPr>
            <a:xfrm>
              <a:off x="8751777" y="3544974"/>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bg2"/>
                  </a:solidFill>
                  <a:latin typeface="+mj-ea"/>
                  <a:ea typeface="+mj-ea"/>
                </a:rPr>
                <a:t>48</a:t>
              </a:r>
              <a:endParaRPr lang="zh-CN" altLang="en-US" sz="4000" dirty="0">
                <a:solidFill>
                  <a:schemeClr val="bg2"/>
                </a:solidFill>
                <a:latin typeface="+mj-ea"/>
                <a:ea typeface="+mj-ea"/>
              </a:endParaRPr>
            </a:p>
          </p:txBody>
        </p:sp>
      </p:grpSp>
      <p:grpSp>
        <p:nvGrpSpPr>
          <p:cNvPr id="130" name="组合 129"/>
          <p:cNvGrpSpPr/>
          <p:nvPr/>
        </p:nvGrpSpPr>
        <p:grpSpPr>
          <a:xfrm>
            <a:off x="1485388" y="7808133"/>
            <a:ext cx="9991072" cy="5761310"/>
            <a:chOff x="6164835" y="1771848"/>
            <a:chExt cx="4314027" cy="2627057"/>
          </a:xfrm>
        </p:grpSpPr>
        <p:cxnSp>
          <p:nvCxnSpPr>
            <p:cNvPr id="132" name="直接连接符 131"/>
            <p:cNvCxnSpPr>
              <a:stCxn id="138" idx="3"/>
              <a:endCxn id="139" idx="0"/>
            </p:cNvCxnSpPr>
            <p:nvPr/>
          </p:nvCxnSpPr>
          <p:spPr>
            <a:xfrm flipH="1">
              <a:off x="8037439" y="2111421"/>
              <a:ext cx="439648" cy="318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38" idx="5"/>
              <a:endCxn id="149" idx="0"/>
            </p:cNvCxnSpPr>
            <p:nvPr/>
          </p:nvCxnSpPr>
          <p:spPr>
            <a:xfrm>
              <a:off x="8824611" y="2111421"/>
              <a:ext cx="705510" cy="391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40" idx="3"/>
              <a:endCxn id="142" idx="0"/>
            </p:cNvCxnSpPr>
            <p:nvPr/>
          </p:nvCxnSpPr>
          <p:spPr>
            <a:xfrm flipH="1">
              <a:off x="6981255" y="3098753"/>
              <a:ext cx="295040" cy="35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144" idx="0"/>
              <a:endCxn id="140" idx="5"/>
            </p:cNvCxnSpPr>
            <p:nvPr/>
          </p:nvCxnSpPr>
          <p:spPr>
            <a:xfrm flipH="1" flipV="1">
              <a:off x="7623819" y="3098753"/>
              <a:ext cx="146999" cy="446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52" idx="0"/>
              <a:endCxn id="149" idx="3"/>
            </p:cNvCxnSpPr>
            <p:nvPr/>
          </p:nvCxnSpPr>
          <p:spPr>
            <a:xfrm flipV="1">
              <a:off x="8997513" y="2842491"/>
              <a:ext cx="358846" cy="7024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50" idx="0"/>
              <a:endCxn id="149" idx="5"/>
            </p:cNvCxnSpPr>
            <p:nvPr/>
          </p:nvCxnSpPr>
          <p:spPr>
            <a:xfrm flipH="1" flipV="1">
              <a:off x="9703883" y="2842491"/>
              <a:ext cx="529243" cy="702483"/>
            </a:xfrm>
            <a:prstGeom prst="line">
              <a:avLst/>
            </a:prstGeom>
          </p:spPr>
          <p:style>
            <a:lnRef idx="1">
              <a:schemeClr val="accent1"/>
            </a:lnRef>
            <a:fillRef idx="0">
              <a:schemeClr val="accent1"/>
            </a:fillRef>
            <a:effectRef idx="0">
              <a:schemeClr val="accent1"/>
            </a:effectRef>
            <a:fontRef idx="minor">
              <a:schemeClr val="tx1"/>
            </a:fontRef>
          </p:style>
        </p:cxnSp>
        <p:sp>
          <p:nvSpPr>
            <p:cNvPr id="138" name="椭圆 137"/>
            <p:cNvSpPr/>
            <p:nvPr/>
          </p:nvSpPr>
          <p:spPr>
            <a:xfrm>
              <a:off x="8405113" y="1771848"/>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latin typeface="+mj-ea"/>
                  <a:ea typeface="+mj-ea"/>
                </a:rPr>
                <a:t>42</a:t>
              </a:r>
              <a:endParaRPr lang="zh-CN" altLang="en-US" sz="4800" dirty="0">
                <a:solidFill>
                  <a:schemeClr val="bg2"/>
                </a:solidFill>
                <a:latin typeface="+mj-ea"/>
                <a:ea typeface="+mj-ea"/>
              </a:endParaRPr>
            </a:p>
          </p:txBody>
        </p:sp>
        <p:sp>
          <p:nvSpPr>
            <p:cNvPr id="139" name="椭圆 138"/>
            <p:cNvSpPr/>
            <p:nvPr/>
          </p:nvSpPr>
          <p:spPr>
            <a:xfrm>
              <a:off x="7791703" y="2429483"/>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latin typeface="+mj-ea"/>
                  <a:ea typeface="+mj-ea"/>
                </a:rPr>
                <a:t>33</a:t>
              </a:r>
              <a:endParaRPr lang="zh-CN" altLang="en-US" sz="4800" dirty="0">
                <a:solidFill>
                  <a:schemeClr val="bg2"/>
                </a:solidFill>
                <a:latin typeface="+mj-ea"/>
                <a:ea typeface="+mj-ea"/>
              </a:endParaRPr>
            </a:p>
          </p:txBody>
        </p:sp>
        <p:sp>
          <p:nvSpPr>
            <p:cNvPr id="140" name="椭圆 139"/>
            <p:cNvSpPr/>
            <p:nvPr/>
          </p:nvSpPr>
          <p:spPr>
            <a:xfrm>
              <a:off x="7204321" y="2759180"/>
              <a:ext cx="491472" cy="397835"/>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tx1"/>
                  </a:solidFill>
                  <a:latin typeface="+mj-ea"/>
                  <a:ea typeface="+mj-ea"/>
                </a:rPr>
                <a:t>17</a:t>
              </a:r>
              <a:endParaRPr lang="zh-CN" altLang="en-US" sz="4800" dirty="0">
                <a:solidFill>
                  <a:schemeClr val="tx1"/>
                </a:solidFill>
                <a:latin typeface="+mj-ea"/>
                <a:ea typeface="+mj-ea"/>
              </a:endParaRPr>
            </a:p>
          </p:txBody>
        </p:sp>
        <p:cxnSp>
          <p:nvCxnSpPr>
            <p:cNvPr id="141" name="直接连接符 140"/>
            <p:cNvCxnSpPr>
              <a:stCxn id="140" idx="7"/>
              <a:endCxn id="139" idx="2"/>
            </p:cNvCxnSpPr>
            <p:nvPr/>
          </p:nvCxnSpPr>
          <p:spPr>
            <a:xfrm flipV="1">
              <a:off x="7623819" y="2628401"/>
              <a:ext cx="167884" cy="18904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椭圆 141"/>
            <p:cNvSpPr/>
            <p:nvPr/>
          </p:nvSpPr>
          <p:spPr>
            <a:xfrm>
              <a:off x="6735519" y="3448931"/>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latin typeface="+mj-ea"/>
                  <a:ea typeface="+mj-ea"/>
                </a:rPr>
                <a:t>12</a:t>
              </a:r>
              <a:endParaRPr lang="zh-CN" altLang="en-US" sz="4800" dirty="0">
                <a:solidFill>
                  <a:schemeClr val="bg2"/>
                </a:solidFill>
                <a:latin typeface="+mj-ea"/>
                <a:ea typeface="+mj-ea"/>
              </a:endParaRPr>
            </a:p>
          </p:txBody>
        </p:sp>
        <p:sp>
          <p:nvSpPr>
            <p:cNvPr id="143" name="椭圆 142"/>
            <p:cNvSpPr/>
            <p:nvPr/>
          </p:nvSpPr>
          <p:spPr>
            <a:xfrm>
              <a:off x="6164835" y="3942809"/>
              <a:ext cx="491472" cy="397835"/>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tx1"/>
                  </a:solidFill>
                  <a:latin typeface="+mj-ea"/>
                  <a:ea typeface="+mj-ea"/>
                </a:rPr>
                <a:t>6</a:t>
              </a:r>
              <a:endParaRPr lang="zh-CN" altLang="en-US" sz="4800" dirty="0">
                <a:solidFill>
                  <a:schemeClr val="tx1"/>
                </a:solidFill>
                <a:latin typeface="+mj-ea"/>
                <a:ea typeface="+mj-ea"/>
              </a:endParaRPr>
            </a:p>
          </p:txBody>
        </p:sp>
        <p:sp>
          <p:nvSpPr>
            <p:cNvPr id="144" name="椭圆 143"/>
            <p:cNvSpPr/>
            <p:nvPr/>
          </p:nvSpPr>
          <p:spPr>
            <a:xfrm>
              <a:off x="7525082" y="3544974"/>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latin typeface="+mj-ea"/>
                  <a:ea typeface="+mj-ea"/>
                </a:rPr>
                <a:t>18</a:t>
              </a:r>
              <a:endParaRPr lang="zh-CN" altLang="en-US" sz="4800" dirty="0">
                <a:solidFill>
                  <a:schemeClr val="bg2"/>
                </a:solidFill>
                <a:latin typeface="+mj-ea"/>
                <a:ea typeface="+mj-ea"/>
              </a:endParaRPr>
            </a:p>
          </p:txBody>
        </p:sp>
        <p:cxnSp>
          <p:nvCxnSpPr>
            <p:cNvPr id="145" name="直接连接符 144"/>
            <p:cNvCxnSpPr>
              <a:stCxn id="143" idx="7"/>
              <a:endCxn id="142" idx="3"/>
            </p:cNvCxnSpPr>
            <p:nvPr/>
          </p:nvCxnSpPr>
          <p:spPr>
            <a:xfrm flipV="1">
              <a:off x="6584333" y="3788504"/>
              <a:ext cx="223160" cy="2125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51" idx="7"/>
              <a:endCxn id="150" idx="3"/>
            </p:cNvCxnSpPr>
            <p:nvPr/>
          </p:nvCxnSpPr>
          <p:spPr>
            <a:xfrm flipV="1">
              <a:off x="9796945" y="3884547"/>
              <a:ext cx="262419" cy="1747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7" name="椭圆 146"/>
            <p:cNvSpPr/>
            <p:nvPr/>
          </p:nvSpPr>
          <p:spPr>
            <a:xfrm>
              <a:off x="8159377" y="3544974"/>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latin typeface="+mj-ea"/>
                  <a:ea typeface="+mj-ea"/>
                </a:rPr>
                <a:t>37</a:t>
              </a:r>
              <a:endParaRPr lang="zh-CN" altLang="en-US" sz="4800" dirty="0">
                <a:solidFill>
                  <a:schemeClr val="bg2"/>
                </a:solidFill>
                <a:latin typeface="+mj-ea"/>
                <a:ea typeface="+mj-ea"/>
              </a:endParaRPr>
            </a:p>
          </p:txBody>
        </p:sp>
        <p:cxnSp>
          <p:nvCxnSpPr>
            <p:cNvPr id="148" name="直接连接符 147"/>
            <p:cNvCxnSpPr>
              <a:stCxn id="147" idx="0"/>
              <a:endCxn id="139" idx="5"/>
            </p:cNvCxnSpPr>
            <p:nvPr/>
          </p:nvCxnSpPr>
          <p:spPr>
            <a:xfrm flipH="1" flipV="1">
              <a:off x="8211201" y="2769056"/>
              <a:ext cx="193912" cy="775918"/>
            </a:xfrm>
            <a:prstGeom prst="line">
              <a:avLst/>
            </a:prstGeom>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a:off x="9284385" y="2502918"/>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latin typeface="+mj-ea"/>
                  <a:ea typeface="+mj-ea"/>
                </a:rPr>
                <a:t>50</a:t>
              </a:r>
              <a:endParaRPr lang="zh-CN" altLang="en-US" sz="4800" dirty="0">
                <a:solidFill>
                  <a:schemeClr val="bg2"/>
                </a:solidFill>
                <a:latin typeface="+mj-ea"/>
                <a:ea typeface="+mj-ea"/>
              </a:endParaRPr>
            </a:p>
          </p:txBody>
        </p:sp>
        <p:sp>
          <p:nvSpPr>
            <p:cNvPr id="150" name="椭圆 149"/>
            <p:cNvSpPr/>
            <p:nvPr/>
          </p:nvSpPr>
          <p:spPr>
            <a:xfrm>
              <a:off x="9987390" y="3544974"/>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latin typeface="+mj-ea"/>
                  <a:ea typeface="+mj-ea"/>
                </a:rPr>
                <a:t>88</a:t>
              </a:r>
              <a:endParaRPr lang="zh-CN" altLang="en-US" sz="4800" dirty="0">
                <a:solidFill>
                  <a:schemeClr val="bg2"/>
                </a:solidFill>
                <a:latin typeface="+mj-ea"/>
                <a:ea typeface="+mj-ea"/>
              </a:endParaRPr>
            </a:p>
          </p:txBody>
        </p:sp>
        <p:sp>
          <p:nvSpPr>
            <p:cNvPr id="151" name="椭圆 150"/>
            <p:cNvSpPr/>
            <p:nvPr/>
          </p:nvSpPr>
          <p:spPr>
            <a:xfrm>
              <a:off x="9377447" y="4001070"/>
              <a:ext cx="491472" cy="397835"/>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tx1"/>
                  </a:solidFill>
                  <a:latin typeface="+mj-ea"/>
                  <a:ea typeface="+mj-ea"/>
                </a:rPr>
                <a:t>66</a:t>
              </a:r>
              <a:endParaRPr lang="zh-CN" altLang="en-US" sz="4800" dirty="0">
                <a:solidFill>
                  <a:schemeClr val="tx1"/>
                </a:solidFill>
                <a:latin typeface="+mj-ea"/>
                <a:ea typeface="+mj-ea"/>
              </a:endParaRPr>
            </a:p>
          </p:txBody>
        </p:sp>
        <p:sp>
          <p:nvSpPr>
            <p:cNvPr id="152" name="椭圆 151"/>
            <p:cNvSpPr/>
            <p:nvPr/>
          </p:nvSpPr>
          <p:spPr>
            <a:xfrm>
              <a:off x="8751777" y="3544974"/>
              <a:ext cx="491472" cy="397835"/>
            </a:xfrm>
            <a:prstGeom prst="ellipse">
              <a:avLst/>
            </a:prstGeom>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800" dirty="0">
                  <a:solidFill>
                    <a:schemeClr val="bg2"/>
                  </a:solidFill>
                  <a:latin typeface="+mj-ea"/>
                  <a:ea typeface="+mj-ea"/>
                </a:rPr>
                <a:t>48</a:t>
              </a:r>
              <a:endParaRPr lang="zh-CN" altLang="en-US" sz="4800" dirty="0">
                <a:solidFill>
                  <a:schemeClr val="bg2"/>
                </a:solidFill>
                <a:latin typeface="+mj-ea"/>
                <a:ea typeface="+mj-ea"/>
              </a:endParaRPr>
            </a:p>
          </p:txBody>
        </p:sp>
      </p:grpSp>
      <p:sp>
        <p:nvSpPr>
          <p:cNvPr id="166" name="右箭头 165"/>
          <p:cNvSpPr/>
          <p:nvPr/>
        </p:nvSpPr>
        <p:spPr>
          <a:xfrm rot="20291363">
            <a:off x="9479476" y="4633449"/>
            <a:ext cx="3627080" cy="77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167" name="左箭头 166"/>
          <p:cNvSpPr/>
          <p:nvPr/>
        </p:nvSpPr>
        <p:spPr>
          <a:xfrm rot="20042530">
            <a:off x="9796918" y="5830939"/>
            <a:ext cx="3633312" cy="7919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169" name="矩形 168"/>
          <p:cNvSpPr/>
          <p:nvPr/>
        </p:nvSpPr>
        <p:spPr>
          <a:xfrm>
            <a:off x="11845728" y="7977139"/>
            <a:ext cx="12192000" cy="4209807"/>
          </a:xfrm>
          <a:prstGeom prst="rect">
            <a:avLst/>
          </a:prstGeom>
        </p:spPr>
        <p:txBody>
          <a:bodyPr lIns="182880" tIns="91440" rIns="182880" bIns="91440">
            <a:spAutoFit/>
          </a:bodyPr>
          <a:lstStyle/>
          <a:p>
            <a:pPr marL="685800" indent="-685800" algn="l">
              <a:lnSpc>
                <a:spcPct val="150000"/>
              </a:lnSpc>
              <a:buFont typeface="Wingdings" pitchFamily="2" charset="2"/>
              <a:buChar char="u"/>
            </a:pPr>
            <a:r>
              <a:rPr lang="zh-CN" altLang="en-US" sz="3600" dirty="0">
                <a:solidFill>
                  <a:schemeClr val="tx1"/>
                </a:solidFill>
                <a:latin typeface="+mj-ea"/>
              </a:rPr>
              <a:t>红黑树的每个节点或是红色或者是黑色</a:t>
            </a:r>
            <a:endParaRPr lang="en-US" altLang="zh-CN" sz="3600" dirty="0">
              <a:solidFill>
                <a:schemeClr val="tx1"/>
              </a:solidFill>
              <a:latin typeface="+mj-ea"/>
            </a:endParaRPr>
          </a:p>
          <a:p>
            <a:pPr marL="685800" indent="-685800" algn="l">
              <a:lnSpc>
                <a:spcPct val="150000"/>
              </a:lnSpc>
              <a:buFont typeface="Wingdings" pitchFamily="2" charset="2"/>
              <a:buChar char="u"/>
            </a:pPr>
            <a:r>
              <a:rPr lang="zh-CN" altLang="en-US" sz="3600" dirty="0">
                <a:solidFill>
                  <a:schemeClr val="tx1"/>
                </a:solidFill>
                <a:latin typeface="+mj-ea"/>
              </a:rPr>
              <a:t>根节点是黑色的，红色节点向左倾斜</a:t>
            </a:r>
            <a:endParaRPr lang="en-US" altLang="zh-CN" sz="3600" dirty="0">
              <a:solidFill>
                <a:schemeClr val="tx1"/>
              </a:solidFill>
              <a:latin typeface="+mj-ea"/>
            </a:endParaRPr>
          </a:p>
          <a:p>
            <a:pPr marL="685800" indent="-685800" algn="l">
              <a:lnSpc>
                <a:spcPct val="150000"/>
              </a:lnSpc>
              <a:buFont typeface="Wingdings" pitchFamily="2" charset="2"/>
              <a:buChar char="u"/>
            </a:pPr>
            <a:r>
              <a:rPr lang="zh-CN" altLang="en-US" sz="3600" dirty="0">
                <a:solidFill>
                  <a:schemeClr val="tx1"/>
                </a:solidFill>
                <a:latin typeface="+mj-ea"/>
              </a:rPr>
              <a:t>每个叶子节点都是黑色的</a:t>
            </a:r>
            <a:endParaRPr lang="en-US" altLang="zh-CN" sz="3600" dirty="0">
              <a:solidFill>
                <a:schemeClr val="tx1"/>
              </a:solidFill>
              <a:latin typeface="+mj-ea"/>
            </a:endParaRPr>
          </a:p>
          <a:p>
            <a:pPr marL="685800" indent="-685800" algn="l">
              <a:lnSpc>
                <a:spcPct val="150000"/>
              </a:lnSpc>
              <a:buFont typeface="Wingdings" pitchFamily="2" charset="2"/>
              <a:buChar char="u"/>
            </a:pPr>
            <a:r>
              <a:rPr lang="zh-CN" altLang="en-US" sz="3600" dirty="0">
                <a:solidFill>
                  <a:schemeClr val="tx1"/>
                </a:solidFill>
                <a:latin typeface="+mj-ea"/>
              </a:rPr>
              <a:t>如果一个节点是红色的，那么他的孩子节点都是黑色的</a:t>
            </a:r>
            <a:endParaRPr lang="en-US" altLang="zh-CN" sz="3600" dirty="0">
              <a:solidFill>
                <a:schemeClr val="tx1"/>
              </a:solidFill>
              <a:latin typeface="+mj-ea"/>
            </a:endParaRPr>
          </a:p>
          <a:p>
            <a:pPr marL="685800" indent="-685800" algn="l">
              <a:lnSpc>
                <a:spcPct val="150000"/>
              </a:lnSpc>
              <a:buFont typeface="Wingdings" pitchFamily="2" charset="2"/>
              <a:buChar char="u"/>
            </a:pPr>
            <a:r>
              <a:rPr lang="zh-CN" altLang="en-US" sz="3600" dirty="0">
                <a:solidFill>
                  <a:schemeClr val="tx1"/>
                </a:solidFill>
                <a:latin typeface="+mj-ea"/>
              </a:rPr>
              <a:t>从任何一个节点到叶子节点，经过的黑色节点是一样的</a:t>
            </a:r>
            <a:endParaRPr lang="en-US" altLang="zh-CN" sz="3600" dirty="0">
              <a:solidFill>
                <a:schemeClr val="tx1"/>
              </a:solidFill>
              <a:latin typeface="+mj-ea"/>
            </a:endParaRPr>
          </a:p>
        </p:txBody>
      </p:sp>
      <p:sp>
        <p:nvSpPr>
          <p:cNvPr id="73"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74"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7"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79"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0"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1"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2"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5"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86" name="圆角矩形 85"/>
          <p:cNvSpPr/>
          <p:nvPr/>
        </p:nvSpPr>
        <p:spPr>
          <a:xfrm>
            <a:off x="1150021" y="2386781"/>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07525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6"/>
                                        </p:tgtEl>
                                        <p:attrNameLst>
                                          <p:attrName>style.visibility</p:attrName>
                                        </p:attrNameLst>
                                      </p:cBhvr>
                                      <p:to>
                                        <p:strVal val="visible"/>
                                      </p:to>
                                    </p:set>
                                    <p:animEffect transition="in" filter="wipe(left)">
                                      <p:cBhvr>
                                        <p:cTn id="12" dur="500"/>
                                        <p:tgtEl>
                                          <p:spTgt spid="1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
                                        </p:tgtEl>
                                        <p:attrNameLst>
                                          <p:attrName>style.visibility</p:attrName>
                                        </p:attrNameLst>
                                      </p:cBhvr>
                                      <p:to>
                                        <p:strVal val="visible"/>
                                      </p:to>
                                    </p:set>
                                    <p:animEffect transition="in" filter="fade">
                                      <p:cBhvr>
                                        <p:cTn id="17" dur="500"/>
                                        <p:tgtEl>
                                          <p:spTgt spid="1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67"/>
                                        </p:tgtEl>
                                        <p:attrNameLst>
                                          <p:attrName>style.visibility</p:attrName>
                                        </p:attrNameLst>
                                      </p:cBhvr>
                                      <p:to>
                                        <p:strVal val="visible"/>
                                      </p:to>
                                    </p:set>
                                    <p:animEffect transition="in" filter="wipe(right)">
                                      <p:cBhvr>
                                        <p:cTn id="22" dur="500"/>
                                        <p:tgtEl>
                                          <p:spTgt spid="16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30"/>
                                        </p:tgtEl>
                                        <p:attrNameLst>
                                          <p:attrName>style.visibility</p:attrName>
                                        </p:attrNameLst>
                                      </p:cBhvr>
                                      <p:to>
                                        <p:strVal val="visible"/>
                                      </p:to>
                                    </p:set>
                                    <p:animEffect transition="in" filter="fade">
                                      <p:cBhvr>
                                        <p:cTn id="27" dur="1000"/>
                                        <p:tgtEl>
                                          <p:spTgt spid="130"/>
                                        </p:tgtEl>
                                      </p:cBhvr>
                                    </p:animEffect>
                                    <p:anim calcmode="lin" valueType="num">
                                      <p:cBhvr>
                                        <p:cTn id="28" dur="1000" fill="hold"/>
                                        <p:tgtEl>
                                          <p:spTgt spid="130"/>
                                        </p:tgtEl>
                                        <p:attrNameLst>
                                          <p:attrName>ppt_x</p:attrName>
                                        </p:attrNameLst>
                                      </p:cBhvr>
                                      <p:tavLst>
                                        <p:tav tm="0">
                                          <p:val>
                                            <p:strVal val="#ppt_x"/>
                                          </p:val>
                                        </p:tav>
                                        <p:tav tm="100000">
                                          <p:val>
                                            <p:strVal val="#ppt_x"/>
                                          </p:val>
                                        </p:tav>
                                      </p:tavLst>
                                    </p:anim>
                                    <p:anim calcmode="lin" valueType="num">
                                      <p:cBhvr>
                                        <p:cTn id="29" dur="1000" fill="hold"/>
                                        <p:tgtEl>
                                          <p:spTgt spid="13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69">
                                            <p:txEl>
                                              <p:pRg st="0" end="0"/>
                                            </p:txEl>
                                          </p:spTgt>
                                        </p:tgtEl>
                                        <p:attrNameLst>
                                          <p:attrName>style.visibility</p:attrName>
                                        </p:attrNameLst>
                                      </p:cBhvr>
                                      <p:to>
                                        <p:strVal val="visible"/>
                                      </p:to>
                                    </p:set>
                                    <p:animEffect transition="in" filter="wipe(left)">
                                      <p:cBhvr>
                                        <p:cTn id="34" dur="500"/>
                                        <p:tgtEl>
                                          <p:spTgt spid="16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69">
                                            <p:txEl>
                                              <p:pRg st="1" end="1"/>
                                            </p:txEl>
                                          </p:spTgt>
                                        </p:tgtEl>
                                        <p:attrNameLst>
                                          <p:attrName>style.visibility</p:attrName>
                                        </p:attrNameLst>
                                      </p:cBhvr>
                                      <p:to>
                                        <p:strVal val="visible"/>
                                      </p:to>
                                    </p:set>
                                    <p:animEffect transition="in" filter="wipe(left)">
                                      <p:cBhvr>
                                        <p:cTn id="39" dur="500"/>
                                        <p:tgtEl>
                                          <p:spTgt spid="169">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69">
                                            <p:txEl>
                                              <p:pRg st="2" end="2"/>
                                            </p:txEl>
                                          </p:spTgt>
                                        </p:tgtEl>
                                        <p:attrNameLst>
                                          <p:attrName>style.visibility</p:attrName>
                                        </p:attrNameLst>
                                      </p:cBhvr>
                                      <p:to>
                                        <p:strVal val="visible"/>
                                      </p:to>
                                    </p:set>
                                    <p:animEffect transition="in" filter="wipe(left)">
                                      <p:cBhvr>
                                        <p:cTn id="44" dur="500"/>
                                        <p:tgtEl>
                                          <p:spTgt spid="169">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69">
                                            <p:txEl>
                                              <p:pRg st="3" end="3"/>
                                            </p:txEl>
                                          </p:spTgt>
                                        </p:tgtEl>
                                        <p:attrNameLst>
                                          <p:attrName>style.visibility</p:attrName>
                                        </p:attrNameLst>
                                      </p:cBhvr>
                                      <p:to>
                                        <p:strVal val="visible"/>
                                      </p:to>
                                    </p:set>
                                    <p:animEffect transition="in" filter="wipe(left)">
                                      <p:cBhvr>
                                        <p:cTn id="49" dur="500"/>
                                        <p:tgtEl>
                                          <p:spTgt spid="169">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69">
                                            <p:txEl>
                                              <p:pRg st="4" end="4"/>
                                            </p:txEl>
                                          </p:spTgt>
                                        </p:tgtEl>
                                        <p:attrNameLst>
                                          <p:attrName>style.visibility</p:attrName>
                                        </p:attrNameLst>
                                      </p:cBhvr>
                                      <p:to>
                                        <p:strVal val="visible"/>
                                      </p:to>
                                    </p:set>
                                    <p:animEffect transition="in" filter="wipe(left)">
                                      <p:cBhvr>
                                        <p:cTn id="54" dur="500"/>
                                        <p:tgtEl>
                                          <p:spTgt spid="1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animBg="1"/>
      <p:bldP spid="16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27960" y="2502029"/>
            <a:ext cx="11817979"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红黑树添加元素</a:t>
            </a:r>
            <a:r>
              <a:rPr lang="en-US" altLang="zh-CN" sz="4800" dirty="0">
                <a:solidFill>
                  <a:schemeClr val="tx1"/>
                </a:solidFill>
                <a:latin typeface="+mj-ea"/>
                <a:ea typeface="+mj-ea"/>
              </a:rPr>
              <a:t>-</a:t>
            </a:r>
            <a:r>
              <a:rPr lang="zh-CN" altLang="en-US" sz="4800" dirty="0">
                <a:solidFill>
                  <a:schemeClr val="tx1"/>
                </a:solidFill>
                <a:latin typeface="+mj-ea"/>
                <a:ea typeface="+mj-ea"/>
              </a:rPr>
              <a:t>保持根是黑色的、左旋转</a:t>
            </a:r>
            <a:endParaRPr lang="en-US" altLang="zh-CN" sz="4800" dirty="0">
              <a:solidFill>
                <a:schemeClr val="tx1"/>
              </a:solidFill>
              <a:latin typeface="+mj-ea"/>
              <a:ea typeface="+mj-ea"/>
            </a:endParaRPr>
          </a:p>
        </p:txBody>
      </p:sp>
      <p:sp>
        <p:nvSpPr>
          <p:cNvPr id="90" name="椭圆 89"/>
          <p:cNvSpPr/>
          <p:nvPr/>
        </p:nvSpPr>
        <p:spPr>
          <a:xfrm>
            <a:off x="2194572" y="4398277"/>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sp>
        <p:nvSpPr>
          <p:cNvPr id="91" name="椭圆 90"/>
          <p:cNvSpPr/>
          <p:nvPr/>
        </p:nvSpPr>
        <p:spPr>
          <a:xfrm>
            <a:off x="7014748" y="4437411"/>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sp>
        <p:nvSpPr>
          <p:cNvPr id="92" name="椭圆 91"/>
          <p:cNvSpPr/>
          <p:nvPr/>
        </p:nvSpPr>
        <p:spPr>
          <a:xfrm>
            <a:off x="3566148" y="439219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sp>
        <p:nvSpPr>
          <p:cNvPr id="93" name="椭圆 92"/>
          <p:cNvSpPr/>
          <p:nvPr/>
        </p:nvSpPr>
        <p:spPr>
          <a:xfrm>
            <a:off x="5311128" y="633405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5" name="直接连接符 4"/>
          <p:cNvCxnSpPr>
            <a:stCxn id="91" idx="3"/>
            <a:endCxn id="93" idx="0"/>
          </p:cNvCxnSpPr>
          <p:nvPr/>
        </p:nvCxnSpPr>
        <p:spPr>
          <a:xfrm flipH="1">
            <a:off x="5844517" y="5261210"/>
            <a:ext cx="1326458" cy="1072848"/>
          </a:xfrm>
          <a:prstGeom prst="line">
            <a:avLst/>
          </a:prstGeom>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10637988" y="473799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sp>
        <p:nvSpPr>
          <p:cNvPr id="98" name="椭圆 97"/>
          <p:cNvSpPr/>
          <p:nvPr/>
        </p:nvSpPr>
        <p:spPr>
          <a:xfrm>
            <a:off x="14179006" y="477863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sp>
        <p:nvSpPr>
          <p:cNvPr id="99" name="椭圆 98"/>
          <p:cNvSpPr/>
          <p:nvPr/>
        </p:nvSpPr>
        <p:spPr>
          <a:xfrm>
            <a:off x="12009564" y="4731915"/>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sp>
        <p:nvSpPr>
          <p:cNvPr id="100" name="椭圆 99"/>
          <p:cNvSpPr/>
          <p:nvPr/>
        </p:nvSpPr>
        <p:spPr>
          <a:xfrm>
            <a:off x="15567834" y="6751417"/>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cxnSp>
        <p:nvCxnSpPr>
          <p:cNvPr id="101" name="直接连接符 100"/>
          <p:cNvCxnSpPr>
            <a:stCxn id="98" idx="5"/>
            <a:endCxn id="100" idx="0"/>
          </p:cNvCxnSpPr>
          <p:nvPr/>
        </p:nvCxnSpPr>
        <p:spPr>
          <a:xfrm>
            <a:off x="15089557" y="5602439"/>
            <a:ext cx="1011666" cy="1148978"/>
          </a:xfrm>
          <a:prstGeom prst="line">
            <a:avLst/>
          </a:prstGeom>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20958094" y="4968105"/>
            <a:ext cx="1066776" cy="965142"/>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42</a:t>
            </a:r>
            <a:endParaRPr lang="zh-CN" altLang="en-US" sz="4000" dirty="0">
              <a:solidFill>
                <a:schemeClr val="bg2"/>
              </a:solidFill>
              <a:latin typeface="+mj-ea"/>
              <a:ea typeface="+mj-ea"/>
            </a:endParaRPr>
          </a:p>
        </p:txBody>
      </p:sp>
      <p:sp>
        <p:nvSpPr>
          <p:cNvPr id="107" name="椭圆 106"/>
          <p:cNvSpPr/>
          <p:nvPr/>
        </p:nvSpPr>
        <p:spPr>
          <a:xfrm>
            <a:off x="19254474" y="686475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108" name="直接连接符 107"/>
          <p:cNvCxnSpPr>
            <a:stCxn id="106" idx="3"/>
            <a:endCxn id="107" idx="0"/>
          </p:cNvCxnSpPr>
          <p:nvPr/>
        </p:nvCxnSpPr>
        <p:spPr>
          <a:xfrm flipH="1">
            <a:off x="19787863" y="5791904"/>
            <a:ext cx="1326458" cy="1072848"/>
          </a:xfrm>
          <a:prstGeom prst="line">
            <a:avLst/>
          </a:prstGeom>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6507254" y="7888435"/>
            <a:ext cx="1066776" cy="965142"/>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37</a:t>
            </a:r>
            <a:endParaRPr lang="zh-CN" altLang="en-US" sz="4000" dirty="0">
              <a:solidFill>
                <a:schemeClr val="bg2"/>
              </a:solidFill>
              <a:latin typeface="+mj-ea"/>
              <a:ea typeface="+mj-ea"/>
            </a:endParaRPr>
          </a:p>
        </p:txBody>
      </p:sp>
      <p:sp>
        <p:nvSpPr>
          <p:cNvPr id="112" name="椭圆 111"/>
          <p:cNvSpPr/>
          <p:nvPr/>
        </p:nvSpPr>
        <p:spPr>
          <a:xfrm>
            <a:off x="7989492" y="948784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cxnSp>
        <p:nvCxnSpPr>
          <p:cNvPr id="113" name="直接连接符 112"/>
          <p:cNvCxnSpPr>
            <a:stCxn id="110" idx="5"/>
            <a:endCxn id="112" idx="0"/>
          </p:cNvCxnSpPr>
          <p:nvPr/>
        </p:nvCxnSpPr>
        <p:spPr>
          <a:xfrm>
            <a:off x="7417804" y="8712235"/>
            <a:ext cx="1105076" cy="775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10" idx="3"/>
          </p:cNvCxnSpPr>
          <p:nvPr/>
        </p:nvCxnSpPr>
        <p:spPr>
          <a:xfrm flipH="1">
            <a:off x="5669067" y="8712234"/>
            <a:ext cx="994414" cy="652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12" idx="3"/>
            <a:endCxn id="118" idx="0"/>
          </p:cNvCxnSpPr>
          <p:nvPr/>
        </p:nvCxnSpPr>
        <p:spPr>
          <a:xfrm flipH="1">
            <a:off x="7417805" y="10311649"/>
            <a:ext cx="727914" cy="1099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12" idx="5"/>
          </p:cNvCxnSpPr>
          <p:nvPr/>
        </p:nvCxnSpPr>
        <p:spPr>
          <a:xfrm>
            <a:off x="8900043" y="10311648"/>
            <a:ext cx="795454" cy="1135864"/>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6846115" y="11410727"/>
            <a:ext cx="1143378" cy="1210862"/>
            <a:chOff x="1685810" y="5974715"/>
            <a:chExt cx="571689" cy="605431"/>
          </a:xfrm>
        </p:grpSpPr>
        <p:sp>
          <p:nvSpPr>
            <p:cNvPr id="118" name="等腰三角形 117"/>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28" name="TextBox 27"/>
            <p:cNvSpPr txBox="1"/>
            <p:nvPr/>
          </p:nvSpPr>
          <p:spPr>
            <a:xfrm>
              <a:off x="1842132" y="6234221"/>
              <a:ext cx="273473" cy="261610"/>
            </a:xfrm>
            <a:prstGeom prst="rect">
              <a:avLst/>
            </a:prstGeom>
            <a:noFill/>
          </p:spPr>
          <p:txBody>
            <a:bodyPr wrap="none" rtlCol="0">
              <a:spAutoFit/>
            </a:bodyPr>
            <a:lstStyle/>
            <a:p>
              <a:pPr algn="l"/>
              <a:r>
                <a:rPr lang="en-US" altLang="zh-CN" sz="2800" dirty="0">
                  <a:solidFill>
                    <a:schemeClr val="tx1"/>
                  </a:solidFill>
                  <a:latin typeface="+mj-ea"/>
                  <a:ea typeface="+mj-ea"/>
                </a:rPr>
                <a:t>T2</a:t>
              </a:r>
              <a:endParaRPr lang="zh-CN" altLang="en-US" sz="2800" dirty="0">
                <a:solidFill>
                  <a:schemeClr val="tx1"/>
                </a:solidFill>
                <a:latin typeface="+mj-ea"/>
                <a:ea typeface="+mj-ea"/>
              </a:endParaRPr>
            </a:p>
          </p:txBody>
        </p:sp>
      </p:grpSp>
      <p:grpSp>
        <p:nvGrpSpPr>
          <p:cNvPr id="154" name="组合 153"/>
          <p:cNvGrpSpPr/>
          <p:nvPr/>
        </p:nvGrpSpPr>
        <p:grpSpPr>
          <a:xfrm>
            <a:off x="5097377" y="9364987"/>
            <a:ext cx="1143378" cy="1210862"/>
            <a:chOff x="1685810" y="5974715"/>
            <a:chExt cx="571689" cy="605431"/>
          </a:xfrm>
        </p:grpSpPr>
        <p:sp>
          <p:nvSpPr>
            <p:cNvPr id="155" name="等腰三角形 154"/>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56" name="TextBox 155"/>
            <p:cNvSpPr txBox="1"/>
            <p:nvPr/>
          </p:nvSpPr>
          <p:spPr>
            <a:xfrm>
              <a:off x="1842132" y="6234221"/>
              <a:ext cx="273473" cy="261610"/>
            </a:xfrm>
            <a:prstGeom prst="rect">
              <a:avLst/>
            </a:prstGeom>
            <a:noFill/>
          </p:spPr>
          <p:txBody>
            <a:bodyPr wrap="none" rtlCol="0">
              <a:spAutoFit/>
            </a:bodyPr>
            <a:lstStyle/>
            <a:p>
              <a:pPr algn="l"/>
              <a:r>
                <a:rPr lang="en-US" altLang="zh-CN" sz="2800" dirty="0">
                  <a:solidFill>
                    <a:schemeClr val="tx1"/>
                  </a:solidFill>
                  <a:latin typeface="+mj-ea"/>
                  <a:ea typeface="+mj-ea"/>
                </a:rPr>
                <a:t>T1</a:t>
              </a:r>
              <a:endParaRPr lang="zh-CN" altLang="en-US" sz="2800" dirty="0">
                <a:solidFill>
                  <a:schemeClr val="tx1"/>
                </a:solidFill>
                <a:latin typeface="+mj-ea"/>
                <a:ea typeface="+mj-ea"/>
              </a:endParaRPr>
            </a:p>
          </p:txBody>
        </p:sp>
      </p:grpSp>
      <p:grpSp>
        <p:nvGrpSpPr>
          <p:cNvPr id="157" name="组合 156"/>
          <p:cNvGrpSpPr/>
          <p:nvPr/>
        </p:nvGrpSpPr>
        <p:grpSpPr>
          <a:xfrm>
            <a:off x="9123807" y="11447513"/>
            <a:ext cx="1143378" cy="1210862"/>
            <a:chOff x="1685810" y="5974715"/>
            <a:chExt cx="571689" cy="605431"/>
          </a:xfrm>
        </p:grpSpPr>
        <p:sp>
          <p:nvSpPr>
            <p:cNvPr id="158" name="等腰三角形 157"/>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59" name="TextBox 158"/>
            <p:cNvSpPr txBox="1"/>
            <p:nvPr/>
          </p:nvSpPr>
          <p:spPr>
            <a:xfrm>
              <a:off x="1842132" y="6234221"/>
              <a:ext cx="273473" cy="261610"/>
            </a:xfrm>
            <a:prstGeom prst="rect">
              <a:avLst/>
            </a:prstGeom>
            <a:noFill/>
          </p:spPr>
          <p:txBody>
            <a:bodyPr wrap="none" rtlCol="0">
              <a:spAutoFit/>
            </a:bodyPr>
            <a:lstStyle/>
            <a:p>
              <a:pPr algn="l"/>
              <a:r>
                <a:rPr lang="en-US" altLang="zh-CN" sz="2800" dirty="0">
                  <a:solidFill>
                    <a:schemeClr val="tx1"/>
                  </a:solidFill>
                  <a:latin typeface="+mj-ea"/>
                  <a:ea typeface="+mj-ea"/>
                </a:rPr>
                <a:t>T3</a:t>
              </a:r>
              <a:endParaRPr lang="zh-CN" altLang="en-US" sz="2800" dirty="0">
                <a:solidFill>
                  <a:schemeClr val="tx1"/>
                </a:solidFill>
                <a:latin typeface="+mj-ea"/>
                <a:ea typeface="+mj-ea"/>
              </a:endParaRPr>
            </a:p>
          </p:txBody>
        </p:sp>
      </p:grpSp>
      <p:sp>
        <p:nvSpPr>
          <p:cNvPr id="48" name="TextBox 47"/>
          <p:cNvSpPr txBox="1"/>
          <p:nvPr/>
        </p:nvSpPr>
        <p:spPr>
          <a:xfrm>
            <a:off x="7745099" y="7973571"/>
            <a:ext cx="1093889" cy="615553"/>
          </a:xfrm>
          <a:prstGeom prst="rect">
            <a:avLst/>
          </a:prstGeom>
          <a:noFill/>
        </p:spPr>
        <p:txBody>
          <a:bodyPr wrap="none" lIns="182880" tIns="91440" rIns="182880" bIns="91440" rtlCol="0">
            <a:spAutoFit/>
          </a:bodyPr>
          <a:lstStyle/>
          <a:p>
            <a:pPr algn="l"/>
            <a:r>
              <a:rPr lang="en-US" altLang="zh-CN" sz="2800" dirty="0">
                <a:solidFill>
                  <a:schemeClr val="tx1"/>
                </a:solidFill>
                <a:latin typeface="+mj-ea"/>
                <a:ea typeface="+mj-ea"/>
              </a:rPr>
              <a:t>node</a:t>
            </a:r>
            <a:endParaRPr lang="zh-CN" altLang="en-US" dirty="0">
              <a:solidFill>
                <a:schemeClr val="tx1"/>
              </a:solidFill>
              <a:latin typeface="+mj-ea"/>
              <a:ea typeface="+mj-ea"/>
            </a:endParaRPr>
          </a:p>
        </p:txBody>
      </p:sp>
      <p:sp>
        <p:nvSpPr>
          <p:cNvPr id="160" name="TextBox 159"/>
          <p:cNvSpPr txBox="1"/>
          <p:nvPr/>
        </p:nvSpPr>
        <p:spPr>
          <a:xfrm>
            <a:off x="9056268" y="9514667"/>
            <a:ext cx="552076" cy="615554"/>
          </a:xfrm>
          <a:prstGeom prst="rect">
            <a:avLst/>
          </a:prstGeom>
          <a:noFill/>
        </p:spPr>
        <p:txBody>
          <a:bodyPr wrap="none" lIns="182880" tIns="91440" rIns="182880" bIns="91440" rtlCol="0">
            <a:spAutoFit/>
          </a:bodyPr>
          <a:lstStyle/>
          <a:p>
            <a:pPr algn="l"/>
            <a:r>
              <a:rPr lang="en-US" altLang="zh-CN" sz="2800" dirty="0">
                <a:solidFill>
                  <a:schemeClr val="tx1"/>
                </a:solidFill>
                <a:latin typeface="+mj-ea"/>
                <a:ea typeface="+mj-ea"/>
              </a:rPr>
              <a:t>x</a:t>
            </a:r>
            <a:endParaRPr lang="zh-CN" altLang="en-US" dirty="0">
              <a:solidFill>
                <a:schemeClr val="tx1"/>
              </a:solidFill>
              <a:latin typeface="+mj-ea"/>
              <a:ea typeface="+mj-ea"/>
            </a:endParaRPr>
          </a:p>
        </p:txBody>
      </p:sp>
      <p:sp>
        <p:nvSpPr>
          <p:cNvPr id="50" name="TextBox 49"/>
          <p:cNvSpPr txBox="1"/>
          <p:nvPr/>
        </p:nvSpPr>
        <p:spPr>
          <a:xfrm>
            <a:off x="1921602" y="8110282"/>
            <a:ext cx="4320735" cy="738664"/>
          </a:xfrm>
          <a:prstGeom prst="rect">
            <a:avLst/>
          </a:prstGeom>
          <a:noFill/>
        </p:spPr>
        <p:txBody>
          <a:bodyPr wrap="none" lIns="182880" tIns="91440" rIns="182880" bIns="91440" rtlCol="0">
            <a:spAutoFit/>
          </a:bodyPr>
          <a:lstStyle/>
          <a:p>
            <a:pPr algn="l"/>
            <a:r>
              <a:rPr lang="en-US" altLang="zh-CN" sz="3600" dirty="0" err="1">
                <a:solidFill>
                  <a:schemeClr val="tx1"/>
                </a:solidFill>
                <a:latin typeface="+mj-ea"/>
                <a:ea typeface="+mj-ea"/>
              </a:rPr>
              <a:t>node.right</a:t>
            </a:r>
            <a:r>
              <a:rPr lang="en-US" altLang="zh-CN" sz="3600" dirty="0">
                <a:solidFill>
                  <a:schemeClr val="tx1"/>
                </a:solidFill>
                <a:latin typeface="+mj-ea"/>
                <a:ea typeface="+mj-ea"/>
              </a:rPr>
              <a:t>=</a:t>
            </a:r>
            <a:r>
              <a:rPr lang="en-US" altLang="zh-CN" sz="3600" dirty="0" err="1">
                <a:solidFill>
                  <a:schemeClr val="tx1"/>
                </a:solidFill>
                <a:latin typeface="+mj-ea"/>
                <a:ea typeface="+mj-ea"/>
              </a:rPr>
              <a:t>x.left</a:t>
            </a:r>
            <a:endParaRPr lang="zh-CN" altLang="en-US" sz="3600" dirty="0">
              <a:solidFill>
                <a:schemeClr val="tx1"/>
              </a:solidFill>
              <a:latin typeface="+mj-ea"/>
              <a:ea typeface="+mj-ea"/>
            </a:endParaRPr>
          </a:p>
        </p:txBody>
      </p:sp>
      <p:grpSp>
        <p:nvGrpSpPr>
          <p:cNvPr id="59" name="组合 58"/>
          <p:cNvGrpSpPr/>
          <p:nvPr/>
        </p:nvGrpSpPr>
        <p:grpSpPr>
          <a:xfrm>
            <a:off x="10733498" y="9741817"/>
            <a:ext cx="4020784" cy="2993906"/>
            <a:chOff x="5381564" y="5053319"/>
            <a:chExt cx="2010392" cy="1496953"/>
          </a:xfrm>
        </p:grpSpPr>
        <p:sp>
          <p:nvSpPr>
            <p:cNvPr id="161" name="椭圆 160"/>
            <p:cNvSpPr/>
            <p:nvPr/>
          </p:nvSpPr>
          <p:spPr>
            <a:xfrm>
              <a:off x="6086503" y="5053319"/>
              <a:ext cx="533388" cy="482571"/>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163" name="直接连接符 162"/>
            <p:cNvCxnSpPr>
              <a:stCxn id="161" idx="5"/>
            </p:cNvCxnSpPr>
            <p:nvPr/>
          </p:nvCxnSpPr>
          <p:spPr>
            <a:xfrm>
              <a:off x="6541778" y="5465219"/>
              <a:ext cx="574370" cy="483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61" idx="3"/>
            </p:cNvCxnSpPr>
            <p:nvPr/>
          </p:nvCxnSpPr>
          <p:spPr>
            <a:xfrm flipH="1">
              <a:off x="5667409" y="5465219"/>
              <a:ext cx="497207" cy="326376"/>
            </a:xfrm>
            <a:prstGeom prst="line">
              <a:avLst/>
            </a:prstGeom>
          </p:spPr>
          <p:style>
            <a:lnRef idx="1">
              <a:schemeClr val="accent1"/>
            </a:lnRef>
            <a:fillRef idx="0">
              <a:schemeClr val="accent1"/>
            </a:fillRef>
            <a:effectRef idx="0">
              <a:schemeClr val="accent1"/>
            </a:effectRef>
            <a:fontRef idx="minor">
              <a:schemeClr val="tx1"/>
            </a:fontRef>
          </p:style>
        </p:cxnSp>
        <p:grpSp>
          <p:nvGrpSpPr>
            <p:cNvPr id="173" name="组合 172"/>
            <p:cNvGrpSpPr/>
            <p:nvPr/>
          </p:nvGrpSpPr>
          <p:grpSpPr>
            <a:xfrm>
              <a:off x="5381564" y="5791595"/>
              <a:ext cx="571689" cy="605431"/>
              <a:chOff x="1685810" y="5974715"/>
              <a:chExt cx="571689" cy="605431"/>
            </a:xfrm>
          </p:grpSpPr>
          <p:sp>
            <p:nvSpPr>
              <p:cNvPr id="174" name="等腰三角形 173"/>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75" name="TextBox 174"/>
              <p:cNvSpPr txBox="1"/>
              <p:nvPr/>
            </p:nvSpPr>
            <p:spPr>
              <a:xfrm>
                <a:off x="1842132" y="6234221"/>
                <a:ext cx="273473" cy="261610"/>
              </a:xfrm>
              <a:prstGeom prst="rect">
                <a:avLst/>
              </a:prstGeom>
              <a:noFill/>
            </p:spPr>
            <p:txBody>
              <a:bodyPr wrap="none" rtlCol="0">
                <a:spAutoFit/>
              </a:bodyPr>
              <a:lstStyle/>
              <a:p>
                <a:pPr algn="l"/>
                <a:r>
                  <a:rPr lang="en-US" altLang="zh-CN" sz="2800" dirty="0">
                    <a:solidFill>
                      <a:schemeClr val="tx1"/>
                    </a:solidFill>
                    <a:latin typeface="+mj-ea"/>
                    <a:ea typeface="+mj-ea"/>
                  </a:rPr>
                  <a:t>T1</a:t>
                </a:r>
                <a:endParaRPr lang="zh-CN" altLang="en-US" sz="2800" dirty="0">
                  <a:solidFill>
                    <a:schemeClr val="tx1"/>
                  </a:solidFill>
                  <a:latin typeface="+mj-ea"/>
                  <a:ea typeface="+mj-ea"/>
                </a:endParaRPr>
              </a:p>
            </p:txBody>
          </p:sp>
        </p:grpSp>
        <p:grpSp>
          <p:nvGrpSpPr>
            <p:cNvPr id="181" name="组合 180"/>
            <p:cNvGrpSpPr/>
            <p:nvPr/>
          </p:nvGrpSpPr>
          <p:grpSpPr>
            <a:xfrm>
              <a:off x="6820267" y="5944841"/>
              <a:ext cx="571689" cy="605431"/>
              <a:chOff x="1685810" y="5974715"/>
              <a:chExt cx="571689" cy="605431"/>
            </a:xfrm>
          </p:grpSpPr>
          <p:sp>
            <p:nvSpPr>
              <p:cNvPr id="182" name="等腰三角形 181"/>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83" name="TextBox 182"/>
              <p:cNvSpPr txBox="1"/>
              <p:nvPr/>
            </p:nvSpPr>
            <p:spPr>
              <a:xfrm>
                <a:off x="1842132" y="6234221"/>
                <a:ext cx="273473" cy="261610"/>
              </a:xfrm>
              <a:prstGeom prst="rect">
                <a:avLst/>
              </a:prstGeom>
              <a:noFill/>
            </p:spPr>
            <p:txBody>
              <a:bodyPr wrap="none" rtlCol="0">
                <a:spAutoFit/>
              </a:bodyPr>
              <a:lstStyle/>
              <a:p>
                <a:pPr algn="l"/>
                <a:r>
                  <a:rPr lang="en-US" altLang="zh-CN" sz="2800" dirty="0">
                    <a:solidFill>
                      <a:schemeClr val="tx1"/>
                    </a:solidFill>
                    <a:latin typeface="+mj-ea"/>
                    <a:ea typeface="+mj-ea"/>
                  </a:rPr>
                  <a:t>T2</a:t>
                </a:r>
                <a:endParaRPr lang="zh-CN" altLang="en-US" sz="2800" dirty="0">
                  <a:solidFill>
                    <a:schemeClr val="tx1"/>
                  </a:solidFill>
                  <a:latin typeface="+mj-ea"/>
                  <a:ea typeface="+mj-ea"/>
                </a:endParaRPr>
              </a:p>
            </p:txBody>
          </p:sp>
        </p:grpSp>
      </p:grpSp>
      <p:grpSp>
        <p:nvGrpSpPr>
          <p:cNvPr id="57" name="组合 56"/>
          <p:cNvGrpSpPr/>
          <p:nvPr/>
        </p:nvGrpSpPr>
        <p:grpSpPr>
          <a:xfrm>
            <a:off x="12507884" y="9518335"/>
            <a:ext cx="2849380" cy="3170526"/>
            <a:chOff x="6253942" y="4759167"/>
            <a:chExt cx="1424690" cy="1585263"/>
          </a:xfrm>
        </p:grpSpPr>
        <p:sp>
          <p:nvSpPr>
            <p:cNvPr id="184" name="椭圆 183"/>
            <p:cNvSpPr/>
            <p:nvPr/>
          </p:nvSpPr>
          <p:spPr>
            <a:xfrm>
              <a:off x="6539786" y="4759167"/>
              <a:ext cx="533388" cy="482571"/>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cxnSp>
          <p:nvCxnSpPr>
            <p:cNvPr id="185" name="直接连接符 184"/>
            <p:cNvCxnSpPr>
              <a:stCxn id="184" idx="3"/>
            </p:cNvCxnSpPr>
            <p:nvPr/>
          </p:nvCxnSpPr>
          <p:spPr>
            <a:xfrm flipH="1">
              <a:off x="6253942" y="5171067"/>
              <a:ext cx="363957" cy="549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直接连接符 185"/>
            <p:cNvCxnSpPr>
              <a:stCxn id="184" idx="5"/>
            </p:cNvCxnSpPr>
            <p:nvPr/>
          </p:nvCxnSpPr>
          <p:spPr>
            <a:xfrm>
              <a:off x="6995061" y="5171067"/>
              <a:ext cx="397727" cy="567932"/>
            </a:xfrm>
            <a:prstGeom prst="line">
              <a:avLst/>
            </a:prstGeom>
          </p:spPr>
          <p:style>
            <a:lnRef idx="1">
              <a:schemeClr val="accent1"/>
            </a:lnRef>
            <a:fillRef idx="0">
              <a:schemeClr val="accent1"/>
            </a:fillRef>
            <a:effectRef idx="0">
              <a:schemeClr val="accent1"/>
            </a:effectRef>
            <a:fontRef idx="minor">
              <a:schemeClr val="tx1"/>
            </a:fontRef>
          </p:style>
        </p:cxnSp>
        <p:grpSp>
          <p:nvGrpSpPr>
            <p:cNvPr id="187" name="组合 186"/>
            <p:cNvGrpSpPr/>
            <p:nvPr/>
          </p:nvGrpSpPr>
          <p:grpSpPr>
            <a:xfrm>
              <a:off x="7106943" y="5738999"/>
              <a:ext cx="571689" cy="605431"/>
              <a:chOff x="1685810" y="5974715"/>
              <a:chExt cx="571689" cy="605431"/>
            </a:xfrm>
          </p:grpSpPr>
          <p:sp>
            <p:nvSpPr>
              <p:cNvPr id="188" name="等腰三角形 187"/>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89" name="TextBox 188"/>
              <p:cNvSpPr txBox="1"/>
              <p:nvPr/>
            </p:nvSpPr>
            <p:spPr>
              <a:xfrm>
                <a:off x="1842132" y="6234221"/>
                <a:ext cx="273473" cy="261610"/>
              </a:xfrm>
              <a:prstGeom prst="rect">
                <a:avLst/>
              </a:prstGeom>
              <a:noFill/>
            </p:spPr>
            <p:txBody>
              <a:bodyPr wrap="none" rtlCol="0">
                <a:spAutoFit/>
              </a:bodyPr>
              <a:lstStyle/>
              <a:p>
                <a:pPr algn="l"/>
                <a:r>
                  <a:rPr lang="en-US" altLang="zh-CN" sz="2800" dirty="0">
                    <a:solidFill>
                      <a:schemeClr val="tx1"/>
                    </a:solidFill>
                    <a:latin typeface="+mj-ea"/>
                    <a:ea typeface="+mj-ea"/>
                  </a:rPr>
                  <a:t>T3</a:t>
                </a:r>
                <a:endParaRPr lang="zh-CN" altLang="en-US" sz="2800" dirty="0">
                  <a:solidFill>
                    <a:schemeClr val="tx1"/>
                  </a:solidFill>
                  <a:latin typeface="+mj-ea"/>
                  <a:ea typeface="+mj-ea"/>
                </a:endParaRPr>
              </a:p>
            </p:txBody>
          </p:sp>
        </p:grpSp>
        <p:sp>
          <p:nvSpPr>
            <p:cNvPr id="190" name="TextBox 189"/>
            <p:cNvSpPr txBox="1"/>
            <p:nvPr/>
          </p:nvSpPr>
          <p:spPr>
            <a:xfrm>
              <a:off x="7119742" y="4772576"/>
              <a:ext cx="182903" cy="261610"/>
            </a:xfrm>
            <a:prstGeom prst="rect">
              <a:avLst/>
            </a:prstGeom>
            <a:noFill/>
          </p:spPr>
          <p:txBody>
            <a:bodyPr wrap="none" rtlCol="0">
              <a:spAutoFit/>
            </a:bodyPr>
            <a:lstStyle/>
            <a:p>
              <a:pPr algn="l"/>
              <a:r>
                <a:rPr lang="en-US" altLang="zh-CN" sz="2800" dirty="0">
                  <a:solidFill>
                    <a:schemeClr val="tx1"/>
                  </a:solidFill>
                  <a:latin typeface="+mj-ea"/>
                  <a:ea typeface="+mj-ea"/>
                </a:rPr>
                <a:t>x</a:t>
              </a:r>
              <a:endParaRPr lang="zh-CN" altLang="en-US" dirty="0">
                <a:solidFill>
                  <a:schemeClr val="tx1"/>
                </a:solidFill>
                <a:latin typeface="+mj-ea"/>
                <a:ea typeface="+mj-ea"/>
              </a:endParaRPr>
            </a:p>
          </p:txBody>
        </p:sp>
      </p:grpSp>
      <p:grpSp>
        <p:nvGrpSpPr>
          <p:cNvPr id="191" name="组合 190"/>
          <p:cNvGrpSpPr/>
          <p:nvPr/>
        </p:nvGrpSpPr>
        <p:grpSpPr>
          <a:xfrm>
            <a:off x="7908791" y="9404743"/>
            <a:ext cx="1143378" cy="1210862"/>
            <a:chOff x="1685810" y="5974715"/>
            <a:chExt cx="571689" cy="605431"/>
          </a:xfrm>
        </p:grpSpPr>
        <p:sp>
          <p:nvSpPr>
            <p:cNvPr id="192" name="等腰三角形 191"/>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93" name="TextBox 192"/>
            <p:cNvSpPr txBox="1"/>
            <p:nvPr/>
          </p:nvSpPr>
          <p:spPr>
            <a:xfrm>
              <a:off x="1842132" y="6234221"/>
              <a:ext cx="273473" cy="261610"/>
            </a:xfrm>
            <a:prstGeom prst="rect">
              <a:avLst/>
            </a:prstGeom>
            <a:noFill/>
          </p:spPr>
          <p:txBody>
            <a:bodyPr wrap="none" rtlCol="0">
              <a:spAutoFit/>
            </a:bodyPr>
            <a:lstStyle/>
            <a:p>
              <a:pPr algn="l"/>
              <a:r>
                <a:rPr lang="en-US" altLang="zh-CN" sz="2800" dirty="0">
                  <a:solidFill>
                    <a:schemeClr val="tx1"/>
                  </a:solidFill>
                  <a:latin typeface="+mj-ea"/>
                  <a:ea typeface="+mj-ea"/>
                </a:rPr>
                <a:t>T2</a:t>
              </a:r>
              <a:endParaRPr lang="zh-CN" altLang="en-US" sz="2800" dirty="0">
                <a:solidFill>
                  <a:schemeClr val="tx1"/>
                </a:solidFill>
                <a:latin typeface="+mj-ea"/>
                <a:ea typeface="+mj-ea"/>
              </a:endParaRPr>
            </a:p>
          </p:txBody>
        </p:sp>
      </p:grpSp>
      <p:sp>
        <p:nvSpPr>
          <p:cNvPr id="54" name="右箭头 53"/>
          <p:cNvSpPr/>
          <p:nvPr/>
        </p:nvSpPr>
        <p:spPr>
          <a:xfrm>
            <a:off x="16775485" y="5319503"/>
            <a:ext cx="1379030" cy="479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194" name="TextBox 193"/>
          <p:cNvSpPr txBox="1"/>
          <p:nvPr/>
        </p:nvSpPr>
        <p:spPr>
          <a:xfrm>
            <a:off x="1966329" y="8889696"/>
            <a:ext cx="2643994" cy="677108"/>
          </a:xfrm>
          <a:prstGeom prst="rect">
            <a:avLst/>
          </a:prstGeom>
          <a:noFill/>
        </p:spPr>
        <p:txBody>
          <a:bodyPr wrap="none" lIns="182880" tIns="91440" rIns="182880" bIns="91440" rtlCol="0">
            <a:spAutoFit/>
          </a:bodyPr>
          <a:lstStyle/>
          <a:p>
            <a:pPr algn="l"/>
            <a:r>
              <a:rPr lang="en-US" altLang="zh-CN" sz="3200" dirty="0" err="1">
                <a:solidFill>
                  <a:schemeClr val="tx1"/>
                </a:solidFill>
                <a:latin typeface="+mj-ea"/>
                <a:ea typeface="+mj-ea"/>
              </a:rPr>
              <a:t>x.left</a:t>
            </a:r>
            <a:r>
              <a:rPr lang="en-US" altLang="zh-CN" sz="3200" dirty="0">
                <a:solidFill>
                  <a:schemeClr val="tx1"/>
                </a:solidFill>
                <a:latin typeface="+mj-ea"/>
                <a:ea typeface="+mj-ea"/>
              </a:rPr>
              <a:t>=node</a:t>
            </a:r>
            <a:endParaRPr lang="zh-CN" altLang="en-US" sz="3200" dirty="0">
              <a:solidFill>
                <a:schemeClr val="tx1"/>
              </a:solidFill>
              <a:latin typeface="+mj-ea"/>
              <a:ea typeface="+mj-ea"/>
            </a:endParaRPr>
          </a:p>
        </p:txBody>
      </p:sp>
      <p:sp>
        <p:nvSpPr>
          <p:cNvPr id="196" name="TextBox 195"/>
          <p:cNvSpPr txBox="1"/>
          <p:nvPr/>
        </p:nvSpPr>
        <p:spPr>
          <a:xfrm>
            <a:off x="10927355" y="9896821"/>
            <a:ext cx="1093889" cy="615553"/>
          </a:xfrm>
          <a:prstGeom prst="rect">
            <a:avLst/>
          </a:prstGeom>
          <a:noFill/>
        </p:spPr>
        <p:txBody>
          <a:bodyPr wrap="none" lIns="182880" tIns="91440" rIns="182880" bIns="91440" rtlCol="0">
            <a:spAutoFit/>
          </a:bodyPr>
          <a:lstStyle/>
          <a:p>
            <a:pPr algn="l"/>
            <a:r>
              <a:rPr lang="en-US" altLang="zh-CN" sz="2800" dirty="0">
                <a:solidFill>
                  <a:schemeClr val="tx1"/>
                </a:solidFill>
                <a:latin typeface="+mj-ea"/>
                <a:ea typeface="+mj-ea"/>
              </a:rPr>
              <a:t>node</a:t>
            </a:r>
            <a:endParaRPr lang="zh-CN" altLang="en-US" dirty="0">
              <a:solidFill>
                <a:schemeClr val="tx1"/>
              </a:solidFill>
              <a:latin typeface="+mj-ea"/>
              <a:ea typeface="+mj-ea"/>
            </a:endParaRPr>
          </a:p>
        </p:txBody>
      </p:sp>
      <p:sp>
        <p:nvSpPr>
          <p:cNvPr id="197" name="TextBox 196"/>
          <p:cNvSpPr txBox="1"/>
          <p:nvPr/>
        </p:nvSpPr>
        <p:spPr>
          <a:xfrm>
            <a:off x="2159266" y="9763403"/>
            <a:ext cx="4091505" cy="1169551"/>
          </a:xfrm>
          <a:prstGeom prst="rect">
            <a:avLst/>
          </a:prstGeom>
          <a:noFill/>
        </p:spPr>
        <p:txBody>
          <a:bodyPr wrap="none" lIns="182880" tIns="91440" rIns="182880" bIns="91440" rtlCol="0">
            <a:spAutoFit/>
          </a:bodyPr>
          <a:lstStyle/>
          <a:p>
            <a:pPr algn="l"/>
            <a:r>
              <a:rPr lang="en-US" altLang="zh-CN" sz="3200" dirty="0" err="1">
                <a:solidFill>
                  <a:schemeClr val="tx1"/>
                </a:solidFill>
                <a:latin typeface="+mj-ea"/>
                <a:ea typeface="+mj-ea"/>
              </a:rPr>
              <a:t>x.color</a:t>
            </a:r>
            <a:r>
              <a:rPr lang="en-US" altLang="zh-CN" sz="3200" dirty="0">
                <a:solidFill>
                  <a:schemeClr val="tx1"/>
                </a:solidFill>
                <a:latin typeface="+mj-ea"/>
                <a:ea typeface="+mj-ea"/>
              </a:rPr>
              <a:t>=</a:t>
            </a:r>
            <a:r>
              <a:rPr lang="en-US" altLang="zh-CN" sz="3200" dirty="0" err="1">
                <a:solidFill>
                  <a:schemeClr val="tx1"/>
                </a:solidFill>
                <a:latin typeface="+mj-ea"/>
                <a:ea typeface="+mj-ea"/>
              </a:rPr>
              <a:t>node.color</a:t>
            </a:r>
            <a:endParaRPr lang="en-US" altLang="zh-CN" sz="3200" dirty="0">
              <a:solidFill>
                <a:schemeClr val="tx1"/>
              </a:solidFill>
              <a:latin typeface="+mj-ea"/>
              <a:ea typeface="+mj-ea"/>
            </a:endParaRPr>
          </a:p>
          <a:p>
            <a:pPr algn="l"/>
            <a:r>
              <a:rPr lang="en-US" altLang="zh-CN" sz="3200" dirty="0" err="1">
                <a:solidFill>
                  <a:schemeClr val="tx1"/>
                </a:solidFill>
                <a:latin typeface="+mj-ea"/>
                <a:ea typeface="+mj-ea"/>
              </a:rPr>
              <a:t>node.color</a:t>
            </a:r>
            <a:r>
              <a:rPr lang="en-US" altLang="zh-CN" sz="3200" dirty="0">
                <a:solidFill>
                  <a:schemeClr val="tx1"/>
                </a:solidFill>
                <a:latin typeface="+mj-ea"/>
                <a:ea typeface="+mj-ea"/>
              </a:rPr>
              <a:t>=red</a:t>
            </a:r>
            <a:endParaRPr lang="zh-CN" altLang="en-US" sz="3200" dirty="0">
              <a:solidFill>
                <a:schemeClr val="tx1"/>
              </a:solidFill>
              <a:latin typeface="+mj-ea"/>
              <a:ea typeface="+mj-ea"/>
            </a:endParaRPr>
          </a:p>
        </p:txBody>
      </p:sp>
      <p:sp>
        <p:nvSpPr>
          <p:cNvPr id="198" name="椭圆 197"/>
          <p:cNvSpPr/>
          <p:nvPr/>
        </p:nvSpPr>
        <p:spPr>
          <a:xfrm>
            <a:off x="13118988" y="7831841"/>
            <a:ext cx="1066776" cy="965142"/>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42</a:t>
            </a:r>
            <a:endParaRPr lang="zh-CN" altLang="en-US" sz="4000" dirty="0">
              <a:solidFill>
                <a:schemeClr val="bg2"/>
              </a:solidFill>
              <a:latin typeface="+mj-ea"/>
              <a:ea typeface="+mj-ea"/>
            </a:endParaRPr>
          </a:p>
        </p:txBody>
      </p:sp>
      <p:sp>
        <p:nvSpPr>
          <p:cNvPr id="199" name="椭圆 198"/>
          <p:cNvSpPr/>
          <p:nvPr/>
        </p:nvSpPr>
        <p:spPr>
          <a:xfrm>
            <a:off x="12140324" y="9719515"/>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sp>
        <p:nvSpPr>
          <p:cNvPr id="6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66"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67"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68"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9"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0"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1"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2"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73" name="圆角矩形 72"/>
          <p:cNvSpPr/>
          <p:nvPr/>
        </p:nvSpPr>
        <p:spPr>
          <a:xfrm>
            <a:off x="1321744" y="2502029"/>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2635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fade">
                                      <p:cBhvr>
                                        <p:cTn id="11" dur="500"/>
                                        <p:tgtEl>
                                          <p:spTgt spid="9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mph" presetSubtype="2" fill="hold" nodeType="clickEffect">
                                  <p:stCondLst>
                                    <p:cond delay="0"/>
                                  </p:stCondLst>
                                  <p:childTnLst>
                                    <p:animClr clrSpc="rgb" dir="cw">
                                      <p:cBhvr>
                                        <p:cTn id="15" dur="2000" fill="hold"/>
                                        <p:tgtEl>
                                          <p:spTgt spid="91"/>
                                        </p:tgtEl>
                                        <p:attrNameLst>
                                          <p:attrName>fillcolor</p:attrName>
                                        </p:attrNameLst>
                                      </p:cBhvr>
                                      <p:to>
                                        <a:srgbClr val="000000"/>
                                      </p:to>
                                    </p:animClr>
                                    <p:set>
                                      <p:cBhvr>
                                        <p:cTn id="16" dur="2000" fill="hold"/>
                                        <p:tgtEl>
                                          <p:spTgt spid="91"/>
                                        </p:tgtEl>
                                        <p:attrNameLst>
                                          <p:attrName>fill.type</p:attrName>
                                        </p:attrNameLst>
                                      </p:cBhvr>
                                      <p:to>
                                        <p:strVal val="solid"/>
                                      </p:to>
                                    </p:set>
                                    <p:set>
                                      <p:cBhvr>
                                        <p:cTn id="17" dur="2000" fill="hold"/>
                                        <p:tgtEl>
                                          <p:spTgt spid="91"/>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fade">
                                      <p:cBhvr>
                                        <p:cTn id="29" dur="500"/>
                                        <p:tgtEl>
                                          <p:spTgt spid="9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7"/>
                                        </p:tgtEl>
                                        <p:attrNameLst>
                                          <p:attrName>style.visibility</p:attrName>
                                        </p:attrNameLst>
                                      </p:cBhvr>
                                      <p:to>
                                        <p:strVal val="visible"/>
                                      </p:to>
                                    </p:set>
                                    <p:animEffect transition="in" filter="fade">
                                      <p:cBhvr>
                                        <p:cTn id="34" dur="500"/>
                                        <p:tgtEl>
                                          <p:spTgt spid="97"/>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98"/>
                                        </p:tgtEl>
                                        <p:attrNameLst>
                                          <p:attrName>style.visibility</p:attrName>
                                        </p:attrNameLst>
                                      </p:cBhvr>
                                      <p:to>
                                        <p:strVal val="visible"/>
                                      </p:to>
                                    </p:set>
                                    <p:animEffect transition="in" filter="fade">
                                      <p:cBhvr>
                                        <p:cTn id="38" dur="500"/>
                                        <p:tgtEl>
                                          <p:spTgt spid="9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2000" fill="hold"/>
                                        <p:tgtEl>
                                          <p:spTgt spid="98"/>
                                        </p:tgtEl>
                                        <p:attrNameLst>
                                          <p:attrName>fillcolor</p:attrName>
                                        </p:attrNameLst>
                                      </p:cBhvr>
                                      <p:to>
                                        <a:srgbClr val="000000"/>
                                      </p:to>
                                    </p:animClr>
                                    <p:set>
                                      <p:cBhvr>
                                        <p:cTn id="43" dur="2000" fill="hold"/>
                                        <p:tgtEl>
                                          <p:spTgt spid="98"/>
                                        </p:tgtEl>
                                        <p:attrNameLst>
                                          <p:attrName>fill.type</p:attrName>
                                        </p:attrNameLst>
                                      </p:cBhvr>
                                      <p:to>
                                        <p:strVal val="solid"/>
                                      </p:to>
                                    </p:set>
                                    <p:set>
                                      <p:cBhvr>
                                        <p:cTn id="44" dur="2000" fill="hold"/>
                                        <p:tgtEl>
                                          <p:spTgt spid="98"/>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9"/>
                                        </p:tgtEl>
                                        <p:attrNameLst>
                                          <p:attrName>style.visibility</p:attrName>
                                        </p:attrNameLst>
                                      </p:cBhvr>
                                      <p:to>
                                        <p:strVal val="visible"/>
                                      </p:to>
                                    </p:set>
                                    <p:animEffect transition="in" filter="fade">
                                      <p:cBhvr>
                                        <p:cTn id="49" dur="500"/>
                                        <p:tgtEl>
                                          <p:spTgt spid="99"/>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01"/>
                                        </p:tgtEl>
                                        <p:attrNameLst>
                                          <p:attrName>style.visibility</p:attrName>
                                        </p:attrNameLst>
                                      </p:cBhvr>
                                      <p:to>
                                        <p:strVal val="visible"/>
                                      </p:to>
                                    </p:set>
                                  </p:childTnLst>
                                </p:cTn>
                              </p:par>
                              <p:par>
                                <p:cTn id="54" presetID="10" presetClass="entr" presetSubtype="0" fill="hold" grpId="0" nodeType="withEffect">
                                  <p:stCondLst>
                                    <p:cond delay="0"/>
                                  </p:stCondLst>
                                  <p:childTnLst>
                                    <p:set>
                                      <p:cBhvr>
                                        <p:cTn id="55" dur="1" fill="hold">
                                          <p:stCondLst>
                                            <p:cond delay="0"/>
                                          </p:stCondLst>
                                        </p:cTn>
                                        <p:tgtEl>
                                          <p:spTgt spid="100"/>
                                        </p:tgtEl>
                                        <p:attrNameLst>
                                          <p:attrName>style.visibility</p:attrName>
                                        </p:attrNameLst>
                                      </p:cBhvr>
                                      <p:to>
                                        <p:strVal val="visible"/>
                                      </p:to>
                                    </p:set>
                                    <p:animEffect transition="in" filter="fade">
                                      <p:cBhvr>
                                        <p:cTn id="56" dur="500"/>
                                        <p:tgtEl>
                                          <p:spTgt spid="10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06"/>
                                        </p:tgtEl>
                                        <p:attrNameLst>
                                          <p:attrName>style.visibility</p:attrName>
                                        </p:attrNameLst>
                                      </p:cBhvr>
                                      <p:to>
                                        <p:strVal val="visible"/>
                                      </p:to>
                                    </p:set>
                                    <p:animEffect transition="in" filter="fade">
                                      <p:cBhvr>
                                        <p:cTn id="65" dur="500"/>
                                        <p:tgtEl>
                                          <p:spTgt spid="10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07"/>
                                        </p:tgtEl>
                                        <p:attrNameLst>
                                          <p:attrName>style.visibility</p:attrName>
                                        </p:attrNameLst>
                                      </p:cBhvr>
                                      <p:to>
                                        <p:strVal val="visible"/>
                                      </p:to>
                                    </p:set>
                                    <p:animEffect transition="in" filter="fade">
                                      <p:cBhvr>
                                        <p:cTn id="68" dur="500"/>
                                        <p:tgtEl>
                                          <p:spTgt spid="107"/>
                                        </p:tgtEl>
                                      </p:cBhvr>
                                    </p:animEffect>
                                  </p:childTnLst>
                                </p:cTn>
                              </p:par>
                              <p:par>
                                <p:cTn id="69" presetID="10" presetClass="entr" presetSubtype="0" fill="hold" nodeType="withEffect">
                                  <p:stCondLst>
                                    <p:cond delay="0"/>
                                  </p:stCondLst>
                                  <p:childTnLst>
                                    <p:set>
                                      <p:cBhvr>
                                        <p:cTn id="70" dur="1" fill="hold">
                                          <p:stCondLst>
                                            <p:cond delay="0"/>
                                          </p:stCondLst>
                                        </p:cTn>
                                        <p:tgtEl>
                                          <p:spTgt spid="108"/>
                                        </p:tgtEl>
                                        <p:attrNameLst>
                                          <p:attrName>style.visibility</p:attrName>
                                        </p:attrNameLst>
                                      </p:cBhvr>
                                      <p:to>
                                        <p:strVal val="visible"/>
                                      </p:to>
                                    </p:set>
                                    <p:animEffect transition="in" filter="fade">
                                      <p:cBhvr>
                                        <p:cTn id="71" dur="500"/>
                                        <p:tgtEl>
                                          <p:spTgt spid="108"/>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10"/>
                                        </p:tgtEl>
                                        <p:attrNameLst>
                                          <p:attrName>style.visibility</p:attrName>
                                        </p:attrNameLst>
                                      </p:cBhvr>
                                      <p:to>
                                        <p:strVal val="visible"/>
                                      </p:to>
                                    </p:set>
                                    <p:anim calcmode="lin" valueType="num">
                                      <p:cBhvr additive="base">
                                        <p:cTn id="76" dur="500" fill="hold"/>
                                        <p:tgtEl>
                                          <p:spTgt spid="110"/>
                                        </p:tgtEl>
                                        <p:attrNameLst>
                                          <p:attrName>ppt_x</p:attrName>
                                        </p:attrNameLst>
                                      </p:cBhvr>
                                      <p:tavLst>
                                        <p:tav tm="0">
                                          <p:val>
                                            <p:strVal val="#ppt_x"/>
                                          </p:val>
                                        </p:tav>
                                        <p:tav tm="100000">
                                          <p:val>
                                            <p:strVal val="#ppt_x"/>
                                          </p:val>
                                        </p:tav>
                                      </p:tavLst>
                                    </p:anim>
                                    <p:anim calcmode="lin" valueType="num">
                                      <p:cBhvr additive="base">
                                        <p:cTn id="77" dur="500" fill="hold"/>
                                        <p:tgtEl>
                                          <p:spTgt spid="110"/>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113"/>
                                        </p:tgtEl>
                                        <p:attrNameLst>
                                          <p:attrName>style.visibility</p:attrName>
                                        </p:attrNameLst>
                                      </p:cBhvr>
                                      <p:to>
                                        <p:strVal val="visible"/>
                                      </p:to>
                                    </p:set>
                                    <p:anim calcmode="lin" valueType="num">
                                      <p:cBhvr additive="base">
                                        <p:cTn id="80" dur="500" fill="hold"/>
                                        <p:tgtEl>
                                          <p:spTgt spid="113"/>
                                        </p:tgtEl>
                                        <p:attrNameLst>
                                          <p:attrName>ppt_x</p:attrName>
                                        </p:attrNameLst>
                                      </p:cBhvr>
                                      <p:tavLst>
                                        <p:tav tm="0">
                                          <p:val>
                                            <p:strVal val="#ppt_x"/>
                                          </p:val>
                                        </p:tav>
                                        <p:tav tm="100000">
                                          <p:val>
                                            <p:strVal val="#ppt_x"/>
                                          </p:val>
                                        </p:tav>
                                      </p:tavLst>
                                    </p:anim>
                                    <p:anim calcmode="lin" valueType="num">
                                      <p:cBhvr additive="base">
                                        <p:cTn id="81" dur="500" fill="hold"/>
                                        <p:tgtEl>
                                          <p:spTgt spid="113"/>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112"/>
                                        </p:tgtEl>
                                        <p:attrNameLst>
                                          <p:attrName>style.visibility</p:attrName>
                                        </p:attrNameLst>
                                      </p:cBhvr>
                                      <p:to>
                                        <p:strVal val="visible"/>
                                      </p:to>
                                    </p:set>
                                    <p:anim calcmode="lin" valueType="num">
                                      <p:cBhvr additive="base">
                                        <p:cTn id="84" dur="500" fill="hold"/>
                                        <p:tgtEl>
                                          <p:spTgt spid="112"/>
                                        </p:tgtEl>
                                        <p:attrNameLst>
                                          <p:attrName>ppt_x</p:attrName>
                                        </p:attrNameLst>
                                      </p:cBhvr>
                                      <p:tavLst>
                                        <p:tav tm="0">
                                          <p:val>
                                            <p:strVal val="#ppt_x"/>
                                          </p:val>
                                        </p:tav>
                                        <p:tav tm="100000">
                                          <p:val>
                                            <p:strVal val="#ppt_x"/>
                                          </p:val>
                                        </p:tav>
                                      </p:tavLst>
                                    </p:anim>
                                    <p:anim calcmode="lin" valueType="num">
                                      <p:cBhvr additive="base">
                                        <p:cTn id="85" dur="500" fill="hold"/>
                                        <p:tgtEl>
                                          <p:spTgt spid="112"/>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19"/>
                                        </p:tgtEl>
                                        <p:attrNameLst>
                                          <p:attrName>style.visibility</p:attrName>
                                        </p:attrNameLst>
                                      </p:cBhvr>
                                      <p:to>
                                        <p:strVal val="visible"/>
                                      </p:to>
                                    </p:set>
                                    <p:anim calcmode="lin" valueType="num">
                                      <p:cBhvr additive="base">
                                        <p:cTn id="88" dur="500" fill="hold"/>
                                        <p:tgtEl>
                                          <p:spTgt spid="19"/>
                                        </p:tgtEl>
                                        <p:attrNameLst>
                                          <p:attrName>ppt_x</p:attrName>
                                        </p:attrNameLst>
                                      </p:cBhvr>
                                      <p:tavLst>
                                        <p:tav tm="0">
                                          <p:val>
                                            <p:strVal val="#ppt_x"/>
                                          </p:val>
                                        </p:tav>
                                        <p:tav tm="100000">
                                          <p:val>
                                            <p:strVal val="#ppt_x"/>
                                          </p:val>
                                        </p:tav>
                                      </p:tavLst>
                                    </p:anim>
                                    <p:anim calcmode="lin" valueType="num">
                                      <p:cBhvr additive="base">
                                        <p:cTn id="89" dur="500" fill="hold"/>
                                        <p:tgtEl>
                                          <p:spTgt spid="19"/>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154"/>
                                        </p:tgtEl>
                                        <p:attrNameLst>
                                          <p:attrName>style.visibility</p:attrName>
                                        </p:attrNameLst>
                                      </p:cBhvr>
                                      <p:to>
                                        <p:strVal val="visible"/>
                                      </p:to>
                                    </p:set>
                                    <p:anim calcmode="lin" valueType="num">
                                      <p:cBhvr additive="base">
                                        <p:cTn id="92" dur="500" fill="hold"/>
                                        <p:tgtEl>
                                          <p:spTgt spid="154"/>
                                        </p:tgtEl>
                                        <p:attrNameLst>
                                          <p:attrName>ppt_x</p:attrName>
                                        </p:attrNameLst>
                                      </p:cBhvr>
                                      <p:tavLst>
                                        <p:tav tm="0">
                                          <p:val>
                                            <p:strVal val="#ppt_x"/>
                                          </p:val>
                                        </p:tav>
                                        <p:tav tm="100000">
                                          <p:val>
                                            <p:strVal val="#ppt_x"/>
                                          </p:val>
                                        </p:tav>
                                      </p:tavLst>
                                    </p:anim>
                                    <p:anim calcmode="lin" valueType="num">
                                      <p:cBhvr additive="base">
                                        <p:cTn id="93" dur="500" fill="hold"/>
                                        <p:tgtEl>
                                          <p:spTgt spid="154"/>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120"/>
                                        </p:tgtEl>
                                        <p:attrNameLst>
                                          <p:attrName>style.visibility</p:attrName>
                                        </p:attrNameLst>
                                      </p:cBhvr>
                                      <p:to>
                                        <p:strVal val="visible"/>
                                      </p:to>
                                    </p:set>
                                    <p:anim calcmode="lin" valueType="num">
                                      <p:cBhvr additive="base">
                                        <p:cTn id="96" dur="500" fill="hold"/>
                                        <p:tgtEl>
                                          <p:spTgt spid="120"/>
                                        </p:tgtEl>
                                        <p:attrNameLst>
                                          <p:attrName>ppt_x</p:attrName>
                                        </p:attrNameLst>
                                      </p:cBhvr>
                                      <p:tavLst>
                                        <p:tav tm="0">
                                          <p:val>
                                            <p:strVal val="#ppt_x"/>
                                          </p:val>
                                        </p:tav>
                                        <p:tav tm="100000">
                                          <p:val>
                                            <p:strVal val="#ppt_x"/>
                                          </p:val>
                                        </p:tav>
                                      </p:tavLst>
                                    </p:anim>
                                    <p:anim calcmode="lin" valueType="num">
                                      <p:cBhvr additive="base">
                                        <p:cTn id="97" dur="500" fill="hold"/>
                                        <p:tgtEl>
                                          <p:spTgt spid="120"/>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29"/>
                                        </p:tgtEl>
                                        <p:attrNameLst>
                                          <p:attrName>style.visibility</p:attrName>
                                        </p:attrNameLst>
                                      </p:cBhvr>
                                      <p:to>
                                        <p:strVal val="visible"/>
                                      </p:to>
                                    </p:set>
                                    <p:anim calcmode="lin" valueType="num">
                                      <p:cBhvr additive="base">
                                        <p:cTn id="100" dur="500" fill="hold"/>
                                        <p:tgtEl>
                                          <p:spTgt spid="29"/>
                                        </p:tgtEl>
                                        <p:attrNameLst>
                                          <p:attrName>ppt_x</p:attrName>
                                        </p:attrNameLst>
                                      </p:cBhvr>
                                      <p:tavLst>
                                        <p:tav tm="0">
                                          <p:val>
                                            <p:strVal val="#ppt_x"/>
                                          </p:val>
                                        </p:tav>
                                        <p:tav tm="100000">
                                          <p:val>
                                            <p:strVal val="#ppt_x"/>
                                          </p:val>
                                        </p:tav>
                                      </p:tavLst>
                                    </p:anim>
                                    <p:anim calcmode="lin" valueType="num">
                                      <p:cBhvr additive="base">
                                        <p:cTn id="101" dur="500" fill="hold"/>
                                        <p:tgtEl>
                                          <p:spTgt spid="29"/>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157"/>
                                        </p:tgtEl>
                                        <p:attrNameLst>
                                          <p:attrName>style.visibility</p:attrName>
                                        </p:attrNameLst>
                                      </p:cBhvr>
                                      <p:to>
                                        <p:strVal val="visible"/>
                                      </p:to>
                                    </p:set>
                                    <p:anim calcmode="lin" valueType="num">
                                      <p:cBhvr additive="base">
                                        <p:cTn id="104" dur="500" fill="hold"/>
                                        <p:tgtEl>
                                          <p:spTgt spid="157"/>
                                        </p:tgtEl>
                                        <p:attrNameLst>
                                          <p:attrName>ppt_x</p:attrName>
                                        </p:attrNameLst>
                                      </p:cBhvr>
                                      <p:tavLst>
                                        <p:tav tm="0">
                                          <p:val>
                                            <p:strVal val="#ppt_x"/>
                                          </p:val>
                                        </p:tav>
                                        <p:tav tm="100000">
                                          <p:val>
                                            <p:strVal val="#ppt_x"/>
                                          </p:val>
                                        </p:tav>
                                      </p:tavLst>
                                    </p:anim>
                                    <p:anim calcmode="lin" valueType="num">
                                      <p:cBhvr additive="base">
                                        <p:cTn id="105" dur="500" fill="hold"/>
                                        <p:tgtEl>
                                          <p:spTgt spid="157"/>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122"/>
                                        </p:tgtEl>
                                        <p:attrNameLst>
                                          <p:attrName>style.visibility</p:attrName>
                                        </p:attrNameLst>
                                      </p:cBhvr>
                                      <p:to>
                                        <p:strVal val="visible"/>
                                      </p:to>
                                    </p:set>
                                    <p:anim calcmode="lin" valueType="num">
                                      <p:cBhvr additive="base">
                                        <p:cTn id="108" dur="500" fill="hold"/>
                                        <p:tgtEl>
                                          <p:spTgt spid="122"/>
                                        </p:tgtEl>
                                        <p:attrNameLst>
                                          <p:attrName>ppt_x</p:attrName>
                                        </p:attrNameLst>
                                      </p:cBhvr>
                                      <p:tavLst>
                                        <p:tav tm="0">
                                          <p:val>
                                            <p:strVal val="#ppt_x"/>
                                          </p:val>
                                        </p:tav>
                                        <p:tav tm="100000">
                                          <p:val>
                                            <p:strVal val="#ppt_x"/>
                                          </p:val>
                                        </p:tav>
                                      </p:tavLst>
                                    </p:anim>
                                    <p:anim calcmode="lin" valueType="num">
                                      <p:cBhvr additive="base">
                                        <p:cTn id="109"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fade">
                                      <p:cBhvr>
                                        <p:cTn id="114" dur="500"/>
                                        <p:tgtEl>
                                          <p:spTgt spid="48"/>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60"/>
                                        </p:tgtEl>
                                        <p:attrNameLst>
                                          <p:attrName>style.visibility</p:attrName>
                                        </p:attrNameLst>
                                      </p:cBhvr>
                                      <p:to>
                                        <p:strVal val="visible"/>
                                      </p:to>
                                    </p:set>
                                    <p:animEffect transition="in" filter="fade">
                                      <p:cBhvr>
                                        <p:cTn id="117" dur="500"/>
                                        <p:tgtEl>
                                          <p:spTgt spid="16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50"/>
                                        </p:tgtEl>
                                        <p:attrNameLst>
                                          <p:attrName>style.visibility</p:attrName>
                                        </p:attrNameLst>
                                      </p:cBhvr>
                                      <p:to>
                                        <p:strVal val="visible"/>
                                      </p:to>
                                    </p:set>
                                    <p:animEffect transition="in" filter="wipe(down)">
                                      <p:cBhvr>
                                        <p:cTn id="122" dur="500"/>
                                        <p:tgtEl>
                                          <p:spTgt spid="50"/>
                                        </p:tgtEl>
                                      </p:cBhvr>
                                    </p:animEffec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12"/>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157"/>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122"/>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60"/>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22"/>
                                        </p:tgtEl>
                                        <p:attrNameLst>
                                          <p:attrName>style.visibility</p:attrName>
                                        </p:attrNameLst>
                                      </p:cBhvr>
                                      <p:to>
                                        <p:strVal val="hidden"/>
                                      </p:to>
                                    </p:set>
                                  </p:childTnLst>
                                </p:cTn>
                              </p:par>
                            </p:childTnLst>
                          </p:cTn>
                        </p:par>
                        <p:par>
                          <p:cTn id="135" fill="hold">
                            <p:stCondLst>
                              <p:cond delay="0"/>
                            </p:stCondLst>
                            <p:childTnLst>
                              <p:par>
                                <p:cTn id="136" presetID="1" presetClass="exit" presetSubtype="0" fill="hold" nodeType="afterEffect">
                                  <p:stCondLst>
                                    <p:cond delay="0"/>
                                  </p:stCondLst>
                                  <p:childTnLst>
                                    <p:set>
                                      <p:cBhvr>
                                        <p:cTn id="137" dur="1" fill="hold">
                                          <p:stCondLst>
                                            <p:cond delay="0"/>
                                          </p:stCondLst>
                                        </p:cTn>
                                        <p:tgtEl>
                                          <p:spTgt spid="120"/>
                                        </p:tgtEl>
                                        <p:attrNameLst>
                                          <p:attrName>style.visibility</p:attrName>
                                        </p:attrNameLst>
                                      </p:cBhvr>
                                      <p:to>
                                        <p:strVal val="hidden"/>
                                      </p:to>
                                    </p:set>
                                  </p:childTnLst>
                                </p:cTn>
                              </p:par>
                              <p:par>
                                <p:cTn id="138" presetID="22" presetClass="entr" presetSubtype="8" fill="hold" nodeType="withEffect">
                                  <p:stCondLst>
                                    <p:cond delay="0"/>
                                  </p:stCondLst>
                                  <p:childTnLst>
                                    <p:set>
                                      <p:cBhvr>
                                        <p:cTn id="139" dur="1" fill="hold">
                                          <p:stCondLst>
                                            <p:cond delay="0"/>
                                          </p:stCondLst>
                                        </p:cTn>
                                        <p:tgtEl>
                                          <p:spTgt spid="57"/>
                                        </p:tgtEl>
                                        <p:attrNameLst>
                                          <p:attrName>style.visibility</p:attrName>
                                        </p:attrNameLst>
                                      </p:cBhvr>
                                      <p:to>
                                        <p:strVal val="visible"/>
                                      </p:to>
                                    </p:set>
                                    <p:animEffect transition="in" filter="wipe(left)">
                                      <p:cBhvr>
                                        <p:cTn id="140" dur="500"/>
                                        <p:tgtEl>
                                          <p:spTgt spid="57"/>
                                        </p:tgtEl>
                                      </p:cBhvr>
                                    </p:animEffect>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nodeType="clickEffect">
                                  <p:stCondLst>
                                    <p:cond delay="0"/>
                                  </p:stCondLst>
                                  <p:childTnLst>
                                    <p:set>
                                      <p:cBhvr>
                                        <p:cTn id="144" dur="1" fill="hold">
                                          <p:stCondLst>
                                            <p:cond delay="0"/>
                                          </p:stCondLst>
                                        </p:cTn>
                                        <p:tgtEl>
                                          <p:spTgt spid="191"/>
                                        </p:tgtEl>
                                        <p:attrNameLst>
                                          <p:attrName>style.visibility</p:attrName>
                                        </p:attrNameLst>
                                      </p:cBhvr>
                                      <p:to>
                                        <p:strVal val="visible"/>
                                      </p:to>
                                    </p:set>
                                    <p:animEffect transition="in" filter="fade">
                                      <p:cBhvr>
                                        <p:cTn id="145" dur="1000"/>
                                        <p:tgtEl>
                                          <p:spTgt spid="191"/>
                                        </p:tgtEl>
                                      </p:cBhvr>
                                    </p:animEffect>
                                    <p:anim calcmode="lin" valueType="num">
                                      <p:cBhvr>
                                        <p:cTn id="146" dur="1000" fill="hold"/>
                                        <p:tgtEl>
                                          <p:spTgt spid="191"/>
                                        </p:tgtEl>
                                        <p:attrNameLst>
                                          <p:attrName>ppt_x</p:attrName>
                                        </p:attrNameLst>
                                      </p:cBhvr>
                                      <p:tavLst>
                                        <p:tav tm="0">
                                          <p:val>
                                            <p:strVal val="#ppt_x"/>
                                          </p:val>
                                        </p:tav>
                                        <p:tav tm="100000">
                                          <p:val>
                                            <p:strVal val="#ppt_x"/>
                                          </p:val>
                                        </p:tav>
                                      </p:tavLst>
                                    </p:anim>
                                    <p:anim calcmode="lin" valueType="num">
                                      <p:cBhvr>
                                        <p:cTn id="147" dur="1000" fill="hold"/>
                                        <p:tgtEl>
                                          <p:spTgt spid="191"/>
                                        </p:tgtEl>
                                        <p:attrNameLst>
                                          <p:attrName>ppt_y</p:attrName>
                                        </p:attrNameLst>
                                      </p:cBhvr>
                                      <p:tavLst>
                                        <p:tav tm="0">
                                          <p:val>
                                            <p:strVal val="#ppt_y+.1"/>
                                          </p:val>
                                        </p:tav>
                                        <p:tav tm="100000">
                                          <p:val>
                                            <p:strVal val="#ppt_y"/>
                                          </p:val>
                                        </p:tav>
                                      </p:tavLst>
                                    </p:anim>
                                  </p:childTnLst>
                                </p:cTn>
                              </p:par>
                            </p:childTnLst>
                          </p:cTn>
                        </p:par>
                        <p:par>
                          <p:cTn id="148" fill="hold">
                            <p:stCondLst>
                              <p:cond delay="1000"/>
                            </p:stCondLst>
                            <p:childTnLst>
                              <p:par>
                                <p:cTn id="149" presetID="22" presetClass="exit" presetSubtype="4" fill="hold" nodeType="afterEffect">
                                  <p:stCondLst>
                                    <p:cond delay="0"/>
                                  </p:stCondLst>
                                  <p:childTnLst>
                                    <p:animEffect transition="out" filter="wipe(down)">
                                      <p:cBhvr>
                                        <p:cTn id="150" dur="500"/>
                                        <p:tgtEl>
                                          <p:spTgt spid="29"/>
                                        </p:tgtEl>
                                      </p:cBhvr>
                                    </p:animEffect>
                                    <p:set>
                                      <p:cBhvr>
                                        <p:cTn id="151" dur="1" fill="hold">
                                          <p:stCondLst>
                                            <p:cond delay="499"/>
                                          </p:stCondLst>
                                        </p:cTn>
                                        <p:tgtEl>
                                          <p:spTgt spid="29"/>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1" presetClass="exit" presetSubtype="0" fill="hold" grpId="2" nodeType="clickEffect">
                                  <p:stCondLst>
                                    <p:cond delay="0"/>
                                  </p:stCondLst>
                                  <p:childTnLst>
                                    <p:set>
                                      <p:cBhvr>
                                        <p:cTn id="155" dur="1" fill="hold">
                                          <p:stCondLst>
                                            <p:cond delay="0"/>
                                          </p:stCondLst>
                                        </p:cTn>
                                        <p:tgtEl>
                                          <p:spTgt spid="112"/>
                                        </p:tgtEl>
                                        <p:attrNameLst>
                                          <p:attrName>style.visibility</p:attrName>
                                        </p:attrNameLst>
                                      </p:cBhvr>
                                      <p:to>
                                        <p:strVal val="hidden"/>
                                      </p:to>
                                    </p:set>
                                  </p:childTnLst>
                                </p:cTn>
                              </p:par>
                              <p:par>
                                <p:cTn id="156" presetID="1" presetClass="exit" presetSubtype="0" fill="hold" nodeType="withEffect">
                                  <p:stCondLst>
                                    <p:cond delay="0"/>
                                  </p:stCondLst>
                                  <p:childTnLst>
                                    <p:set>
                                      <p:cBhvr>
                                        <p:cTn id="157" dur="1" fill="hold">
                                          <p:stCondLst>
                                            <p:cond delay="0"/>
                                          </p:stCondLst>
                                        </p:cTn>
                                        <p:tgtEl>
                                          <p:spTgt spid="157"/>
                                        </p:tgtEl>
                                        <p:attrNameLst>
                                          <p:attrName>style.visibility</p:attrName>
                                        </p:attrNameLst>
                                      </p:cBhvr>
                                      <p:to>
                                        <p:strVal val="hidden"/>
                                      </p:to>
                                    </p:set>
                                  </p:childTnLst>
                                </p:cTn>
                              </p:par>
                              <p:par>
                                <p:cTn id="158" presetID="1" presetClass="exit" presetSubtype="0" fill="hold" grpId="2" nodeType="withEffect">
                                  <p:stCondLst>
                                    <p:cond delay="0"/>
                                  </p:stCondLst>
                                  <p:childTnLst>
                                    <p:set>
                                      <p:cBhvr>
                                        <p:cTn id="159" dur="1" fill="hold">
                                          <p:stCondLst>
                                            <p:cond delay="0"/>
                                          </p:stCondLst>
                                        </p:cTn>
                                        <p:tgtEl>
                                          <p:spTgt spid="160"/>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grpId="0" nodeType="clickEffect">
                                  <p:stCondLst>
                                    <p:cond delay="0"/>
                                  </p:stCondLst>
                                  <p:childTnLst>
                                    <p:set>
                                      <p:cBhvr>
                                        <p:cTn id="163" dur="1" fill="hold">
                                          <p:stCondLst>
                                            <p:cond delay="0"/>
                                          </p:stCondLst>
                                        </p:cTn>
                                        <p:tgtEl>
                                          <p:spTgt spid="194"/>
                                        </p:tgtEl>
                                        <p:attrNameLst>
                                          <p:attrName>style.visibility</p:attrName>
                                        </p:attrNameLst>
                                      </p:cBhvr>
                                      <p:to>
                                        <p:strVal val="visible"/>
                                      </p:to>
                                    </p:set>
                                    <p:animEffect transition="in" filter="wipe(down)">
                                      <p:cBhvr>
                                        <p:cTn id="164" dur="500"/>
                                        <p:tgtEl>
                                          <p:spTgt spid="194"/>
                                        </p:tgtEl>
                                      </p:cBhvr>
                                    </p:animEffect>
                                  </p:childTnLst>
                                </p:cTn>
                              </p:par>
                            </p:childTnLst>
                          </p:cTn>
                        </p:par>
                      </p:childTnLst>
                    </p:cTn>
                  </p:par>
                  <p:par>
                    <p:cTn id="165" fill="hold">
                      <p:stCondLst>
                        <p:cond delay="indefinite"/>
                      </p:stCondLst>
                      <p:childTnLst>
                        <p:par>
                          <p:cTn id="166" fill="hold">
                            <p:stCondLst>
                              <p:cond delay="0"/>
                            </p:stCondLst>
                            <p:childTnLst>
                              <p:par>
                                <p:cTn id="167" presetID="64" presetClass="path" presetSubtype="0" accel="50000" decel="50000" fill="hold" nodeType="clickEffect">
                                  <p:stCondLst>
                                    <p:cond delay="0"/>
                                  </p:stCondLst>
                                  <p:childTnLst>
                                    <p:animMotion origin="layout" path="M 4.58474E-6 -7.40741E-7 L 0.00182 -0.125 " pathEditMode="relative" rAng="0" ptsTypes="AA">
                                      <p:cBhvr>
                                        <p:cTn id="168" dur="2000" fill="hold"/>
                                        <p:tgtEl>
                                          <p:spTgt spid="57"/>
                                        </p:tgtEl>
                                        <p:attrNameLst>
                                          <p:attrName>ppt_x</p:attrName>
                                          <p:attrName>ppt_y</p:attrName>
                                        </p:attrNameLst>
                                      </p:cBhvr>
                                      <p:rCtr x="91" y="-6250"/>
                                    </p:animMotion>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59"/>
                                        </p:tgtEl>
                                        <p:attrNameLst>
                                          <p:attrName>style.visibility</p:attrName>
                                        </p:attrNameLst>
                                      </p:cBhvr>
                                      <p:to>
                                        <p:strVal val="visible"/>
                                      </p:to>
                                    </p:set>
                                    <p:animEffect transition="in" filter="fade">
                                      <p:cBhvr>
                                        <p:cTn id="173" dur="500"/>
                                        <p:tgtEl>
                                          <p:spTgt spid="59"/>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196"/>
                                        </p:tgtEl>
                                        <p:attrNameLst>
                                          <p:attrName>style.visibility</p:attrName>
                                        </p:attrNameLst>
                                      </p:cBhvr>
                                      <p:to>
                                        <p:strVal val="visible"/>
                                      </p:to>
                                    </p:set>
                                    <p:animEffect transition="in" filter="fade">
                                      <p:cBhvr>
                                        <p:cTn id="176" dur="500"/>
                                        <p:tgtEl>
                                          <p:spTgt spid="196"/>
                                        </p:tgtEl>
                                      </p:cBhvr>
                                    </p:animEffect>
                                  </p:childTnLst>
                                </p:cTn>
                              </p:par>
                            </p:childTnLst>
                          </p:cTn>
                        </p:par>
                        <p:par>
                          <p:cTn id="177" fill="hold">
                            <p:stCondLst>
                              <p:cond delay="500"/>
                            </p:stCondLst>
                            <p:childTnLst>
                              <p:par>
                                <p:cTn id="178" presetID="10" presetClass="exit" presetSubtype="0" fill="hold" grpId="1" nodeType="afterEffect">
                                  <p:stCondLst>
                                    <p:cond delay="0"/>
                                  </p:stCondLst>
                                  <p:childTnLst>
                                    <p:animEffect transition="out" filter="fade">
                                      <p:cBhvr>
                                        <p:cTn id="179" dur="250"/>
                                        <p:tgtEl>
                                          <p:spTgt spid="110"/>
                                        </p:tgtEl>
                                      </p:cBhvr>
                                    </p:animEffect>
                                    <p:set>
                                      <p:cBhvr>
                                        <p:cTn id="180" dur="1" fill="hold">
                                          <p:stCondLst>
                                            <p:cond delay="249"/>
                                          </p:stCondLst>
                                        </p:cTn>
                                        <p:tgtEl>
                                          <p:spTgt spid="110"/>
                                        </p:tgtEl>
                                        <p:attrNameLst>
                                          <p:attrName>style.visibility</p:attrName>
                                        </p:attrNameLst>
                                      </p:cBhvr>
                                      <p:to>
                                        <p:strVal val="hidden"/>
                                      </p:to>
                                    </p:set>
                                  </p:childTnLst>
                                </p:cTn>
                              </p:par>
                            </p:childTnLst>
                          </p:cTn>
                        </p:par>
                        <p:par>
                          <p:cTn id="181" fill="hold">
                            <p:stCondLst>
                              <p:cond delay="750"/>
                            </p:stCondLst>
                            <p:childTnLst>
                              <p:par>
                                <p:cTn id="182" presetID="10" presetClass="exit" presetSubtype="0" fill="hold" nodeType="afterEffect">
                                  <p:stCondLst>
                                    <p:cond delay="0"/>
                                  </p:stCondLst>
                                  <p:childTnLst>
                                    <p:animEffect transition="out" filter="fade">
                                      <p:cBhvr>
                                        <p:cTn id="183" dur="250"/>
                                        <p:tgtEl>
                                          <p:spTgt spid="113"/>
                                        </p:tgtEl>
                                      </p:cBhvr>
                                    </p:animEffect>
                                    <p:set>
                                      <p:cBhvr>
                                        <p:cTn id="184" dur="1" fill="hold">
                                          <p:stCondLst>
                                            <p:cond delay="249"/>
                                          </p:stCondLst>
                                        </p:cTn>
                                        <p:tgtEl>
                                          <p:spTgt spid="113"/>
                                        </p:tgtEl>
                                        <p:attrNameLst>
                                          <p:attrName>style.visibility</p:attrName>
                                        </p:attrNameLst>
                                      </p:cBhvr>
                                      <p:to>
                                        <p:strVal val="hidden"/>
                                      </p:to>
                                    </p:set>
                                  </p:childTnLst>
                                </p:cTn>
                              </p:par>
                            </p:childTnLst>
                          </p:cTn>
                        </p:par>
                        <p:par>
                          <p:cTn id="185" fill="hold">
                            <p:stCondLst>
                              <p:cond delay="1000"/>
                            </p:stCondLst>
                            <p:childTnLst>
                              <p:par>
                                <p:cTn id="186" presetID="10" presetClass="exit" presetSubtype="0" fill="hold" nodeType="afterEffect">
                                  <p:stCondLst>
                                    <p:cond delay="0"/>
                                  </p:stCondLst>
                                  <p:childTnLst>
                                    <p:animEffect transition="out" filter="fade">
                                      <p:cBhvr>
                                        <p:cTn id="187" dur="250"/>
                                        <p:tgtEl>
                                          <p:spTgt spid="19"/>
                                        </p:tgtEl>
                                      </p:cBhvr>
                                    </p:animEffect>
                                    <p:set>
                                      <p:cBhvr>
                                        <p:cTn id="188" dur="1" fill="hold">
                                          <p:stCondLst>
                                            <p:cond delay="249"/>
                                          </p:stCondLst>
                                        </p:cTn>
                                        <p:tgtEl>
                                          <p:spTgt spid="19"/>
                                        </p:tgtEl>
                                        <p:attrNameLst>
                                          <p:attrName>style.visibility</p:attrName>
                                        </p:attrNameLst>
                                      </p:cBhvr>
                                      <p:to>
                                        <p:strVal val="hidden"/>
                                      </p:to>
                                    </p:set>
                                  </p:childTnLst>
                                </p:cTn>
                              </p:par>
                            </p:childTnLst>
                          </p:cTn>
                        </p:par>
                        <p:par>
                          <p:cTn id="189" fill="hold">
                            <p:stCondLst>
                              <p:cond delay="1250"/>
                            </p:stCondLst>
                            <p:childTnLst>
                              <p:par>
                                <p:cTn id="190" presetID="10" presetClass="exit" presetSubtype="0" fill="hold" nodeType="afterEffect">
                                  <p:stCondLst>
                                    <p:cond delay="0"/>
                                  </p:stCondLst>
                                  <p:childTnLst>
                                    <p:animEffect transition="out" filter="fade">
                                      <p:cBhvr>
                                        <p:cTn id="191" dur="250"/>
                                        <p:tgtEl>
                                          <p:spTgt spid="154"/>
                                        </p:tgtEl>
                                      </p:cBhvr>
                                    </p:animEffect>
                                    <p:set>
                                      <p:cBhvr>
                                        <p:cTn id="192" dur="1" fill="hold">
                                          <p:stCondLst>
                                            <p:cond delay="249"/>
                                          </p:stCondLst>
                                        </p:cTn>
                                        <p:tgtEl>
                                          <p:spTgt spid="154"/>
                                        </p:tgtEl>
                                        <p:attrNameLst>
                                          <p:attrName>style.visibility</p:attrName>
                                        </p:attrNameLst>
                                      </p:cBhvr>
                                      <p:to>
                                        <p:strVal val="hidden"/>
                                      </p:to>
                                    </p:set>
                                  </p:childTnLst>
                                </p:cTn>
                              </p:par>
                            </p:childTnLst>
                          </p:cTn>
                        </p:par>
                        <p:par>
                          <p:cTn id="193" fill="hold">
                            <p:stCondLst>
                              <p:cond delay="1500"/>
                            </p:stCondLst>
                            <p:childTnLst>
                              <p:par>
                                <p:cTn id="194" presetID="10" presetClass="exit" presetSubtype="0" fill="hold" nodeType="afterEffect">
                                  <p:stCondLst>
                                    <p:cond delay="0"/>
                                  </p:stCondLst>
                                  <p:childTnLst>
                                    <p:animEffect transition="out" filter="fade">
                                      <p:cBhvr>
                                        <p:cTn id="195" dur="250"/>
                                        <p:tgtEl>
                                          <p:spTgt spid="191"/>
                                        </p:tgtEl>
                                      </p:cBhvr>
                                    </p:animEffect>
                                    <p:set>
                                      <p:cBhvr>
                                        <p:cTn id="196" dur="1" fill="hold">
                                          <p:stCondLst>
                                            <p:cond delay="249"/>
                                          </p:stCondLst>
                                        </p:cTn>
                                        <p:tgtEl>
                                          <p:spTgt spid="191"/>
                                        </p:tgtEl>
                                        <p:attrNameLst>
                                          <p:attrName>style.visibility</p:attrName>
                                        </p:attrNameLst>
                                      </p:cBhvr>
                                      <p:to>
                                        <p:strVal val="hidden"/>
                                      </p:to>
                                    </p:set>
                                  </p:childTnLst>
                                </p:cTn>
                              </p:par>
                              <p:par>
                                <p:cTn id="197" presetID="10" presetClass="exit" presetSubtype="0" fill="hold" grpId="1" nodeType="withEffect">
                                  <p:stCondLst>
                                    <p:cond delay="0"/>
                                  </p:stCondLst>
                                  <p:childTnLst>
                                    <p:animEffect transition="out" filter="fade">
                                      <p:cBhvr>
                                        <p:cTn id="198" dur="500"/>
                                        <p:tgtEl>
                                          <p:spTgt spid="48"/>
                                        </p:tgtEl>
                                      </p:cBhvr>
                                    </p:animEffect>
                                    <p:set>
                                      <p:cBhvr>
                                        <p:cTn id="199" dur="1" fill="hold">
                                          <p:stCondLst>
                                            <p:cond delay="499"/>
                                          </p:stCondLst>
                                        </p:cTn>
                                        <p:tgtEl>
                                          <p:spTgt spid="48"/>
                                        </p:tgtEl>
                                        <p:attrNameLst>
                                          <p:attrName>style.visibility</p:attrName>
                                        </p:attrNameLst>
                                      </p:cBhvr>
                                      <p:to>
                                        <p:strVal val="hidden"/>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4" fill="hold" grpId="0" nodeType="clickEffect">
                                  <p:stCondLst>
                                    <p:cond delay="0"/>
                                  </p:stCondLst>
                                  <p:childTnLst>
                                    <p:set>
                                      <p:cBhvr>
                                        <p:cTn id="203" dur="1" fill="hold">
                                          <p:stCondLst>
                                            <p:cond delay="0"/>
                                          </p:stCondLst>
                                        </p:cTn>
                                        <p:tgtEl>
                                          <p:spTgt spid="197"/>
                                        </p:tgtEl>
                                        <p:attrNameLst>
                                          <p:attrName>style.visibility</p:attrName>
                                        </p:attrNameLst>
                                      </p:cBhvr>
                                      <p:to>
                                        <p:strVal val="visible"/>
                                      </p:to>
                                    </p:set>
                                    <p:animEffect transition="in" filter="wipe(down)">
                                      <p:cBhvr>
                                        <p:cTn id="204" dur="500"/>
                                        <p:tgtEl>
                                          <p:spTgt spid="197"/>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grpId="0" nodeType="clickEffect">
                                  <p:stCondLst>
                                    <p:cond delay="0"/>
                                  </p:stCondLst>
                                  <p:childTnLst>
                                    <p:set>
                                      <p:cBhvr>
                                        <p:cTn id="208" dur="1" fill="hold">
                                          <p:stCondLst>
                                            <p:cond delay="0"/>
                                          </p:stCondLst>
                                        </p:cTn>
                                        <p:tgtEl>
                                          <p:spTgt spid="198"/>
                                        </p:tgtEl>
                                        <p:attrNameLst>
                                          <p:attrName>style.visibility</p:attrName>
                                        </p:attrNameLst>
                                      </p:cBhvr>
                                      <p:to>
                                        <p:strVal val="visible"/>
                                      </p:to>
                                    </p:set>
                                    <p:animEffect transition="in" filter="fade">
                                      <p:cBhvr>
                                        <p:cTn id="209" dur="500"/>
                                        <p:tgtEl>
                                          <p:spTgt spid="198"/>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199"/>
                                        </p:tgtEl>
                                        <p:attrNameLst>
                                          <p:attrName>style.visibility</p:attrName>
                                        </p:attrNameLst>
                                      </p:cBhvr>
                                      <p:to>
                                        <p:strVal val="visible"/>
                                      </p:to>
                                    </p:set>
                                    <p:animEffect transition="in" filter="fade">
                                      <p:cBhvr>
                                        <p:cTn id="212"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P spid="97" grpId="0" animBg="1"/>
      <p:bldP spid="98" grpId="0" animBg="1"/>
      <p:bldP spid="99" grpId="0" animBg="1"/>
      <p:bldP spid="100" grpId="0" animBg="1"/>
      <p:bldP spid="106" grpId="0" animBg="1"/>
      <p:bldP spid="107" grpId="0" animBg="1"/>
      <p:bldP spid="110" grpId="0" animBg="1"/>
      <p:bldP spid="110" grpId="1" animBg="1"/>
      <p:bldP spid="112" grpId="0" animBg="1"/>
      <p:bldP spid="112" grpId="1" animBg="1"/>
      <p:bldP spid="112" grpId="2" animBg="1"/>
      <p:bldP spid="48" grpId="0"/>
      <p:bldP spid="48" grpId="1"/>
      <p:bldP spid="160" grpId="0"/>
      <p:bldP spid="160" grpId="1"/>
      <p:bldP spid="160" grpId="2"/>
      <p:bldP spid="50" grpId="0"/>
      <p:bldP spid="54" grpId="0" animBg="1"/>
      <p:bldP spid="194" grpId="0"/>
      <p:bldP spid="196" grpId="0"/>
      <p:bldP spid="197" grpId="0"/>
      <p:bldP spid="198" grpId="0" animBg="1"/>
      <p:bldP spid="19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70920" y="2321496"/>
            <a:ext cx="7486665"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红黑树添加元素</a:t>
            </a:r>
            <a:r>
              <a:rPr lang="en-US" altLang="zh-CN" sz="4800" dirty="0">
                <a:solidFill>
                  <a:schemeClr val="tx1"/>
                </a:solidFill>
                <a:latin typeface="+mj-ea"/>
                <a:ea typeface="+mj-ea"/>
              </a:rPr>
              <a:t>-</a:t>
            </a:r>
            <a:r>
              <a:rPr lang="zh-CN" altLang="en-US" sz="4800" dirty="0">
                <a:solidFill>
                  <a:schemeClr val="tx1"/>
                </a:solidFill>
                <a:latin typeface="+mj-ea"/>
                <a:ea typeface="+mj-ea"/>
              </a:rPr>
              <a:t>颜色翻转</a:t>
            </a:r>
            <a:endParaRPr lang="en-US" altLang="zh-CN" sz="4800" dirty="0">
              <a:solidFill>
                <a:schemeClr val="tx1"/>
              </a:solidFill>
              <a:latin typeface="+mj-ea"/>
              <a:ea typeface="+mj-ea"/>
            </a:endParaRPr>
          </a:p>
        </p:txBody>
      </p:sp>
      <p:sp>
        <p:nvSpPr>
          <p:cNvPr id="26" name="椭圆 25"/>
          <p:cNvSpPr/>
          <p:nvPr/>
        </p:nvSpPr>
        <p:spPr>
          <a:xfrm>
            <a:off x="2459548" y="4318377"/>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sp>
        <p:nvSpPr>
          <p:cNvPr id="27" name="椭圆 26"/>
          <p:cNvSpPr/>
          <p:nvPr/>
        </p:nvSpPr>
        <p:spPr>
          <a:xfrm>
            <a:off x="7938478" y="4402261"/>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sp>
        <p:nvSpPr>
          <p:cNvPr id="28" name="椭圆 27"/>
          <p:cNvSpPr/>
          <p:nvPr/>
        </p:nvSpPr>
        <p:spPr>
          <a:xfrm>
            <a:off x="3831124" y="431229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sp>
        <p:nvSpPr>
          <p:cNvPr id="29" name="椭圆 28"/>
          <p:cNvSpPr/>
          <p:nvPr/>
        </p:nvSpPr>
        <p:spPr>
          <a:xfrm>
            <a:off x="6234858" y="629890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30" name="直接连接符 29"/>
          <p:cNvCxnSpPr>
            <a:stCxn id="27" idx="3"/>
            <a:endCxn id="29" idx="0"/>
          </p:cNvCxnSpPr>
          <p:nvPr/>
        </p:nvCxnSpPr>
        <p:spPr>
          <a:xfrm flipH="1">
            <a:off x="6768247" y="5226060"/>
            <a:ext cx="1326458" cy="1072848"/>
          </a:xfrm>
          <a:prstGeom prst="line">
            <a:avLst/>
          </a:prstGeom>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5338542" y="4368201"/>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66</a:t>
            </a:r>
            <a:endParaRPr lang="zh-CN" altLang="en-US" sz="4000" dirty="0">
              <a:solidFill>
                <a:schemeClr val="tx1"/>
              </a:solidFill>
              <a:latin typeface="+mj-ea"/>
              <a:ea typeface="+mj-ea"/>
            </a:endParaRPr>
          </a:p>
        </p:txBody>
      </p:sp>
      <p:cxnSp>
        <p:nvCxnSpPr>
          <p:cNvPr id="32" name="直接连接符 31"/>
          <p:cNvCxnSpPr/>
          <p:nvPr/>
        </p:nvCxnSpPr>
        <p:spPr>
          <a:xfrm>
            <a:off x="8792181" y="5243030"/>
            <a:ext cx="715782" cy="1206648"/>
          </a:xfrm>
          <a:prstGeom prst="line">
            <a:avLst/>
          </a:prstGeom>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9005254" y="644967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66</a:t>
            </a:r>
            <a:endParaRPr lang="zh-CN" altLang="en-US" sz="4000" dirty="0">
              <a:solidFill>
                <a:schemeClr val="tx1"/>
              </a:solidFill>
              <a:latin typeface="+mj-ea"/>
              <a:ea typeface="+mj-ea"/>
            </a:endParaRPr>
          </a:p>
        </p:txBody>
      </p:sp>
      <p:sp>
        <p:nvSpPr>
          <p:cNvPr id="34" name="矩形 33"/>
          <p:cNvSpPr/>
          <p:nvPr/>
        </p:nvSpPr>
        <p:spPr>
          <a:xfrm>
            <a:off x="3912793" y="10355273"/>
            <a:ext cx="84028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37</a:t>
            </a:r>
            <a:endParaRPr lang="zh-CN" altLang="en-US" sz="2800" dirty="0">
              <a:solidFill>
                <a:schemeClr val="tx1"/>
              </a:solidFill>
            </a:endParaRPr>
          </a:p>
        </p:txBody>
      </p:sp>
      <p:sp>
        <p:nvSpPr>
          <p:cNvPr id="35" name="矩形 34"/>
          <p:cNvSpPr/>
          <p:nvPr/>
        </p:nvSpPr>
        <p:spPr>
          <a:xfrm>
            <a:off x="4759171" y="10355273"/>
            <a:ext cx="90830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42</a:t>
            </a:r>
            <a:endParaRPr lang="zh-CN" altLang="en-US" sz="2800" dirty="0">
              <a:solidFill>
                <a:schemeClr val="tx1"/>
              </a:solidFill>
            </a:endParaRPr>
          </a:p>
        </p:txBody>
      </p:sp>
      <p:sp>
        <p:nvSpPr>
          <p:cNvPr id="6" name="燕尾形箭头 5"/>
          <p:cNvSpPr/>
          <p:nvPr/>
        </p:nvSpPr>
        <p:spPr>
          <a:xfrm>
            <a:off x="5871931" y="10589511"/>
            <a:ext cx="1975254" cy="46847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37" name="矩形 36"/>
          <p:cNvSpPr/>
          <p:nvPr/>
        </p:nvSpPr>
        <p:spPr>
          <a:xfrm>
            <a:off x="7972955" y="10355273"/>
            <a:ext cx="84028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37</a:t>
            </a:r>
            <a:endParaRPr lang="zh-CN" altLang="en-US" sz="2800" dirty="0">
              <a:solidFill>
                <a:schemeClr val="tx1"/>
              </a:solidFill>
            </a:endParaRPr>
          </a:p>
        </p:txBody>
      </p:sp>
      <p:sp>
        <p:nvSpPr>
          <p:cNvPr id="38" name="矩形 37"/>
          <p:cNvSpPr/>
          <p:nvPr/>
        </p:nvSpPr>
        <p:spPr>
          <a:xfrm>
            <a:off x="8819333" y="10355273"/>
            <a:ext cx="90830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42</a:t>
            </a:r>
            <a:endParaRPr lang="zh-CN" altLang="en-US" sz="2800" dirty="0">
              <a:solidFill>
                <a:schemeClr val="tx1"/>
              </a:solidFill>
            </a:endParaRPr>
          </a:p>
        </p:txBody>
      </p:sp>
      <p:sp>
        <p:nvSpPr>
          <p:cNvPr id="39" name="矩形 38"/>
          <p:cNvSpPr/>
          <p:nvPr/>
        </p:nvSpPr>
        <p:spPr>
          <a:xfrm>
            <a:off x="9747089" y="10355273"/>
            <a:ext cx="90830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66</a:t>
            </a:r>
            <a:endParaRPr lang="zh-CN" altLang="en-US" sz="2800" dirty="0">
              <a:solidFill>
                <a:schemeClr val="tx1"/>
              </a:solidFill>
            </a:endParaRPr>
          </a:p>
        </p:txBody>
      </p:sp>
      <p:sp>
        <p:nvSpPr>
          <p:cNvPr id="40" name="燕尾形箭头 39"/>
          <p:cNvSpPr/>
          <p:nvPr/>
        </p:nvSpPr>
        <p:spPr>
          <a:xfrm>
            <a:off x="10973539" y="10589511"/>
            <a:ext cx="1975254" cy="46847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41" name="矩形 40"/>
          <p:cNvSpPr/>
          <p:nvPr/>
        </p:nvSpPr>
        <p:spPr>
          <a:xfrm>
            <a:off x="14117891" y="9920925"/>
            <a:ext cx="90830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42</a:t>
            </a:r>
            <a:endParaRPr lang="zh-CN" altLang="en-US" sz="2800" dirty="0">
              <a:solidFill>
                <a:schemeClr val="tx1"/>
              </a:solidFill>
            </a:endParaRPr>
          </a:p>
        </p:txBody>
      </p:sp>
      <p:cxnSp>
        <p:nvCxnSpPr>
          <p:cNvPr id="11" name="直接连接符 10"/>
          <p:cNvCxnSpPr>
            <a:stCxn id="41" idx="2"/>
          </p:cNvCxnSpPr>
          <p:nvPr/>
        </p:nvCxnSpPr>
        <p:spPr>
          <a:xfrm flipH="1">
            <a:off x="13544115" y="10857879"/>
            <a:ext cx="1027930" cy="631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1" idx="2"/>
          </p:cNvCxnSpPr>
          <p:nvPr/>
        </p:nvCxnSpPr>
        <p:spPr>
          <a:xfrm>
            <a:off x="14572044" y="10857879"/>
            <a:ext cx="694192" cy="631322"/>
          </a:xfrm>
          <a:prstGeom prst="line">
            <a:avLst/>
          </a:prstGeom>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3188123" y="11489201"/>
            <a:ext cx="84028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37</a:t>
            </a:r>
            <a:endParaRPr lang="zh-CN" altLang="en-US" sz="2800" dirty="0">
              <a:solidFill>
                <a:schemeClr val="tx1"/>
              </a:solidFill>
            </a:endParaRPr>
          </a:p>
        </p:txBody>
      </p:sp>
      <p:sp>
        <p:nvSpPr>
          <p:cNvPr id="48" name="矩形 47"/>
          <p:cNvSpPr/>
          <p:nvPr/>
        </p:nvSpPr>
        <p:spPr>
          <a:xfrm>
            <a:off x="15022637" y="11489201"/>
            <a:ext cx="90830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66</a:t>
            </a:r>
            <a:endParaRPr lang="zh-CN" altLang="en-US" sz="2800" dirty="0">
              <a:solidFill>
                <a:schemeClr val="tx1"/>
              </a:solidFill>
            </a:endParaRPr>
          </a:p>
        </p:txBody>
      </p:sp>
      <p:sp>
        <p:nvSpPr>
          <p:cNvPr id="49" name="椭圆 48"/>
          <p:cNvSpPr/>
          <p:nvPr/>
        </p:nvSpPr>
        <p:spPr>
          <a:xfrm>
            <a:off x="13961664" y="4402261"/>
            <a:ext cx="1066776" cy="965142"/>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42</a:t>
            </a:r>
            <a:endParaRPr lang="zh-CN" altLang="en-US" sz="4000" dirty="0">
              <a:solidFill>
                <a:schemeClr val="bg2"/>
              </a:solidFill>
              <a:latin typeface="+mj-ea"/>
              <a:ea typeface="+mj-ea"/>
            </a:endParaRPr>
          </a:p>
        </p:txBody>
      </p:sp>
      <p:sp>
        <p:nvSpPr>
          <p:cNvPr id="50" name="椭圆 49"/>
          <p:cNvSpPr/>
          <p:nvPr/>
        </p:nvSpPr>
        <p:spPr>
          <a:xfrm>
            <a:off x="12258044" y="629890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51" name="直接连接符 50"/>
          <p:cNvCxnSpPr>
            <a:stCxn id="49" idx="3"/>
            <a:endCxn id="50" idx="0"/>
          </p:cNvCxnSpPr>
          <p:nvPr/>
        </p:nvCxnSpPr>
        <p:spPr>
          <a:xfrm flipH="1">
            <a:off x="12791433" y="5226060"/>
            <a:ext cx="1326458" cy="107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4815367" y="5243030"/>
            <a:ext cx="715782" cy="1206648"/>
          </a:xfrm>
          <a:prstGeom prst="line">
            <a:avLst/>
          </a:prstGeom>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15028440" y="644967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66</a:t>
            </a:r>
            <a:endParaRPr lang="zh-CN" altLang="en-US" sz="4000" dirty="0">
              <a:solidFill>
                <a:schemeClr val="tx1"/>
              </a:solidFill>
              <a:latin typeface="+mj-ea"/>
              <a:ea typeface="+mj-ea"/>
            </a:endParaRPr>
          </a:p>
        </p:txBody>
      </p:sp>
      <p:sp>
        <p:nvSpPr>
          <p:cNvPr id="54" name="燕尾形箭头 53"/>
          <p:cNvSpPr/>
          <p:nvPr/>
        </p:nvSpPr>
        <p:spPr>
          <a:xfrm>
            <a:off x="9935109" y="5133163"/>
            <a:ext cx="1975254" cy="46847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15" name="TextBox 14"/>
          <p:cNvSpPr txBox="1"/>
          <p:nvPr/>
        </p:nvSpPr>
        <p:spPr>
          <a:xfrm>
            <a:off x="17849166" y="5367402"/>
            <a:ext cx="4048223" cy="646331"/>
          </a:xfrm>
          <a:prstGeom prst="rect">
            <a:avLst/>
          </a:prstGeom>
          <a:noFill/>
        </p:spPr>
        <p:txBody>
          <a:bodyPr wrap="none" lIns="182880" tIns="91440" rIns="182880" bIns="91440" rtlCol="0">
            <a:spAutoFit/>
          </a:bodyPr>
          <a:lstStyle/>
          <a:p>
            <a:pPr algn="l"/>
            <a:r>
              <a:rPr lang="en-US" altLang="zh-CN" dirty="0" err="1">
                <a:solidFill>
                  <a:schemeClr val="tx1"/>
                </a:solidFill>
              </a:rPr>
              <a:t>flipColors</a:t>
            </a:r>
            <a:r>
              <a:rPr lang="en-US" altLang="zh-CN" dirty="0">
                <a:solidFill>
                  <a:schemeClr val="tx1"/>
                </a:solidFill>
              </a:rPr>
              <a:t> </a:t>
            </a:r>
            <a:r>
              <a:rPr lang="zh-CN" altLang="en-US" dirty="0">
                <a:solidFill>
                  <a:schemeClr val="tx1"/>
                </a:solidFill>
              </a:rPr>
              <a:t>颜色翻转</a:t>
            </a:r>
          </a:p>
        </p:txBody>
      </p:sp>
      <p:sp>
        <p:nvSpPr>
          <p:cNvPr id="36"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42"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3"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5"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6"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5"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6"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7"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58" name="圆角矩形 57"/>
          <p:cNvSpPr/>
          <p:nvPr/>
        </p:nvSpPr>
        <p:spPr>
          <a:xfrm>
            <a:off x="1114477" y="2363766"/>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9399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mph" presetSubtype="2" fill="hold" nodeType="clickEffect">
                                  <p:stCondLst>
                                    <p:cond delay="0"/>
                                  </p:stCondLst>
                                  <p:childTnLst>
                                    <p:animClr clrSpc="rgb" dir="cw">
                                      <p:cBhvr>
                                        <p:cTn id="15" dur="2000" fill="hold"/>
                                        <p:tgtEl>
                                          <p:spTgt spid="27"/>
                                        </p:tgtEl>
                                        <p:attrNameLst>
                                          <p:attrName>fillcolor</p:attrName>
                                        </p:attrNameLst>
                                      </p:cBhvr>
                                      <p:to>
                                        <a:srgbClr val="000000"/>
                                      </p:to>
                                    </p:animClr>
                                    <p:set>
                                      <p:cBhvr>
                                        <p:cTn id="16" dur="2000" fill="hold"/>
                                        <p:tgtEl>
                                          <p:spTgt spid="27"/>
                                        </p:tgtEl>
                                        <p:attrNameLst>
                                          <p:attrName>fill.type</p:attrName>
                                        </p:attrNameLst>
                                      </p:cBhvr>
                                      <p:to>
                                        <p:strVal val="solid"/>
                                      </p:to>
                                    </p:set>
                                    <p:set>
                                      <p:cBhvr>
                                        <p:cTn id="17" dur="2000" fill="hold"/>
                                        <p:tgtEl>
                                          <p:spTgt spid="27"/>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left)">
                                      <p:cBhvr>
                                        <p:cTn id="55" dur="500"/>
                                        <p:tgtEl>
                                          <p:spTgt spid="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left)">
                                      <p:cBhvr>
                                        <p:cTn id="60" dur="500"/>
                                        <p:tgtEl>
                                          <p:spTgt spid="3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wipe(left)">
                                      <p:cBhvr>
                                        <p:cTn id="63" dur="500"/>
                                        <p:tgtEl>
                                          <p:spTgt spid="3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left)">
                                      <p:cBhvr>
                                        <p:cTn id="66" dur="500"/>
                                        <p:tgtEl>
                                          <p:spTgt spid="3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left)">
                                      <p:cBhvr>
                                        <p:cTn id="71" dur="500"/>
                                        <p:tgtEl>
                                          <p:spTgt spid="40"/>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wipe(left)">
                                      <p:cBhvr>
                                        <p:cTn id="74" dur="500"/>
                                        <p:tgtEl>
                                          <p:spTgt spid="4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ipe(up)">
                                      <p:cBhvr>
                                        <p:cTn id="79" dur="500"/>
                                        <p:tgtEl>
                                          <p:spTgt spid="11"/>
                                        </p:tgtEl>
                                      </p:cBhvr>
                                    </p:animEffect>
                                  </p:childTnLst>
                                </p:cTn>
                              </p:par>
                              <p:par>
                                <p:cTn id="80" presetID="22" presetClass="entr" presetSubtype="1" fill="hold"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wipe(up)">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7"/>
                                        </p:tgtEl>
                                        <p:attrNameLst>
                                          <p:attrName>style.visibility</p:attrName>
                                        </p:attrNameLst>
                                      </p:cBhvr>
                                      <p:to>
                                        <p:strVal val="visible"/>
                                      </p:to>
                                    </p:set>
                                    <p:animEffect transition="in" filter="wipe(left)">
                                      <p:cBhvr>
                                        <p:cTn id="87" dur="500"/>
                                        <p:tgtEl>
                                          <p:spTgt spid="47"/>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wipe(left)">
                                      <p:cBhvr>
                                        <p:cTn id="90" dur="500"/>
                                        <p:tgtEl>
                                          <p:spTgt spid="4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wipe(left)">
                                      <p:cBhvr>
                                        <p:cTn id="95" dur="500"/>
                                        <p:tgtEl>
                                          <p:spTgt spid="5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fade">
                                      <p:cBhvr>
                                        <p:cTn id="100" dur="500"/>
                                        <p:tgtEl>
                                          <p:spTgt spid="4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fade">
                                      <p:cBhvr>
                                        <p:cTn id="103" dur="500"/>
                                        <p:tgtEl>
                                          <p:spTgt spid="5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fade">
                                      <p:cBhvr>
                                        <p:cTn id="106" dur="500"/>
                                        <p:tgtEl>
                                          <p:spTgt spid="53"/>
                                        </p:tgtEl>
                                      </p:cBhvr>
                                    </p:animEffect>
                                  </p:childTnLst>
                                </p:cTn>
                              </p:par>
                              <p:par>
                                <p:cTn id="107" presetID="10" presetClass="entr" presetSubtype="0" fill="hold" nodeType="with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fade">
                                      <p:cBhvr>
                                        <p:cTn id="109" dur="500"/>
                                        <p:tgtEl>
                                          <p:spTgt spid="51"/>
                                        </p:tgtEl>
                                      </p:cBhvr>
                                    </p:animEffect>
                                  </p:childTnLst>
                                </p:cTn>
                              </p:par>
                              <p:par>
                                <p:cTn id="110" presetID="10" presetClass="entr" presetSubtype="0" fill="hold" nodeType="withEffect">
                                  <p:stCondLst>
                                    <p:cond delay="0"/>
                                  </p:stCondLst>
                                  <p:childTnLst>
                                    <p:set>
                                      <p:cBhvr>
                                        <p:cTn id="111" dur="1" fill="hold">
                                          <p:stCondLst>
                                            <p:cond delay="0"/>
                                          </p:stCondLst>
                                        </p:cTn>
                                        <p:tgtEl>
                                          <p:spTgt spid="52"/>
                                        </p:tgtEl>
                                        <p:attrNameLst>
                                          <p:attrName>style.visibility</p:attrName>
                                        </p:attrNameLst>
                                      </p:cBhvr>
                                      <p:to>
                                        <p:strVal val="visible"/>
                                      </p:to>
                                    </p:set>
                                    <p:animEffect transition="in" filter="fade">
                                      <p:cBhvr>
                                        <p:cTn id="112" dur="500"/>
                                        <p:tgtEl>
                                          <p:spTgt spid="52"/>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mph" presetSubtype="2" fill="hold" nodeType="clickEffect">
                                  <p:stCondLst>
                                    <p:cond delay="0"/>
                                  </p:stCondLst>
                                  <p:childTnLst>
                                    <p:animClr clrSpc="rgb" dir="cw">
                                      <p:cBhvr>
                                        <p:cTn id="116" dur="2000" fill="hold"/>
                                        <p:tgtEl>
                                          <p:spTgt spid="49"/>
                                        </p:tgtEl>
                                        <p:attrNameLst>
                                          <p:attrName>fillcolor</p:attrName>
                                        </p:attrNameLst>
                                      </p:cBhvr>
                                      <p:to>
                                        <a:srgbClr val="000000"/>
                                      </p:to>
                                    </p:animClr>
                                    <p:set>
                                      <p:cBhvr>
                                        <p:cTn id="117" dur="2000" fill="hold"/>
                                        <p:tgtEl>
                                          <p:spTgt spid="49"/>
                                        </p:tgtEl>
                                        <p:attrNameLst>
                                          <p:attrName>fill.type</p:attrName>
                                        </p:attrNameLst>
                                      </p:cBhvr>
                                      <p:to>
                                        <p:strVal val="solid"/>
                                      </p:to>
                                    </p:set>
                                    <p:set>
                                      <p:cBhvr>
                                        <p:cTn id="118" dur="2000" fill="hold"/>
                                        <p:tgtEl>
                                          <p:spTgt spid="49"/>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2000" fill="hold"/>
                                        <p:tgtEl>
                                          <p:spTgt spid="50"/>
                                        </p:tgtEl>
                                        <p:attrNameLst>
                                          <p:attrName>fillcolor</p:attrName>
                                        </p:attrNameLst>
                                      </p:cBhvr>
                                      <p:to>
                                        <a:srgbClr val="000000"/>
                                      </p:to>
                                    </p:animClr>
                                    <p:set>
                                      <p:cBhvr>
                                        <p:cTn id="121" dur="2000" fill="hold"/>
                                        <p:tgtEl>
                                          <p:spTgt spid="50"/>
                                        </p:tgtEl>
                                        <p:attrNameLst>
                                          <p:attrName>fill.type</p:attrName>
                                        </p:attrNameLst>
                                      </p:cBhvr>
                                      <p:to>
                                        <p:strVal val="solid"/>
                                      </p:to>
                                    </p:set>
                                    <p:set>
                                      <p:cBhvr>
                                        <p:cTn id="122" dur="2000" fill="hold"/>
                                        <p:tgtEl>
                                          <p:spTgt spid="50"/>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2000" fill="hold"/>
                                        <p:tgtEl>
                                          <p:spTgt spid="53"/>
                                        </p:tgtEl>
                                        <p:attrNameLst>
                                          <p:attrName>fillcolor</p:attrName>
                                        </p:attrNameLst>
                                      </p:cBhvr>
                                      <p:to>
                                        <a:srgbClr val="000000"/>
                                      </p:to>
                                    </p:animClr>
                                    <p:set>
                                      <p:cBhvr>
                                        <p:cTn id="125" dur="2000" fill="hold"/>
                                        <p:tgtEl>
                                          <p:spTgt spid="53"/>
                                        </p:tgtEl>
                                        <p:attrNameLst>
                                          <p:attrName>fill.type</p:attrName>
                                        </p:attrNameLst>
                                      </p:cBhvr>
                                      <p:to>
                                        <p:strVal val="solid"/>
                                      </p:to>
                                    </p:set>
                                    <p:set>
                                      <p:cBhvr>
                                        <p:cTn id="126" dur="2000" fill="hold"/>
                                        <p:tgtEl>
                                          <p:spTgt spid="53"/>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1" presetClass="emph" presetSubtype="2" fill="hold" nodeType="clickEffect">
                                  <p:stCondLst>
                                    <p:cond delay="0"/>
                                  </p:stCondLst>
                                  <p:childTnLst>
                                    <p:animClr clrSpc="rgb" dir="cw">
                                      <p:cBhvr>
                                        <p:cTn id="130" dur="2000" fill="hold"/>
                                        <p:tgtEl>
                                          <p:spTgt spid="49"/>
                                        </p:tgtEl>
                                        <p:attrNameLst>
                                          <p:attrName>fillcolor</p:attrName>
                                        </p:attrNameLst>
                                      </p:cBhvr>
                                      <p:to>
                                        <a:srgbClr val="FF0000"/>
                                      </p:to>
                                    </p:animClr>
                                    <p:set>
                                      <p:cBhvr>
                                        <p:cTn id="131" dur="2000" fill="hold"/>
                                        <p:tgtEl>
                                          <p:spTgt spid="49"/>
                                        </p:tgtEl>
                                        <p:attrNameLst>
                                          <p:attrName>fill.type</p:attrName>
                                        </p:attrNameLst>
                                      </p:cBhvr>
                                      <p:to>
                                        <p:strVal val="solid"/>
                                      </p:to>
                                    </p:set>
                                    <p:set>
                                      <p:cBhvr>
                                        <p:cTn id="132" dur="2000" fill="hold"/>
                                        <p:tgtEl>
                                          <p:spTgt spid="49"/>
                                        </p:tgtEl>
                                        <p:attrNameLst>
                                          <p:attrName>fill.on</p:attrName>
                                        </p:attrNameLst>
                                      </p:cBhvr>
                                      <p:to>
                                        <p:strVal val="true"/>
                                      </p:to>
                                    </p:se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15"/>
                                        </p:tgtEl>
                                        <p:attrNameLst>
                                          <p:attrName>style.visibility</p:attrName>
                                        </p:attrNameLst>
                                      </p:cBhvr>
                                      <p:to>
                                        <p:strVal val="visible"/>
                                      </p:to>
                                    </p:set>
                                    <p:animEffect transition="in" filter="fade">
                                      <p:cBhvr>
                                        <p:cTn id="1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1" grpId="0" animBg="1"/>
      <p:bldP spid="33" grpId="0" animBg="1"/>
      <p:bldP spid="34" grpId="0" animBg="1"/>
      <p:bldP spid="35" grpId="0" animBg="1"/>
      <p:bldP spid="6" grpId="0" animBg="1"/>
      <p:bldP spid="37" grpId="0" animBg="1"/>
      <p:bldP spid="38" grpId="0" animBg="1"/>
      <p:bldP spid="39" grpId="0" animBg="1"/>
      <p:bldP spid="40" grpId="0" animBg="1"/>
      <p:bldP spid="41" grpId="0" animBg="1"/>
      <p:bldP spid="47" grpId="0" animBg="1"/>
      <p:bldP spid="48" grpId="0" animBg="1"/>
      <p:bldP spid="49" grpId="0" animBg="1"/>
      <p:bldP spid="50" grpId="0" animBg="1"/>
      <p:bldP spid="53" grpId="0" animBg="1"/>
      <p:bldP spid="54" grpId="0" animBg="1"/>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73784" y="2502029"/>
            <a:ext cx="6249147"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红黑树添加元素</a:t>
            </a:r>
            <a:r>
              <a:rPr lang="en-US" altLang="zh-CN" sz="4800" dirty="0">
                <a:solidFill>
                  <a:schemeClr val="tx1"/>
                </a:solidFill>
                <a:latin typeface="+mj-ea"/>
                <a:ea typeface="+mj-ea"/>
              </a:rPr>
              <a:t>-</a:t>
            </a:r>
            <a:r>
              <a:rPr lang="zh-CN" altLang="en-US" sz="4800" dirty="0">
                <a:solidFill>
                  <a:schemeClr val="tx1"/>
                </a:solidFill>
                <a:latin typeface="+mj-ea"/>
                <a:ea typeface="+mj-ea"/>
              </a:rPr>
              <a:t>右旋</a:t>
            </a:r>
            <a:endParaRPr lang="en-US" altLang="zh-CN" sz="4800" dirty="0">
              <a:solidFill>
                <a:schemeClr val="tx1"/>
              </a:solidFill>
              <a:latin typeface="+mj-ea"/>
              <a:ea typeface="+mj-ea"/>
            </a:endParaRPr>
          </a:p>
        </p:txBody>
      </p:sp>
      <p:sp>
        <p:nvSpPr>
          <p:cNvPr id="50" name="椭圆 49"/>
          <p:cNvSpPr/>
          <p:nvPr/>
        </p:nvSpPr>
        <p:spPr>
          <a:xfrm>
            <a:off x="6104358" y="4471435"/>
            <a:ext cx="1066776" cy="965142"/>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42</a:t>
            </a:r>
            <a:endParaRPr lang="zh-CN" altLang="en-US" sz="4000" dirty="0">
              <a:solidFill>
                <a:schemeClr val="bg2"/>
              </a:solidFill>
              <a:latin typeface="+mj-ea"/>
              <a:ea typeface="+mj-ea"/>
            </a:endParaRPr>
          </a:p>
        </p:txBody>
      </p:sp>
      <p:sp>
        <p:nvSpPr>
          <p:cNvPr id="52" name="椭圆 51"/>
          <p:cNvSpPr/>
          <p:nvPr/>
        </p:nvSpPr>
        <p:spPr>
          <a:xfrm>
            <a:off x="4641476" y="5845055"/>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53" name="直接连接符 52"/>
          <p:cNvCxnSpPr>
            <a:stCxn id="50" idx="3"/>
            <a:endCxn id="52" idx="7"/>
          </p:cNvCxnSpPr>
          <p:nvPr/>
        </p:nvCxnSpPr>
        <p:spPr>
          <a:xfrm flipH="1">
            <a:off x="5552027" y="5295235"/>
            <a:ext cx="708558" cy="691162"/>
          </a:xfrm>
          <a:prstGeom prst="line">
            <a:avLst/>
          </a:prstGeom>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2051034" y="4331715"/>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12</a:t>
            </a:r>
            <a:endParaRPr lang="zh-CN" altLang="en-US" sz="4000" dirty="0">
              <a:solidFill>
                <a:schemeClr val="tx1"/>
              </a:solidFill>
              <a:latin typeface="+mj-ea"/>
              <a:ea typeface="+mj-ea"/>
            </a:endParaRPr>
          </a:p>
        </p:txBody>
      </p:sp>
      <p:cxnSp>
        <p:nvCxnSpPr>
          <p:cNvPr id="55" name="直接连接符 54"/>
          <p:cNvCxnSpPr>
            <a:stCxn id="52" idx="3"/>
            <a:endCxn id="56" idx="7"/>
          </p:cNvCxnSpPr>
          <p:nvPr/>
        </p:nvCxnSpPr>
        <p:spPr>
          <a:xfrm flipH="1">
            <a:off x="3717589" y="6668854"/>
            <a:ext cx="1080114" cy="879364"/>
          </a:xfrm>
          <a:prstGeom prst="line">
            <a:avLst/>
          </a:prstGeom>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2807038" y="7406877"/>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12</a:t>
            </a:r>
            <a:endParaRPr lang="zh-CN" altLang="en-US" sz="4000" dirty="0">
              <a:solidFill>
                <a:schemeClr val="tx1"/>
              </a:solidFill>
              <a:latin typeface="+mj-ea"/>
              <a:ea typeface="+mj-ea"/>
            </a:endParaRPr>
          </a:p>
        </p:txBody>
      </p:sp>
      <p:sp>
        <p:nvSpPr>
          <p:cNvPr id="57" name="矩形 56"/>
          <p:cNvSpPr/>
          <p:nvPr/>
        </p:nvSpPr>
        <p:spPr>
          <a:xfrm>
            <a:off x="3889933" y="10561013"/>
            <a:ext cx="84028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37</a:t>
            </a:r>
            <a:endParaRPr lang="zh-CN" altLang="en-US" sz="2800" dirty="0">
              <a:solidFill>
                <a:schemeClr val="tx1"/>
              </a:solidFill>
            </a:endParaRPr>
          </a:p>
        </p:txBody>
      </p:sp>
      <p:sp>
        <p:nvSpPr>
          <p:cNvPr id="58" name="矩形 57"/>
          <p:cNvSpPr/>
          <p:nvPr/>
        </p:nvSpPr>
        <p:spPr>
          <a:xfrm>
            <a:off x="4736311" y="10561013"/>
            <a:ext cx="90830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42</a:t>
            </a:r>
            <a:endParaRPr lang="zh-CN" altLang="en-US" sz="2800" dirty="0">
              <a:solidFill>
                <a:schemeClr val="tx1"/>
              </a:solidFill>
            </a:endParaRPr>
          </a:p>
        </p:txBody>
      </p:sp>
      <p:sp>
        <p:nvSpPr>
          <p:cNvPr id="59" name="燕尾形箭头 58"/>
          <p:cNvSpPr/>
          <p:nvPr/>
        </p:nvSpPr>
        <p:spPr>
          <a:xfrm>
            <a:off x="5849071" y="10795251"/>
            <a:ext cx="1975254" cy="46847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60" name="矩形 59"/>
          <p:cNvSpPr/>
          <p:nvPr/>
        </p:nvSpPr>
        <p:spPr>
          <a:xfrm>
            <a:off x="7950095" y="10561013"/>
            <a:ext cx="84028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12</a:t>
            </a:r>
            <a:endParaRPr lang="zh-CN" altLang="en-US" sz="2800" dirty="0">
              <a:solidFill>
                <a:schemeClr val="tx1"/>
              </a:solidFill>
            </a:endParaRPr>
          </a:p>
        </p:txBody>
      </p:sp>
      <p:sp>
        <p:nvSpPr>
          <p:cNvPr id="61" name="矩形 60"/>
          <p:cNvSpPr/>
          <p:nvPr/>
        </p:nvSpPr>
        <p:spPr>
          <a:xfrm>
            <a:off x="8796473" y="10561013"/>
            <a:ext cx="90830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37</a:t>
            </a:r>
            <a:endParaRPr lang="zh-CN" altLang="en-US" sz="2800" dirty="0">
              <a:solidFill>
                <a:schemeClr val="tx1"/>
              </a:solidFill>
            </a:endParaRPr>
          </a:p>
        </p:txBody>
      </p:sp>
      <p:sp>
        <p:nvSpPr>
          <p:cNvPr id="62" name="矩形 61"/>
          <p:cNvSpPr/>
          <p:nvPr/>
        </p:nvSpPr>
        <p:spPr>
          <a:xfrm>
            <a:off x="9724229" y="10561013"/>
            <a:ext cx="90830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42</a:t>
            </a:r>
            <a:endParaRPr lang="zh-CN" altLang="en-US" sz="2800" dirty="0">
              <a:solidFill>
                <a:schemeClr val="tx1"/>
              </a:solidFill>
            </a:endParaRPr>
          </a:p>
        </p:txBody>
      </p:sp>
      <p:sp>
        <p:nvSpPr>
          <p:cNvPr id="63" name="燕尾形箭头 62"/>
          <p:cNvSpPr/>
          <p:nvPr/>
        </p:nvSpPr>
        <p:spPr>
          <a:xfrm>
            <a:off x="10950679" y="10795251"/>
            <a:ext cx="1975254" cy="46847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64" name="矩形 63"/>
          <p:cNvSpPr/>
          <p:nvPr/>
        </p:nvSpPr>
        <p:spPr>
          <a:xfrm>
            <a:off x="14943277" y="9858297"/>
            <a:ext cx="90830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37</a:t>
            </a:r>
            <a:endParaRPr lang="zh-CN" altLang="en-US" sz="2800" dirty="0">
              <a:solidFill>
                <a:schemeClr val="tx1"/>
              </a:solidFill>
            </a:endParaRPr>
          </a:p>
        </p:txBody>
      </p:sp>
      <p:cxnSp>
        <p:nvCxnSpPr>
          <p:cNvPr id="65" name="直接连接符 64"/>
          <p:cNvCxnSpPr>
            <a:stCxn id="64" idx="2"/>
            <a:endCxn id="67" idx="0"/>
          </p:cNvCxnSpPr>
          <p:nvPr/>
        </p:nvCxnSpPr>
        <p:spPr>
          <a:xfrm flipH="1">
            <a:off x="13859442" y="10795250"/>
            <a:ext cx="1537988" cy="1305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64" idx="2"/>
            <a:endCxn id="68" idx="0"/>
          </p:cNvCxnSpPr>
          <p:nvPr/>
        </p:nvCxnSpPr>
        <p:spPr>
          <a:xfrm>
            <a:off x="15397430" y="10795251"/>
            <a:ext cx="1256632" cy="1221626"/>
          </a:xfrm>
          <a:prstGeom prst="line">
            <a:avLst/>
          </a:prstGeom>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3439299" y="12100527"/>
            <a:ext cx="84028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12</a:t>
            </a:r>
            <a:endParaRPr lang="zh-CN" altLang="en-US" sz="2800" dirty="0">
              <a:solidFill>
                <a:schemeClr val="tx1"/>
              </a:solidFill>
            </a:endParaRPr>
          </a:p>
        </p:txBody>
      </p:sp>
      <p:sp>
        <p:nvSpPr>
          <p:cNvPr id="68" name="矩形 67"/>
          <p:cNvSpPr/>
          <p:nvPr/>
        </p:nvSpPr>
        <p:spPr>
          <a:xfrm>
            <a:off x="16199909" y="12016877"/>
            <a:ext cx="908306" cy="936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sz="2800" dirty="0">
                <a:solidFill>
                  <a:schemeClr val="tx1"/>
                </a:solidFill>
              </a:rPr>
              <a:t>42</a:t>
            </a:r>
            <a:endParaRPr lang="zh-CN" altLang="en-US" sz="2800" dirty="0">
              <a:solidFill>
                <a:schemeClr val="tx1"/>
              </a:solidFill>
            </a:endParaRPr>
          </a:p>
        </p:txBody>
      </p:sp>
      <p:sp>
        <p:nvSpPr>
          <p:cNvPr id="107" name="椭圆 106"/>
          <p:cNvSpPr/>
          <p:nvPr/>
        </p:nvSpPr>
        <p:spPr>
          <a:xfrm>
            <a:off x="14059664" y="3653244"/>
            <a:ext cx="1212224" cy="1161040"/>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42</a:t>
            </a:r>
            <a:endParaRPr lang="zh-CN" altLang="en-US" sz="4000" dirty="0">
              <a:solidFill>
                <a:schemeClr val="bg2"/>
              </a:solidFill>
              <a:latin typeface="+mj-ea"/>
              <a:ea typeface="+mj-ea"/>
            </a:endParaRPr>
          </a:p>
        </p:txBody>
      </p:sp>
      <p:sp>
        <p:nvSpPr>
          <p:cNvPr id="108" name="椭圆 107"/>
          <p:cNvSpPr/>
          <p:nvPr/>
        </p:nvSpPr>
        <p:spPr>
          <a:xfrm>
            <a:off x="12534752" y="5324102"/>
            <a:ext cx="1212224" cy="1161040"/>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109" name="直接连接符 108"/>
          <p:cNvCxnSpPr>
            <a:stCxn id="107" idx="3"/>
            <a:endCxn id="108" idx="7"/>
          </p:cNvCxnSpPr>
          <p:nvPr/>
        </p:nvCxnSpPr>
        <p:spPr>
          <a:xfrm flipH="1">
            <a:off x="13569448" y="4644252"/>
            <a:ext cx="667740" cy="849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08" idx="3"/>
          </p:cNvCxnSpPr>
          <p:nvPr/>
        </p:nvCxnSpPr>
        <p:spPr>
          <a:xfrm flipH="1">
            <a:off x="12020277" y="6315113"/>
            <a:ext cx="692002" cy="834154"/>
          </a:xfrm>
          <a:prstGeom prst="line">
            <a:avLst/>
          </a:prstGeom>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0985578" y="6979234"/>
            <a:ext cx="1212224" cy="1161040"/>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12</a:t>
            </a:r>
            <a:endParaRPr lang="zh-CN" altLang="en-US" sz="4000" dirty="0">
              <a:solidFill>
                <a:schemeClr val="tx1"/>
              </a:solidFill>
              <a:latin typeface="+mj-ea"/>
              <a:ea typeface="+mj-ea"/>
            </a:endParaRPr>
          </a:p>
        </p:txBody>
      </p:sp>
      <p:grpSp>
        <p:nvGrpSpPr>
          <p:cNvPr id="112" name="组合 111"/>
          <p:cNvGrpSpPr/>
          <p:nvPr/>
        </p:nvGrpSpPr>
        <p:grpSpPr>
          <a:xfrm>
            <a:off x="15271889" y="5275555"/>
            <a:ext cx="1299270" cy="1456634"/>
            <a:chOff x="1685810" y="5974715"/>
            <a:chExt cx="571689" cy="605431"/>
          </a:xfrm>
        </p:grpSpPr>
        <p:sp>
          <p:nvSpPr>
            <p:cNvPr id="113" name="等腰三角形 112"/>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14" name="TextBox 113"/>
            <p:cNvSpPr txBox="1"/>
            <p:nvPr/>
          </p:nvSpPr>
          <p:spPr>
            <a:xfrm>
              <a:off x="1858538" y="6234221"/>
              <a:ext cx="240660" cy="217470"/>
            </a:xfrm>
            <a:prstGeom prst="rect">
              <a:avLst/>
            </a:prstGeom>
            <a:noFill/>
          </p:spPr>
          <p:txBody>
            <a:bodyPr wrap="none" rtlCol="0">
              <a:spAutoFit/>
            </a:bodyPr>
            <a:lstStyle/>
            <a:p>
              <a:pPr algn="l"/>
              <a:r>
                <a:rPr lang="en-US" altLang="zh-CN" sz="2800" dirty="0">
                  <a:solidFill>
                    <a:schemeClr val="tx1"/>
                  </a:solidFill>
                  <a:latin typeface="+mj-ea"/>
                  <a:ea typeface="+mj-ea"/>
                </a:rPr>
                <a:t>T2</a:t>
              </a:r>
              <a:endParaRPr lang="zh-CN" altLang="en-US" sz="2800" dirty="0">
                <a:solidFill>
                  <a:schemeClr val="tx1"/>
                </a:solidFill>
                <a:latin typeface="+mj-ea"/>
                <a:ea typeface="+mj-ea"/>
              </a:endParaRPr>
            </a:p>
          </p:txBody>
        </p:sp>
      </p:grpSp>
      <p:grpSp>
        <p:nvGrpSpPr>
          <p:cNvPr id="115" name="组合 114"/>
          <p:cNvGrpSpPr/>
          <p:nvPr/>
        </p:nvGrpSpPr>
        <p:grpSpPr>
          <a:xfrm>
            <a:off x="13365049" y="7149265"/>
            <a:ext cx="1299270" cy="1456634"/>
            <a:chOff x="1685810" y="5974715"/>
            <a:chExt cx="571689" cy="605431"/>
          </a:xfrm>
        </p:grpSpPr>
        <p:sp>
          <p:nvSpPr>
            <p:cNvPr id="116" name="等腰三角形 115"/>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17" name="TextBox 116"/>
            <p:cNvSpPr txBox="1"/>
            <p:nvPr/>
          </p:nvSpPr>
          <p:spPr>
            <a:xfrm>
              <a:off x="1858538" y="6234221"/>
              <a:ext cx="240660" cy="217470"/>
            </a:xfrm>
            <a:prstGeom prst="rect">
              <a:avLst/>
            </a:prstGeom>
            <a:noFill/>
          </p:spPr>
          <p:txBody>
            <a:bodyPr wrap="none" rtlCol="0">
              <a:spAutoFit/>
            </a:bodyPr>
            <a:lstStyle/>
            <a:p>
              <a:pPr algn="l"/>
              <a:r>
                <a:rPr lang="en-US" altLang="zh-CN" sz="2800" dirty="0">
                  <a:solidFill>
                    <a:schemeClr val="tx1"/>
                  </a:solidFill>
                  <a:latin typeface="+mj-ea"/>
                  <a:ea typeface="+mj-ea"/>
                </a:rPr>
                <a:t>T1</a:t>
              </a:r>
              <a:endParaRPr lang="zh-CN" altLang="en-US" sz="2800" dirty="0">
                <a:solidFill>
                  <a:schemeClr val="tx1"/>
                </a:solidFill>
                <a:latin typeface="+mj-ea"/>
                <a:ea typeface="+mj-ea"/>
              </a:endParaRPr>
            </a:p>
          </p:txBody>
        </p:sp>
      </p:grpSp>
      <p:cxnSp>
        <p:nvCxnSpPr>
          <p:cNvPr id="118" name="直接连接符 117"/>
          <p:cNvCxnSpPr>
            <a:stCxn id="107" idx="5"/>
            <a:endCxn id="113" idx="0"/>
          </p:cNvCxnSpPr>
          <p:nvPr/>
        </p:nvCxnSpPr>
        <p:spPr>
          <a:xfrm>
            <a:off x="15094361" y="4644252"/>
            <a:ext cx="827162" cy="63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08" idx="5"/>
            <a:endCxn id="116" idx="0"/>
          </p:cNvCxnSpPr>
          <p:nvPr/>
        </p:nvCxnSpPr>
        <p:spPr>
          <a:xfrm>
            <a:off x="13569448" y="6315113"/>
            <a:ext cx="445236" cy="834154"/>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2941207" y="3594572"/>
            <a:ext cx="1145185" cy="646331"/>
          </a:xfrm>
          <a:prstGeom prst="rect">
            <a:avLst/>
          </a:prstGeom>
          <a:noFill/>
        </p:spPr>
        <p:txBody>
          <a:bodyPr wrap="none" lIns="182880" tIns="91440" rIns="182880" bIns="91440" rtlCol="0">
            <a:spAutoFit/>
          </a:bodyPr>
          <a:lstStyle/>
          <a:p>
            <a:pPr algn="l"/>
            <a:r>
              <a:rPr lang="en-US" altLang="zh-CN" dirty="0">
                <a:solidFill>
                  <a:schemeClr val="tx1"/>
                </a:solidFill>
              </a:rPr>
              <a:t>node</a:t>
            </a:r>
            <a:endParaRPr lang="zh-CN" altLang="en-US" dirty="0">
              <a:solidFill>
                <a:schemeClr val="tx1"/>
              </a:solidFill>
            </a:endParaRPr>
          </a:p>
        </p:txBody>
      </p:sp>
      <p:sp>
        <p:nvSpPr>
          <p:cNvPr id="121" name="TextBox 120"/>
          <p:cNvSpPr txBox="1"/>
          <p:nvPr/>
        </p:nvSpPr>
        <p:spPr>
          <a:xfrm>
            <a:off x="11897802" y="5124800"/>
            <a:ext cx="563295" cy="646331"/>
          </a:xfrm>
          <a:prstGeom prst="rect">
            <a:avLst/>
          </a:prstGeom>
          <a:noFill/>
        </p:spPr>
        <p:txBody>
          <a:bodyPr wrap="none" lIns="182880" tIns="91440" rIns="182880" bIns="91440" rtlCol="0">
            <a:spAutoFit/>
          </a:bodyPr>
          <a:lstStyle/>
          <a:p>
            <a:pPr algn="l"/>
            <a:r>
              <a:rPr lang="en-US" altLang="zh-CN" dirty="0">
                <a:solidFill>
                  <a:schemeClr val="tx1"/>
                </a:solidFill>
              </a:rPr>
              <a:t>x</a:t>
            </a:r>
            <a:endParaRPr lang="zh-CN" altLang="en-US" dirty="0">
              <a:solidFill>
                <a:schemeClr val="tx1"/>
              </a:solidFill>
            </a:endParaRPr>
          </a:p>
        </p:txBody>
      </p:sp>
      <p:sp>
        <p:nvSpPr>
          <p:cNvPr id="122" name="TextBox 121"/>
          <p:cNvSpPr txBox="1"/>
          <p:nvPr/>
        </p:nvSpPr>
        <p:spPr>
          <a:xfrm>
            <a:off x="7932275" y="3990776"/>
            <a:ext cx="3273973" cy="646331"/>
          </a:xfrm>
          <a:prstGeom prst="rect">
            <a:avLst/>
          </a:prstGeom>
          <a:noFill/>
        </p:spPr>
        <p:txBody>
          <a:bodyPr wrap="none" lIns="182880" tIns="91440" rIns="182880" bIns="91440" rtlCol="0">
            <a:spAutoFit/>
          </a:bodyPr>
          <a:lstStyle/>
          <a:p>
            <a:pPr marL="571500" indent="-571500" algn="l">
              <a:buFont typeface="Wingdings" pitchFamily="2" charset="2"/>
              <a:buChar char="Ø"/>
            </a:pPr>
            <a:r>
              <a:rPr lang="en-US" altLang="zh-CN" dirty="0" err="1">
                <a:solidFill>
                  <a:schemeClr val="tx1"/>
                </a:solidFill>
                <a:latin typeface="+mj-ea"/>
                <a:ea typeface="+mj-ea"/>
              </a:rPr>
              <a:t>node.left</a:t>
            </a:r>
            <a:r>
              <a:rPr lang="en-US" altLang="zh-CN" dirty="0">
                <a:solidFill>
                  <a:schemeClr val="tx1"/>
                </a:solidFill>
                <a:latin typeface="+mj-ea"/>
                <a:ea typeface="+mj-ea"/>
              </a:rPr>
              <a:t>=T1</a:t>
            </a:r>
            <a:endParaRPr lang="zh-CN" altLang="en-US" dirty="0">
              <a:solidFill>
                <a:schemeClr val="tx1"/>
              </a:solidFill>
              <a:latin typeface="+mj-ea"/>
              <a:ea typeface="+mj-ea"/>
            </a:endParaRPr>
          </a:p>
        </p:txBody>
      </p:sp>
      <p:sp>
        <p:nvSpPr>
          <p:cNvPr id="123" name="椭圆 122"/>
          <p:cNvSpPr/>
          <p:nvPr/>
        </p:nvSpPr>
        <p:spPr>
          <a:xfrm>
            <a:off x="19869790" y="5481236"/>
            <a:ext cx="1212224" cy="1161040"/>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42</a:t>
            </a:r>
            <a:endParaRPr lang="zh-CN" altLang="en-US" sz="4000" dirty="0">
              <a:solidFill>
                <a:schemeClr val="bg2"/>
              </a:solidFill>
              <a:latin typeface="+mj-ea"/>
              <a:ea typeface="+mj-ea"/>
            </a:endParaRPr>
          </a:p>
        </p:txBody>
      </p:sp>
      <p:cxnSp>
        <p:nvCxnSpPr>
          <p:cNvPr id="124" name="直接连接符 123"/>
          <p:cNvCxnSpPr>
            <a:stCxn id="123" idx="3"/>
            <a:endCxn id="130" idx="0"/>
          </p:cNvCxnSpPr>
          <p:nvPr/>
        </p:nvCxnSpPr>
        <p:spPr>
          <a:xfrm flipH="1">
            <a:off x="19374236" y="6472246"/>
            <a:ext cx="673080" cy="566192"/>
          </a:xfrm>
          <a:prstGeom prst="line">
            <a:avLst/>
          </a:prstGeom>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21082015" y="7103547"/>
            <a:ext cx="1299270" cy="1456634"/>
            <a:chOff x="1685810" y="5974715"/>
            <a:chExt cx="571689" cy="605431"/>
          </a:xfrm>
        </p:grpSpPr>
        <p:sp>
          <p:nvSpPr>
            <p:cNvPr id="126" name="等腰三角形 125"/>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27" name="TextBox 126"/>
            <p:cNvSpPr txBox="1"/>
            <p:nvPr/>
          </p:nvSpPr>
          <p:spPr>
            <a:xfrm>
              <a:off x="1858538" y="6234221"/>
              <a:ext cx="240660" cy="217470"/>
            </a:xfrm>
            <a:prstGeom prst="rect">
              <a:avLst/>
            </a:prstGeom>
            <a:noFill/>
          </p:spPr>
          <p:txBody>
            <a:bodyPr wrap="none" rtlCol="0">
              <a:spAutoFit/>
            </a:bodyPr>
            <a:lstStyle/>
            <a:p>
              <a:pPr algn="l"/>
              <a:r>
                <a:rPr lang="en-US" altLang="zh-CN" sz="2800" dirty="0">
                  <a:solidFill>
                    <a:schemeClr val="tx1"/>
                  </a:solidFill>
                  <a:latin typeface="+mj-ea"/>
                  <a:ea typeface="+mj-ea"/>
                </a:rPr>
                <a:t>T2</a:t>
              </a:r>
              <a:endParaRPr lang="zh-CN" altLang="en-US" sz="2800" dirty="0">
                <a:solidFill>
                  <a:schemeClr val="tx1"/>
                </a:solidFill>
                <a:latin typeface="+mj-ea"/>
                <a:ea typeface="+mj-ea"/>
              </a:endParaRPr>
            </a:p>
          </p:txBody>
        </p:sp>
      </p:grpSp>
      <p:cxnSp>
        <p:nvCxnSpPr>
          <p:cNvPr id="128" name="直接连接符 127"/>
          <p:cNvCxnSpPr>
            <a:stCxn id="123" idx="5"/>
            <a:endCxn id="126" idx="0"/>
          </p:cNvCxnSpPr>
          <p:nvPr/>
        </p:nvCxnSpPr>
        <p:spPr>
          <a:xfrm>
            <a:off x="20904487" y="6472244"/>
            <a:ext cx="827162" cy="6313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29" name="组合 128"/>
          <p:cNvGrpSpPr/>
          <p:nvPr/>
        </p:nvGrpSpPr>
        <p:grpSpPr>
          <a:xfrm>
            <a:off x="18724601" y="7038439"/>
            <a:ext cx="1299270" cy="1456634"/>
            <a:chOff x="1685810" y="5974715"/>
            <a:chExt cx="571689" cy="605431"/>
          </a:xfrm>
        </p:grpSpPr>
        <p:sp>
          <p:nvSpPr>
            <p:cNvPr id="130" name="等腰三角形 129"/>
            <p:cNvSpPr/>
            <p:nvPr/>
          </p:nvSpPr>
          <p:spPr>
            <a:xfrm>
              <a:off x="1685810" y="5974715"/>
              <a:ext cx="571689" cy="6054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endParaRPr>
            </a:p>
          </p:txBody>
        </p:sp>
        <p:sp>
          <p:nvSpPr>
            <p:cNvPr id="131" name="TextBox 130"/>
            <p:cNvSpPr txBox="1"/>
            <p:nvPr/>
          </p:nvSpPr>
          <p:spPr>
            <a:xfrm>
              <a:off x="1858538" y="6234221"/>
              <a:ext cx="240660" cy="217470"/>
            </a:xfrm>
            <a:prstGeom prst="rect">
              <a:avLst/>
            </a:prstGeom>
            <a:noFill/>
          </p:spPr>
          <p:txBody>
            <a:bodyPr wrap="none" rtlCol="0">
              <a:spAutoFit/>
            </a:bodyPr>
            <a:lstStyle/>
            <a:p>
              <a:pPr algn="l"/>
              <a:r>
                <a:rPr lang="en-US" altLang="zh-CN" sz="2800" dirty="0">
                  <a:solidFill>
                    <a:schemeClr val="tx1"/>
                  </a:solidFill>
                  <a:latin typeface="+mj-ea"/>
                  <a:ea typeface="+mj-ea"/>
                </a:rPr>
                <a:t>T1</a:t>
              </a:r>
              <a:endParaRPr lang="zh-CN" altLang="en-US" sz="2800" dirty="0">
                <a:solidFill>
                  <a:schemeClr val="tx1"/>
                </a:solidFill>
                <a:latin typeface="+mj-ea"/>
                <a:ea typeface="+mj-ea"/>
              </a:endParaRPr>
            </a:p>
          </p:txBody>
        </p:sp>
      </p:grpSp>
      <p:sp>
        <p:nvSpPr>
          <p:cNvPr id="132" name="TextBox 131"/>
          <p:cNvSpPr txBox="1"/>
          <p:nvPr/>
        </p:nvSpPr>
        <p:spPr>
          <a:xfrm>
            <a:off x="7987755" y="4743268"/>
            <a:ext cx="3273973" cy="646331"/>
          </a:xfrm>
          <a:prstGeom prst="rect">
            <a:avLst/>
          </a:prstGeom>
          <a:noFill/>
        </p:spPr>
        <p:txBody>
          <a:bodyPr wrap="none" lIns="182880" tIns="91440" rIns="182880" bIns="91440" rtlCol="0">
            <a:spAutoFit/>
          </a:bodyPr>
          <a:lstStyle/>
          <a:p>
            <a:pPr marL="571500" indent="-571500" algn="l">
              <a:buFont typeface="Wingdings" pitchFamily="2" charset="2"/>
              <a:buChar char="Ø"/>
            </a:pPr>
            <a:r>
              <a:rPr lang="en-US" altLang="zh-CN" dirty="0" err="1">
                <a:solidFill>
                  <a:schemeClr val="tx1"/>
                </a:solidFill>
                <a:latin typeface="+mj-ea"/>
                <a:ea typeface="+mj-ea"/>
              </a:rPr>
              <a:t>x.right</a:t>
            </a:r>
            <a:r>
              <a:rPr lang="en-US" altLang="zh-CN" dirty="0">
                <a:solidFill>
                  <a:schemeClr val="tx1"/>
                </a:solidFill>
                <a:latin typeface="+mj-ea"/>
                <a:ea typeface="+mj-ea"/>
              </a:rPr>
              <a:t>=node</a:t>
            </a:r>
            <a:endParaRPr lang="zh-CN" altLang="en-US" dirty="0">
              <a:solidFill>
                <a:schemeClr val="tx1"/>
              </a:solidFill>
              <a:latin typeface="+mj-ea"/>
              <a:ea typeface="+mj-ea"/>
            </a:endParaRPr>
          </a:p>
        </p:txBody>
      </p:sp>
      <p:sp>
        <p:nvSpPr>
          <p:cNvPr id="133" name="TextBox 132"/>
          <p:cNvSpPr txBox="1"/>
          <p:nvPr/>
        </p:nvSpPr>
        <p:spPr>
          <a:xfrm>
            <a:off x="8011143" y="5603988"/>
            <a:ext cx="4437753" cy="646331"/>
          </a:xfrm>
          <a:prstGeom prst="rect">
            <a:avLst/>
          </a:prstGeom>
          <a:noFill/>
        </p:spPr>
        <p:txBody>
          <a:bodyPr wrap="none" lIns="182880" tIns="91440" rIns="182880" bIns="91440" rtlCol="0">
            <a:spAutoFit/>
          </a:bodyPr>
          <a:lstStyle/>
          <a:p>
            <a:pPr marL="571500" indent="-571500" algn="l">
              <a:buFont typeface="Wingdings" pitchFamily="2" charset="2"/>
              <a:buChar char="Ø"/>
            </a:pPr>
            <a:r>
              <a:rPr lang="en-US" altLang="zh-CN" dirty="0" err="1">
                <a:solidFill>
                  <a:schemeClr val="tx1"/>
                </a:solidFill>
                <a:latin typeface="+mj-ea"/>
                <a:ea typeface="+mj-ea"/>
              </a:rPr>
              <a:t>x.color</a:t>
            </a:r>
            <a:r>
              <a:rPr lang="en-US" altLang="zh-CN" dirty="0">
                <a:solidFill>
                  <a:schemeClr val="tx1"/>
                </a:solidFill>
                <a:latin typeface="+mj-ea"/>
                <a:ea typeface="+mj-ea"/>
              </a:rPr>
              <a:t>=</a:t>
            </a:r>
            <a:r>
              <a:rPr lang="en-US" altLang="zh-CN" dirty="0" err="1">
                <a:solidFill>
                  <a:schemeClr val="tx1"/>
                </a:solidFill>
                <a:latin typeface="+mj-ea"/>
                <a:ea typeface="+mj-ea"/>
              </a:rPr>
              <a:t>node.color</a:t>
            </a:r>
            <a:endParaRPr lang="zh-CN" altLang="en-US" dirty="0">
              <a:solidFill>
                <a:schemeClr val="tx1"/>
              </a:solidFill>
              <a:latin typeface="+mj-ea"/>
              <a:ea typeface="+mj-ea"/>
            </a:endParaRPr>
          </a:p>
        </p:txBody>
      </p:sp>
      <p:sp>
        <p:nvSpPr>
          <p:cNvPr id="134" name="TextBox 133"/>
          <p:cNvSpPr txBox="1"/>
          <p:nvPr/>
        </p:nvSpPr>
        <p:spPr>
          <a:xfrm>
            <a:off x="7975160" y="6525114"/>
            <a:ext cx="3661900" cy="646331"/>
          </a:xfrm>
          <a:prstGeom prst="rect">
            <a:avLst/>
          </a:prstGeom>
          <a:noFill/>
        </p:spPr>
        <p:txBody>
          <a:bodyPr wrap="none" lIns="182880" tIns="91440" rIns="182880" bIns="91440" rtlCol="0">
            <a:spAutoFit/>
          </a:bodyPr>
          <a:lstStyle/>
          <a:p>
            <a:pPr marL="571500" indent="-571500" algn="l">
              <a:buFont typeface="Wingdings" pitchFamily="2" charset="2"/>
              <a:buChar char="Ø"/>
            </a:pPr>
            <a:r>
              <a:rPr lang="en-US" altLang="zh-CN" dirty="0" err="1">
                <a:solidFill>
                  <a:schemeClr val="tx1"/>
                </a:solidFill>
                <a:latin typeface="+mj-ea"/>
                <a:ea typeface="+mj-ea"/>
              </a:rPr>
              <a:t>node.color</a:t>
            </a:r>
            <a:r>
              <a:rPr lang="en-US" altLang="zh-CN" dirty="0">
                <a:solidFill>
                  <a:schemeClr val="tx1"/>
                </a:solidFill>
                <a:latin typeface="+mj-ea"/>
                <a:ea typeface="+mj-ea"/>
              </a:rPr>
              <a:t>=red</a:t>
            </a:r>
            <a:endParaRPr lang="zh-CN" altLang="en-US" dirty="0">
              <a:solidFill>
                <a:schemeClr val="tx1"/>
              </a:solidFill>
              <a:latin typeface="+mj-ea"/>
              <a:ea typeface="+mj-ea"/>
            </a:endParaRPr>
          </a:p>
        </p:txBody>
      </p:sp>
      <p:sp>
        <p:nvSpPr>
          <p:cNvPr id="135" name="TextBox 134"/>
          <p:cNvSpPr txBox="1"/>
          <p:nvPr/>
        </p:nvSpPr>
        <p:spPr>
          <a:xfrm>
            <a:off x="21493093" y="5692424"/>
            <a:ext cx="1145185" cy="646331"/>
          </a:xfrm>
          <a:prstGeom prst="rect">
            <a:avLst/>
          </a:prstGeom>
          <a:noFill/>
        </p:spPr>
        <p:txBody>
          <a:bodyPr wrap="none" lIns="182880" tIns="91440" rIns="182880" bIns="91440" rtlCol="0">
            <a:spAutoFit/>
          </a:bodyPr>
          <a:lstStyle/>
          <a:p>
            <a:pPr algn="l"/>
            <a:r>
              <a:rPr lang="en-US" altLang="zh-CN" dirty="0">
                <a:solidFill>
                  <a:schemeClr val="tx1"/>
                </a:solidFill>
              </a:rPr>
              <a:t>node</a:t>
            </a:r>
            <a:endParaRPr lang="zh-CN" altLang="en-US" dirty="0">
              <a:solidFill>
                <a:schemeClr val="tx1"/>
              </a:solidFill>
            </a:endParaRPr>
          </a:p>
        </p:txBody>
      </p:sp>
      <p:sp>
        <p:nvSpPr>
          <p:cNvPr id="69" name="TextBox 68"/>
          <p:cNvSpPr txBox="1"/>
          <p:nvPr/>
        </p:nvSpPr>
        <p:spPr>
          <a:xfrm>
            <a:off x="7770613" y="7462530"/>
            <a:ext cx="3080010" cy="646331"/>
          </a:xfrm>
          <a:prstGeom prst="rect">
            <a:avLst/>
          </a:prstGeom>
          <a:noFill/>
        </p:spPr>
        <p:txBody>
          <a:bodyPr wrap="none" lIns="182880" tIns="91440" rIns="182880" bIns="91440" rtlCol="0">
            <a:spAutoFit/>
          </a:bodyPr>
          <a:lstStyle/>
          <a:p>
            <a:pPr marL="571500" indent="-571500" algn="l">
              <a:buFont typeface="Wingdings" pitchFamily="2" charset="2"/>
              <a:buChar char="Ø"/>
            </a:pPr>
            <a:r>
              <a:rPr lang="en-US" altLang="zh-CN" dirty="0" err="1">
                <a:solidFill>
                  <a:schemeClr val="tx1"/>
                </a:solidFill>
                <a:latin typeface="+mj-ea"/>
                <a:ea typeface="+mj-ea"/>
              </a:rPr>
              <a:t>flipColors</a:t>
            </a:r>
            <a:r>
              <a:rPr lang="en-US" altLang="zh-CN" dirty="0">
                <a:solidFill>
                  <a:schemeClr val="tx1"/>
                </a:solidFill>
                <a:latin typeface="+mj-ea"/>
                <a:ea typeface="+mj-ea"/>
              </a:rPr>
              <a:t> </a:t>
            </a:r>
            <a:endParaRPr lang="zh-CN" altLang="en-US" dirty="0">
              <a:solidFill>
                <a:schemeClr val="tx1"/>
              </a:solidFill>
              <a:latin typeface="+mj-ea"/>
              <a:ea typeface="+mj-ea"/>
            </a:endParaRPr>
          </a:p>
        </p:txBody>
      </p:sp>
      <p:sp>
        <p:nvSpPr>
          <p:cNvPr id="70"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71"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2"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73"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4"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5"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6"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7"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78" name="圆角矩形 77"/>
          <p:cNvSpPr/>
          <p:nvPr/>
        </p:nvSpPr>
        <p:spPr>
          <a:xfrm>
            <a:off x="1382202" y="2425321"/>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47984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par>
                                <p:cTn id="13" presetID="10"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500"/>
                                        <p:tgtEl>
                                          <p:spTgt spid="5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wipe(left)">
                                      <p:cBhvr>
                                        <p:cTn id="28" dur="500"/>
                                        <p:tgtEl>
                                          <p:spTgt spid="5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left)">
                                      <p:cBhvr>
                                        <p:cTn id="33" dur="500"/>
                                        <p:tgtEl>
                                          <p:spTgt spid="6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wipe(left)">
                                      <p:cBhvr>
                                        <p:cTn id="36" dur="500"/>
                                        <p:tgtEl>
                                          <p:spTgt spid="6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wipe(left)">
                                      <p:cBhvr>
                                        <p:cTn id="39" dur="500"/>
                                        <p:tgtEl>
                                          <p:spTgt spid="6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wipe(left)">
                                      <p:cBhvr>
                                        <p:cTn id="44" dur="500"/>
                                        <p:tgtEl>
                                          <p:spTgt spid="63"/>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wipe(left)">
                                      <p:cBhvr>
                                        <p:cTn id="47" dur="500"/>
                                        <p:tgtEl>
                                          <p:spTgt spid="6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wipe(up)">
                                      <p:cBhvr>
                                        <p:cTn id="52" dur="500"/>
                                        <p:tgtEl>
                                          <p:spTgt spid="65"/>
                                        </p:tgtEl>
                                      </p:cBhvr>
                                    </p:animEffect>
                                  </p:childTnLst>
                                </p:cTn>
                              </p:par>
                              <p:par>
                                <p:cTn id="53" presetID="22" presetClass="entr" presetSubtype="1" fill="hold"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wipe(up)">
                                      <p:cBhvr>
                                        <p:cTn id="55" dur="500"/>
                                        <p:tgtEl>
                                          <p:spTgt spid="6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7"/>
                                        </p:tgtEl>
                                        <p:attrNameLst>
                                          <p:attrName>style.visibility</p:attrName>
                                        </p:attrNameLst>
                                      </p:cBhvr>
                                      <p:to>
                                        <p:strVal val="visible"/>
                                      </p:to>
                                    </p:set>
                                    <p:animEffect transition="in" filter="wipe(left)">
                                      <p:cBhvr>
                                        <p:cTn id="60" dur="500"/>
                                        <p:tgtEl>
                                          <p:spTgt spid="67"/>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wipe(left)">
                                      <p:cBhvr>
                                        <p:cTn id="63" dur="500"/>
                                        <p:tgtEl>
                                          <p:spTgt spid="68"/>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07"/>
                                        </p:tgtEl>
                                        <p:attrNameLst>
                                          <p:attrName>style.visibility</p:attrName>
                                        </p:attrNameLst>
                                      </p:cBhvr>
                                      <p:to>
                                        <p:strVal val="visible"/>
                                      </p:to>
                                    </p:set>
                                    <p:animEffect transition="in" filter="fade">
                                      <p:cBhvr>
                                        <p:cTn id="68" dur="1000"/>
                                        <p:tgtEl>
                                          <p:spTgt spid="107"/>
                                        </p:tgtEl>
                                      </p:cBhvr>
                                    </p:animEffect>
                                    <p:anim calcmode="lin" valueType="num">
                                      <p:cBhvr>
                                        <p:cTn id="69" dur="1000" fill="hold"/>
                                        <p:tgtEl>
                                          <p:spTgt spid="107"/>
                                        </p:tgtEl>
                                        <p:attrNameLst>
                                          <p:attrName>ppt_x</p:attrName>
                                        </p:attrNameLst>
                                      </p:cBhvr>
                                      <p:tavLst>
                                        <p:tav tm="0">
                                          <p:val>
                                            <p:strVal val="#ppt_x"/>
                                          </p:val>
                                        </p:tav>
                                        <p:tav tm="100000">
                                          <p:val>
                                            <p:strVal val="#ppt_x"/>
                                          </p:val>
                                        </p:tav>
                                      </p:tavLst>
                                    </p:anim>
                                    <p:anim calcmode="lin" valueType="num">
                                      <p:cBhvr>
                                        <p:cTn id="70" dur="1000" fill="hold"/>
                                        <p:tgtEl>
                                          <p:spTgt spid="107"/>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109"/>
                                        </p:tgtEl>
                                        <p:attrNameLst>
                                          <p:attrName>style.visibility</p:attrName>
                                        </p:attrNameLst>
                                      </p:cBhvr>
                                      <p:to>
                                        <p:strVal val="visible"/>
                                      </p:to>
                                    </p:set>
                                    <p:animEffect transition="in" filter="fade">
                                      <p:cBhvr>
                                        <p:cTn id="73" dur="1000"/>
                                        <p:tgtEl>
                                          <p:spTgt spid="109"/>
                                        </p:tgtEl>
                                      </p:cBhvr>
                                    </p:animEffect>
                                    <p:anim calcmode="lin" valueType="num">
                                      <p:cBhvr>
                                        <p:cTn id="74" dur="1000" fill="hold"/>
                                        <p:tgtEl>
                                          <p:spTgt spid="109"/>
                                        </p:tgtEl>
                                        <p:attrNameLst>
                                          <p:attrName>ppt_x</p:attrName>
                                        </p:attrNameLst>
                                      </p:cBhvr>
                                      <p:tavLst>
                                        <p:tav tm="0">
                                          <p:val>
                                            <p:strVal val="#ppt_x"/>
                                          </p:val>
                                        </p:tav>
                                        <p:tav tm="100000">
                                          <p:val>
                                            <p:strVal val="#ppt_x"/>
                                          </p:val>
                                        </p:tav>
                                      </p:tavLst>
                                    </p:anim>
                                    <p:anim calcmode="lin" valueType="num">
                                      <p:cBhvr>
                                        <p:cTn id="75" dur="1000" fill="hold"/>
                                        <p:tgtEl>
                                          <p:spTgt spid="10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08"/>
                                        </p:tgtEl>
                                        <p:attrNameLst>
                                          <p:attrName>style.visibility</p:attrName>
                                        </p:attrNameLst>
                                      </p:cBhvr>
                                      <p:to>
                                        <p:strVal val="visible"/>
                                      </p:to>
                                    </p:set>
                                    <p:animEffect transition="in" filter="fade">
                                      <p:cBhvr>
                                        <p:cTn id="78" dur="1000"/>
                                        <p:tgtEl>
                                          <p:spTgt spid="108"/>
                                        </p:tgtEl>
                                      </p:cBhvr>
                                    </p:animEffect>
                                    <p:anim calcmode="lin" valueType="num">
                                      <p:cBhvr>
                                        <p:cTn id="79" dur="1000" fill="hold"/>
                                        <p:tgtEl>
                                          <p:spTgt spid="108"/>
                                        </p:tgtEl>
                                        <p:attrNameLst>
                                          <p:attrName>ppt_x</p:attrName>
                                        </p:attrNameLst>
                                      </p:cBhvr>
                                      <p:tavLst>
                                        <p:tav tm="0">
                                          <p:val>
                                            <p:strVal val="#ppt_x"/>
                                          </p:val>
                                        </p:tav>
                                        <p:tav tm="100000">
                                          <p:val>
                                            <p:strVal val="#ppt_x"/>
                                          </p:val>
                                        </p:tav>
                                      </p:tavLst>
                                    </p:anim>
                                    <p:anim calcmode="lin" valueType="num">
                                      <p:cBhvr>
                                        <p:cTn id="80" dur="1000" fill="hold"/>
                                        <p:tgtEl>
                                          <p:spTgt spid="108"/>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110"/>
                                        </p:tgtEl>
                                        <p:attrNameLst>
                                          <p:attrName>style.visibility</p:attrName>
                                        </p:attrNameLst>
                                      </p:cBhvr>
                                      <p:to>
                                        <p:strVal val="visible"/>
                                      </p:to>
                                    </p:set>
                                    <p:animEffect transition="in" filter="fade">
                                      <p:cBhvr>
                                        <p:cTn id="83" dur="1000"/>
                                        <p:tgtEl>
                                          <p:spTgt spid="110"/>
                                        </p:tgtEl>
                                      </p:cBhvr>
                                    </p:animEffect>
                                    <p:anim calcmode="lin" valueType="num">
                                      <p:cBhvr>
                                        <p:cTn id="84" dur="1000" fill="hold"/>
                                        <p:tgtEl>
                                          <p:spTgt spid="110"/>
                                        </p:tgtEl>
                                        <p:attrNameLst>
                                          <p:attrName>ppt_x</p:attrName>
                                        </p:attrNameLst>
                                      </p:cBhvr>
                                      <p:tavLst>
                                        <p:tav tm="0">
                                          <p:val>
                                            <p:strVal val="#ppt_x"/>
                                          </p:val>
                                        </p:tav>
                                        <p:tav tm="100000">
                                          <p:val>
                                            <p:strVal val="#ppt_x"/>
                                          </p:val>
                                        </p:tav>
                                      </p:tavLst>
                                    </p:anim>
                                    <p:anim calcmode="lin" valueType="num">
                                      <p:cBhvr>
                                        <p:cTn id="85" dur="1000" fill="hold"/>
                                        <p:tgtEl>
                                          <p:spTgt spid="11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111"/>
                                        </p:tgtEl>
                                        <p:attrNameLst>
                                          <p:attrName>style.visibility</p:attrName>
                                        </p:attrNameLst>
                                      </p:cBhvr>
                                      <p:to>
                                        <p:strVal val="visible"/>
                                      </p:to>
                                    </p:set>
                                    <p:animEffect transition="in" filter="fade">
                                      <p:cBhvr>
                                        <p:cTn id="88" dur="1000"/>
                                        <p:tgtEl>
                                          <p:spTgt spid="111"/>
                                        </p:tgtEl>
                                      </p:cBhvr>
                                    </p:animEffect>
                                    <p:anim calcmode="lin" valueType="num">
                                      <p:cBhvr>
                                        <p:cTn id="89" dur="1000" fill="hold"/>
                                        <p:tgtEl>
                                          <p:spTgt spid="111"/>
                                        </p:tgtEl>
                                        <p:attrNameLst>
                                          <p:attrName>ppt_x</p:attrName>
                                        </p:attrNameLst>
                                      </p:cBhvr>
                                      <p:tavLst>
                                        <p:tav tm="0">
                                          <p:val>
                                            <p:strVal val="#ppt_x"/>
                                          </p:val>
                                        </p:tav>
                                        <p:tav tm="100000">
                                          <p:val>
                                            <p:strVal val="#ppt_x"/>
                                          </p:val>
                                        </p:tav>
                                      </p:tavLst>
                                    </p:anim>
                                    <p:anim calcmode="lin" valueType="num">
                                      <p:cBhvr>
                                        <p:cTn id="90"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20"/>
                                        </p:tgtEl>
                                        <p:attrNameLst>
                                          <p:attrName>style.visibility</p:attrName>
                                        </p:attrNameLst>
                                      </p:cBhvr>
                                      <p:to>
                                        <p:strVal val="visible"/>
                                      </p:to>
                                    </p:set>
                                    <p:animEffect transition="in" filter="fade">
                                      <p:cBhvr>
                                        <p:cTn id="95" dur="500"/>
                                        <p:tgtEl>
                                          <p:spTgt spid="12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21"/>
                                        </p:tgtEl>
                                        <p:attrNameLst>
                                          <p:attrName>style.visibility</p:attrName>
                                        </p:attrNameLst>
                                      </p:cBhvr>
                                      <p:to>
                                        <p:strVal val="visible"/>
                                      </p:to>
                                    </p:set>
                                    <p:animEffect transition="in" filter="fade">
                                      <p:cBhvr>
                                        <p:cTn id="98" dur="500"/>
                                        <p:tgtEl>
                                          <p:spTgt spid="121"/>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118"/>
                                        </p:tgtEl>
                                        <p:attrNameLst>
                                          <p:attrName>style.visibility</p:attrName>
                                        </p:attrNameLst>
                                      </p:cBhvr>
                                      <p:to>
                                        <p:strVal val="visible"/>
                                      </p:to>
                                    </p:set>
                                    <p:animEffect transition="in" filter="fade">
                                      <p:cBhvr>
                                        <p:cTn id="103" dur="1000"/>
                                        <p:tgtEl>
                                          <p:spTgt spid="118"/>
                                        </p:tgtEl>
                                      </p:cBhvr>
                                    </p:animEffect>
                                    <p:anim calcmode="lin" valueType="num">
                                      <p:cBhvr>
                                        <p:cTn id="104" dur="1000" fill="hold"/>
                                        <p:tgtEl>
                                          <p:spTgt spid="118"/>
                                        </p:tgtEl>
                                        <p:attrNameLst>
                                          <p:attrName>ppt_x</p:attrName>
                                        </p:attrNameLst>
                                      </p:cBhvr>
                                      <p:tavLst>
                                        <p:tav tm="0">
                                          <p:val>
                                            <p:strVal val="#ppt_x"/>
                                          </p:val>
                                        </p:tav>
                                        <p:tav tm="100000">
                                          <p:val>
                                            <p:strVal val="#ppt_x"/>
                                          </p:val>
                                        </p:tav>
                                      </p:tavLst>
                                    </p:anim>
                                    <p:anim calcmode="lin" valueType="num">
                                      <p:cBhvr>
                                        <p:cTn id="105" dur="1000" fill="hold"/>
                                        <p:tgtEl>
                                          <p:spTgt spid="118"/>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112"/>
                                        </p:tgtEl>
                                        <p:attrNameLst>
                                          <p:attrName>style.visibility</p:attrName>
                                        </p:attrNameLst>
                                      </p:cBhvr>
                                      <p:to>
                                        <p:strVal val="visible"/>
                                      </p:to>
                                    </p:set>
                                    <p:animEffect transition="in" filter="fade">
                                      <p:cBhvr>
                                        <p:cTn id="108" dur="1000"/>
                                        <p:tgtEl>
                                          <p:spTgt spid="112"/>
                                        </p:tgtEl>
                                      </p:cBhvr>
                                    </p:animEffect>
                                    <p:anim calcmode="lin" valueType="num">
                                      <p:cBhvr>
                                        <p:cTn id="109" dur="1000" fill="hold"/>
                                        <p:tgtEl>
                                          <p:spTgt spid="112"/>
                                        </p:tgtEl>
                                        <p:attrNameLst>
                                          <p:attrName>ppt_x</p:attrName>
                                        </p:attrNameLst>
                                      </p:cBhvr>
                                      <p:tavLst>
                                        <p:tav tm="0">
                                          <p:val>
                                            <p:strVal val="#ppt_x"/>
                                          </p:val>
                                        </p:tav>
                                        <p:tav tm="100000">
                                          <p:val>
                                            <p:strVal val="#ppt_x"/>
                                          </p:val>
                                        </p:tav>
                                      </p:tavLst>
                                    </p:anim>
                                    <p:anim calcmode="lin" valueType="num">
                                      <p:cBhvr>
                                        <p:cTn id="110" dur="1000" fill="hold"/>
                                        <p:tgtEl>
                                          <p:spTgt spid="112"/>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119"/>
                                        </p:tgtEl>
                                        <p:attrNameLst>
                                          <p:attrName>style.visibility</p:attrName>
                                        </p:attrNameLst>
                                      </p:cBhvr>
                                      <p:to>
                                        <p:strVal val="visible"/>
                                      </p:to>
                                    </p:set>
                                    <p:animEffect transition="in" filter="fade">
                                      <p:cBhvr>
                                        <p:cTn id="113" dur="1000"/>
                                        <p:tgtEl>
                                          <p:spTgt spid="119"/>
                                        </p:tgtEl>
                                      </p:cBhvr>
                                    </p:animEffect>
                                    <p:anim calcmode="lin" valueType="num">
                                      <p:cBhvr>
                                        <p:cTn id="114" dur="1000" fill="hold"/>
                                        <p:tgtEl>
                                          <p:spTgt spid="119"/>
                                        </p:tgtEl>
                                        <p:attrNameLst>
                                          <p:attrName>ppt_x</p:attrName>
                                        </p:attrNameLst>
                                      </p:cBhvr>
                                      <p:tavLst>
                                        <p:tav tm="0">
                                          <p:val>
                                            <p:strVal val="#ppt_x"/>
                                          </p:val>
                                        </p:tav>
                                        <p:tav tm="100000">
                                          <p:val>
                                            <p:strVal val="#ppt_x"/>
                                          </p:val>
                                        </p:tav>
                                      </p:tavLst>
                                    </p:anim>
                                    <p:anim calcmode="lin" valueType="num">
                                      <p:cBhvr>
                                        <p:cTn id="115" dur="1000" fill="hold"/>
                                        <p:tgtEl>
                                          <p:spTgt spid="119"/>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115"/>
                                        </p:tgtEl>
                                        <p:attrNameLst>
                                          <p:attrName>style.visibility</p:attrName>
                                        </p:attrNameLst>
                                      </p:cBhvr>
                                      <p:to>
                                        <p:strVal val="visible"/>
                                      </p:to>
                                    </p:set>
                                    <p:animEffect transition="in" filter="fade">
                                      <p:cBhvr>
                                        <p:cTn id="118" dur="1000"/>
                                        <p:tgtEl>
                                          <p:spTgt spid="115"/>
                                        </p:tgtEl>
                                      </p:cBhvr>
                                    </p:animEffect>
                                    <p:anim calcmode="lin" valueType="num">
                                      <p:cBhvr>
                                        <p:cTn id="119" dur="1000" fill="hold"/>
                                        <p:tgtEl>
                                          <p:spTgt spid="115"/>
                                        </p:tgtEl>
                                        <p:attrNameLst>
                                          <p:attrName>ppt_x</p:attrName>
                                        </p:attrNameLst>
                                      </p:cBhvr>
                                      <p:tavLst>
                                        <p:tav tm="0">
                                          <p:val>
                                            <p:strVal val="#ppt_x"/>
                                          </p:val>
                                        </p:tav>
                                        <p:tav tm="100000">
                                          <p:val>
                                            <p:strVal val="#ppt_x"/>
                                          </p:val>
                                        </p:tav>
                                      </p:tavLst>
                                    </p:anim>
                                    <p:anim calcmode="lin" valueType="num">
                                      <p:cBhvr>
                                        <p:cTn id="120"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122"/>
                                        </p:tgtEl>
                                        <p:attrNameLst>
                                          <p:attrName>style.visibility</p:attrName>
                                        </p:attrNameLst>
                                      </p:cBhvr>
                                      <p:to>
                                        <p:strVal val="visible"/>
                                      </p:to>
                                    </p:set>
                                    <p:animEffect transition="in" filter="wipe(left)">
                                      <p:cBhvr>
                                        <p:cTn id="125" dur="500"/>
                                        <p:tgtEl>
                                          <p:spTgt spid="122"/>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xit" presetSubtype="0" fill="hold" grpId="1" nodeType="clickEffect">
                                  <p:stCondLst>
                                    <p:cond delay="0"/>
                                  </p:stCondLst>
                                  <p:childTnLst>
                                    <p:animEffect transition="out" filter="fade">
                                      <p:cBhvr>
                                        <p:cTn id="129" dur="500"/>
                                        <p:tgtEl>
                                          <p:spTgt spid="107"/>
                                        </p:tgtEl>
                                      </p:cBhvr>
                                    </p:animEffect>
                                    <p:set>
                                      <p:cBhvr>
                                        <p:cTn id="130" dur="1" fill="hold">
                                          <p:stCondLst>
                                            <p:cond delay="499"/>
                                          </p:stCondLst>
                                        </p:cTn>
                                        <p:tgtEl>
                                          <p:spTgt spid="107"/>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109"/>
                                        </p:tgtEl>
                                      </p:cBhvr>
                                    </p:animEffect>
                                    <p:set>
                                      <p:cBhvr>
                                        <p:cTn id="133" dur="1" fill="hold">
                                          <p:stCondLst>
                                            <p:cond delay="499"/>
                                          </p:stCondLst>
                                        </p:cTn>
                                        <p:tgtEl>
                                          <p:spTgt spid="109"/>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118"/>
                                        </p:tgtEl>
                                      </p:cBhvr>
                                    </p:animEffect>
                                    <p:set>
                                      <p:cBhvr>
                                        <p:cTn id="136" dur="1" fill="hold">
                                          <p:stCondLst>
                                            <p:cond delay="499"/>
                                          </p:stCondLst>
                                        </p:cTn>
                                        <p:tgtEl>
                                          <p:spTgt spid="118"/>
                                        </p:tgtEl>
                                        <p:attrNameLst>
                                          <p:attrName>style.visibility</p:attrName>
                                        </p:attrNameLst>
                                      </p:cBhvr>
                                      <p:to>
                                        <p:strVal val="hidden"/>
                                      </p:to>
                                    </p:set>
                                  </p:childTnLst>
                                </p:cTn>
                              </p:par>
                              <p:par>
                                <p:cTn id="137" presetID="10" presetClass="exit" presetSubtype="0" fill="hold" grpId="1" nodeType="withEffect">
                                  <p:stCondLst>
                                    <p:cond delay="0"/>
                                  </p:stCondLst>
                                  <p:childTnLst>
                                    <p:animEffect transition="out" filter="fade">
                                      <p:cBhvr>
                                        <p:cTn id="138" dur="500"/>
                                        <p:tgtEl>
                                          <p:spTgt spid="120"/>
                                        </p:tgtEl>
                                      </p:cBhvr>
                                    </p:animEffect>
                                    <p:set>
                                      <p:cBhvr>
                                        <p:cTn id="139" dur="1" fill="hold">
                                          <p:stCondLst>
                                            <p:cond delay="499"/>
                                          </p:stCondLst>
                                        </p:cTn>
                                        <p:tgtEl>
                                          <p:spTgt spid="120"/>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112"/>
                                        </p:tgtEl>
                                      </p:cBhvr>
                                    </p:animEffect>
                                    <p:set>
                                      <p:cBhvr>
                                        <p:cTn id="142" dur="1" fill="hold">
                                          <p:stCondLst>
                                            <p:cond delay="499"/>
                                          </p:stCondLst>
                                        </p:cTn>
                                        <p:tgtEl>
                                          <p:spTgt spid="112"/>
                                        </p:tgtEl>
                                        <p:attrNameLst>
                                          <p:attrName>style.visibility</p:attrName>
                                        </p:attrNameLst>
                                      </p:cBhvr>
                                      <p:to>
                                        <p:strVal val="hidden"/>
                                      </p:to>
                                    </p:set>
                                  </p:childTnLst>
                                </p:cTn>
                              </p:par>
                            </p:childTnLst>
                          </p:cTn>
                        </p:par>
                        <p:par>
                          <p:cTn id="143" fill="hold">
                            <p:stCondLst>
                              <p:cond delay="500"/>
                            </p:stCondLst>
                            <p:childTnLst>
                              <p:par>
                                <p:cTn id="144" presetID="10" presetClass="entr" presetSubtype="0" fill="hold" grpId="0" nodeType="afterEffect">
                                  <p:stCondLst>
                                    <p:cond delay="0"/>
                                  </p:stCondLst>
                                  <p:childTnLst>
                                    <p:set>
                                      <p:cBhvr>
                                        <p:cTn id="145" dur="1" fill="hold">
                                          <p:stCondLst>
                                            <p:cond delay="0"/>
                                          </p:stCondLst>
                                        </p:cTn>
                                        <p:tgtEl>
                                          <p:spTgt spid="123"/>
                                        </p:tgtEl>
                                        <p:attrNameLst>
                                          <p:attrName>style.visibility</p:attrName>
                                        </p:attrNameLst>
                                      </p:cBhvr>
                                      <p:to>
                                        <p:strVal val="visible"/>
                                      </p:to>
                                    </p:set>
                                    <p:animEffect transition="in" filter="fade">
                                      <p:cBhvr>
                                        <p:cTn id="146" dur="500"/>
                                        <p:tgtEl>
                                          <p:spTgt spid="123"/>
                                        </p:tgtEl>
                                      </p:cBhvr>
                                    </p:animEffect>
                                  </p:childTnLst>
                                </p:cTn>
                              </p:par>
                              <p:par>
                                <p:cTn id="147" presetID="10" presetClass="entr" presetSubtype="0" fill="hold" nodeType="withEffect">
                                  <p:stCondLst>
                                    <p:cond delay="0"/>
                                  </p:stCondLst>
                                  <p:childTnLst>
                                    <p:set>
                                      <p:cBhvr>
                                        <p:cTn id="148" dur="1" fill="hold">
                                          <p:stCondLst>
                                            <p:cond delay="0"/>
                                          </p:stCondLst>
                                        </p:cTn>
                                        <p:tgtEl>
                                          <p:spTgt spid="124"/>
                                        </p:tgtEl>
                                        <p:attrNameLst>
                                          <p:attrName>style.visibility</p:attrName>
                                        </p:attrNameLst>
                                      </p:cBhvr>
                                      <p:to>
                                        <p:strVal val="visible"/>
                                      </p:to>
                                    </p:set>
                                    <p:animEffect transition="in" filter="fade">
                                      <p:cBhvr>
                                        <p:cTn id="149" dur="500"/>
                                        <p:tgtEl>
                                          <p:spTgt spid="124"/>
                                        </p:tgtEl>
                                      </p:cBhvr>
                                    </p:animEffect>
                                  </p:childTnLst>
                                </p:cTn>
                              </p:par>
                              <p:par>
                                <p:cTn id="150" presetID="10" presetClass="entr" presetSubtype="0" fill="hold" nodeType="withEffect">
                                  <p:stCondLst>
                                    <p:cond delay="0"/>
                                  </p:stCondLst>
                                  <p:childTnLst>
                                    <p:set>
                                      <p:cBhvr>
                                        <p:cTn id="151" dur="1" fill="hold">
                                          <p:stCondLst>
                                            <p:cond delay="0"/>
                                          </p:stCondLst>
                                        </p:cTn>
                                        <p:tgtEl>
                                          <p:spTgt spid="125"/>
                                        </p:tgtEl>
                                        <p:attrNameLst>
                                          <p:attrName>style.visibility</p:attrName>
                                        </p:attrNameLst>
                                      </p:cBhvr>
                                      <p:to>
                                        <p:strVal val="visible"/>
                                      </p:to>
                                    </p:set>
                                    <p:animEffect transition="in" filter="fade">
                                      <p:cBhvr>
                                        <p:cTn id="152" dur="500"/>
                                        <p:tgtEl>
                                          <p:spTgt spid="125"/>
                                        </p:tgtEl>
                                      </p:cBhvr>
                                    </p:animEffect>
                                  </p:childTnLst>
                                </p:cTn>
                              </p:par>
                              <p:par>
                                <p:cTn id="153" presetID="10" presetClass="entr" presetSubtype="0" fill="hold" nodeType="withEffect">
                                  <p:stCondLst>
                                    <p:cond delay="0"/>
                                  </p:stCondLst>
                                  <p:childTnLst>
                                    <p:set>
                                      <p:cBhvr>
                                        <p:cTn id="154" dur="1" fill="hold">
                                          <p:stCondLst>
                                            <p:cond delay="0"/>
                                          </p:stCondLst>
                                        </p:cTn>
                                        <p:tgtEl>
                                          <p:spTgt spid="128"/>
                                        </p:tgtEl>
                                        <p:attrNameLst>
                                          <p:attrName>style.visibility</p:attrName>
                                        </p:attrNameLst>
                                      </p:cBhvr>
                                      <p:to>
                                        <p:strVal val="visible"/>
                                      </p:to>
                                    </p:set>
                                    <p:animEffect transition="in" filter="fade">
                                      <p:cBhvr>
                                        <p:cTn id="155" dur="500"/>
                                        <p:tgtEl>
                                          <p:spTgt spid="128"/>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135"/>
                                        </p:tgtEl>
                                        <p:attrNameLst>
                                          <p:attrName>style.visibility</p:attrName>
                                        </p:attrNameLst>
                                      </p:cBhvr>
                                      <p:to>
                                        <p:strVal val="visible"/>
                                      </p:to>
                                    </p:set>
                                    <p:animEffect transition="in" filter="fade">
                                      <p:cBhvr>
                                        <p:cTn id="158" dur="500"/>
                                        <p:tgtEl>
                                          <p:spTgt spid="135"/>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129"/>
                                        </p:tgtEl>
                                        <p:attrNameLst>
                                          <p:attrName>style.visibility</p:attrName>
                                        </p:attrNameLst>
                                      </p:cBhvr>
                                      <p:to>
                                        <p:strVal val="visible"/>
                                      </p:to>
                                    </p:set>
                                    <p:animEffect transition="in" filter="fade">
                                      <p:cBhvr>
                                        <p:cTn id="163" dur="500"/>
                                        <p:tgtEl>
                                          <p:spTgt spid="129"/>
                                        </p:tgtEl>
                                      </p:cBhvr>
                                    </p:animEffect>
                                  </p:childTnLst>
                                </p:cTn>
                              </p:par>
                              <p:par>
                                <p:cTn id="164" presetID="10" presetClass="exit" presetSubtype="0" fill="hold" nodeType="withEffect">
                                  <p:stCondLst>
                                    <p:cond delay="0"/>
                                  </p:stCondLst>
                                  <p:childTnLst>
                                    <p:animEffect transition="out" filter="fade">
                                      <p:cBhvr>
                                        <p:cTn id="165" dur="500"/>
                                        <p:tgtEl>
                                          <p:spTgt spid="115"/>
                                        </p:tgtEl>
                                      </p:cBhvr>
                                    </p:animEffect>
                                    <p:set>
                                      <p:cBhvr>
                                        <p:cTn id="166" dur="1" fill="hold">
                                          <p:stCondLst>
                                            <p:cond delay="499"/>
                                          </p:stCondLst>
                                        </p:cTn>
                                        <p:tgtEl>
                                          <p:spTgt spid="115"/>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132"/>
                                        </p:tgtEl>
                                        <p:attrNameLst>
                                          <p:attrName>style.visibility</p:attrName>
                                        </p:attrNameLst>
                                      </p:cBhvr>
                                      <p:to>
                                        <p:strVal val="visible"/>
                                      </p:to>
                                    </p:set>
                                    <p:animEffect transition="in" filter="wipe(left)">
                                      <p:cBhvr>
                                        <p:cTn id="171" dur="500"/>
                                        <p:tgtEl>
                                          <p:spTgt spid="132"/>
                                        </p:tgtEl>
                                      </p:cBhvr>
                                    </p:animEffect>
                                  </p:childTnLst>
                                </p:cTn>
                              </p:par>
                            </p:childTnLst>
                          </p:cTn>
                        </p:par>
                      </p:childTnLst>
                    </p:cTn>
                  </p:par>
                  <p:par>
                    <p:cTn id="172" fill="hold">
                      <p:stCondLst>
                        <p:cond delay="indefinite"/>
                      </p:stCondLst>
                      <p:childTnLst>
                        <p:par>
                          <p:cTn id="173" fill="hold">
                            <p:stCondLst>
                              <p:cond delay="0"/>
                            </p:stCondLst>
                            <p:childTnLst>
                              <p:par>
                                <p:cTn id="174" presetID="0" presetClass="path" presetSubtype="0" accel="50000" decel="50000" fill="hold" grpId="1" nodeType="clickEffect">
                                  <p:stCondLst>
                                    <p:cond delay="0"/>
                                  </p:stCondLst>
                                  <p:childTnLst>
                                    <p:animMotion origin="layout" path="M -1.85344E-6 2.19653E-6 C 0.00521 -0.00139 0.00989 -0.00347 0.0151 -0.00486 C 0.02005 -0.00786 0.02499 -0.0111 0.03007 -0.01318 C 0.03384 -0.02035 0.04061 -0.01989 0.04595 -0.02312 C 0.05076 -0.03168 0.06573 -0.0333 0.07224 -0.03653 C 0.09645 -0.04856 0.12144 -0.06705 0.1463 -0.07307 C 0.15463 -0.07885 0.16465 -0.0807 0.17337 -0.08324 C 0.17532 -0.0837 0.1791 -0.08486 0.1791 -0.08463 C 0.18769 -0.08994 0.19667 -0.09272 0.20526 -0.09804 C 0.20995 -0.10104 0.2145 -0.10659 0.21932 -0.10844 C 0.23025 -0.1126 0.24183 -0.11214 0.25303 -0.11492 C 0.25394 -0.11561 0.25589 -0.11677 0.25589 -0.11653 " pathEditMode="relative" rAng="0" ptsTypes="fffffffffffA">
                                      <p:cBhvr>
                                        <p:cTn id="175" dur="2000" fill="hold"/>
                                        <p:tgtEl>
                                          <p:spTgt spid="108"/>
                                        </p:tgtEl>
                                        <p:attrNameLst>
                                          <p:attrName>ppt_x</p:attrName>
                                          <p:attrName>ppt_y</p:attrName>
                                        </p:attrNameLst>
                                      </p:cBhvr>
                                      <p:rCtr x="12794" y="-5850"/>
                                    </p:animMotion>
                                  </p:childTnLst>
                                </p:cTn>
                              </p:par>
                              <p:par>
                                <p:cTn id="176" presetID="0" presetClass="path" presetSubtype="0" accel="50000" decel="50000" fill="hold" nodeType="withEffect">
                                  <p:stCondLst>
                                    <p:cond delay="0"/>
                                  </p:stCondLst>
                                  <p:childTnLst>
                                    <p:animMotion origin="layout" path="M 0 0 C 0.0052 -0.00138 0.00989 -0.00347 0.0151 -0.00486 C 0.02004 -0.00787 0.02499 -0.01111 0.03007 -0.01319 C 0.03384 -0.02037 0.04061 -0.0199 0.04595 -0.02314 C 0.05076 -0.03171 0.06573 -0.03333 0.07224 -0.03657 C 0.09646 -0.04861 0.12145 -0.06713 0.14631 -0.07314 C 0.15464 -0.07893 0.16467 -0.08078 0.17339 -0.08333 C 0.17534 -0.08379 0.17912 -0.08495 0.17912 -0.08495 C 0.18771 -0.09004 0.19669 -0.09282 0.20528 -0.09814 C 0.20997 -0.10115 0.21452 -0.10648 0.21934 -0.10833 C 0.23028 -0.1125 0.24186 -0.11203 0.25306 -0.11481 C 0.25397 -0.11551 0.25592 -0.11666 0.25592 -0.11666 " pathEditMode="relative" ptsTypes="fffffffffffA">
                                      <p:cBhvr>
                                        <p:cTn id="177" dur="2000" fill="hold"/>
                                        <p:tgtEl>
                                          <p:spTgt spid="110"/>
                                        </p:tgtEl>
                                        <p:attrNameLst>
                                          <p:attrName>ppt_x</p:attrName>
                                          <p:attrName>ppt_y</p:attrName>
                                        </p:attrNameLst>
                                      </p:cBhvr>
                                    </p:animMotion>
                                  </p:childTnLst>
                                </p:cTn>
                              </p:par>
                              <p:par>
                                <p:cTn id="178" presetID="0" presetClass="path" presetSubtype="0" accel="50000" decel="50000" fill="hold" grpId="1" nodeType="withEffect">
                                  <p:stCondLst>
                                    <p:cond delay="0"/>
                                  </p:stCondLst>
                                  <p:childTnLst>
                                    <p:animMotion origin="layout" path="M 0 0 C 0.0052 -0.00138 0.00989 -0.00347 0.0151 -0.00486 C 0.02004 -0.00787 0.02499 -0.01111 0.03007 -0.01319 C 0.03384 -0.02037 0.04061 -0.0199 0.04595 -0.02314 C 0.05076 -0.03171 0.06573 -0.03333 0.07224 -0.03657 C 0.09646 -0.04861 0.12145 -0.06713 0.14631 -0.07314 C 0.15464 -0.07893 0.16467 -0.08078 0.17339 -0.08333 C 0.17534 -0.08379 0.17912 -0.08495 0.17912 -0.08495 C 0.18771 -0.09004 0.19669 -0.09282 0.20528 -0.09814 C 0.20997 -0.10115 0.21452 -0.10648 0.21934 -0.10833 C 0.23028 -0.1125 0.24186 -0.11203 0.25306 -0.11481 C 0.25397 -0.11551 0.25592 -0.11666 0.25592 -0.11666 " pathEditMode="relative" ptsTypes="fffffffffffA">
                                      <p:cBhvr>
                                        <p:cTn id="179" dur="2000" fill="hold"/>
                                        <p:tgtEl>
                                          <p:spTgt spid="111"/>
                                        </p:tgtEl>
                                        <p:attrNameLst>
                                          <p:attrName>ppt_x</p:attrName>
                                          <p:attrName>ppt_y</p:attrName>
                                        </p:attrNameLst>
                                      </p:cBhvr>
                                    </p:animMotion>
                                  </p:childTnLst>
                                </p:cTn>
                              </p:par>
                              <p:par>
                                <p:cTn id="180" presetID="0" presetClass="path" presetSubtype="0" accel="50000" decel="50000" fill="hold" grpId="1" nodeType="withEffect">
                                  <p:stCondLst>
                                    <p:cond delay="0"/>
                                  </p:stCondLst>
                                  <p:childTnLst>
                                    <p:animMotion origin="layout" path="M 0 0 C 0.0052 -0.00138 0.00989 -0.00347 0.0151 -0.00486 C 0.02004 -0.00787 0.02499 -0.01111 0.03007 -0.01319 C 0.03384 -0.02037 0.04061 -0.0199 0.04595 -0.02314 C 0.05076 -0.03171 0.06573 -0.03333 0.07224 -0.03657 C 0.09646 -0.04861 0.12145 -0.06713 0.14631 -0.07314 C 0.15464 -0.07893 0.16467 -0.08078 0.17339 -0.08333 C 0.17534 -0.08379 0.17912 -0.08495 0.17912 -0.08495 C 0.18771 -0.09004 0.19669 -0.09282 0.20528 -0.09814 C 0.20997 -0.10115 0.21452 -0.10648 0.21934 -0.10833 C 0.23028 -0.1125 0.24186 -0.11203 0.25306 -0.11481 C 0.25397 -0.11551 0.25592 -0.11666 0.25592 -0.11666 " pathEditMode="relative" ptsTypes="fffffffffffA">
                                      <p:cBhvr>
                                        <p:cTn id="181" dur="2000" fill="hold"/>
                                        <p:tgtEl>
                                          <p:spTgt spid="121"/>
                                        </p:tgtEl>
                                        <p:attrNameLst>
                                          <p:attrName>ppt_x</p:attrName>
                                          <p:attrName>ppt_y</p:attrName>
                                        </p:attrNameLst>
                                      </p:cBhvr>
                                    </p:animMotion>
                                  </p:childTnLst>
                                </p:cTn>
                              </p:par>
                              <p:par>
                                <p:cTn id="182" presetID="0" presetClass="path" presetSubtype="0" accel="50000" decel="50000" fill="hold" nodeType="withEffect">
                                  <p:stCondLst>
                                    <p:cond delay="0"/>
                                  </p:stCondLst>
                                  <p:childTnLst>
                                    <p:animMotion origin="layout" path="M 0 0 C 0.0052 -0.00138 0.00989 -0.00347 0.0151 -0.00486 C 0.02004 -0.00787 0.02499 -0.01111 0.03007 -0.01319 C 0.03384 -0.02037 0.04061 -0.0199 0.04595 -0.02314 C 0.05076 -0.03171 0.06573 -0.03333 0.07224 -0.03657 C 0.09646 -0.04861 0.12145 -0.06713 0.14631 -0.07314 C 0.15464 -0.07893 0.16467 -0.08078 0.17339 -0.08333 C 0.17534 -0.08379 0.17912 -0.08495 0.17912 -0.08495 C 0.18771 -0.09004 0.19669 -0.09282 0.20528 -0.09814 C 0.20997 -0.10115 0.21452 -0.10648 0.21934 -0.10833 C 0.23028 -0.1125 0.24186 -0.11203 0.25306 -0.11481 C 0.25397 -0.11551 0.25592 -0.11666 0.25592 -0.11666 " pathEditMode="relative" ptsTypes="fffffffffffA">
                                      <p:cBhvr>
                                        <p:cTn id="183" dur="2000" fill="hold"/>
                                        <p:tgtEl>
                                          <p:spTgt spid="119"/>
                                        </p:tgtEl>
                                        <p:attrNameLst>
                                          <p:attrName>ppt_x</p:attrName>
                                          <p:attrName>ppt_y</p:attrName>
                                        </p:attrNameLst>
                                      </p:cBhvr>
                                    </p:animMotion>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133"/>
                                        </p:tgtEl>
                                        <p:attrNameLst>
                                          <p:attrName>style.visibility</p:attrName>
                                        </p:attrNameLst>
                                      </p:cBhvr>
                                      <p:to>
                                        <p:strVal val="visible"/>
                                      </p:to>
                                    </p:set>
                                    <p:animEffect transition="in" filter="wipe(left)">
                                      <p:cBhvr>
                                        <p:cTn id="188" dur="500"/>
                                        <p:tgtEl>
                                          <p:spTgt spid="133"/>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mph" presetSubtype="2" fill="hold" nodeType="clickEffect">
                                  <p:stCondLst>
                                    <p:cond delay="0"/>
                                  </p:stCondLst>
                                  <p:childTnLst>
                                    <p:animClr clrSpc="rgb" dir="cw">
                                      <p:cBhvr>
                                        <p:cTn id="192" dur="2000" fill="hold"/>
                                        <p:tgtEl>
                                          <p:spTgt spid="108"/>
                                        </p:tgtEl>
                                        <p:attrNameLst>
                                          <p:attrName>fillcolor</p:attrName>
                                        </p:attrNameLst>
                                      </p:cBhvr>
                                      <p:to>
                                        <a:srgbClr val="000000"/>
                                      </p:to>
                                    </p:animClr>
                                    <p:set>
                                      <p:cBhvr>
                                        <p:cTn id="193" dur="2000" fill="hold"/>
                                        <p:tgtEl>
                                          <p:spTgt spid="108"/>
                                        </p:tgtEl>
                                        <p:attrNameLst>
                                          <p:attrName>fill.type</p:attrName>
                                        </p:attrNameLst>
                                      </p:cBhvr>
                                      <p:to>
                                        <p:strVal val="solid"/>
                                      </p:to>
                                    </p:set>
                                    <p:set>
                                      <p:cBhvr>
                                        <p:cTn id="194" dur="2000" fill="hold"/>
                                        <p:tgtEl>
                                          <p:spTgt spid="108"/>
                                        </p:tgtEl>
                                        <p:attrNameLst>
                                          <p:attrName>fill.on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134"/>
                                        </p:tgtEl>
                                        <p:attrNameLst>
                                          <p:attrName>style.visibility</p:attrName>
                                        </p:attrNameLst>
                                      </p:cBhvr>
                                      <p:to>
                                        <p:strVal val="visible"/>
                                      </p:to>
                                    </p:set>
                                    <p:animEffect transition="in" filter="wipe(left)">
                                      <p:cBhvr>
                                        <p:cTn id="199" dur="500"/>
                                        <p:tgtEl>
                                          <p:spTgt spid="134"/>
                                        </p:tgtEl>
                                      </p:cBhvr>
                                    </p:animEffect>
                                  </p:childTnLst>
                                </p:cTn>
                              </p:par>
                            </p:childTnLst>
                          </p:cTn>
                        </p:par>
                      </p:childTnLst>
                    </p:cTn>
                  </p:par>
                  <p:par>
                    <p:cTn id="200" fill="hold">
                      <p:stCondLst>
                        <p:cond delay="indefinite"/>
                      </p:stCondLst>
                      <p:childTnLst>
                        <p:par>
                          <p:cTn id="201" fill="hold">
                            <p:stCondLst>
                              <p:cond delay="0"/>
                            </p:stCondLst>
                            <p:childTnLst>
                              <p:par>
                                <p:cTn id="202" presetID="1" presetClass="emph" presetSubtype="2" fill="hold" nodeType="clickEffect">
                                  <p:stCondLst>
                                    <p:cond delay="0"/>
                                  </p:stCondLst>
                                  <p:childTnLst>
                                    <p:animClr clrSpc="rgb" dir="cw">
                                      <p:cBhvr>
                                        <p:cTn id="203" dur="2000" fill="hold"/>
                                        <p:tgtEl>
                                          <p:spTgt spid="123"/>
                                        </p:tgtEl>
                                        <p:attrNameLst>
                                          <p:attrName>fillcolor</p:attrName>
                                        </p:attrNameLst>
                                      </p:cBhvr>
                                      <p:to>
                                        <a:srgbClr val="FF0000"/>
                                      </p:to>
                                    </p:animClr>
                                    <p:set>
                                      <p:cBhvr>
                                        <p:cTn id="204" dur="2000" fill="hold"/>
                                        <p:tgtEl>
                                          <p:spTgt spid="123"/>
                                        </p:tgtEl>
                                        <p:attrNameLst>
                                          <p:attrName>fill.type</p:attrName>
                                        </p:attrNameLst>
                                      </p:cBhvr>
                                      <p:to>
                                        <p:strVal val="solid"/>
                                      </p:to>
                                    </p:set>
                                    <p:set>
                                      <p:cBhvr>
                                        <p:cTn id="205" dur="2000" fill="hold"/>
                                        <p:tgtEl>
                                          <p:spTgt spid="123"/>
                                        </p:tgtEl>
                                        <p:attrNameLst>
                                          <p:attrName>fill.on</p:attrName>
                                        </p:attrNameLst>
                                      </p:cBhvr>
                                      <p:to>
                                        <p:strVal val="true"/>
                                      </p:to>
                                    </p:se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69"/>
                                        </p:tgtEl>
                                        <p:attrNameLst>
                                          <p:attrName>style.visibility</p:attrName>
                                        </p:attrNameLst>
                                      </p:cBhvr>
                                      <p:to>
                                        <p:strVal val="visible"/>
                                      </p:to>
                                    </p:set>
                                    <p:animEffect transition="in" filter="wipe(left)">
                                      <p:cBhvr>
                                        <p:cTn id="210" dur="500"/>
                                        <p:tgtEl>
                                          <p:spTgt spid="69"/>
                                        </p:tgtEl>
                                      </p:cBhvr>
                                    </p:animEffect>
                                  </p:childTnLst>
                                </p:cTn>
                              </p:par>
                            </p:childTnLst>
                          </p:cTn>
                        </p:par>
                      </p:childTnLst>
                    </p:cTn>
                  </p:par>
                  <p:par>
                    <p:cTn id="211" fill="hold">
                      <p:stCondLst>
                        <p:cond delay="indefinite"/>
                      </p:stCondLst>
                      <p:childTnLst>
                        <p:par>
                          <p:cTn id="212" fill="hold">
                            <p:stCondLst>
                              <p:cond delay="0"/>
                            </p:stCondLst>
                            <p:childTnLst>
                              <p:par>
                                <p:cTn id="213" presetID="1" presetClass="emph" presetSubtype="2" fill="hold" nodeType="clickEffect">
                                  <p:stCondLst>
                                    <p:cond delay="0"/>
                                  </p:stCondLst>
                                  <p:childTnLst>
                                    <p:animClr clrSpc="rgb" dir="cw">
                                      <p:cBhvr>
                                        <p:cTn id="214" dur="2000" fill="hold"/>
                                        <p:tgtEl>
                                          <p:spTgt spid="108"/>
                                        </p:tgtEl>
                                        <p:attrNameLst>
                                          <p:attrName>fillcolor</p:attrName>
                                        </p:attrNameLst>
                                      </p:cBhvr>
                                      <p:to>
                                        <a:srgbClr val="FF0000"/>
                                      </p:to>
                                    </p:animClr>
                                    <p:set>
                                      <p:cBhvr>
                                        <p:cTn id="215" dur="2000" fill="hold"/>
                                        <p:tgtEl>
                                          <p:spTgt spid="108"/>
                                        </p:tgtEl>
                                        <p:attrNameLst>
                                          <p:attrName>fill.type</p:attrName>
                                        </p:attrNameLst>
                                      </p:cBhvr>
                                      <p:to>
                                        <p:strVal val="solid"/>
                                      </p:to>
                                    </p:set>
                                    <p:set>
                                      <p:cBhvr>
                                        <p:cTn id="216" dur="2000" fill="hold"/>
                                        <p:tgtEl>
                                          <p:spTgt spid="108"/>
                                        </p:tgtEl>
                                        <p:attrNameLst>
                                          <p:attrName>fill.on</p:attrName>
                                        </p:attrNameLst>
                                      </p:cBhvr>
                                      <p:to>
                                        <p:strVal val="true"/>
                                      </p:to>
                                    </p:set>
                                  </p:childTnLst>
                                </p:cTn>
                              </p:par>
                              <p:par>
                                <p:cTn id="217" presetID="1" presetClass="emph" presetSubtype="2" fill="hold" nodeType="withEffect">
                                  <p:stCondLst>
                                    <p:cond delay="0"/>
                                  </p:stCondLst>
                                  <p:childTnLst>
                                    <p:animClr clrSpc="rgb" dir="cw">
                                      <p:cBhvr>
                                        <p:cTn id="218" dur="2000" fill="hold"/>
                                        <p:tgtEl>
                                          <p:spTgt spid="111"/>
                                        </p:tgtEl>
                                        <p:attrNameLst>
                                          <p:attrName>fillcolor</p:attrName>
                                        </p:attrNameLst>
                                      </p:cBhvr>
                                      <p:to>
                                        <a:srgbClr val="000000"/>
                                      </p:to>
                                    </p:animClr>
                                    <p:set>
                                      <p:cBhvr>
                                        <p:cTn id="219" dur="2000" fill="hold"/>
                                        <p:tgtEl>
                                          <p:spTgt spid="111"/>
                                        </p:tgtEl>
                                        <p:attrNameLst>
                                          <p:attrName>fill.type</p:attrName>
                                        </p:attrNameLst>
                                      </p:cBhvr>
                                      <p:to>
                                        <p:strVal val="solid"/>
                                      </p:to>
                                    </p:set>
                                    <p:set>
                                      <p:cBhvr>
                                        <p:cTn id="220" dur="2000" fill="hold"/>
                                        <p:tgtEl>
                                          <p:spTgt spid="111"/>
                                        </p:tgtEl>
                                        <p:attrNameLst>
                                          <p:attrName>fill.on</p:attrName>
                                        </p:attrNameLst>
                                      </p:cBhvr>
                                      <p:to>
                                        <p:strVal val="true"/>
                                      </p:to>
                                    </p:set>
                                  </p:childTnLst>
                                </p:cTn>
                              </p:par>
                              <p:par>
                                <p:cTn id="221" presetID="1" presetClass="emph" presetSubtype="2" fill="hold" nodeType="withEffect">
                                  <p:stCondLst>
                                    <p:cond delay="0"/>
                                  </p:stCondLst>
                                  <p:childTnLst>
                                    <p:animClr clrSpc="rgb" dir="cw">
                                      <p:cBhvr>
                                        <p:cTn id="222" dur="2000" fill="hold"/>
                                        <p:tgtEl>
                                          <p:spTgt spid="123"/>
                                        </p:tgtEl>
                                        <p:attrNameLst>
                                          <p:attrName>fillcolor</p:attrName>
                                        </p:attrNameLst>
                                      </p:cBhvr>
                                      <p:to>
                                        <a:srgbClr val="000000"/>
                                      </p:to>
                                    </p:animClr>
                                    <p:set>
                                      <p:cBhvr>
                                        <p:cTn id="223" dur="2000" fill="hold"/>
                                        <p:tgtEl>
                                          <p:spTgt spid="123"/>
                                        </p:tgtEl>
                                        <p:attrNameLst>
                                          <p:attrName>fill.type</p:attrName>
                                        </p:attrNameLst>
                                      </p:cBhvr>
                                      <p:to>
                                        <p:strVal val="solid"/>
                                      </p:to>
                                    </p:set>
                                    <p:set>
                                      <p:cBhvr>
                                        <p:cTn id="224" dur="2000" fill="hold"/>
                                        <p:tgtEl>
                                          <p:spTgt spid="12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57" grpId="0" animBg="1"/>
      <p:bldP spid="58" grpId="0" animBg="1"/>
      <p:bldP spid="59" grpId="0" animBg="1"/>
      <p:bldP spid="60" grpId="0" animBg="1"/>
      <p:bldP spid="61" grpId="0" animBg="1"/>
      <p:bldP spid="62" grpId="0" animBg="1"/>
      <p:bldP spid="63" grpId="0" animBg="1"/>
      <p:bldP spid="64" grpId="0" animBg="1"/>
      <p:bldP spid="67" grpId="0" animBg="1"/>
      <p:bldP spid="68" grpId="0" animBg="1"/>
      <p:bldP spid="107" grpId="0" animBg="1"/>
      <p:bldP spid="107" grpId="1" animBg="1"/>
      <p:bldP spid="108" grpId="0" animBg="1"/>
      <p:bldP spid="108" grpId="1" animBg="1"/>
      <p:bldP spid="111" grpId="0" animBg="1"/>
      <p:bldP spid="111" grpId="1" animBg="1"/>
      <p:bldP spid="120" grpId="0"/>
      <p:bldP spid="120" grpId="1"/>
      <p:bldP spid="121" grpId="0"/>
      <p:bldP spid="121" grpId="1"/>
      <p:bldP spid="122" grpId="0"/>
      <p:bldP spid="123" grpId="0" animBg="1"/>
      <p:bldP spid="132" grpId="0"/>
      <p:bldP spid="133" grpId="0"/>
      <p:bldP spid="134" grpId="0"/>
      <p:bldP spid="135" grpId="0"/>
      <p:bldP spid="6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24732" y="2321496"/>
            <a:ext cx="4543552" cy="1015663"/>
          </a:xfrm>
          <a:prstGeom prst="rect">
            <a:avLst/>
          </a:prstGeom>
          <a:noFill/>
        </p:spPr>
        <p:txBody>
          <a:bodyPr wrap="none" lIns="182880" tIns="91440" rIns="182880" bIns="91440" rtlCol="0">
            <a:spAutoFit/>
          </a:bodyPr>
          <a:lstStyle/>
          <a:p>
            <a:r>
              <a:rPr lang="zh-CN" altLang="en-US" sz="5400" dirty="0">
                <a:solidFill>
                  <a:schemeClr val="tx1"/>
                </a:solidFill>
                <a:latin typeface="+mj-ea"/>
                <a:ea typeface="+mj-ea"/>
              </a:rPr>
              <a:t>数组添加元素</a:t>
            </a:r>
          </a:p>
        </p:txBody>
      </p:sp>
      <p:sp>
        <p:nvSpPr>
          <p:cNvPr id="6" name="矩形 5"/>
          <p:cNvSpPr/>
          <p:nvPr/>
        </p:nvSpPr>
        <p:spPr>
          <a:xfrm>
            <a:off x="5283145" y="4274801"/>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5" name="矩形 24"/>
          <p:cNvSpPr/>
          <p:nvPr/>
        </p:nvSpPr>
        <p:spPr>
          <a:xfrm>
            <a:off x="7024485" y="4274801"/>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6" name="矩形 25"/>
          <p:cNvSpPr/>
          <p:nvPr/>
        </p:nvSpPr>
        <p:spPr>
          <a:xfrm>
            <a:off x="8765823" y="4274801"/>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7" name="矩形 26"/>
          <p:cNvSpPr/>
          <p:nvPr/>
        </p:nvSpPr>
        <p:spPr>
          <a:xfrm>
            <a:off x="10507161" y="4274801"/>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8" name="矩形 27"/>
          <p:cNvSpPr/>
          <p:nvPr/>
        </p:nvSpPr>
        <p:spPr>
          <a:xfrm>
            <a:off x="12248501" y="4274801"/>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9" name="矩形 28"/>
          <p:cNvSpPr/>
          <p:nvPr/>
        </p:nvSpPr>
        <p:spPr>
          <a:xfrm>
            <a:off x="13989839" y="4274801"/>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30" name="矩形 29"/>
          <p:cNvSpPr/>
          <p:nvPr/>
        </p:nvSpPr>
        <p:spPr>
          <a:xfrm>
            <a:off x="15731179" y="4274801"/>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31" name="矩形 30"/>
          <p:cNvSpPr/>
          <p:nvPr/>
        </p:nvSpPr>
        <p:spPr>
          <a:xfrm>
            <a:off x="3539889" y="4274801"/>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7" name="TextBox 6"/>
          <p:cNvSpPr txBox="1"/>
          <p:nvPr/>
        </p:nvSpPr>
        <p:spPr>
          <a:xfrm>
            <a:off x="3589292" y="3473624"/>
            <a:ext cx="13883224" cy="646331"/>
          </a:xfrm>
          <a:prstGeom prst="rect">
            <a:avLst/>
          </a:prstGeom>
          <a:noFill/>
        </p:spPr>
        <p:txBody>
          <a:bodyPr wrap="square" lIns="182880" tIns="91440" rIns="182880" bIns="91440" rtlCol="0">
            <a:spAutoFit/>
          </a:bodyPr>
          <a:lstStyle/>
          <a:p>
            <a:pPr algn="l"/>
            <a:r>
              <a:rPr lang="en-US" altLang="zh-CN" dirty="0">
                <a:solidFill>
                  <a:schemeClr val="tx1"/>
                </a:solidFill>
              </a:rPr>
              <a:t>  0        1        2        3          4       5        6         7</a:t>
            </a:r>
            <a:endParaRPr lang="zh-CN" altLang="en-US" dirty="0">
              <a:solidFill>
                <a:schemeClr val="tx1"/>
              </a:solidFill>
            </a:endParaRPr>
          </a:p>
        </p:txBody>
      </p:sp>
      <p:sp>
        <p:nvSpPr>
          <p:cNvPr id="32" name="TextBox 31"/>
          <p:cNvSpPr txBox="1"/>
          <p:nvPr/>
        </p:nvSpPr>
        <p:spPr>
          <a:xfrm>
            <a:off x="1664389" y="4732202"/>
            <a:ext cx="1674178" cy="923330"/>
          </a:xfrm>
          <a:prstGeom prst="rect">
            <a:avLst/>
          </a:prstGeom>
          <a:noFill/>
        </p:spPr>
        <p:txBody>
          <a:bodyPr wrap="none" lIns="182880" tIns="91440" rIns="182880" bIns="91440" rtlCol="0">
            <a:spAutoFit/>
          </a:bodyPr>
          <a:lstStyle/>
          <a:p>
            <a:r>
              <a:rPr lang="en-US" altLang="zh-CN" sz="4800" dirty="0">
                <a:solidFill>
                  <a:schemeClr val="tx1"/>
                </a:solidFill>
                <a:latin typeface="+mj-ea"/>
                <a:ea typeface="+mj-ea"/>
              </a:rPr>
              <a:t>data</a:t>
            </a:r>
            <a:endParaRPr lang="zh-CN" altLang="en-US" sz="4000" dirty="0">
              <a:solidFill>
                <a:schemeClr val="tx1"/>
              </a:solidFill>
              <a:latin typeface="+mj-ea"/>
              <a:ea typeface="+mj-ea"/>
            </a:endParaRPr>
          </a:p>
        </p:txBody>
      </p:sp>
      <p:grpSp>
        <p:nvGrpSpPr>
          <p:cNvPr id="3" name="组合 2"/>
          <p:cNvGrpSpPr/>
          <p:nvPr/>
        </p:nvGrpSpPr>
        <p:grpSpPr>
          <a:xfrm>
            <a:off x="3958052" y="6098957"/>
            <a:ext cx="1217000" cy="1499114"/>
            <a:chOff x="1979026" y="3324382"/>
            <a:chExt cx="608500" cy="749557"/>
          </a:xfrm>
        </p:grpSpPr>
        <p:sp>
          <p:nvSpPr>
            <p:cNvPr id="40" name="TextBox 39"/>
            <p:cNvSpPr txBox="1"/>
            <p:nvPr/>
          </p:nvSpPr>
          <p:spPr>
            <a:xfrm>
              <a:off x="1979026" y="3719996"/>
              <a:ext cx="608500" cy="353943"/>
            </a:xfrm>
            <a:prstGeom prst="rect">
              <a:avLst/>
            </a:prstGeom>
            <a:noFill/>
          </p:spPr>
          <p:txBody>
            <a:bodyPr wrap="none" rtlCol="0">
              <a:spAutoFit/>
            </a:bodyPr>
            <a:lstStyle/>
            <a:p>
              <a:r>
                <a:rPr lang="en-US" altLang="zh-CN" sz="4000" dirty="0">
                  <a:solidFill>
                    <a:schemeClr val="tx1"/>
                  </a:solidFill>
                  <a:latin typeface="+mj-ea"/>
                  <a:ea typeface="+mj-ea"/>
                </a:rPr>
                <a:t>size</a:t>
              </a:r>
              <a:endParaRPr lang="zh-CN" altLang="en-US" sz="4000" dirty="0">
                <a:solidFill>
                  <a:schemeClr val="tx1"/>
                </a:solidFill>
                <a:latin typeface="+mj-ea"/>
                <a:ea typeface="+mj-ea"/>
              </a:endParaRPr>
            </a:p>
          </p:txBody>
        </p:sp>
        <p:sp>
          <p:nvSpPr>
            <p:cNvPr id="2" name="等腰三角形 1"/>
            <p:cNvSpPr/>
            <p:nvPr/>
          </p:nvSpPr>
          <p:spPr>
            <a:xfrm>
              <a:off x="2035549" y="3324382"/>
              <a:ext cx="448969" cy="395614"/>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3" name="矩形 32"/>
          <p:cNvSpPr/>
          <p:nvPr/>
        </p:nvSpPr>
        <p:spPr>
          <a:xfrm>
            <a:off x="3537894" y="4276473"/>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13</a:t>
            </a:r>
            <a:endParaRPr lang="zh-CN" altLang="en-US" dirty="0">
              <a:solidFill>
                <a:schemeClr val="tx1"/>
              </a:solidFill>
              <a:latin typeface="+mj-ea"/>
              <a:ea typeface="+mj-ea"/>
            </a:endParaRPr>
          </a:p>
        </p:txBody>
      </p:sp>
      <p:sp>
        <p:nvSpPr>
          <p:cNvPr id="34" name="TextBox 33"/>
          <p:cNvSpPr txBox="1"/>
          <p:nvPr/>
        </p:nvSpPr>
        <p:spPr>
          <a:xfrm>
            <a:off x="18103154" y="4732204"/>
            <a:ext cx="2857193" cy="923330"/>
          </a:xfrm>
          <a:prstGeom prst="rect">
            <a:avLst/>
          </a:prstGeom>
          <a:noFill/>
        </p:spPr>
        <p:txBody>
          <a:bodyPr wrap="none" lIns="182880" tIns="91440" rIns="182880" bIns="91440" rtlCol="0">
            <a:spAutoFit/>
          </a:bodyPr>
          <a:lstStyle/>
          <a:p>
            <a:r>
              <a:rPr lang="en-US" altLang="zh-CN" sz="4800" dirty="0">
                <a:solidFill>
                  <a:schemeClr val="tx1"/>
                </a:solidFill>
              </a:rPr>
              <a:t>capacity</a:t>
            </a:r>
            <a:endParaRPr lang="zh-CN" altLang="en-US" sz="4800" dirty="0">
              <a:solidFill>
                <a:schemeClr val="tx1"/>
              </a:solidFill>
            </a:endParaRPr>
          </a:p>
        </p:txBody>
      </p:sp>
      <p:sp>
        <p:nvSpPr>
          <p:cNvPr id="35" name="矩形 34"/>
          <p:cNvSpPr/>
          <p:nvPr/>
        </p:nvSpPr>
        <p:spPr>
          <a:xfrm>
            <a:off x="5266086" y="4276473"/>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28</a:t>
            </a:r>
            <a:endParaRPr lang="zh-CN" altLang="en-US" dirty="0">
              <a:solidFill>
                <a:schemeClr val="tx1"/>
              </a:solidFill>
              <a:latin typeface="+mj-ea"/>
              <a:ea typeface="+mj-ea"/>
            </a:endParaRPr>
          </a:p>
        </p:txBody>
      </p:sp>
      <p:sp>
        <p:nvSpPr>
          <p:cNvPr id="36" name="矩形 35"/>
          <p:cNvSpPr/>
          <p:nvPr/>
        </p:nvSpPr>
        <p:spPr>
          <a:xfrm>
            <a:off x="6994278" y="4286603"/>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39</a:t>
            </a:r>
            <a:endParaRPr lang="zh-CN" altLang="en-US" dirty="0">
              <a:solidFill>
                <a:schemeClr val="tx1"/>
              </a:solidFill>
              <a:latin typeface="+mj-ea"/>
              <a:ea typeface="+mj-ea"/>
            </a:endParaRPr>
          </a:p>
        </p:txBody>
      </p:sp>
      <p:sp>
        <p:nvSpPr>
          <p:cNvPr id="44" name="矩形 43"/>
          <p:cNvSpPr/>
          <p:nvPr/>
        </p:nvSpPr>
        <p:spPr>
          <a:xfrm>
            <a:off x="8735616" y="4270987"/>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65</a:t>
            </a:r>
            <a:endParaRPr lang="zh-CN" altLang="en-US" dirty="0">
              <a:solidFill>
                <a:schemeClr val="tx1"/>
              </a:solidFill>
              <a:latin typeface="+mj-ea"/>
              <a:ea typeface="+mj-ea"/>
            </a:endParaRPr>
          </a:p>
        </p:txBody>
      </p:sp>
      <p:sp>
        <p:nvSpPr>
          <p:cNvPr id="45" name="矩形 44"/>
          <p:cNvSpPr/>
          <p:nvPr/>
        </p:nvSpPr>
        <p:spPr>
          <a:xfrm>
            <a:off x="5307527" y="8684426"/>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88</a:t>
            </a:r>
            <a:endParaRPr lang="zh-CN" altLang="en-US" dirty="0">
              <a:solidFill>
                <a:schemeClr val="tx1"/>
              </a:solidFill>
              <a:latin typeface="+mj-ea"/>
              <a:ea typeface="+mj-ea"/>
            </a:endParaRPr>
          </a:p>
        </p:txBody>
      </p:sp>
      <p:sp>
        <p:nvSpPr>
          <p:cNvPr id="37" name="02"/>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1</a:t>
            </a:r>
            <a:endParaRPr dirty="0"/>
          </a:p>
        </p:txBody>
      </p:sp>
      <p:sp>
        <p:nvSpPr>
          <p:cNvPr id="38"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9"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1"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2"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3"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6"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2" name="企业业绩展现"/>
          <p:cNvSpPr txBox="1"/>
          <p:nvPr/>
        </p:nvSpPr>
        <p:spPr>
          <a:xfrm>
            <a:off x="3091122" y="811263"/>
            <a:ext cx="6873677" cy="779701"/>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r>
              <a:rPr lang="zh-CN" altLang="en-US" sz="4400" dirty="0"/>
              <a:t>数据结构初探</a:t>
            </a:r>
            <a:r>
              <a:rPr lang="en-US" altLang="zh-CN" sz="4400" dirty="0"/>
              <a:t>—</a:t>
            </a:r>
            <a:r>
              <a:rPr lang="zh-CN" altLang="en-US" sz="4400" dirty="0"/>
              <a:t>数组和链表</a:t>
            </a:r>
            <a:endParaRPr lang="en-US" altLang="zh-CN" sz="4400" dirty="0"/>
          </a:p>
        </p:txBody>
      </p:sp>
      <p:sp>
        <p:nvSpPr>
          <p:cNvPr id="54" name="圆角矩形 53"/>
          <p:cNvSpPr/>
          <p:nvPr/>
        </p:nvSpPr>
        <p:spPr>
          <a:xfrm>
            <a:off x="1253398" y="2321496"/>
            <a:ext cx="1202220" cy="100302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94679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63" presetClass="path" presetSubtype="0" accel="50000" decel="50000" fill="hold" nodeType="clickEffect">
                                  <p:stCondLst>
                                    <p:cond delay="0"/>
                                  </p:stCondLst>
                                  <p:childTnLst>
                                    <p:animMotion origin="layout" path="M 4.16667E-7 9.06568E-7 L 0.06198 -0.00185 " pathEditMode="relative" rAng="0" ptsTypes="AA">
                                      <p:cBhvr>
                                        <p:cTn id="49" dur="2000" fill="hold"/>
                                        <p:tgtEl>
                                          <p:spTgt spid="3"/>
                                        </p:tgtEl>
                                        <p:attrNameLst>
                                          <p:attrName>ppt_x</p:attrName>
                                          <p:attrName>ppt_y</p:attrName>
                                        </p:attrNameLst>
                                      </p:cBhvr>
                                      <p:rCtr x="3099" y="-93"/>
                                    </p:animMotion>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childTnLst>
                    </p:cTn>
                  </p:par>
                  <p:par>
                    <p:cTn id="55" fill="hold">
                      <p:stCondLst>
                        <p:cond delay="indefinite"/>
                      </p:stCondLst>
                      <p:childTnLst>
                        <p:par>
                          <p:cTn id="56" fill="hold">
                            <p:stCondLst>
                              <p:cond delay="0"/>
                            </p:stCondLst>
                            <p:childTnLst>
                              <p:par>
                                <p:cTn id="57" presetID="63" presetClass="path" presetSubtype="0" accel="50000" decel="50000" fill="hold" nodeType="clickEffect">
                                  <p:stCondLst>
                                    <p:cond delay="0"/>
                                  </p:stCondLst>
                                  <p:childTnLst>
                                    <p:animMotion origin="layout" path="M 0.06198 -0.00185 L 0.13398 -0.0037 " pathEditMode="relative" rAng="0" ptsTypes="AA">
                                      <p:cBhvr>
                                        <p:cTn id="58" dur="2000" fill="hold"/>
                                        <p:tgtEl>
                                          <p:spTgt spid="3"/>
                                        </p:tgtEl>
                                        <p:attrNameLst>
                                          <p:attrName>ppt_x</p:attrName>
                                          <p:attrName>ppt_y</p:attrName>
                                        </p:attrNameLst>
                                      </p:cBhvr>
                                      <p:rCtr x="3594" y="-93"/>
                                    </p:animMotion>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63" presetClass="path" presetSubtype="0" accel="50000" decel="50000" fill="hold" nodeType="clickEffect">
                                  <p:stCondLst>
                                    <p:cond delay="0"/>
                                  </p:stCondLst>
                                  <p:childTnLst>
                                    <p:animMotion origin="layout" path="M 0.13398 -0.0037 L 0.21302 -0.00185 " pathEditMode="relative" rAng="0" ptsTypes="AA">
                                      <p:cBhvr>
                                        <p:cTn id="67" dur="2000" fill="hold"/>
                                        <p:tgtEl>
                                          <p:spTgt spid="3"/>
                                        </p:tgtEl>
                                        <p:attrNameLst>
                                          <p:attrName>ppt_x</p:attrName>
                                          <p:attrName>ppt_y</p:attrName>
                                        </p:attrNameLst>
                                      </p:cBhvr>
                                      <p:rCtr x="3945" y="93"/>
                                    </p:animMotion>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500"/>
                                        <p:tgtEl>
                                          <p:spTgt spid="44"/>
                                        </p:tgtEl>
                                      </p:cBhvr>
                                    </p:animEffect>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21302 -0.00185 L 0.2888 -0.0037 " pathEditMode="relative" rAng="0" ptsTypes="AA">
                                      <p:cBhvr>
                                        <p:cTn id="76" dur="2000" fill="hold"/>
                                        <p:tgtEl>
                                          <p:spTgt spid="3"/>
                                        </p:tgtEl>
                                        <p:attrNameLst>
                                          <p:attrName>ppt_x</p:attrName>
                                          <p:attrName>ppt_y</p:attrName>
                                        </p:attrNameLst>
                                      </p:cBhvr>
                                      <p:rCtr x="3789" y="-93"/>
                                    </p:animMotion>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500"/>
                                        <p:tgtEl>
                                          <p:spTgt spid="45"/>
                                        </p:tgtEl>
                                      </p:cBhvr>
                                    </p:animEffect>
                                  </p:childTnLst>
                                </p:cTn>
                              </p:par>
                            </p:childTnLst>
                          </p:cTn>
                        </p:par>
                      </p:childTnLst>
                    </p:cTn>
                  </p:par>
                  <p:par>
                    <p:cTn id="82" fill="hold">
                      <p:stCondLst>
                        <p:cond delay="indefinite"/>
                      </p:stCondLst>
                      <p:childTnLst>
                        <p:par>
                          <p:cTn id="83" fill="hold">
                            <p:stCondLst>
                              <p:cond delay="0"/>
                            </p:stCondLst>
                            <p:childTnLst>
                              <p:par>
                                <p:cTn id="84" presetID="63" presetClass="path" presetSubtype="0" accel="50000" decel="50000" fill="hold" grpId="1" nodeType="clickEffect">
                                  <p:stCondLst>
                                    <p:cond delay="0"/>
                                  </p:stCondLst>
                                  <p:childTnLst>
                                    <p:animMotion origin="layout" path="M -2.29167E-6 -1.77613E-6 L 0.07188 0.00162 " pathEditMode="relative" rAng="0" ptsTypes="AA">
                                      <p:cBhvr>
                                        <p:cTn id="85" dur="2000" fill="hold"/>
                                        <p:tgtEl>
                                          <p:spTgt spid="44"/>
                                        </p:tgtEl>
                                        <p:attrNameLst>
                                          <p:attrName>ppt_x</p:attrName>
                                          <p:attrName>ppt_y</p:attrName>
                                        </p:attrNameLst>
                                      </p:cBhvr>
                                      <p:rCtr x="3594" y="69"/>
                                    </p:animMotion>
                                  </p:childTnLst>
                                </p:cTn>
                              </p:par>
                            </p:childTnLst>
                          </p:cTn>
                        </p:par>
                      </p:childTnLst>
                    </p:cTn>
                  </p:par>
                  <p:par>
                    <p:cTn id="86" fill="hold">
                      <p:stCondLst>
                        <p:cond delay="indefinite"/>
                      </p:stCondLst>
                      <p:childTnLst>
                        <p:par>
                          <p:cTn id="87" fill="hold">
                            <p:stCondLst>
                              <p:cond delay="0"/>
                            </p:stCondLst>
                            <p:childTnLst>
                              <p:par>
                                <p:cTn id="88" presetID="63" presetClass="path" presetSubtype="0" accel="50000" decel="50000" fill="hold" grpId="1" nodeType="clickEffect">
                                  <p:stCondLst>
                                    <p:cond delay="0"/>
                                  </p:stCondLst>
                                  <p:childTnLst>
                                    <p:animMotion origin="layout" path="M 3.54167E-6 -4.62963E-6 L 0.072 -0.00231 " pathEditMode="relative" rAng="0" ptsTypes="AA">
                                      <p:cBhvr>
                                        <p:cTn id="89" dur="2000" fill="hold"/>
                                        <p:tgtEl>
                                          <p:spTgt spid="36"/>
                                        </p:tgtEl>
                                        <p:attrNameLst>
                                          <p:attrName>ppt_x</p:attrName>
                                          <p:attrName>ppt_y</p:attrName>
                                        </p:attrNameLst>
                                      </p:cBhvr>
                                      <p:rCtr x="3600" y="-116"/>
                                    </p:animMotion>
                                  </p:childTnLst>
                                </p:cTn>
                              </p:par>
                            </p:childTnLst>
                          </p:cTn>
                        </p:par>
                      </p:childTnLst>
                    </p:cTn>
                  </p:par>
                  <p:par>
                    <p:cTn id="90" fill="hold">
                      <p:stCondLst>
                        <p:cond delay="indefinite"/>
                      </p:stCondLst>
                      <p:childTnLst>
                        <p:par>
                          <p:cTn id="91" fill="hold">
                            <p:stCondLst>
                              <p:cond delay="0"/>
                            </p:stCondLst>
                            <p:childTnLst>
                              <p:par>
                                <p:cTn id="92" presetID="63" presetClass="path" presetSubtype="0" accel="50000" decel="50000" fill="hold" grpId="1" nodeType="clickEffect">
                                  <p:stCondLst>
                                    <p:cond delay="0"/>
                                  </p:stCondLst>
                                  <p:childTnLst>
                                    <p:animMotion origin="layout" path="M -3.75E-6 -4.44958E-6 L 0.07006 -4.44958E-6 " pathEditMode="relative" rAng="0" ptsTypes="AA">
                                      <p:cBhvr>
                                        <p:cTn id="93" dur="2000" fill="hold"/>
                                        <p:tgtEl>
                                          <p:spTgt spid="35"/>
                                        </p:tgtEl>
                                        <p:attrNameLst>
                                          <p:attrName>ppt_x</p:attrName>
                                          <p:attrName>ppt_y</p:attrName>
                                        </p:attrNameLst>
                                      </p:cBhvr>
                                      <p:rCtr x="3503" y="0"/>
                                    </p:animMotion>
                                  </p:childTnLst>
                                </p:cTn>
                              </p:par>
                            </p:childTnLst>
                          </p:cTn>
                        </p:par>
                      </p:childTnLst>
                    </p:cTn>
                  </p:par>
                  <p:par>
                    <p:cTn id="94" fill="hold">
                      <p:stCondLst>
                        <p:cond delay="indefinite"/>
                      </p:stCondLst>
                      <p:childTnLst>
                        <p:par>
                          <p:cTn id="95" fill="hold">
                            <p:stCondLst>
                              <p:cond delay="0"/>
                            </p:stCondLst>
                            <p:childTnLst>
                              <p:par>
                                <p:cTn id="96" presetID="64" presetClass="path" presetSubtype="0" accel="50000" decel="50000" fill="hold" grpId="1" nodeType="clickEffect">
                                  <p:stCondLst>
                                    <p:cond delay="0"/>
                                  </p:stCondLst>
                                  <p:childTnLst>
                                    <p:animMotion origin="layout" path="M 1.14583E-6 -5.55556E-7 L -0.00046 -0.32222 " pathEditMode="relative" rAng="0" ptsTypes="AA">
                                      <p:cBhvr>
                                        <p:cTn id="97" dur="2000" fill="hold"/>
                                        <p:tgtEl>
                                          <p:spTgt spid="45"/>
                                        </p:tgtEl>
                                        <p:attrNameLst>
                                          <p:attrName>ppt_x</p:attrName>
                                          <p:attrName>ppt_y</p:attrName>
                                        </p:attrNameLst>
                                      </p:cBhvr>
                                      <p:rCtr x="-26" y="-16111"/>
                                    </p:animMotion>
                                  </p:childTnLst>
                                </p:cTn>
                              </p:par>
                            </p:childTnLst>
                          </p:cTn>
                        </p:par>
                      </p:childTnLst>
                    </p:cTn>
                  </p:par>
                  <p:par>
                    <p:cTn id="98" fill="hold">
                      <p:stCondLst>
                        <p:cond delay="indefinite"/>
                      </p:stCondLst>
                      <p:childTnLst>
                        <p:par>
                          <p:cTn id="99" fill="hold">
                            <p:stCondLst>
                              <p:cond delay="0"/>
                            </p:stCondLst>
                            <p:childTnLst>
                              <p:par>
                                <p:cTn id="100" presetID="63" presetClass="path" presetSubtype="0" accel="50000" decel="50000" fill="hold" nodeType="clickEffect">
                                  <p:stCondLst>
                                    <p:cond delay="0"/>
                                  </p:stCondLst>
                                  <p:childTnLst>
                                    <p:animMotion origin="layout" path="M 0.2888 -0.0037 L 0.35169 -0.00347 " pathEditMode="relative" rAng="0" ptsTypes="AA">
                                      <p:cBhvr>
                                        <p:cTn id="101" dur="2000" fill="hold"/>
                                        <p:tgtEl>
                                          <p:spTgt spid="3"/>
                                        </p:tgtEl>
                                        <p:attrNameLst>
                                          <p:attrName>ppt_x</p:attrName>
                                          <p:attrName>ppt_y</p:attrName>
                                        </p:attrNameLst>
                                      </p:cBhvr>
                                      <p:rCtr x="31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26" grpId="0" animBg="1"/>
      <p:bldP spid="27" grpId="0" animBg="1"/>
      <p:bldP spid="28" grpId="0" animBg="1"/>
      <p:bldP spid="29" grpId="0" animBg="1"/>
      <p:bldP spid="30" grpId="0" animBg="1"/>
      <p:bldP spid="31" grpId="0" animBg="1"/>
      <p:bldP spid="7" grpId="0"/>
      <p:bldP spid="32" grpId="0"/>
      <p:bldP spid="33" grpId="0" animBg="1"/>
      <p:bldP spid="34" grpId="0"/>
      <p:bldP spid="35" grpId="0" animBg="1"/>
      <p:bldP spid="35" grpId="1" animBg="1"/>
      <p:bldP spid="36" grpId="0" animBg="1"/>
      <p:bldP spid="36" grpId="1" animBg="1"/>
      <p:bldP spid="44" grpId="0" animBg="1"/>
      <p:bldP spid="44" grpId="1" animBg="1"/>
      <p:bldP spid="45" grpId="0" animBg="1"/>
      <p:bldP spid="45"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00709" y="2559874"/>
            <a:ext cx="4700646"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红黑树添加元素</a:t>
            </a:r>
            <a:endParaRPr lang="en-US" altLang="zh-CN" sz="4800" dirty="0">
              <a:solidFill>
                <a:schemeClr val="tx1"/>
              </a:solidFill>
              <a:latin typeface="+mj-ea"/>
              <a:ea typeface="+mj-ea"/>
            </a:endParaRPr>
          </a:p>
        </p:txBody>
      </p:sp>
      <p:sp>
        <p:nvSpPr>
          <p:cNvPr id="70" name="椭圆 69"/>
          <p:cNvSpPr/>
          <p:nvPr/>
        </p:nvSpPr>
        <p:spPr>
          <a:xfrm>
            <a:off x="1676824" y="3971301"/>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sp>
        <p:nvSpPr>
          <p:cNvPr id="72" name="椭圆 71"/>
          <p:cNvSpPr/>
          <p:nvPr/>
        </p:nvSpPr>
        <p:spPr>
          <a:xfrm>
            <a:off x="3065652" y="594407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cxnSp>
        <p:nvCxnSpPr>
          <p:cNvPr id="73" name="直接连接符 72"/>
          <p:cNvCxnSpPr>
            <a:stCxn id="70" idx="5"/>
            <a:endCxn id="72" idx="0"/>
          </p:cNvCxnSpPr>
          <p:nvPr/>
        </p:nvCxnSpPr>
        <p:spPr>
          <a:xfrm>
            <a:off x="2587375" y="4795101"/>
            <a:ext cx="1011666" cy="1148978"/>
          </a:xfrm>
          <a:prstGeom prst="line">
            <a:avLst/>
          </a:prstGeom>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8455912" y="4160767"/>
            <a:ext cx="1066776" cy="965142"/>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42</a:t>
            </a:r>
            <a:endParaRPr lang="zh-CN" altLang="en-US" sz="4000" dirty="0">
              <a:solidFill>
                <a:schemeClr val="bg2"/>
              </a:solidFill>
              <a:latin typeface="+mj-ea"/>
              <a:ea typeface="+mj-ea"/>
            </a:endParaRPr>
          </a:p>
        </p:txBody>
      </p:sp>
      <p:sp>
        <p:nvSpPr>
          <p:cNvPr id="75" name="椭圆 74"/>
          <p:cNvSpPr/>
          <p:nvPr/>
        </p:nvSpPr>
        <p:spPr>
          <a:xfrm>
            <a:off x="6752292" y="6057415"/>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76" name="直接连接符 75"/>
          <p:cNvCxnSpPr>
            <a:stCxn id="74" idx="3"/>
            <a:endCxn id="75" idx="0"/>
          </p:cNvCxnSpPr>
          <p:nvPr/>
        </p:nvCxnSpPr>
        <p:spPr>
          <a:xfrm flipH="1">
            <a:off x="7285681" y="4984566"/>
            <a:ext cx="1326458" cy="1072848"/>
          </a:xfrm>
          <a:prstGeom prst="line">
            <a:avLst/>
          </a:prstGeom>
        </p:spPr>
        <p:style>
          <a:lnRef idx="1">
            <a:schemeClr val="accent1"/>
          </a:lnRef>
          <a:fillRef idx="0">
            <a:schemeClr val="accent1"/>
          </a:fillRef>
          <a:effectRef idx="0">
            <a:schemeClr val="accent1"/>
          </a:effectRef>
          <a:fontRef idx="minor">
            <a:schemeClr val="tx1"/>
          </a:fontRef>
        </p:style>
      </p:cxnSp>
      <p:sp>
        <p:nvSpPr>
          <p:cNvPr id="77" name="右箭头 76"/>
          <p:cNvSpPr/>
          <p:nvPr/>
        </p:nvSpPr>
        <p:spPr>
          <a:xfrm>
            <a:off x="4273303" y="4453872"/>
            <a:ext cx="2196078" cy="538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左旋</a:t>
            </a:r>
            <a:endParaRPr lang="zh-CN" altLang="en-US" sz="2400" dirty="0">
              <a:solidFill>
                <a:schemeClr val="tx1"/>
              </a:solidFill>
            </a:endParaRPr>
          </a:p>
        </p:txBody>
      </p:sp>
      <p:sp>
        <p:nvSpPr>
          <p:cNvPr id="79" name="椭圆 78"/>
          <p:cNvSpPr/>
          <p:nvPr/>
        </p:nvSpPr>
        <p:spPr>
          <a:xfrm>
            <a:off x="3248880" y="8279411"/>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sp>
        <p:nvSpPr>
          <p:cNvPr id="81" name="椭圆 80"/>
          <p:cNvSpPr/>
          <p:nvPr/>
        </p:nvSpPr>
        <p:spPr>
          <a:xfrm>
            <a:off x="1545260" y="1017605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82" name="直接连接符 81"/>
          <p:cNvCxnSpPr>
            <a:stCxn id="79" idx="3"/>
            <a:endCxn id="81" idx="0"/>
          </p:cNvCxnSpPr>
          <p:nvPr/>
        </p:nvCxnSpPr>
        <p:spPr>
          <a:xfrm flipH="1">
            <a:off x="2078649" y="9103210"/>
            <a:ext cx="1326458" cy="107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4102583" y="9120180"/>
            <a:ext cx="715782" cy="1206648"/>
          </a:xfrm>
          <a:prstGeom prst="line">
            <a:avLst/>
          </a:prstGeom>
        </p:spPr>
        <p:style>
          <a:lnRef idx="1">
            <a:schemeClr val="accent1"/>
          </a:lnRef>
          <a:fillRef idx="0">
            <a:schemeClr val="accent1"/>
          </a:fillRef>
          <a:effectRef idx="0">
            <a:schemeClr val="accent1"/>
          </a:effectRef>
          <a:fontRef idx="minor">
            <a:schemeClr val="tx1"/>
          </a:fontRef>
        </p:style>
      </p:cxnSp>
      <p:sp>
        <p:nvSpPr>
          <p:cNvPr id="85" name="椭圆 84"/>
          <p:cNvSpPr/>
          <p:nvPr/>
        </p:nvSpPr>
        <p:spPr>
          <a:xfrm>
            <a:off x="4315656" y="1032682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66</a:t>
            </a:r>
            <a:endParaRPr lang="zh-CN" altLang="en-US" sz="4000" dirty="0">
              <a:solidFill>
                <a:schemeClr val="tx1"/>
              </a:solidFill>
              <a:latin typeface="+mj-ea"/>
              <a:ea typeface="+mj-ea"/>
            </a:endParaRPr>
          </a:p>
        </p:txBody>
      </p:sp>
      <p:sp>
        <p:nvSpPr>
          <p:cNvPr id="98" name="椭圆 97"/>
          <p:cNvSpPr/>
          <p:nvPr/>
        </p:nvSpPr>
        <p:spPr>
          <a:xfrm>
            <a:off x="8361516" y="8432027"/>
            <a:ext cx="1066776" cy="965142"/>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42</a:t>
            </a:r>
            <a:endParaRPr lang="zh-CN" altLang="en-US" sz="4000" dirty="0">
              <a:solidFill>
                <a:schemeClr val="bg2"/>
              </a:solidFill>
              <a:latin typeface="+mj-ea"/>
              <a:ea typeface="+mj-ea"/>
            </a:endParaRPr>
          </a:p>
        </p:txBody>
      </p:sp>
      <p:sp>
        <p:nvSpPr>
          <p:cNvPr id="99" name="椭圆 98"/>
          <p:cNvSpPr/>
          <p:nvPr/>
        </p:nvSpPr>
        <p:spPr>
          <a:xfrm>
            <a:off x="6657896" y="10328675"/>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100" name="直接连接符 99"/>
          <p:cNvCxnSpPr>
            <a:stCxn id="98" idx="3"/>
            <a:endCxn id="99" idx="0"/>
          </p:cNvCxnSpPr>
          <p:nvPr/>
        </p:nvCxnSpPr>
        <p:spPr>
          <a:xfrm flipH="1">
            <a:off x="7191285" y="9255826"/>
            <a:ext cx="1326458" cy="107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9215219" y="9272796"/>
            <a:ext cx="715782" cy="1206648"/>
          </a:xfrm>
          <a:prstGeom prst="line">
            <a:avLst/>
          </a:prstGeom>
        </p:spPr>
        <p:style>
          <a:lnRef idx="1">
            <a:schemeClr val="accent1"/>
          </a:lnRef>
          <a:fillRef idx="0">
            <a:schemeClr val="accent1"/>
          </a:fillRef>
          <a:effectRef idx="0">
            <a:schemeClr val="accent1"/>
          </a:effectRef>
          <a:fontRef idx="minor">
            <a:schemeClr val="tx1"/>
          </a:fontRef>
        </p:style>
      </p:cxnSp>
      <p:sp>
        <p:nvSpPr>
          <p:cNvPr id="102" name="椭圆 101"/>
          <p:cNvSpPr/>
          <p:nvPr/>
        </p:nvSpPr>
        <p:spPr>
          <a:xfrm>
            <a:off x="9428292" y="10479445"/>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66</a:t>
            </a:r>
            <a:endParaRPr lang="zh-CN" altLang="en-US" sz="4000" dirty="0">
              <a:solidFill>
                <a:schemeClr val="tx1"/>
              </a:solidFill>
              <a:latin typeface="+mj-ea"/>
              <a:ea typeface="+mj-ea"/>
            </a:endParaRPr>
          </a:p>
        </p:txBody>
      </p:sp>
      <p:sp>
        <p:nvSpPr>
          <p:cNvPr id="103" name="燕尾形箭头 102"/>
          <p:cNvSpPr/>
          <p:nvPr/>
        </p:nvSpPr>
        <p:spPr>
          <a:xfrm>
            <a:off x="4849046" y="8914597"/>
            <a:ext cx="2371720" cy="56419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颜色翻转</a:t>
            </a:r>
          </a:p>
        </p:txBody>
      </p:sp>
      <p:sp>
        <p:nvSpPr>
          <p:cNvPr id="56" name="椭圆 55"/>
          <p:cNvSpPr/>
          <p:nvPr/>
        </p:nvSpPr>
        <p:spPr>
          <a:xfrm>
            <a:off x="14834004" y="3503349"/>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sp>
        <p:nvSpPr>
          <p:cNvPr id="57" name="椭圆 56"/>
          <p:cNvSpPr/>
          <p:nvPr/>
        </p:nvSpPr>
        <p:spPr>
          <a:xfrm>
            <a:off x="13991456" y="499990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58" name="直接连接符 57"/>
          <p:cNvCxnSpPr>
            <a:stCxn id="56" idx="3"/>
            <a:endCxn id="57" idx="0"/>
          </p:cNvCxnSpPr>
          <p:nvPr/>
        </p:nvCxnSpPr>
        <p:spPr>
          <a:xfrm flipH="1">
            <a:off x="14524845" y="4327149"/>
            <a:ext cx="465386" cy="672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7" idx="3"/>
            <a:endCxn id="60" idx="7"/>
          </p:cNvCxnSpPr>
          <p:nvPr/>
        </p:nvCxnSpPr>
        <p:spPr>
          <a:xfrm flipH="1">
            <a:off x="13582598" y="5823703"/>
            <a:ext cx="565084" cy="699994"/>
          </a:xfrm>
          <a:prstGeom prst="line">
            <a:avLst/>
          </a:prstGeom>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12672048" y="6382355"/>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12</a:t>
            </a:r>
            <a:endParaRPr lang="zh-CN" altLang="en-US" sz="4000" dirty="0">
              <a:solidFill>
                <a:schemeClr val="tx1"/>
              </a:solidFill>
              <a:latin typeface="+mj-ea"/>
              <a:ea typeface="+mj-ea"/>
            </a:endParaRPr>
          </a:p>
        </p:txBody>
      </p:sp>
      <p:sp>
        <p:nvSpPr>
          <p:cNvPr id="61" name="椭圆 60"/>
          <p:cNvSpPr/>
          <p:nvPr/>
        </p:nvSpPr>
        <p:spPr>
          <a:xfrm>
            <a:off x="19932446" y="3829959"/>
            <a:ext cx="1066776" cy="965142"/>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37</a:t>
            </a:r>
            <a:endParaRPr lang="zh-CN" altLang="en-US" sz="4000" dirty="0">
              <a:solidFill>
                <a:schemeClr val="bg2"/>
              </a:solidFill>
              <a:latin typeface="+mj-ea"/>
              <a:ea typeface="+mj-ea"/>
            </a:endParaRPr>
          </a:p>
        </p:txBody>
      </p:sp>
      <p:sp>
        <p:nvSpPr>
          <p:cNvPr id="62" name="椭圆 61"/>
          <p:cNvSpPr/>
          <p:nvPr/>
        </p:nvSpPr>
        <p:spPr>
          <a:xfrm>
            <a:off x="18228826" y="5726607"/>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12</a:t>
            </a:r>
            <a:endParaRPr lang="zh-CN" altLang="en-US" sz="4000" dirty="0">
              <a:solidFill>
                <a:schemeClr val="tx1"/>
              </a:solidFill>
              <a:latin typeface="+mj-ea"/>
              <a:ea typeface="+mj-ea"/>
            </a:endParaRPr>
          </a:p>
        </p:txBody>
      </p:sp>
      <p:cxnSp>
        <p:nvCxnSpPr>
          <p:cNvPr id="63" name="直接连接符 62"/>
          <p:cNvCxnSpPr>
            <a:stCxn id="61" idx="3"/>
            <a:endCxn id="62" idx="0"/>
          </p:cNvCxnSpPr>
          <p:nvPr/>
        </p:nvCxnSpPr>
        <p:spPr>
          <a:xfrm flipH="1">
            <a:off x="18762215" y="4653758"/>
            <a:ext cx="1326458" cy="107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20786149" y="4670728"/>
            <a:ext cx="715782" cy="1206648"/>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21144038" y="589978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sp>
        <p:nvSpPr>
          <p:cNvPr id="66" name="燕尾形箭头 65"/>
          <p:cNvSpPr/>
          <p:nvPr/>
        </p:nvSpPr>
        <p:spPr>
          <a:xfrm>
            <a:off x="16125117" y="4805575"/>
            <a:ext cx="1975254" cy="46847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右旋</a:t>
            </a:r>
          </a:p>
        </p:txBody>
      </p:sp>
      <p:sp>
        <p:nvSpPr>
          <p:cNvPr id="104" name="椭圆 103"/>
          <p:cNvSpPr/>
          <p:nvPr/>
        </p:nvSpPr>
        <p:spPr>
          <a:xfrm>
            <a:off x="12561150" y="836013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sp>
        <p:nvSpPr>
          <p:cNvPr id="105" name="椭圆 104"/>
          <p:cNvSpPr/>
          <p:nvPr/>
        </p:nvSpPr>
        <p:spPr>
          <a:xfrm>
            <a:off x="11649998" y="998628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106" name="直接连接符 105"/>
          <p:cNvCxnSpPr>
            <a:stCxn id="104" idx="3"/>
            <a:endCxn id="105" idx="0"/>
          </p:cNvCxnSpPr>
          <p:nvPr/>
        </p:nvCxnSpPr>
        <p:spPr>
          <a:xfrm flipH="1">
            <a:off x="12183387" y="9183933"/>
            <a:ext cx="533990" cy="802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05" idx="4"/>
            <a:endCxn id="108" idx="0"/>
          </p:cNvCxnSpPr>
          <p:nvPr/>
        </p:nvCxnSpPr>
        <p:spPr>
          <a:xfrm>
            <a:off x="12183387" y="10951425"/>
            <a:ext cx="661494" cy="999518"/>
          </a:xfrm>
          <a:prstGeom prst="line">
            <a:avLst/>
          </a:prstGeom>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12311492" y="1195094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40</a:t>
            </a:r>
            <a:endParaRPr lang="zh-CN" altLang="en-US" sz="4000" dirty="0">
              <a:solidFill>
                <a:schemeClr val="tx1"/>
              </a:solidFill>
              <a:latin typeface="+mj-ea"/>
              <a:ea typeface="+mj-ea"/>
            </a:endParaRPr>
          </a:p>
        </p:txBody>
      </p:sp>
      <p:sp>
        <p:nvSpPr>
          <p:cNvPr id="109" name="燕尾形箭头 108"/>
          <p:cNvSpPr/>
          <p:nvPr/>
        </p:nvSpPr>
        <p:spPr>
          <a:xfrm>
            <a:off x="13331883" y="10398123"/>
            <a:ext cx="1975254" cy="46847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左旋</a:t>
            </a:r>
            <a:endParaRPr lang="zh-CN" altLang="en-US" dirty="0">
              <a:solidFill>
                <a:schemeClr val="tx1"/>
              </a:solidFill>
            </a:endParaRPr>
          </a:p>
        </p:txBody>
      </p:sp>
      <p:sp>
        <p:nvSpPr>
          <p:cNvPr id="110" name="椭圆 109"/>
          <p:cNvSpPr/>
          <p:nvPr/>
        </p:nvSpPr>
        <p:spPr>
          <a:xfrm>
            <a:off x="17093044" y="9222709"/>
            <a:ext cx="1066776" cy="965142"/>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42</a:t>
            </a:r>
            <a:endParaRPr lang="zh-CN" altLang="en-US" sz="4000" dirty="0">
              <a:solidFill>
                <a:schemeClr val="bg2"/>
              </a:solidFill>
              <a:latin typeface="+mj-ea"/>
              <a:ea typeface="+mj-ea"/>
            </a:endParaRPr>
          </a:p>
        </p:txBody>
      </p:sp>
      <p:sp>
        <p:nvSpPr>
          <p:cNvPr id="111" name="椭圆 110"/>
          <p:cNvSpPr/>
          <p:nvPr/>
        </p:nvSpPr>
        <p:spPr>
          <a:xfrm>
            <a:off x="16250496" y="1071926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40</a:t>
            </a:r>
            <a:endParaRPr lang="zh-CN" altLang="en-US" sz="4000" dirty="0">
              <a:solidFill>
                <a:schemeClr val="tx1"/>
              </a:solidFill>
              <a:latin typeface="+mj-ea"/>
              <a:ea typeface="+mj-ea"/>
            </a:endParaRPr>
          </a:p>
        </p:txBody>
      </p:sp>
      <p:cxnSp>
        <p:nvCxnSpPr>
          <p:cNvPr id="112" name="直接连接符 111"/>
          <p:cNvCxnSpPr>
            <a:stCxn id="110" idx="3"/>
            <a:endCxn id="111" idx="0"/>
          </p:cNvCxnSpPr>
          <p:nvPr/>
        </p:nvCxnSpPr>
        <p:spPr>
          <a:xfrm flipH="1">
            <a:off x="16783885" y="10046509"/>
            <a:ext cx="465386" cy="672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11" idx="3"/>
            <a:endCxn id="114" idx="7"/>
          </p:cNvCxnSpPr>
          <p:nvPr/>
        </p:nvCxnSpPr>
        <p:spPr>
          <a:xfrm flipH="1">
            <a:off x="15841638" y="11543063"/>
            <a:ext cx="565084" cy="699994"/>
          </a:xfrm>
          <a:prstGeom prst="line">
            <a:avLst/>
          </a:prstGeom>
        </p:spPr>
        <p:style>
          <a:lnRef idx="1">
            <a:schemeClr val="accent1"/>
          </a:lnRef>
          <a:fillRef idx="0">
            <a:schemeClr val="accent1"/>
          </a:fillRef>
          <a:effectRef idx="0">
            <a:schemeClr val="accent1"/>
          </a:effectRef>
          <a:fontRef idx="minor">
            <a:schemeClr val="tx1"/>
          </a:fontRef>
        </p:style>
      </p:cxnSp>
      <p:sp>
        <p:nvSpPr>
          <p:cNvPr id="114" name="椭圆 113"/>
          <p:cNvSpPr/>
          <p:nvPr/>
        </p:nvSpPr>
        <p:spPr>
          <a:xfrm>
            <a:off x="14931088" y="12101715"/>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sp>
        <p:nvSpPr>
          <p:cNvPr id="115" name="燕尾形箭头 114"/>
          <p:cNvSpPr/>
          <p:nvPr/>
        </p:nvSpPr>
        <p:spPr>
          <a:xfrm>
            <a:off x="17806165" y="10562985"/>
            <a:ext cx="1975254" cy="46847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zh-CN" altLang="en-US" sz="2800" dirty="0">
                <a:solidFill>
                  <a:schemeClr val="tx1"/>
                </a:solidFill>
              </a:rPr>
              <a:t>右旋</a:t>
            </a:r>
            <a:endParaRPr lang="zh-CN" altLang="en-US" dirty="0">
              <a:solidFill>
                <a:schemeClr val="tx1"/>
              </a:solidFill>
            </a:endParaRPr>
          </a:p>
        </p:txBody>
      </p:sp>
      <p:sp>
        <p:nvSpPr>
          <p:cNvPr id="116" name="椭圆 115"/>
          <p:cNvSpPr/>
          <p:nvPr/>
        </p:nvSpPr>
        <p:spPr>
          <a:xfrm>
            <a:off x="20580624" y="9571725"/>
            <a:ext cx="1066776" cy="965142"/>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bg2"/>
                </a:solidFill>
                <a:latin typeface="+mj-ea"/>
                <a:ea typeface="+mj-ea"/>
              </a:rPr>
              <a:t>40</a:t>
            </a:r>
            <a:endParaRPr lang="zh-CN" altLang="en-US" sz="4000" dirty="0">
              <a:solidFill>
                <a:schemeClr val="bg2"/>
              </a:solidFill>
              <a:latin typeface="+mj-ea"/>
              <a:ea typeface="+mj-ea"/>
            </a:endParaRPr>
          </a:p>
        </p:txBody>
      </p:sp>
      <p:sp>
        <p:nvSpPr>
          <p:cNvPr id="117" name="椭圆 116"/>
          <p:cNvSpPr/>
          <p:nvPr/>
        </p:nvSpPr>
        <p:spPr>
          <a:xfrm>
            <a:off x="18877004" y="1146837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37</a:t>
            </a:r>
            <a:endParaRPr lang="zh-CN" altLang="en-US" sz="4000" dirty="0">
              <a:solidFill>
                <a:schemeClr val="tx1"/>
              </a:solidFill>
              <a:latin typeface="+mj-ea"/>
              <a:ea typeface="+mj-ea"/>
            </a:endParaRPr>
          </a:p>
        </p:txBody>
      </p:sp>
      <p:cxnSp>
        <p:nvCxnSpPr>
          <p:cNvPr id="118" name="直接连接符 117"/>
          <p:cNvCxnSpPr>
            <a:stCxn id="116" idx="3"/>
            <a:endCxn id="117" idx="0"/>
          </p:cNvCxnSpPr>
          <p:nvPr/>
        </p:nvCxnSpPr>
        <p:spPr>
          <a:xfrm flipH="1">
            <a:off x="19410393" y="10395524"/>
            <a:ext cx="1326458" cy="107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21434327" y="10412494"/>
            <a:ext cx="715782" cy="1206648"/>
          </a:xfrm>
          <a:prstGeom prst="line">
            <a:avLst/>
          </a:prstGeom>
        </p:spPr>
        <p:style>
          <a:lnRef idx="1">
            <a:schemeClr val="accent1"/>
          </a:lnRef>
          <a:fillRef idx="0">
            <a:schemeClr val="accent1"/>
          </a:fillRef>
          <a:effectRef idx="0">
            <a:schemeClr val="accent1"/>
          </a:effectRef>
          <a:fontRef idx="minor">
            <a:schemeClr val="tx1"/>
          </a:fontRef>
        </p:style>
      </p:cxnSp>
      <p:sp>
        <p:nvSpPr>
          <p:cNvPr id="120" name="椭圆 119"/>
          <p:cNvSpPr/>
          <p:nvPr/>
        </p:nvSpPr>
        <p:spPr>
          <a:xfrm>
            <a:off x="21647400" y="11619143"/>
            <a:ext cx="1066776" cy="965142"/>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lIns="182880" tIns="91440" rIns="182880" bIns="91440" rtlCol="0" anchor="ctr"/>
          <a:lstStyle/>
          <a:p>
            <a:pPr algn="l"/>
            <a:r>
              <a:rPr lang="en-US" altLang="zh-CN" sz="2400" dirty="0">
                <a:solidFill>
                  <a:schemeClr val="tx1"/>
                </a:solidFill>
                <a:latin typeface="+mj-ea"/>
                <a:ea typeface="+mj-ea"/>
              </a:rPr>
              <a:t>42</a:t>
            </a:r>
            <a:endParaRPr lang="zh-CN" altLang="en-US" sz="4000" dirty="0">
              <a:solidFill>
                <a:schemeClr val="tx1"/>
              </a:solidFill>
              <a:latin typeface="+mj-ea"/>
              <a:ea typeface="+mj-ea"/>
            </a:endParaRPr>
          </a:p>
        </p:txBody>
      </p:sp>
      <p:sp>
        <p:nvSpPr>
          <p:cNvPr id="53"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54"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55"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67"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8"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9"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1"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8"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80" name="圆角矩形 79"/>
          <p:cNvSpPr/>
          <p:nvPr/>
        </p:nvSpPr>
        <p:spPr>
          <a:xfrm>
            <a:off x="1150021" y="2483167"/>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873012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70"/>
                                        </p:tgtEl>
                                        <p:attrNameLst>
                                          <p:attrName>fillcolor</p:attrName>
                                        </p:attrNameLst>
                                      </p:cBhvr>
                                      <p:to>
                                        <a:srgbClr val="000000"/>
                                      </p:to>
                                    </p:animClr>
                                    <p:set>
                                      <p:cBhvr>
                                        <p:cTn id="12" dur="2000" fill="hold"/>
                                        <p:tgtEl>
                                          <p:spTgt spid="70"/>
                                        </p:tgtEl>
                                        <p:attrNameLst>
                                          <p:attrName>fill.type</p:attrName>
                                        </p:attrNameLst>
                                      </p:cBhvr>
                                      <p:to>
                                        <p:strVal val="solid"/>
                                      </p:to>
                                    </p:set>
                                    <p:set>
                                      <p:cBhvr>
                                        <p:cTn id="13" dur="2000" fill="hold"/>
                                        <p:tgtEl>
                                          <p:spTgt spid="70"/>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3"/>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fade">
                                      <p:cBhvr>
                                        <p:cTn id="20" dur="500"/>
                                        <p:tgtEl>
                                          <p:spTgt spid="7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fade">
                                      <p:cBhvr>
                                        <p:cTn id="32" dur="500"/>
                                        <p:tgtEl>
                                          <p:spTgt spid="75"/>
                                        </p:tgtEl>
                                      </p:cBhvr>
                                    </p:animEffect>
                                  </p:childTnLst>
                                </p:cTn>
                              </p:par>
                              <p:par>
                                <p:cTn id="33" presetID="10" presetClass="entr" presetSubtype="0" fill="hold" nodeType="with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fade">
                                      <p:cBhvr>
                                        <p:cTn id="35" dur="500"/>
                                        <p:tgtEl>
                                          <p:spTgt spid="7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fade">
                                      <p:cBhvr>
                                        <p:cTn id="40" dur="500"/>
                                        <p:tgtEl>
                                          <p:spTgt spid="79"/>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2000" fill="hold"/>
                                        <p:tgtEl>
                                          <p:spTgt spid="79"/>
                                        </p:tgtEl>
                                        <p:attrNameLst>
                                          <p:attrName>fillcolor</p:attrName>
                                        </p:attrNameLst>
                                      </p:cBhvr>
                                      <p:to>
                                        <a:srgbClr val="000000"/>
                                      </p:to>
                                    </p:animClr>
                                    <p:set>
                                      <p:cBhvr>
                                        <p:cTn id="45" dur="2000" fill="hold"/>
                                        <p:tgtEl>
                                          <p:spTgt spid="79"/>
                                        </p:tgtEl>
                                        <p:attrNameLst>
                                          <p:attrName>fill.type</p:attrName>
                                        </p:attrNameLst>
                                      </p:cBhvr>
                                      <p:to>
                                        <p:strVal val="solid"/>
                                      </p:to>
                                    </p:set>
                                    <p:set>
                                      <p:cBhvr>
                                        <p:cTn id="46" dur="2000" fill="hold"/>
                                        <p:tgtEl>
                                          <p:spTgt spid="79"/>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par>
                                <p:cTn id="51" presetID="10"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5"/>
                                        </p:tgtEl>
                                        <p:attrNameLst>
                                          <p:attrName>style.visibility</p:attrName>
                                        </p:attrNameLst>
                                      </p:cBhvr>
                                      <p:to>
                                        <p:strVal val="visible"/>
                                      </p:to>
                                    </p:set>
                                    <p:animEffect transition="in" filter="fade">
                                      <p:cBhvr>
                                        <p:cTn id="58" dur="500"/>
                                        <p:tgtEl>
                                          <p:spTgt spid="85"/>
                                        </p:tgtEl>
                                      </p:cBhvr>
                                    </p:animEffect>
                                  </p:childTnLst>
                                </p:cTn>
                              </p:par>
                              <p:par>
                                <p:cTn id="59" presetID="10" presetClass="entr" presetSubtype="0" fill="hold" nodeType="withEffect">
                                  <p:stCondLst>
                                    <p:cond delay="0"/>
                                  </p:stCondLst>
                                  <p:childTnLst>
                                    <p:set>
                                      <p:cBhvr>
                                        <p:cTn id="60" dur="1" fill="hold">
                                          <p:stCondLst>
                                            <p:cond delay="0"/>
                                          </p:stCondLst>
                                        </p:cTn>
                                        <p:tgtEl>
                                          <p:spTgt spid="84"/>
                                        </p:tgtEl>
                                        <p:attrNameLst>
                                          <p:attrName>style.visibility</p:attrName>
                                        </p:attrNameLst>
                                      </p:cBhvr>
                                      <p:to>
                                        <p:strVal val="visible"/>
                                      </p:to>
                                    </p:set>
                                    <p:animEffect transition="in" filter="fade">
                                      <p:cBhvr>
                                        <p:cTn id="61" dur="500"/>
                                        <p:tgtEl>
                                          <p:spTgt spid="8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03"/>
                                        </p:tgtEl>
                                        <p:attrNameLst>
                                          <p:attrName>style.visibility</p:attrName>
                                        </p:attrNameLst>
                                      </p:cBhvr>
                                      <p:to>
                                        <p:strVal val="visible"/>
                                      </p:to>
                                    </p:set>
                                    <p:animEffect transition="in" filter="wipe(left)">
                                      <p:cBhvr>
                                        <p:cTn id="66" dur="500"/>
                                        <p:tgtEl>
                                          <p:spTgt spid="10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98"/>
                                        </p:tgtEl>
                                        <p:attrNameLst>
                                          <p:attrName>style.visibility</p:attrName>
                                        </p:attrNameLst>
                                      </p:cBhvr>
                                      <p:to>
                                        <p:strVal val="visible"/>
                                      </p:to>
                                    </p:set>
                                    <p:animEffect transition="in" filter="fade">
                                      <p:cBhvr>
                                        <p:cTn id="71" dur="500"/>
                                        <p:tgtEl>
                                          <p:spTgt spid="9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9"/>
                                        </p:tgtEl>
                                        <p:attrNameLst>
                                          <p:attrName>style.visibility</p:attrName>
                                        </p:attrNameLst>
                                      </p:cBhvr>
                                      <p:to>
                                        <p:strVal val="visible"/>
                                      </p:to>
                                    </p:set>
                                    <p:animEffect transition="in" filter="fade">
                                      <p:cBhvr>
                                        <p:cTn id="74" dur="500"/>
                                        <p:tgtEl>
                                          <p:spTgt spid="9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02"/>
                                        </p:tgtEl>
                                        <p:attrNameLst>
                                          <p:attrName>style.visibility</p:attrName>
                                        </p:attrNameLst>
                                      </p:cBhvr>
                                      <p:to>
                                        <p:strVal val="visible"/>
                                      </p:to>
                                    </p:set>
                                    <p:animEffect transition="in" filter="fade">
                                      <p:cBhvr>
                                        <p:cTn id="77" dur="500"/>
                                        <p:tgtEl>
                                          <p:spTgt spid="102"/>
                                        </p:tgtEl>
                                      </p:cBhvr>
                                    </p:animEffect>
                                  </p:childTnLst>
                                </p:cTn>
                              </p:par>
                              <p:par>
                                <p:cTn id="78" presetID="10" presetClass="entr" presetSubtype="0" fill="hold" nodeType="withEffect">
                                  <p:stCondLst>
                                    <p:cond delay="0"/>
                                  </p:stCondLst>
                                  <p:childTnLst>
                                    <p:set>
                                      <p:cBhvr>
                                        <p:cTn id="79" dur="1" fill="hold">
                                          <p:stCondLst>
                                            <p:cond delay="0"/>
                                          </p:stCondLst>
                                        </p:cTn>
                                        <p:tgtEl>
                                          <p:spTgt spid="100"/>
                                        </p:tgtEl>
                                        <p:attrNameLst>
                                          <p:attrName>style.visibility</p:attrName>
                                        </p:attrNameLst>
                                      </p:cBhvr>
                                      <p:to>
                                        <p:strVal val="visible"/>
                                      </p:to>
                                    </p:set>
                                    <p:animEffect transition="in" filter="fade">
                                      <p:cBhvr>
                                        <p:cTn id="80" dur="500"/>
                                        <p:tgtEl>
                                          <p:spTgt spid="100"/>
                                        </p:tgtEl>
                                      </p:cBhvr>
                                    </p:animEffect>
                                  </p:childTnLst>
                                </p:cTn>
                              </p:par>
                              <p:par>
                                <p:cTn id="81" presetID="10" presetClass="entr" presetSubtype="0" fill="hold" nodeType="withEffect">
                                  <p:stCondLst>
                                    <p:cond delay="0"/>
                                  </p:stCondLst>
                                  <p:childTnLst>
                                    <p:set>
                                      <p:cBhvr>
                                        <p:cTn id="82" dur="1" fill="hold">
                                          <p:stCondLst>
                                            <p:cond delay="0"/>
                                          </p:stCondLst>
                                        </p:cTn>
                                        <p:tgtEl>
                                          <p:spTgt spid="101"/>
                                        </p:tgtEl>
                                        <p:attrNameLst>
                                          <p:attrName>style.visibility</p:attrName>
                                        </p:attrNameLst>
                                      </p:cBhvr>
                                      <p:to>
                                        <p:strVal val="visible"/>
                                      </p:to>
                                    </p:set>
                                    <p:animEffect transition="in" filter="fade">
                                      <p:cBhvr>
                                        <p:cTn id="83" dur="500"/>
                                        <p:tgtEl>
                                          <p:spTgt spid="101"/>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mph" presetSubtype="2" fill="hold" nodeType="clickEffect">
                                  <p:stCondLst>
                                    <p:cond delay="0"/>
                                  </p:stCondLst>
                                  <p:childTnLst>
                                    <p:animClr clrSpc="rgb" dir="cw">
                                      <p:cBhvr>
                                        <p:cTn id="87" dur="2000" fill="hold"/>
                                        <p:tgtEl>
                                          <p:spTgt spid="98"/>
                                        </p:tgtEl>
                                        <p:attrNameLst>
                                          <p:attrName>fillcolor</p:attrName>
                                        </p:attrNameLst>
                                      </p:cBhvr>
                                      <p:to>
                                        <a:srgbClr val="000000"/>
                                      </p:to>
                                    </p:animClr>
                                    <p:set>
                                      <p:cBhvr>
                                        <p:cTn id="88" dur="2000" fill="hold"/>
                                        <p:tgtEl>
                                          <p:spTgt spid="98"/>
                                        </p:tgtEl>
                                        <p:attrNameLst>
                                          <p:attrName>fill.type</p:attrName>
                                        </p:attrNameLst>
                                      </p:cBhvr>
                                      <p:to>
                                        <p:strVal val="solid"/>
                                      </p:to>
                                    </p:set>
                                    <p:set>
                                      <p:cBhvr>
                                        <p:cTn id="89" dur="2000" fill="hold"/>
                                        <p:tgtEl>
                                          <p:spTgt spid="98"/>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2000" fill="hold"/>
                                        <p:tgtEl>
                                          <p:spTgt spid="99"/>
                                        </p:tgtEl>
                                        <p:attrNameLst>
                                          <p:attrName>fillcolor</p:attrName>
                                        </p:attrNameLst>
                                      </p:cBhvr>
                                      <p:to>
                                        <a:srgbClr val="000000"/>
                                      </p:to>
                                    </p:animClr>
                                    <p:set>
                                      <p:cBhvr>
                                        <p:cTn id="92" dur="2000" fill="hold"/>
                                        <p:tgtEl>
                                          <p:spTgt spid="99"/>
                                        </p:tgtEl>
                                        <p:attrNameLst>
                                          <p:attrName>fill.type</p:attrName>
                                        </p:attrNameLst>
                                      </p:cBhvr>
                                      <p:to>
                                        <p:strVal val="solid"/>
                                      </p:to>
                                    </p:set>
                                    <p:set>
                                      <p:cBhvr>
                                        <p:cTn id="93" dur="2000" fill="hold"/>
                                        <p:tgtEl>
                                          <p:spTgt spid="99"/>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2000" fill="hold"/>
                                        <p:tgtEl>
                                          <p:spTgt spid="102"/>
                                        </p:tgtEl>
                                        <p:attrNameLst>
                                          <p:attrName>fillcolor</p:attrName>
                                        </p:attrNameLst>
                                      </p:cBhvr>
                                      <p:to>
                                        <a:srgbClr val="000000"/>
                                      </p:to>
                                    </p:animClr>
                                    <p:set>
                                      <p:cBhvr>
                                        <p:cTn id="96" dur="2000" fill="hold"/>
                                        <p:tgtEl>
                                          <p:spTgt spid="102"/>
                                        </p:tgtEl>
                                        <p:attrNameLst>
                                          <p:attrName>fill.type</p:attrName>
                                        </p:attrNameLst>
                                      </p:cBhvr>
                                      <p:to>
                                        <p:strVal val="solid"/>
                                      </p:to>
                                    </p:set>
                                    <p:set>
                                      <p:cBhvr>
                                        <p:cTn id="97" dur="2000" fill="hold"/>
                                        <p:tgtEl>
                                          <p:spTgt spid="102"/>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 presetClass="emph" presetSubtype="2" fill="hold" nodeType="clickEffect">
                                  <p:stCondLst>
                                    <p:cond delay="0"/>
                                  </p:stCondLst>
                                  <p:childTnLst>
                                    <p:animClr clrSpc="rgb" dir="cw">
                                      <p:cBhvr>
                                        <p:cTn id="101" dur="2000" fill="hold"/>
                                        <p:tgtEl>
                                          <p:spTgt spid="98"/>
                                        </p:tgtEl>
                                        <p:attrNameLst>
                                          <p:attrName>fillcolor</p:attrName>
                                        </p:attrNameLst>
                                      </p:cBhvr>
                                      <p:to>
                                        <a:srgbClr val="FF0000"/>
                                      </p:to>
                                    </p:animClr>
                                    <p:set>
                                      <p:cBhvr>
                                        <p:cTn id="102" dur="2000" fill="hold"/>
                                        <p:tgtEl>
                                          <p:spTgt spid="98"/>
                                        </p:tgtEl>
                                        <p:attrNameLst>
                                          <p:attrName>fill.type</p:attrName>
                                        </p:attrNameLst>
                                      </p:cBhvr>
                                      <p:to>
                                        <p:strVal val="solid"/>
                                      </p:to>
                                    </p:set>
                                    <p:set>
                                      <p:cBhvr>
                                        <p:cTn id="103" dur="2000" fill="hold"/>
                                        <p:tgtEl>
                                          <p:spTgt spid="98"/>
                                        </p:tgtEl>
                                        <p:attrNameLst>
                                          <p:attrName>fill.on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56"/>
                                        </p:tgtEl>
                                        <p:attrNameLst>
                                          <p:attrName>style.visibility</p:attrName>
                                        </p:attrNameLst>
                                      </p:cBhvr>
                                      <p:to>
                                        <p:strVal val="visible"/>
                                      </p:to>
                                    </p:set>
                                    <p:animEffect transition="in" filter="fade">
                                      <p:cBhvr>
                                        <p:cTn id="108" dur="500"/>
                                        <p:tgtEl>
                                          <p:spTgt spid="56"/>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mph" presetSubtype="2" fill="hold" nodeType="clickEffect">
                                  <p:stCondLst>
                                    <p:cond delay="0"/>
                                  </p:stCondLst>
                                  <p:childTnLst>
                                    <p:animClr clrSpc="rgb" dir="cw">
                                      <p:cBhvr>
                                        <p:cTn id="112" dur="2000" fill="hold"/>
                                        <p:tgtEl>
                                          <p:spTgt spid="56"/>
                                        </p:tgtEl>
                                        <p:attrNameLst>
                                          <p:attrName>fillcolor</p:attrName>
                                        </p:attrNameLst>
                                      </p:cBhvr>
                                      <p:to>
                                        <a:srgbClr val="000000"/>
                                      </p:to>
                                    </p:animClr>
                                    <p:set>
                                      <p:cBhvr>
                                        <p:cTn id="113" dur="2000" fill="hold"/>
                                        <p:tgtEl>
                                          <p:spTgt spid="56"/>
                                        </p:tgtEl>
                                        <p:attrNameLst>
                                          <p:attrName>fill.type</p:attrName>
                                        </p:attrNameLst>
                                      </p:cBhvr>
                                      <p:to>
                                        <p:strVal val="solid"/>
                                      </p:to>
                                    </p:set>
                                    <p:set>
                                      <p:cBhvr>
                                        <p:cTn id="114" dur="2000" fill="hold"/>
                                        <p:tgtEl>
                                          <p:spTgt spid="56"/>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8"/>
                                        </p:tgtEl>
                                        <p:attrNameLst>
                                          <p:attrName>style.visibility</p:attrName>
                                        </p:attrNameLst>
                                      </p:cBhvr>
                                      <p:to>
                                        <p:strVal val="visible"/>
                                      </p:to>
                                    </p:set>
                                  </p:childTnLst>
                                </p:cTn>
                              </p:par>
                              <p:par>
                                <p:cTn id="119" presetID="10" presetClass="entr" presetSubtype="0" fill="hold" grpId="0" nodeType="withEffect">
                                  <p:stCondLst>
                                    <p:cond delay="0"/>
                                  </p:stCondLst>
                                  <p:childTnLst>
                                    <p:set>
                                      <p:cBhvr>
                                        <p:cTn id="120" dur="1" fill="hold">
                                          <p:stCondLst>
                                            <p:cond delay="0"/>
                                          </p:stCondLst>
                                        </p:cTn>
                                        <p:tgtEl>
                                          <p:spTgt spid="57"/>
                                        </p:tgtEl>
                                        <p:attrNameLst>
                                          <p:attrName>style.visibility</p:attrName>
                                        </p:attrNameLst>
                                      </p:cBhvr>
                                      <p:to>
                                        <p:strVal val="visible"/>
                                      </p:to>
                                    </p:set>
                                    <p:animEffect transition="in" filter="fade">
                                      <p:cBhvr>
                                        <p:cTn id="121" dur="500"/>
                                        <p:tgtEl>
                                          <p:spTgt spid="57"/>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60"/>
                                        </p:tgtEl>
                                        <p:attrNameLst>
                                          <p:attrName>style.visibility</p:attrName>
                                        </p:attrNameLst>
                                      </p:cBhvr>
                                      <p:to>
                                        <p:strVal val="visible"/>
                                      </p:to>
                                    </p:set>
                                    <p:animEffect transition="in" filter="fade">
                                      <p:cBhvr>
                                        <p:cTn id="126" dur="500"/>
                                        <p:tgtEl>
                                          <p:spTgt spid="60"/>
                                        </p:tgtEl>
                                      </p:cBhvr>
                                    </p:animEffect>
                                  </p:childTnLst>
                                </p:cTn>
                              </p:par>
                              <p:par>
                                <p:cTn id="127" presetID="10" presetClass="entr" presetSubtype="0" fill="hold" nodeType="withEffect">
                                  <p:stCondLst>
                                    <p:cond delay="0"/>
                                  </p:stCondLst>
                                  <p:childTnLst>
                                    <p:set>
                                      <p:cBhvr>
                                        <p:cTn id="128" dur="1" fill="hold">
                                          <p:stCondLst>
                                            <p:cond delay="0"/>
                                          </p:stCondLst>
                                        </p:cTn>
                                        <p:tgtEl>
                                          <p:spTgt spid="59"/>
                                        </p:tgtEl>
                                        <p:attrNameLst>
                                          <p:attrName>style.visibility</p:attrName>
                                        </p:attrNameLst>
                                      </p:cBhvr>
                                      <p:to>
                                        <p:strVal val="visible"/>
                                      </p:to>
                                    </p:set>
                                    <p:animEffect transition="in" filter="fade">
                                      <p:cBhvr>
                                        <p:cTn id="129" dur="500"/>
                                        <p:tgtEl>
                                          <p:spTgt spid="59"/>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66"/>
                                        </p:tgtEl>
                                        <p:attrNameLst>
                                          <p:attrName>style.visibility</p:attrName>
                                        </p:attrNameLst>
                                      </p:cBhvr>
                                      <p:to>
                                        <p:strVal val="visible"/>
                                      </p:to>
                                    </p:set>
                                    <p:animEffect transition="in" filter="wipe(left)">
                                      <p:cBhvr>
                                        <p:cTn id="134" dur="500"/>
                                        <p:tgtEl>
                                          <p:spTgt spid="66"/>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2" fill="hold" nodeType="clickEffect">
                                  <p:stCondLst>
                                    <p:cond delay="0"/>
                                  </p:stCondLst>
                                  <p:childTnLst>
                                    <p:animClr clrSpc="rgb" dir="cw">
                                      <p:cBhvr>
                                        <p:cTn id="150" dur="2000" fill="hold"/>
                                        <p:tgtEl>
                                          <p:spTgt spid="61"/>
                                        </p:tgtEl>
                                        <p:attrNameLst>
                                          <p:attrName>fillcolor</p:attrName>
                                        </p:attrNameLst>
                                      </p:cBhvr>
                                      <p:to>
                                        <a:srgbClr val="FF0000"/>
                                      </p:to>
                                    </p:animClr>
                                    <p:set>
                                      <p:cBhvr>
                                        <p:cTn id="151" dur="2000" fill="hold"/>
                                        <p:tgtEl>
                                          <p:spTgt spid="61"/>
                                        </p:tgtEl>
                                        <p:attrNameLst>
                                          <p:attrName>fill.type</p:attrName>
                                        </p:attrNameLst>
                                      </p:cBhvr>
                                      <p:to>
                                        <p:strVal val="solid"/>
                                      </p:to>
                                    </p:set>
                                    <p:set>
                                      <p:cBhvr>
                                        <p:cTn id="152" dur="2000" fill="hold"/>
                                        <p:tgtEl>
                                          <p:spTgt spid="61"/>
                                        </p:tgtEl>
                                        <p:attrNameLst>
                                          <p:attrName>fill.on</p:attrName>
                                        </p:attrNameLst>
                                      </p:cBhvr>
                                      <p:to>
                                        <p:strVal val="true"/>
                                      </p:to>
                                    </p:set>
                                  </p:childTnLst>
                                </p:cTn>
                              </p:par>
                              <p:par>
                                <p:cTn id="153" presetID="1" presetClass="emph" presetSubtype="2" fill="hold" nodeType="withEffect">
                                  <p:stCondLst>
                                    <p:cond delay="0"/>
                                  </p:stCondLst>
                                  <p:childTnLst>
                                    <p:animClr clrSpc="rgb" dir="cw">
                                      <p:cBhvr>
                                        <p:cTn id="154" dur="2000" fill="hold"/>
                                        <p:tgtEl>
                                          <p:spTgt spid="62"/>
                                        </p:tgtEl>
                                        <p:attrNameLst>
                                          <p:attrName>fillcolor</p:attrName>
                                        </p:attrNameLst>
                                      </p:cBhvr>
                                      <p:to>
                                        <a:srgbClr val="000000"/>
                                      </p:to>
                                    </p:animClr>
                                    <p:set>
                                      <p:cBhvr>
                                        <p:cTn id="155" dur="2000" fill="hold"/>
                                        <p:tgtEl>
                                          <p:spTgt spid="62"/>
                                        </p:tgtEl>
                                        <p:attrNameLst>
                                          <p:attrName>fill.type</p:attrName>
                                        </p:attrNameLst>
                                      </p:cBhvr>
                                      <p:to>
                                        <p:strVal val="solid"/>
                                      </p:to>
                                    </p:set>
                                    <p:set>
                                      <p:cBhvr>
                                        <p:cTn id="156" dur="2000" fill="hold"/>
                                        <p:tgtEl>
                                          <p:spTgt spid="62"/>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2000" fill="hold"/>
                                        <p:tgtEl>
                                          <p:spTgt spid="65"/>
                                        </p:tgtEl>
                                        <p:attrNameLst>
                                          <p:attrName>fillcolor</p:attrName>
                                        </p:attrNameLst>
                                      </p:cBhvr>
                                      <p:to>
                                        <a:srgbClr val="000000"/>
                                      </p:to>
                                    </p:animClr>
                                    <p:set>
                                      <p:cBhvr>
                                        <p:cTn id="159" dur="2000" fill="hold"/>
                                        <p:tgtEl>
                                          <p:spTgt spid="65"/>
                                        </p:tgtEl>
                                        <p:attrNameLst>
                                          <p:attrName>fill.type</p:attrName>
                                        </p:attrNameLst>
                                      </p:cBhvr>
                                      <p:to>
                                        <p:strVal val="solid"/>
                                      </p:to>
                                    </p:set>
                                    <p:set>
                                      <p:cBhvr>
                                        <p:cTn id="160" dur="2000" fill="hold"/>
                                        <p:tgtEl>
                                          <p:spTgt spid="65"/>
                                        </p:tgtEl>
                                        <p:attrNameLst>
                                          <p:attrName>fill.on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104"/>
                                        </p:tgtEl>
                                        <p:attrNameLst>
                                          <p:attrName>style.visibility</p:attrName>
                                        </p:attrNameLst>
                                      </p:cBhvr>
                                      <p:to>
                                        <p:strVal val="visible"/>
                                      </p:to>
                                    </p:set>
                                    <p:animEffect transition="in" filter="fade">
                                      <p:cBhvr>
                                        <p:cTn id="165" dur="500"/>
                                        <p:tgtEl>
                                          <p:spTgt spid="104"/>
                                        </p:tgtEl>
                                      </p:cBhvr>
                                    </p:animEffect>
                                  </p:childTnLst>
                                </p:cTn>
                              </p:par>
                            </p:childTnLst>
                          </p:cTn>
                        </p:par>
                      </p:childTnLst>
                    </p:cTn>
                  </p:par>
                  <p:par>
                    <p:cTn id="166" fill="hold">
                      <p:stCondLst>
                        <p:cond delay="indefinite"/>
                      </p:stCondLst>
                      <p:childTnLst>
                        <p:par>
                          <p:cTn id="167" fill="hold">
                            <p:stCondLst>
                              <p:cond delay="0"/>
                            </p:stCondLst>
                            <p:childTnLst>
                              <p:par>
                                <p:cTn id="168" presetID="1" presetClass="emph" presetSubtype="2" fill="hold" nodeType="clickEffect">
                                  <p:stCondLst>
                                    <p:cond delay="0"/>
                                  </p:stCondLst>
                                  <p:childTnLst>
                                    <p:animClr clrSpc="rgb" dir="cw">
                                      <p:cBhvr>
                                        <p:cTn id="169" dur="2000" fill="hold"/>
                                        <p:tgtEl>
                                          <p:spTgt spid="104"/>
                                        </p:tgtEl>
                                        <p:attrNameLst>
                                          <p:attrName>fillcolor</p:attrName>
                                        </p:attrNameLst>
                                      </p:cBhvr>
                                      <p:to>
                                        <a:srgbClr val="000000"/>
                                      </p:to>
                                    </p:animClr>
                                    <p:set>
                                      <p:cBhvr>
                                        <p:cTn id="170" dur="2000" fill="hold"/>
                                        <p:tgtEl>
                                          <p:spTgt spid="104"/>
                                        </p:tgtEl>
                                        <p:attrNameLst>
                                          <p:attrName>fill.type</p:attrName>
                                        </p:attrNameLst>
                                      </p:cBhvr>
                                      <p:to>
                                        <p:strVal val="solid"/>
                                      </p:to>
                                    </p:set>
                                    <p:set>
                                      <p:cBhvr>
                                        <p:cTn id="171" dur="2000" fill="hold"/>
                                        <p:tgtEl>
                                          <p:spTgt spid="104"/>
                                        </p:tgtEl>
                                        <p:attrNameLst>
                                          <p:attrName>fill.on</p:attrName>
                                        </p:attrNameLst>
                                      </p:cBhvr>
                                      <p:to>
                                        <p:strVal val="tru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106"/>
                                        </p:tgtEl>
                                        <p:attrNameLst>
                                          <p:attrName>style.visibility</p:attrName>
                                        </p:attrNameLst>
                                      </p:cBhvr>
                                      <p:to>
                                        <p:strVal val="visible"/>
                                      </p:to>
                                    </p:set>
                                  </p:childTnLst>
                                </p:cTn>
                              </p:par>
                              <p:par>
                                <p:cTn id="176" presetID="10" presetClass="entr" presetSubtype="0" fill="hold" grpId="0" nodeType="withEffect">
                                  <p:stCondLst>
                                    <p:cond delay="0"/>
                                  </p:stCondLst>
                                  <p:childTnLst>
                                    <p:set>
                                      <p:cBhvr>
                                        <p:cTn id="177" dur="1" fill="hold">
                                          <p:stCondLst>
                                            <p:cond delay="0"/>
                                          </p:stCondLst>
                                        </p:cTn>
                                        <p:tgtEl>
                                          <p:spTgt spid="105"/>
                                        </p:tgtEl>
                                        <p:attrNameLst>
                                          <p:attrName>style.visibility</p:attrName>
                                        </p:attrNameLst>
                                      </p:cBhvr>
                                      <p:to>
                                        <p:strVal val="visible"/>
                                      </p:to>
                                    </p:set>
                                    <p:animEffect transition="in" filter="fade">
                                      <p:cBhvr>
                                        <p:cTn id="178" dur="500"/>
                                        <p:tgtEl>
                                          <p:spTgt spid="105"/>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108"/>
                                        </p:tgtEl>
                                        <p:attrNameLst>
                                          <p:attrName>style.visibility</p:attrName>
                                        </p:attrNameLst>
                                      </p:cBhvr>
                                      <p:to>
                                        <p:strVal val="visible"/>
                                      </p:to>
                                    </p:set>
                                    <p:animEffect transition="in" filter="fade">
                                      <p:cBhvr>
                                        <p:cTn id="183" dur="500"/>
                                        <p:tgtEl>
                                          <p:spTgt spid="108"/>
                                        </p:tgtEl>
                                      </p:cBhvr>
                                    </p:animEffect>
                                  </p:childTnLst>
                                </p:cTn>
                              </p:par>
                              <p:par>
                                <p:cTn id="184" presetID="10" presetClass="entr" presetSubtype="0" fill="hold" nodeType="withEffect">
                                  <p:stCondLst>
                                    <p:cond delay="0"/>
                                  </p:stCondLst>
                                  <p:childTnLst>
                                    <p:set>
                                      <p:cBhvr>
                                        <p:cTn id="185" dur="1" fill="hold">
                                          <p:stCondLst>
                                            <p:cond delay="0"/>
                                          </p:stCondLst>
                                        </p:cTn>
                                        <p:tgtEl>
                                          <p:spTgt spid="107"/>
                                        </p:tgtEl>
                                        <p:attrNameLst>
                                          <p:attrName>style.visibility</p:attrName>
                                        </p:attrNameLst>
                                      </p:cBhvr>
                                      <p:to>
                                        <p:strVal val="visible"/>
                                      </p:to>
                                    </p:set>
                                    <p:animEffect transition="in" filter="fade">
                                      <p:cBhvr>
                                        <p:cTn id="186" dur="500"/>
                                        <p:tgtEl>
                                          <p:spTgt spid="107"/>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grpId="0" nodeType="clickEffect">
                                  <p:stCondLst>
                                    <p:cond delay="0"/>
                                  </p:stCondLst>
                                  <p:childTnLst>
                                    <p:set>
                                      <p:cBhvr>
                                        <p:cTn id="190" dur="1" fill="hold">
                                          <p:stCondLst>
                                            <p:cond delay="0"/>
                                          </p:stCondLst>
                                        </p:cTn>
                                        <p:tgtEl>
                                          <p:spTgt spid="109"/>
                                        </p:tgtEl>
                                        <p:attrNameLst>
                                          <p:attrName>style.visibility</p:attrName>
                                        </p:attrNameLst>
                                      </p:cBhvr>
                                      <p:to>
                                        <p:strVal val="visible"/>
                                      </p:to>
                                    </p:set>
                                    <p:animEffect transition="in" filter="wipe(left)">
                                      <p:cBhvr>
                                        <p:cTn id="191" dur="500"/>
                                        <p:tgtEl>
                                          <p:spTgt spid="109"/>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110"/>
                                        </p:tgtEl>
                                        <p:attrNameLst>
                                          <p:attrName>style.visibility</p:attrName>
                                        </p:attrNameLst>
                                      </p:cBhvr>
                                      <p:to>
                                        <p:strVal val="visible"/>
                                      </p:to>
                                    </p:set>
                                    <p:animEffect transition="in" filter="fade">
                                      <p:cBhvr>
                                        <p:cTn id="196" dur="500"/>
                                        <p:tgtEl>
                                          <p:spTgt spid="110"/>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11"/>
                                        </p:tgtEl>
                                        <p:attrNameLst>
                                          <p:attrName>style.visibility</p:attrName>
                                        </p:attrNameLst>
                                      </p:cBhvr>
                                      <p:to>
                                        <p:strVal val="visible"/>
                                      </p:to>
                                    </p:set>
                                    <p:animEffect transition="in" filter="fade">
                                      <p:cBhvr>
                                        <p:cTn id="199" dur="500"/>
                                        <p:tgtEl>
                                          <p:spTgt spid="111"/>
                                        </p:tgtEl>
                                      </p:cBhvr>
                                    </p:animEffect>
                                  </p:childTnLst>
                                </p:cTn>
                              </p:par>
                              <p:par>
                                <p:cTn id="200" presetID="10" presetClass="entr" presetSubtype="0" fill="hold" nodeType="withEffect">
                                  <p:stCondLst>
                                    <p:cond delay="0"/>
                                  </p:stCondLst>
                                  <p:childTnLst>
                                    <p:set>
                                      <p:cBhvr>
                                        <p:cTn id="201" dur="1" fill="hold">
                                          <p:stCondLst>
                                            <p:cond delay="0"/>
                                          </p:stCondLst>
                                        </p:cTn>
                                        <p:tgtEl>
                                          <p:spTgt spid="112"/>
                                        </p:tgtEl>
                                        <p:attrNameLst>
                                          <p:attrName>style.visibility</p:attrName>
                                        </p:attrNameLst>
                                      </p:cBhvr>
                                      <p:to>
                                        <p:strVal val="visible"/>
                                      </p:to>
                                    </p:set>
                                    <p:animEffect transition="in" filter="fade">
                                      <p:cBhvr>
                                        <p:cTn id="202" dur="500"/>
                                        <p:tgtEl>
                                          <p:spTgt spid="112"/>
                                        </p:tgtEl>
                                      </p:cBhvr>
                                    </p:animEffect>
                                  </p:childTnLst>
                                </p:cTn>
                              </p:par>
                              <p:par>
                                <p:cTn id="203" presetID="10" presetClass="entr" presetSubtype="0" fill="hold" nodeType="withEffect">
                                  <p:stCondLst>
                                    <p:cond delay="0"/>
                                  </p:stCondLst>
                                  <p:childTnLst>
                                    <p:set>
                                      <p:cBhvr>
                                        <p:cTn id="204" dur="1" fill="hold">
                                          <p:stCondLst>
                                            <p:cond delay="0"/>
                                          </p:stCondLst>
                                        </p:cTn>
                                        <p:tgtEl>
                                          <p:spTgt spid="113"/>
                                        </p:tgtEl>
                                        <p:attrNameLst>
                                          <p:attrName>style.visibility</p:attrName>
                                        </p:attrNameLst>
                                      </p:cBhvr>
                                      <p:to>
                                        <p:strVal val="visible"/>
                                      </p:to>
                                    </p:set>
                                    <p:animEffect transition="in" filter="fade">
                                      <p:cBhvr>
                                        <p:cTn id="205" dur="500"/>
                                        <p:tgtEl>
                                          <p:spTgt spid="113"/>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14"/>
                                        </p:tgtEl>
                                        <p:attrNameLst>
                                          <p:attrName>style.visibility</p:attrName>
                                        </p:attrNameLst>
                                      </p:cBhvr>
                                      <p:to>
                                        <p:strVal val="visible"/>
                                      </p:to>
                                    </p:set>
                                    <p:animEffect transition="in" filter="fade">
                                      <p:cBhvr>
                                        <p:cTn id="208" dur="500"/>
                                        <p:tgtEl>
                                          <p:spTgt spid="114"/>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115"/>
                                        </p:tgtEl>
                                        <p:attrNameLst>
                                          <p:attrName>style.visibility</p:attrName>
                                        </p:attrNameLst>
                                      </p:cBhvr>
                                      <p:to>
                                        <p:strVal val="visible"/>
                                      </p:to>
                                    </p:set>
                                    <p:animEffect transition="in" filter="wipe(left)">
                                      <p:cBhvr>
                                        <p:cTn id="213" dur="500"/>
                                        <p:tgtEl>
                                          <p:spTgt spid="115"/>
                                        </p:tgtEl>
                                      </p:cBhvr>
                                    </p:animEffect>
                                  </p:childTnLst>
                                </p:cTn>
                              </p:par>
                            </p:childTnLst>
                          </p:cTn>
                        </p:par>
                      </p:childTnLst>
                    </p:cTn>
                  </p:par>
                  <p:par>
                    <p:cTn id="214" fill="hold">
                      <p:stCondLst>
                        <p:cond delay="indefinite"/>
                      </p:stCondLst>
                      <p:childTnLst>
                        <p:par>
                          <p:cTn id="215" fill="hold">
                            <p:stCondLst>
                              <p:cond delay="0"/>
                            </p:stCondLst>
                            <p:childTnLst>
                              <p:par>
                                <p:cTn id="216" presetID="10" presetClass="entr" presetSubtype="0" fill="hold" grpId="0" nodeType="clickEffect">
                                  <p:stCondLst>
                                    <p:cond delay="0"/>
                                  </p:stCondLst>
                                  <p:childTnLst>
                                    <p:set>
                                      <p:cBhvr>
                                        <p:cTn id="217" dur="1" fill="hold">
                                          <p:stCondLst>
                                            <p:cond delay="0"/>
                                          </p:stCondLst>
                                        </p:cTn>
                                        <p:tgtEl>
                                          <p:spTgt spid="116"/>
                                        </p:tgtEl>
                                        <p:attrNameLst>
                                          <p:attrName>style.visibility</p:attrName>
                                        </p:attrNameLst>
                                      </p:cBhvr>
                                      <p:to>
                                        <p:strVal val="visible"/>
                                      </p:to>
                                    </p:set>
                                    <p:animEffect transition="in" filter="fade">
                                      <p:cBhvr>
                                        <p:cTn id="218" dur="500"/>
                                        <p:tgtEl>
                                          <p:spTgt spid="116"/>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117"/>
                                        </p:tgtEl>
                                        <p:attrNameLst>
                                          <p:attrName>style.visibility</p:attrName>
                                        </p:attrNameLst>
                                      </p:cBhvr>
                                      <p:to>
                                        <p:strVal val="visible"/>
                                      </p:to>
                                    </p:set>
                                    <p:animEffect transition="in" filter="fade">
                                      <p:cBhvr>
                                        <p:cTn id="221" dur="500"/>
                                        <p:tgtEl>
                                          <p:spTgt spid="117"/>
                                        </p:tgtEl>
                                      </p:cBhvr>
                                    </p:animEffect>
                                  </p:childTnLst>
                                </p:cTn>
                              </p:par>
                              <p:par>
                                <p:cTn id="222" presetID="10" presetClass="entr" presetSubtype="0" fill="hold" nodeType="withEffect">
                                  <p:stCondLst>
                                    <p:cond delay="0"/>
                                  </p:stCondLst>
                                  <p:childTnLst>
                                    <p:set>
                                      <p:cBhvr>
                                        <p:cTn id="223" dur="1" fill="hold">
                                          <p:stCondLst>
                                            <p:cond delay="0"/>
                                          </p:stCondLst>
                                        </p:cTn>
                                        <p:tgtEl>
                                          <p:spTgt spid="118"/>
                                        </p:tgtEl>
                                        <p:attrNameLst>
                                          <p:attrName>style.visibility</p:attrName>
                                        </p:attrNameLst>
                                      </p:cBhvr>
                                      <p:to>
                                        <p:strVal val="visible"/>
                                      </p:to>
                                    </p:set>
                                    <p:animEffect transition="in" filter="fade">
                                      <p:cBhvr>
                                        <p:cTn id="224" dur="500"/>
                                        <p:tgtEl>
                                          <p:spTgt spid="118"/>
                                        </p:tgtEl>
                                      </p:cBhvr>
                                    </p:animEffect>
                                  </p:childTnLst>
                                </p:cTn>
                              </p:par>
                              <p:par>
                                <p:cTn id="225" presetID="10" presetClass="entr" presetSubtype="0" fill="hold" nodeType="withEffect">
                                  <p:stCondLst>
                                    <p:cond delay="0"/>
                                  </p:stCondLst>
                                  <p:childTnLst>
                                    <p:set>
                                      <p:cBhvr>
                                        <p:cTn id="226" dur="1" fill="hold">
                                          <p:stCondLst>
                                            <p:cond delay="0"/>
                                          </p:stCondLst>
                                        </p:cTn>
                                        <p:tgtEl>
                                          <p:spTgt spid="119"/>
                                        </p:tgtEl>
                                        <p:attrNameLst>
                                          <p:attrName>style.visibility</p:attrName>
                                        </p:attrNameLst>
                                      </p:cBhvr>
                                      <p:to>
                                        <p:strVal val="visible"/>
                                      </p:to>
                                    </p:set>
                                    <p:animEffect transition="in" filter="fade">
                                      <p:cBhvr>
                                        <p:cTn id="227" dur="500"/>
                                        <p:tgtEl>
                                          <p:spTgt spid="119"/>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120"/>
                                        </p:tgtEl>
                                        <p:attrNameLst>
                                          <p:attrName>style.visibility</p:attrName>
                                        </p:attrNameLst>
                                      </p:cBhvr>
                                      <p:to>
                                        <p:strVal val="visible"/>
                                      </p:to>
                                    </p:set>
                                    <p:animEffect transition="in" filter="fade">
                                      <p:cBhvr>
                                        <p:cTn id="230" dur="500"/>
                                        <p:tgtEl>
                                          <p:spTgt spid="120"/>
                                        </p:tgtEl>
                                      </p:cBhvr>
                                    </p:animEffect>
                                  </p:childTnLst>
                                </p:cTn>
                              </p:par>
                            </p:childTnLst>
                          </p:cTn>
                        </p:par>
                      </p:childTnLst>
                    </p:cTn>
                  </p:par>
                  <p:par>
                    <p:cTn id="231" fill="hold">
                      <p:stCondLst>
                        <p:cond delay="indefinite"/>
                      </p:stCondLst>
                      <p:childTnLst>
                        <p:par>
                          <p:cTn id="232" fill="hold">
                            <p:stCondLst>
                              <p:cond delay="0"/>
                            </p:stCondLst>
                            <p:childTnLst>
                              <p:par>
                                <p:cTn id="233" presetID="1" presetClass="emph" presetSubtype="2" fill="hold" nodeType="clickEffect">
                                  <p:stCondLst>
                                    <p:cond delay="0"/>
                                  </p:stCondLst>
                                  <p:childTnLst>
                                    <p:animClr clrSpc="rgb" dir="cw">
                                      <p:cBhvr>
                                        <p:cTn id="234" dur="2000" fill="hold"/>
                                        <p:tgtEl>
                                          <p:spTgt spid="116"/>
                                        </p:tgtEl>
                                        <p:attrNameLst>
                                          <p:attrName>fillcolor</p:attrName>
                                        </p:attrNameLst>
                                      </p:cBhvr>
                                      <p:to>
                                        <a:srgbClr val="FF0000"/>
                                      </p:to>
                                    </p:animClr>
                                    <p:set>
                                      <p:cBhvr>
                                        <p:cTn id="235" dur="2000" fill="hold"/>
                                        <p:tgtEl>
                                          <p:spTgt spid="116"/>
                                        </p:tgtEl>
                                        <p:attrNameLst>
                                          <p:attrName>fill.type</p:attrName>
                                        </p:attrNameLst>
                                      </p:cBhvr>
                                      <p:to>
                                        <p:strVal val="solid"/>
                                      </p:to>
                                    </p:set>
                                    <p:set>
                                      <p:cBhvr>
                                        <p:cTn id="236" dur="2000" fill="hold"/>
                                        <p:tgtEl>
                                          <p:spTgt spid="116"/>
                                        </p:tgtEl>
                                        <p:attrNameLst>
                                          <p:attrName>fill.on</p:attrName>
                                        </p:attrNameLst>
                                      </p:cBhvr>
                                      <p:to>
                                        <p:strVal val="true"/>
                                      </p:to>
                                    </p:set>
                                  </p:childTnLst>
                                </p:cTn>
                              </p:par>
                              <p:par>
                                <p:cTn id="237" presetID="1" presetClass="emph" presetSubtype="2" fill="hold" nodeType="withEffect">
                                  <p:stCondLst>
                                    <p:cond delay="0"/>
                                  </p:stCondLst>
                                  <p:childTnLst>
                                    <p:animClr clrSpc="rgb" dir="cw">
                                      <p:cBhvr>
                                        <p:cTn id="238" dur="2000" fill="hold"/>
                                        <p:tgtEl>
                                          <p:spTgt spid="117"/>
                                        </p:tgtEl>
                                        <p:attrNameLst>
                                          <p:attrName>fillcolor</p:attrName>
                                        </p:attrNameLst>
                                      </p:cBhvr>
                                      <p:to>
                                        <a:srgbClr val="000000"/>
                                      </p:to>
                                    </p:animClr>
                                    <p:set>
                                      <p:cBhvr>
                                        <p:cTn id="239" dur="2000" fill="hold"/>
                                        <p:tgtEl>
                                          <p:spTgt spid="117"/>
                                        </p:tgtEl>
                                        <p:attrNameLst>
                                          <p:attrName>fill.type</p:attrName>
                                        </p:attrNameLst>
                                      </p:cBhvr>
                                      <p:to>
                                        <p:strVal val="solid"/>
                                      </p:to>
                                    </p:set>
                                    <p:set>
                                      <p:cBhvr>
                                        <p:cTn id="240" dur="2000" fill="hold"/>
                                        <p:tgtEl>
                                          <p:spTgt spid="117"/>
                                        </p:tgtEl>
                                        <p:attrNameLst>
                                          <p:attrName>fill.on</p:attrName>
                                        </p:attrNameLst>
                                      </p:cBhvr>
                                      <p:to>
                                        <p:strVal val="true"/>
                                      </p:to>
                                    </p:set>
                                  </p:childTnLst>
                                </p:cTn>
                              </p:par>
                              <p:par>
                                <p:cTn id="241" presetID="1" presetClass="emph" presetSubtype="2" fill="hold" nodeType="withEffect">
                                  <p:stCondLst>
                                    <p:cond delay="0"/>
                                  </p:stCondLst>
                                  <p:childTnLst>
                                    <p:animClr clrSpc="rgb" dir="cw">
                                      <p:cBhvr>
                                        <p:cTn id="242" dur="2000" fill="hold"/>
                                        <p:tgtEl>
                                          <p:spTgt spid="120"/>
                                        </p:tgtEl>
                                        <p:attrNameLst>
                                          <p:attrName>fillcolor</p:attrName>
                                        </p:attrNameLst>
                                      </p:cBhvr>
                                      <p:to>
                                        <a:srgbClr val="000000"/>
                                      </p:to>
                                    </p:animClr>
                                    <p:set>
                                      <p:cBhvr>
                                        <p:cTn id="243" dur="2000" fill="hold"/>
                                        <p:tgtEl>
                                          <p:spTgt spid="120"/>
                                        </p:tgtEl>
                                        <p:attrNameLst>
                                          <p:attrName>fill.type</p:attrName>
                                        </p:attrNameLst>
                                      </p:cBhvr>
                                      <p:to>
                                        <p:strVal val="solid"/>
                                      </p:to>
                                    </p:set>
                                    <p:set>
                                      <p:cBhvr>
                                        <p:cTn id="244" dur="2000" fill="hold"/>
                                        <p:tgtEl>
                                          <p:spTgt spid="1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2" grpId="0" animBg="1"/>
      <p:bldP spid="74" grpId="0" animBg="1"/>
      <p:bldP spid="75" grpId="0" animBg="1"/>
      <p:bldP spid="77" grpId="0" animBg="1"/>
      <p:bldP spid="79" grpId="0" animBg="1"/>
      <p:bldP spid="81" grpId="0" animBg="1"/>
      <p:bldP spid="85" grpId="0" animBg="1"/>
      <p:bldP spid="98" grpId="0" animBg="1"/>
      <p:bldP spid="99" grpId="0" animBg="1"/>
      <p:bldP spid="102" grpId="0" animBg="1"/>
      <p:bldP spid="103" grpId="0" animBg="1"/>
      <p:bldP spid="56" grpId="0" animBg="1"/>
      <p:bldP spid="57" grpId="0" animBg="1"/>
      <p:bldP spid="60" grpId="0" animBg="1"/>
      <p:bldP spid="61" grpId="0" animBg="1"/>
      <p:bldP spid="62" grpId="0" animBg="1"/>
      <p:bldP spid="65" grpId="0" animBg="1"/>
      <p:bldP spid="66" grpId="0" animBg="1"/>
      <p:bldP spid="104" grpId="0" animBg="1"/>
      <p:bldP spid="105" grpId="0" animBg="1"/>
      <p:bldP spid="108" grpId="0" animBg="1"/>
      <p:bldP spid="109" grpId="0" animBg="1"/>
      <p:bldP spid="110" grpId="0" animBg="1"/>
      <p:bldP spid="111" grpId="0" animBg="1"/>
      <p:bldP spid="114" grpId="0" animBg="1"/>
      <p:bldP spid="115" grpId="0" animBg="1"/>
      <p:bldP spid="116" grpId="0" animBg="1"/>
      <p:bldP spid="117" grpId="0" animBg="1"/>
      <p:bldP spid="12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48596" y="2902139"/>
            <a:ext cx="4700646"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红黑树添加元素</a:t>
            </a:r>
            <a:endParaRPr lang="en-US" altLang="zh-CN" sz="4800" dirty="0">
              <a:solidFill>
                <a:schemeClr val="tx1"/>
              </a:solidFill>
              <a:latin typeface="+mj-ea"/>
              <a:ea typeface="+mj-ea"/>
            </a:endParaRPr>
          </a:p>
        </p:txBody>
      </p:sp>
      <p:grpSp>
        <p:nvGrpSpPr>
          <p:cNvPr id="40" name="组合 39"/>
          <p:cNvGrpSpPr/>
          <p:nvPr/>
        </p:nvGrpSpPr>
        <p:grpSpPr>
          <a:xfrm>
            <a:off x="5891448" y="4367109"/>
            <a:ext cx="1977928" cy="4221034"/>
            <a:chOff x="2545533" y="2183554"/>
            <a:chExt cx="988964" cy="2110517"/>
          </a:xfrm>
        </p:grpSpPr>
        <p:sp>
          <p:nvSpPr>
            <p:cNvPr id="104" name="椭圆 103"/>
            <p:cNvSpPr/>
            <p:nvPr/>
          </p:nvSpPr>
          <p:spPr>
            <a:xfrm>
              <a:off x="3001109" y="2183554"/>
              <a:ext cx="533388" cy="482571"/>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bg2"/>
                </a:solidFill>
                <a:latin typeface="+mj-ea"/>
                <a:ea typeface="+mj-ea"/>
              </a:endParaRPr>
            </a:p>
          </p:txBody>
        </p:sp>
        <p:sp>
          <p:nvSpPr>
            <p:cNvPr id="105" name="椭圆 104"/>
            <p:cNvSpPr/>
            <p:nvPr/>
          </p:nvSpPr>
          <p:spPr>
            <a:xfrm>
              <a:off x="2545533" y="2996629"/>
              <a:ext cx="533388" cy="482571"/>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cxnSp>
          <p:nvCxnSpPr>
            <p:cNvPr id="106" name="直接连接符 105"/>
            <p:cNvCxnSpPr>
              <a:stCxn id="104" idx="3"/>
              <a:endCxn id="105" idx="0"/>
            </p:cNvCxnSpPr>
            <p:nvPr/>
          </p:nvCxnSpPr>
          <p:spPr>
            <a:xfrm flipH="1">
              <a:off x="2812227" y="2595454"/>
              <a:ext cx="266995" cy="401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05" idx="4"/>
              <a:endCxn id="137" idx="1"/>
            </p:cNvCxnSpPr>
            <p:nvPr/>
          </p:nvCxnSpPr>
          <p:spPr>
            <a:xfrm>
              <a:off x="2812227" y="3479200"/>
              <a:ext cx="266995" cy="402971"/>
            </a:xfrm>
            <a:prstGeom prst="line">
              <a:avLst/>
            </a:prstGeom>
          </p:spPr>
          <p:style>
            <a:lnRef idx="1">
              <a:schemeClr val="accent1"/>
            </a:lnRef>
            <a:fillRef idx="0">
              <a:schemeClr val="accent1"/>
            </a:fillRef>
            <a:effectRef idx="0">
              <a:schemeClr val="accent1"/>
            </a:effectRef>
            <a:fontRef idx="minor">
              <a:schemeClr val="tx1"/>
            </a:fontRef>
          </p:style>
        </p:cxnSp>
        <p:sp>
          <p:nvSpPr>
            <p:cNvPr id="137" name="椭圆 136"/>
            <p:cNvSpPr/>
            <p:nvPr/>
          </p:nvSpPr>
          <p:spPr>
            <a:xfrm>
              <a:off x="3001109" y="3811500"/>
              <a:ext cx="533388" cy="482571"/>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grpSp>
      <p:grpSp>
        <p:nvGrpSpPr>
          <p:cNvPr id="41" name="组合 40"/>
          <p:cNvGrpSpPr/>
          <p:nvPr/>
        </p:nvGrpSpPr>
        <p:grpSpPr>
          <a:xfrm>
            <a:off x="9156041" y="4731742"/>
            <a:ext cx="3876606" cy="4021148"/>
            <a:chOff x="4143498" y="2334279"/>
            <a:chExt cx="1938303" cy="2010574"/>
          </a:xfrm>
        </p:grpSpPr>
        <p:sp>
          <p:nvSpPr>
            <p:cNvPr id="138" name="椭圆 137"/>
            <p:cNvSpPr/>
            <p:nvPr/>
          </p:nvSpPr>
          <p:spPr>
            <a:xfrm>
              <a:off x="5548413" y="2334279"/>
              <a:ext cx="533388" cy="482571"/>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sp>
          <p:nvSpPr>
            <p:cNvPr id="139" name="椭圆 138"/>
            <p:cNvSpPr/>
            <p:nvPr/>
          </p:nvSpPr>
          <p:spPr>
            <a:xfrm>
              <a:off x="4754798" y="3048144"/>
              <a:ext cx="533388" cy="482571"/>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cxnSp>
          <p:nvCxnSpPr>
            <p:cNvPr id="140" name="直接连接符 139"/>
            <p:cNvCxnSpPr>
              <a:stCxn id="138" idx="3"/>
              <a:endCxn id="139" idx="7"/>
            </p:cNvCxnSpPr>
            <p:nvPr/>
          </p:nvCxnSpPr>
          <p:spPr>
            <a:xfrm flipH="1">
              <a:off x="5210073" y="2746179"/>
              <a:ext cx="416453" cy="372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39" idx="3"/>
              <a:endCxn id="142" idx="0"/>
            </p:cNvCxnSpPr>
            <p:nvPr/>
          </p:nvCxnSpPr>
          <p:spPr>
            <a:xfrm flipH="1">
              <a:off x="4410192" y="3460044"/>
              <a:ext cx="422719" cy="402238"/>
            </a:xfrm>
            <a:prstGeom prst="line">
              <a:avLst/>
            </a:prstGeom>
          </p:spPr>
          <p:style>
            <a:lnRef idx="1">
              <a:schemeClr val="accent1"/>
            </a:lnRef>
            <a:fillRef idx="0">
              <a:schemeClr val="accent1"/>
            </a:fillRef>
            <a:effectRef idx="0">
              <a:schemeClr val="accent1"/>
            </a:effectRef>
            <a:fontRef idx="minor">
              <a:schemeClr val="tx1"/>
            </a:fontRef>
          </p:style>
        </p:cxnSp>
        <p:sp>
          <p:nvSpPr>
            <p:cNvPr id="142" name="椭圆 141"/>
            <p:cNvSpPr/>
            <p:nvPr/>
          </p:nvSpPr>
          <p:spPr>
            <a:xfrm>
              <a:off x="4143498" y="3862282"/>
              <a:ext cx="533388" cy="482571"/>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grpSp>
      <p:grpSp>
        <p:nvGrpSpPr>
          <p:cNvPr id="44" name="组合 43"/>
          <p:cNvGrpSpPr/>
          <p:nvPr/>
        </p:nvGrpSpPr>
        <p:grpSpPr>
          <a:xfrm>
            <a:off x="1546348" y="5114804"/>
            <a:ext cx="1977928" cy="2591292"/>
            <a:chOff x="718954" y="1942269"/>
            <a:chExt cx="988964" cy="1295646"/>
          </a:xfrm>
        </p:grpSpPr>
        <p:sp>
          <p:nvSpPr>
            <p:cNvPr id="143" name="椭圆 142"/>
            <p:cNvSpPr/>
            <p:nvPr/>
          </p:nvSpPr>
          <p:spPr>
            <a:xfrm>
              <a:off x="1174530" y="1942269"/>
              <a:ext cx="533388" cy="482571"/>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sp>
          <p:nvSpPr>
            <p:cNvPr id="144" name="椭圆 143"/>
            <p:cNvSpPr/>
            <p:nvPr/>
          </p:nvSpPr>
          <p:spPr>
            <a:xfrm>
              <a:off x="718954" y="2755344"/>
              <a:ext cx="533388" cy="482571"/>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cxnSp>
          <p:nvCxnSpPr>
            <p:cNvPr id="145" name="直接连接符 144"/>
            <p:cNvCxnSpPr>
              <a:stCxn id="143" idx="3"/>
              <a:endCxn id="144" idx="0"/>
            </p:cNvCxnSpPr>
            <p:nvPr/>
          </p:nvCxnSpPr>
          <p:spPr>
            <a:xfrm flipH="1">
              <a:off x="985648" y="2354169"/>
              <a:ext cx="266995" cy="40117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14180764" y="5797158"/>
            <a:ext cx="4027556" cy="2711984"/>
            <a:chOff x="6823688" y="2416008"/>
            <a:chExt cx="2013778" cy="1355992"/>
          </a:xfrm>
        </p:grpSpPr>
        <p:sp>
          <p:nvSpPr>
            <p:cNvPr id="146" name="椭圆 145"/>
            <p:cNvSpPr/>
            <p:nvPr/>
          </p:nvSpPr>
          <p:spPr>
            <a:xfrm>
              <a:off x="7617303" y="2416008"/>
              <a:ext cx="533388" cy="482571"/>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sp>
          <p:nvSpPr>
            <p:cNvPr id="147" name="椭圆 146"/>
            <p:cNvSpPr/>
            <p:nvPr/>
          </p:nvSpPr>
          <p:spPr>
            <a:xfrm>
              <a:off x="6823688" y="3129873"/>
              <a:ext cx="533388" cy="482571"/>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cxnSp>
          <p:nvCxnSpPr>
            <p:cNvPr id="148" name="直接连接符 147"/>
            <p:cNvCxnSpPr>
              <a:stCxn id="146" idx="3"/>
              <a:endCxn id="147" idx="7"/>
            </p:cNvCxnSpPr>
            <p:nvPr/>
          </p:nvCxnSpPr>
          <p:spPr>
            <a:xfrm flipH="1">
              <a:off x="7278963" y="2827908"/>
              <a:ext cx="416453" cy="372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146" idx="5"/>
              <a:endCxn id="150" idx="0"/>
            </p:cNvCxnSpPr>
            <p:nvPr/>
          </p:nvCxnSpPr>
          <p:spPr>
            <a:xfrm>
              <a:off x="8072578" y="2827908"/>
              <a:ext cx="498194" cy="461521"/>
            </a:xfrm>
            <a:prstGeom prst="line">
              <a:avLst/>
            </a:prstGeom>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a:off x="8304078" y="3289429"/>
              <a:ext cx="533388" cy="482571"/>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grpSp>
      <p:grpSp>
        <p:nvGrpSpPr>
          <p:cNvPr id="43" name="组合 42"/>
          <p:cNvGrpSpPr/>
          <p:nvPr/>
        </p:nvGrpSpPr>
        <p:grpSpPr>
          <a:xfrm>
            <a:off x="19629064" y="5867532"/>
            <a:ext cx="4027556" cy="2711984"/>
            <a:chOff x="9547838" y="2636244"/>
            <a:chExt cx="2013778" cy="1355992"/>
          </a:xfrm>
        </p:grpSpPr>
        <p:sp>
          <p:nvSpPr>
            <p:cNvPr id="151" name="椭圆 150"/>
            <p:cNvSpPr/>
            <p:nvPr/>
          </p:nvSpPr>
          <p:spPr>
            <a:xfrm>
              <a:off x="10341453" y="2636244"/>
              <a:ext cx="533388" cy="482571"/>
            </a:xfrm>
            <a:prstGeom prst="ellipse">
              <a:avLst/>
            </a:prstGeom>
            <a:solidFill>
              <a:srgbClr val="FF0000"/>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sp>
          <p:nvSpPr>
            <p:cNvPr id="152" name="椭圆 151"/>
            <p:cNvSpPr/>
            <p:nvPr/>
          </p:nvSpPr>
          <p:spPr>
            <a:xfrm>
              <a:off x="9547838" y="3350109"/>
              <a:ext cx="533388" cy="482571"/>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cxnSp>
          <p:nvCxnSpPr>
            <p:cNvPr id="153" name="直接连接符 152"/>
            <p:cNvCxnSpPr>
              <a:stCxn id="151" idx="3"/>
              <a:endCxn id="152" idx="7"/>
            </p:cNvCxnSpPr>
            <p:nvPr/>
          </p:nvCxnSpPr>
          <p:spPr>
            <a:xfrm flipH="1">
              <a:off x="10003113" y="3048144"/>
              <a:ext cx="416453" cy="372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151" idx="5"/>
              <a:endCxn id="155" idx="0"/>
            </p:cNvCxnSpPr>
            <p:nvPr/>
          </p:nvCxnSpPr>
          <p:spPr>
            <a:xfrm>
              <a:off x="10796728" y="3048144"/>
              <a:ext cx="498194" cy="461521"/>
            </a:xfrm>
            <a:prstGeom prst="line">
              <a:avLst/>
            </a:prstGeom>
          </p:spPr>
          <p:style>
            <a:lnRef idx="1">
              <a:schemeClr val="accent1"/>
            </a:lnRef>
            <a:fillRef idx="0">
              <a:schemeClr val="accent1"/>
            </a:fillRef>
            <a:effectRef idx="0">
              <a:schemeClr val="accent1"/>
            </a:effectRef>
            <a:fontRef idx="minor">
              <a:schemeClr val="tx1"/>
            </a:fontRef>
          </p:style>
        </p:cxnSp>
        <p:sp>
          <p:nvSpPr>
            <p:cNvPr id="155" name="椭圆 154"/>
            <p:cNvSpPr/>
            <p:nvPr/>
          </p:nvSpPr>
          <p:spPr>
            <a:xfrm>
              <a:off x="11028228" y="3509665"/>
              <a:ext cx="533388" cy="482571"/>
            </a:xfrm>
            <a:prstGeom prst="ellipse">
              <a:avLst/>
            </a:prstGeom>
            <a:solidFill>
              <a:schemeClr val="tx1"/>
            </a:solidFill>
            <a:ln w="19050">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4000" dirty="0">
                <a:solidFill>
                  <a:schemeClr val="tx1"/>
                </a:solidFill>
                <a:latin typeface="+mj-ea"/>
                <a:ea typeface="+mj-ea"/>
              </a:endParaRPr>
            </a:p>
          </p:txBody>
        </p:sp>
      </p:grpSp>
      <p:sp>
        <p:nvSpPr>
          <p:cNvPr id="46" name="下弧形箭头 45"/>
          <p:cNvSpPr/>
          <p:nvPr/>
        </p:nvSpPr>
        <p:spPr>
          <a:xfrm>
            <a:off x="1485388" y="8270318"/>
            <a:ext cx="15895832" cy="271332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158" name="下弧形箭头 157"/>
          <p:cNvSpPr/>
          <p:nvPr/>
        </p:nvSpPr>
        <p:spPr>
          <a:xfrm>
            <a:off x="1785743" y="8579516"/>
            <a:ext cx="9396162" cy="163128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47" name="燕尾形箭头 46"/>
          <p:cNvSpPr/>
          <p:nvPr/>
        </p:nvSpPr>
        <p:spPr>
          <a:xfrm>
            <a:off x="12626284" y="6308272"/>
            <a:ext cx="1554480" cy="74769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R</a:t>
            </a:r>
            <a:endParaRPr lang="zh-CN" altLang="en-US" dirty="0">
              <a:solidFill>
                <a:schemeClr val="tx1"/>
              </a:solidFill>
            </a:endParaRPr>
          </a:p>
        </p:txBody>
      </p:sp>
      <p:sp>
        <p:nvSpPr>
          <p:cNvPr id="160" name="燕尾形箭头 159"/>
          <p:cNvSpPr/>
          <p:nvPr/>
        </p:nvSpPr>
        <p:spPr>
          <a:xfrm>
            <a:off x="7894320" y="5976254"/>
            <a:ext cx="1554480" cy="74769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L</a:t>
            </a:r>
            <a:endParaRPr lang="zh-CN" altLang="en-US" dirty="0">
              <a:solidFill>
                <a:schemeClr val="tx1"/>
              </a:solidFill>
            </a:endParaRPr>
          </a:p>
        </p:txBody>
      </p:sp>
      <p:sp>
        <p:nvSpPr>
          <p:cNvPr id="161" name="燕尾形箭头 160"/>
          <p:cNvSpPr/>
          <p:nvPr/>
        </p:nvSpPr>
        <p:spPr>
          <a:xfrm>
            <a:off x="3840480" y="5976254"/>
            <a:ext cx="1554480" cy="74769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endParaRPr lang="zh-CN" altLang="en-US">
              <a:solidFill>
                <a:schemeClr val="tx1"/>
              </a:solidFill>
            </a:endParaRPr>
          </a:p>
        </p:txBody>
      </p:sp>
      <p:sp>
        <p:nvSpPr>
          <p:cNvPr id="162" name="燕尾形箭头 161"/>
          <p:cNvSpPr/>
          <p:nvPr/>
        </p:nvSpPr>
        <p:spPr>
          <a:xfrm>
            <a:off x="18208320" y="6200486"/>
            <a:ext cx="1554480" cy="74769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l"/>
            <a:r>
              <a:rPr lang="en-US" altLang="zh-CN" dirty="0">
                <a:solidFill>
                  <a:schemeClr val="tx1"/>
                </a:solidFill>
              </a:rPr>
              <a:t>CF</a:t>
            </a:r>
            <a:endParaRPr lang="zh-CN" altLang="en-US" dirty="0">
              <a:solidFill>
                <a:schemeClr val="tx1"/>
              </a:solidFill>
            </a:endParaRPr>
          </a:p>
        </p:txBody>
      </p:sp>
      <p:sp>
        <p:nvSpPr>
          <p:cNvPr id="4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48"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9"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50"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1"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2"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3"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4"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55" name="圆角矩形 54"/>
          <p:cNvSpPr/>
          <p:nvPr/>
        </p:nvSpPr>
        <p:spPr>
          <a:xfrm>
            <a:off x="1150021" y="2902139"/>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04104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wipe(left)">
                                      <p:cBhvr>
                                        <p:cTn id="12" dur="5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0"/>
                                        </p:tgtEl>
                                        <p:attrNameLst>
                                          <p:attrName>style.visibility</p:attrName>
                                        </p:attrNameLst>
                                      </p:cBhvr>
                                      <p:to>
                                        <p:strVal val="visible"/>
                                      </p:to>
                                    </p:set>
                                    <p:animEffect transition="in" filter="wipe(left)">
                                      <p:cBhvr>
                                        <p:cTn id="22" dur="500"/>
                                        <p:tgtEl>
                                          <p:spTgt spid="16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left)">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2"/>
                                        </p:tgtEl>
                                        <p:attrNameLst>
                                          <p:attrName>style.visibility</p:attrName>
                                        </p:attrNameLst>
                                      </p:cBhvr>
                                      <p:to>
                                        <p:strVal val="visible"/>
                                      </p:to>
                                    </p:set>
                                    <p:animEffect transition="in" filter="wipe(left)">
                                      <p:cBhvr>
                                        <p:cTn id="42" dur="500"/>
                                        <p:tgtEl>
                                          <p:spTgt spid="16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8"/>
                                        </p:tgtEl>
                                        <p:attrNameLst>
                                          <p:attrName>style.visibility</p:attrName>
                                        </p:attrNameLst>
                                      </p:cBhvr>
                                      <p:to>
                                        <p:strVal val="visible"/>
                                      </p:to>
                                    </p:set>
                                    <p:animEffect transition="in" filter="wipe(left)">
                                      <p:cBhvr>
                                        <p:cTn id="52" dur="500"/>
                                        <p:tgtEl>
                                          <p:spTgt spid="15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left)">
                                      <p:cBhvr>
                                        <p:cTn id="5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158" grpId="0" animBg="1"/>
      <p:bldP spid="47" grpId="0" animBg="1"/>
      <p:bldP spid="160" grpId="0" animBg="1"/>
      <p:bldP spid="161" grpId="0" animBg="1"/>
      <p:bldP spid="16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5131" y="2681536"/>
            <a:ext cx="5319405" cy="923330"/>
          </a:xfrm>
          <a:prstGeom prst="rect">
            <a:avLst/>
          </a:prstGeom>
          <a:noFill/>
        </p:spPr>
        <p:txBody>
          <a:bodyPr wrap="none" lIns="182880" tIns="91440" rIns="182880" bIns="91440" rtlCol="0">
            <a:spAutoFit/>
          </a:bodyPr>
          <a:lstStyle/>
          <a:p>
            <a:pPr algn="l"/>
            <a:r>
              <a:rPr lang="zh-CN" altLang="en-US" sz="4800" dirty="0">
                <a:solidFill>
                  <a:schemeClr val="tx1"/>
                </a:solidFill>
                <a:latin typeface="+mj-ea"/>
                <a:ea typeface="+mj-ea"/>
              </a:rPr>
              <a:t>三种树的应用场景</a:t>
            </a:r>
            <a:endParaRPr lang="en-US" altLang="zh-CN" sz="4800" dirty="0">
              <a:solidFill>
                <a:schemeClr val="tx1"/>
              </a:solidFill>
              <a:latin typeface="+mj-ea"/>
              <a:ea typeface="+mj-ea"/>
            </a:endParaRPr>
          </a:p>
        </p:txBody>
      </p:sp>
      <p:sp>
        <p:nvSpPr>
          <p:cNvPr id="2" name="TextBox 1"/>
          <p:cNvSpPr txBox="1"/>
          <p:nvPr/>
        </p:nvSpPr>
        <p:spPr>
          <a:xfrm>
            <a:off x="1618047" y="4337720"/>
            <a:ext cx="22817785" cy="5724644"/>
          </a:xfrm>
          <a:prstGeom prst="rect">
            <a:avLst/>
          </a:prstGeom>
          <a:noFill/>
        </p:spPr>
        <p:txBody>
          <a:bodyPr wrap="none" lIns="182880" tIns="91440" rIns="182880" bIns="91440" rtlCol="0">
            <a:spAutoFit/>
          </a:bodyPr>
          <a:lstStyle/>
          <a:p>
            <a:pPr marL="571500" indent="-571500" algn="l">
              <a:lnSpc>
                <a:spcPct val="200000"/>
              </a:lnSpc>
              <a:buFont typeface="Wingdings" pitchFamily="2" charset="2"/>
              <a:buChar char="u"/>
            </a:pPr>
            <a:r>
              <a:rPr lang="zh-CN" altLang="en-US" sz="4000" dirty="0">
                <a:solidFill>
                  <a:schemeClr val="tx1"/>
                </a:solidFill>
              </a:rPr>
              <a:t>对于完全随机的数据，</a:t>
            </a:r>
            <a:r>
              <a:rPr lang="en-US" altLang="zh-CN" sz="4000" dirty="0">
                <a:solidFill>
                  <a:schemeClr val="tx1"/>
                </a:solidFill>
              </a:rPr>
              <a:t>BST</a:t>
            </a:r>
            <a:r>
              <a:rPr lang="zh-CN" altLang="en-US" sz="4000" dirty="0">
                <a:solidFill>
                  <a:schemeClr val="tx1"/>
                </a:solidFill>
              </a:rPr>
              <a:t>不会出现一侧偏斜的情况，极端情况下会退化成链表或者非常不平衡树</a:t>
            </a:r>
            <a:endParaRPr lang="en-US" altLang="zh-CN" sz="4000" dirty="0">
              <a:solidFill>
                <a:schemeClr val="tx1"/>
              </a:solidFill>
            </a:endParaRPr>
          </a:p>
          <a:p>
            <a:pPr marL="571500" indent="-571500" algn="l">
              <a:lnSpc>
                <a:spcPct val="200000"/>
              </a:lnSpc>
              <a:buFont typeface="Wingdings" pitchFamily="2" charset="2"/>
              <a:buChar char="u"/>
            </a:pPr>
            <a:r>
              <a:rPr lang="zh-CN" altLang="en-US" sz="4000" dirty="0">
                <a:solidFill>
                  <a:schemeClr val="tx1"/>
                </a:solidFill>
              </a:rPr>
              <a:t>对于查询较多的业务场景，</a:t>
            </a:r>
            <a:r>
              <a:rPr lang="en-US" altLang="zh-CN" sz="4000" dirty="0">
                <a:solidFill>
                  <a:schemeClr val="tx1"/>
                </a:solidFill>
              </a:rPr>
              <a:t>AVL</a:t>
            </a:r>
            <a:r>
              <a:rPr lang="zh-CN" altLang="en-US" sz="4000" dirty="0">
                <a:solidFill>
                  <a:schemeClr val="tx1"/>
                </a:solidFill>
              </a:rPr>
              <a:t>是最佳的选择</a:t>
            </a:r>
            <a:endParaRPr lang="en-US" altLang="zh-CN" sz="4000" dirty="0">
              <a:solidFill>
                <a:schemeClr val="tx1"/>
              </a:solidFill>
            </a:endParaRPr>
          </a:p>
          <a:p>
            <a:pPr marL="571500" indent="-571500" algn="l">
              <a:lnSpc>
                <a:spcPct val="200000"/>
              </a:lnSpc>
              <a:buFont typeface="Wingdings" pitchFamily="2" charset="2"/>
              <a:buChar char="u"/>
            </a:pPr>
            <a:r>
              <a:rPr lang="en-US" altLang="zh-CN" sz="4000" dirty="0">
                <a:solidFill>
                  <a:schemeClr val="tx1"/>
                </a:solidFill>
              </a:rPr>
              <a:t>RBT</a:t>
            </a:r>
            <a:r>
              <a:rPr lang="zh-CN" altLang="en-US" sz="4000" dirty="0">
                <a:solidFill>
                  <a:schemeClr val="tx1"/>
                </a:solidFill>
              </a:rPr>
              <a:t>的综合性能更优</a:t>
            </a:r>
            <a:endParaRPr lang="en-US" altLang="zh-CN" sz="4000" dirty="0">
              <a:solidFill>
                <a:schemeClr val="tx1"/>
              </a:solidFill>
            </a:endParaRPr>
          </a:p>
          <a:p>
            <a:pPr marL="571500" indent="-571500" algn="l">
              <a:lnSpc>
                <a:spcPct val="200000"/>
              </a:lnSpc>
              <a:buFont typeface="Wingdings" pitchFamily="2" charset="2"/>
              <a:buChar char="u"/>
            </a:pPr>
            <a:r>
              <a:rPr lang="en-US" altLang="zh-CN" sz="4000" dirty="0" err="1">
                <a:solidFill>
                  <a:schemeClr val="tx1"/>
                </a:solidFill>
              </a:rPr>
              <a:t>HashMap</a:t>
            </a:r>
            <a:r>
              <a:rPr lang="zh-CN" altLang="en-US" sz="4000" dirty="0">
                <a:solidFill>
                  <a:schemeClr val="tx1"/>
                </a:solidFill>
              </a:rPr>
              <a:t>在</a:t>
            </a:r>
            <a:r>
              <a:rPr lang="en-US" altLang="zh-CN" sz="4000" dirty="0">
                <a:solidFill>
                  <a:schemeClr val="tx1"/>
                </a:solidFill>
              </a:rPr>
              <a:t>Java8</a:t>
            </a:r>
            <a:r>
              <a:rPr lang="zh-CN" altLang="en-US" sz="4000" dirty="0">
                <a:solidFill>
                  <a:schemeClr val="tx1"/>
                </a:solidFill>
              </a:rPr>
              <a:t>后引入了红黑树，</a:t>
            </a:r>
            <a:r>
              <a:rPr lang="en-US" altLang="zh-CN" sz="4000" dirty="0" err="1">
                <a:solidFill>
                  <a:schemeClr val="tx1"/>
                </a:solidFill>
              </a:rPr>
              <a:t>TreeMap</a:t>
            </a:r>
            <a:r>
              <a:rPr lang="zh-CN" altLang="en-US" sz="4000" dirty="0">
                <a:solidFill>
                  <a:schemeClr val="tx1"/>
                </a:solidFill>
              </a:rPr>
              <a:t>、</a:t>
            </a:r>
            <a:r>
              <a:rPr lang="en-US" altLang="zh-CN" sz="4000" dirty="0" err="1">
                <a:solidFill>
                  <a:schemeClr val="tx1"/>
                </a:solidFill>
              </a:rPr>
              <a:t>TreeSet</a:t>
            </a:r>
            <a:r>
              <a:rPr lang="zh-CN" altLang="en-US" sz="4000" dirty="0">
                <a:solidFill>
                  <a:schemeClr val="tx1"/>
                </a:solidFill>
              </a:rPr>
              <a:t>的底层也是红黑树</a:t>
            </a:r>
            <a:endParaRPr lang="en-US" altLang="zh-CN" sz="4000" dirty="0">
              <a:solidFill>
                <a:schemeClr val="tx1"/>
              </a:solidFill>
            </a:endParaRPr>
          </a:p>
          <a:p>
            <a:pPr algn="l"/>
            <a:endParaRPr lang="en-US" altLang="zh-CN" sz="4000" dirty="0">
              <a:solidFill>
                <a:schemeClr val="tx1"/>
              </a:solidFill>
            </a:endParaRPr>
          </a:p>
        </p:txBody>
      </p:sp>
      <p:sp>
        <p:nvSpPr>
          <p:cNvPr id="11"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2</a:t>
            </a:r>
            <a:endParaRPr dirty="0"/>
          </a:p>
        </p:txBody>
      </p:sp>
      <p:sp>
        <p:nvSpPr>
          <p:cNvPr id="12"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13"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14"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8" name="企业业绩展现"/>
          <p:cNvSpPr txBox="1"/>
          <p:nvPr/>
        </p:nvSpPr>
        <p:spPr>
          <a:xfrm>
            <a:off x="3099377" y="958297"/>
            <a:ext cx="2410916"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树和</a:t>
            </a:r>
            <a:r>
              <a:rPr lang="en-US" altLang="zh-CN" dirty="0"/>
              <a:t>Hash</a:t>
            </a:r>
            <a:r>
              <a:rPr lang="zh-CN" altLang="en-US" dirty="0"/>
              <a:t>表</a:t>
            </a:r>
            <a:endParaRPr lang="en-US" altLang="zh-CN" dirty="0"/>
          </a:p>
        </p:txBody>
      </p:sp>
      <p:sp>
        <p:nvSpPr>
          <p:cNvPr id="19" name="圆角矩形 18"/>
          <p:cNvSpPr/>
          <p:nvPr/>
        </p:nvSpPr>
        <p:spPr>
          <a:xfrm>
            <a:off x="1016937" y="2587073"/>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48885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3"/>
          <a:stretch>
            <a:fillRect/>
          </a:stretch>
        </p:blipFill>
        <p:spPr>
          <a:xfrm>
            <a:off x="3545841" y="1896110"/>
            <a:ext cx="14565630" cy="10167620"/>
          </a:xfrm>
          <a:prstGeom prst="rect">
            <a:avLst/>
          </a:prstGeom>
          <a:noFill/>
          <a:ln>
            <a:solidFill>
              <a:schemeClr val="tx1"/>
            </a:solidFill>
          </a:ln>
        </p:spPr>
      </p:pic>
      <p:sp>
        <p:nvSpPr>
          <p:cNvPr id="4"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3</a:t>
            </a:r>
            <a:endParaRPr dirty="0"/>
          </a:p>
        </p:txBody>
      </p:sp>
      <p:sp>
        <p:nvSpPr>
          <p:cNvPr id="5"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6" name="图像" descr="图像"/>
          <p:cNvPicPr>
            <a:picLocks noChangeAspect="1"/>
          </p:cNvPicPr>
          <p:nvPr/>
        </p:nvPicPr>
        <p:blipFill>
          <a:blip r:embed="rId4"/>
          <a:stretch>
            <a:fillRect/>
          </a:stretch>
        </p:blipFill>
        <p:spPr>
          <a:xfrm>
            <a:off x="21197540" y="1410242"/>
            <a:ext cx="2173453" cy="337583"/>
          </a:xfrm>
          <a:prstGeom prst="rect">
            <a:avLst/>
          </a:prstGeom>
          <a:ln w="12700">
            <a:miter lim="400000"/>
            <a:headEnd/>
            <a:tailEnd/>
          </a:ln>
        </p:spPr>
      </p:pic>
      <p:sp>
        <p:nvSpPr>
          <p:cNvPr id="7"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a:t>Java</a:t>
            </a:r>
            <a:r>
              <a:rPr lang="zh-CN" altLang="en-US" dirty="0"/>
              <a:t>常用集合源码分析</a:t>
            </a:r>
            <a:endParaRPr lang="en-US" altLang="zh-CN" dirty="0"/>
          </a:p>
        </p:txBody>
      </p:sp>
    </p:spTree>
    <p:extLst>
      <p:ext uri="{BB962C8B-B14F-4D97-AF65-F5344CB8AC3E}">
        <p14:creationId xmlns:p14="http://schemas.microsoft.com/office/powerpoint/2010/main" val="262630658"/>
      </p:ext>
    </p:extLst>
  </p:cSld>
  <p:clrMapOvr>
    <a:masterClrMapping/>
  </p:clrMapOvr>
  <p:transition spd="slow" advClick="0" advTm="4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0" name="文本框 99"/>
          <p:cNvSpPr txBox="1"/>
          <p:nvPr/>
        </p:nvSpPr>
        <p:spPr>
          <a:xfrm>
            <a:off x="1308101" y="1950720"/>
            <a:ext cx="22353270" cy="797560"/>
          </a:xfrm>
          <a:prstGeom prst="rect">
            <a:avLst/>
          </a:prstGeom>
          <a:noFill/>
          <a:ln w="9525">
            <a:noFill/>
          </a:ln>
        </p:spPr>
        <p:txBody>
          <a:bodyPr wrap="square" lIns="182880" tIns="91440" rIns="182880" bIns="91440" anchor="t">
            <a:spAutoFit/>
          </a:bodyPr>
          <a:lstStyle/>
          <a:p>
            <a:r>
              <a:rPr lang="en-US" altLang="zh-CN" sz="4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Collection</a:t>
            </a:r>
            <a:r>
              <a:rPr lang="zh-CN" altLang="en-US" sz="4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接口</a:t>
            </a:r>
          </a:p>
        </p:txBody>
      </p:sp>
      <p:pic>
        <p:nvPicPr>
          <p:cNvPr id="24" name="图片 23"/>
          <p:cNvPicPr>
            <a:picLocks noChangeAspect="1"/>
          </p:cNvPicPr>
          <p:nvPr/>
        </p:nvPicPr>
        <p:blipFill>
          <a:blip r:embed="rId3"/>
          <a:stretch>
            <a:fillRect/>
          </a:stretch>
        </p:blipFill>
        <p:spPr>
          <a:xfrm>
            <a:off x="2338070" y="3022601"/>
            <a:ext cx="14935200" cy="8403590"/>
          </a:xfrm>
          <a:prstGeom prst="rect">
            <a:avLst/>
          </a:prstGeom>
          <a:noFill/>
          <a:ln>
            <a:noFill/>
          </a:ln>
        </p:spPr>
      </p:pic>
      <p:sp>
        <p:nvSpPr>
          <p:cNvPr id="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3</a:t>
            </a:r>
            <a:endParaRPr dirty="0"/>
          </a:p>
        </p:txBody>
      </p:sp>
      <p:sp>
        <p:nvSpPr>
          <p:cNvPr id="6"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像" descr="图像"/>
          <p:cNvPicPr>
            <a:picLocks noChangeAspect="1"/>
          </p:cNvPicPr>
          <p:nvPr/>
        </p:nvPicPr>
        <p:blipFill>
          <a:blip r:embed="rId4"/>
          <a:stretch>
            <a:fillRect/>
          </a:stretch>
        </p:blipFill>
        <p:spPr>
          <a:xfrm>
            <a:off x="21197540" y="1410242"/>
            <a:ext cx="2173453" cy="337583"/>
          </a:xfrm>
          <a:prstGeom prst="rect">
            <a:avLst/>
          </a:prstGeom>
          <a:ln w="12700">
            <a:miter lim="400000"/>
            <a:headEnd/>
            <a:tailEnd/>
          </a:ln>
        </p:spPr>
      </p:pic>
      <p:sp>
        <p:nvSpPr>
          <p:cNvPr id="8"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a:t>Java</a:t>
            </a:r>
            <a:r>
              <a:rPr lang="zh-CN" altLang="en-US" dirty="0"/>
              <a:t>常用集合源码分析</a:t>
            </a:r>
            <a:endParaRPr lang="en-US" altLang="zh-CN" dirty="0"/>
          </a:p>
        </p:txBody>
      </p:sp>
    </p:spTree>
    <p:extLst>
      <p:ext uri="{BB962C8B-B14F-4D97-AF65-F5344CB8AC3E}">
        <p14:creationId xmlns:p14="http://schemas.microsoft.com/office/powerpoint/2010/main" val="3804126826"/>
      </p:ext>
    </p:extLst>
  </p:cSld>
  <p:clrMapOvr>
    <a:masterClrMapping/>
  </p:clrMapOvr>
  <p:transition spd="slow" advClick="0" advTm="4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0" name="文本框 99"/>
          <p:cNvSpPr txBox="1"/>
          <p:nvPr/>
        </p:nvSpPr>
        <p:spPr>
          <a:xfrm>
            <a:off x="1308101" y="1950720"/>
            <a:ext cx="22353270" cy="1043940"/>
          </a:xfrm>
          <a:prstGeom prst="rect">
            <a:avLst/>
          </a:prstGeom>
          <a:noFill/>
          <a:ln w="9525">
            <a:noFill/>
          </a:ln>
        </p:spPr>
        <p:txBody>
          <a:bodyPr wrap="square" lIns="182880" tIns="91440" rIns="182880" bIns="91440" anchor="t">
            <a:spAutoFit/>
          </a:bodyPr>
          <a:lstStyle/>
          <a:p>
            <a:r>
              <a:rPr lang="en-US" altLang="zh-CN"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3.Map</a:t>
            </a:r>
            <a:r>
              <a:rPr lang="zh-CN" altLang="en-US"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接口介绍</a:t>
            </a:r>
            <a:endParaRPr lang="en-US" altLang="zh-CN"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25" name="图片 24"/>
          <p:cNvPicPr>
            <a:picLocks noChangeAspect="1"/>
          </p:cNvPicPr>
          <p:nvPr/>
        </p:nvPicPr>
        <p:blipFill>
          <a:blip r:embed="rId3"/>
          <a:stretch>
            <a:fillRect/>
          </a:stretch>
        </p:blipFill>
        <p:spPr>
          <a:xfrm>
            <a:off x="3841749" y="3926468"/>
            <a:ext cx="14251673" cy="5307796"/>
          </a:xfrm>
          <a:prstGeom prst="rect">
            <a:avLst/>
          </a:prstGeom>
          <a:noFill/>
          <a:ln>
            <a:noFill/>
          </a:ln>
        </p:spPr>
      </p:pic>
      <p:sp>
        <p:nvSpPr>
          <p:cNvPr id="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3</a:t>
            </a:r>
            <a:endParaRPr dirty="0"/>
          </a:p>
        </p:txBody>
      </p:sp>
      <p:sp>
        <p:nvSpPr>
          <p:cNvPr id="6"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像" descr="图像"/>
          <p:cNvPicPr>
            <a:picLocks noChangeAspect="1"/>
          </p:cNvPicPr>
          <p:nvPr/>
        </p:nvPicPr>
        <p:blipFill>
          <a:blip r:embed="rId4"/>
          <a:stretch>
            <a:fillRect/>
          </a:stretch>
        </p:blipFill>
        <p:spPr>
          <a:xfrm>
            <a:off x="21197540" y="1410242"/>
            <a:ext cx="2173453" cy="337583"/>
          </a:xfrm>
          <a:prstGeom prst="rect">
            <a:avLst/>
          </a:prstGeom>
          <a:ln w="12700">
            <a:miter lim="400000"/>
            <a:headEnd/>
            <a:tailEnd/>
          </a:ln>
        </p:spPr>
      </p:pic>
      <p:sp>
        <p:nvSpPr>
          <p:cNvPr id="8"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a:t>Java</a:t>
            </a:r>
            <a:r>
              <a:rPr lang="zh-CN" altLang="en-US" dirty="0"/>
              <a:t>常用集合源码分析</a:t>
            </a:r>
            <a:endParaRPr lang="en-US" altLang="zh-CN" dirty="0"/>
          </a:p>
        </p:txBody>
      </p:sp>
    </p:spTree>
    <p:extLst>
      <p:ext uri="{BB962C8B-B14F-4D97-AF65-F5344CB8AC3E}">
        <p14:creationId xmlns:p14="http://schemas.microsoft.com/office/powerpoint/2010/main" val="3716430675"/>
      </p:ext>
    </p:extLst>
  </p:cSld>
  <p:clrMapOvr>
    <a:masterClrMapping/>
  </p:clrMapOvr>
  <p:transition spd="slow" advClick="0" advTm="4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0" name="文本框 99"/>
          <p:cNvSpPr txBox="1"/>
          <p:nvPr/>
        </p:nvSpPr>
        <p:spPr>
          <a:xfrm>
            <a:off x="1308101" y="1950720"/>
            <a:ext cx="22353270" cy="2890520"/>
          </a:xfrm>
          <a:prstGeom prst="rect">
            <a:avLst/>
          </a:prstGeom>
          <a:noFill/>
          <a:ln w="9525">
            <a:noFill/>
          </a:ln>
        </p:spPr>
        <p:txBody>
          <a:bodyPr wrap="square" lIns="182880" tIns="91440" rIns="182880" bIns="91440" anchor="t">
            <a:spAutoFit/>
          </a:bodyPr>
          <a:lstStyle/>
          <a:p>
            <a:r>
              <a:rPr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两大派系相互之间的关系</a:t>
            </a:r>
          </a:p>
          <a:p>
            <a:pPr lvl="1"/>
            <a:r>
              <a:rPr sz="4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HashSet本质上是一个HashMap</a:t>
            </a:r>
          </a:p>
          <a:p>
            <a:pPr lvl="1"/>
            <a:r>
              <a:rPr sz="4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TreeSet本质上是一个NavigableMap</a:t>
            </a:r>
          </a:p>
          <a:p>
            <a:pPr lvl="1"/>
            <a:r>
              <a:rPr sz="4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源码课论证</a:t>
            </a:r>
          </a:p>
        </p:txBody>
      </p:sp>
      <p:pic>
        <p:nvPicPr>
          <p:cNvPr id="26" name="图片 25"/>
          <p:cNvPicPr>
            <a:picLocks noChangeAspect="1"/>
          </p:cNvPicPr>
          <p:nvPr/>
        </p:nvPicPr>
        <p:blipFill>
          <a:blip r:embed="rId3"/>
          <a:stretch>
            <a:fillRect/>
          </a:stretch>
        </p:blipFill>
        <p:spPr>
          <a:xfrm>
            <a:off x="2272587" y="3617640"/>
            <a:ext cx="16983328" cy="7416824"/>
          </a:xfrm>
          <a:prstGeom prst="rect">
            <a:avLst/>
          </a:prstGeom>
          <a:noFill/>
          <a:ln>
            <a:solidFill>
              <a:schemeClr val="tx1"/>
            </a:solidFill>
          </a:ln>
        </p:spPr>
      </p:pic>
      <p:sp>
        <p:nvSpPr>
          <p:cNvPr id="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3</a:t>
            </a:r>
            <a:endParaRPr dirty="0"/>
          </a:p>
        </p:txBody>
      </p:sp>
      <p:sp>
        <p:nvSpPr>
          <p:cNvPr id="6"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像" descr="图像"/>
          <p:cNvPicPr>
            <a:picLocks noChangeAspect="1"/>
          </p:cNvPicPr>
          <p:nvPr/>
        </p:nvPicPr>
        <p:blipFill>
          <a:blip r:embed="rId4"/>
          <a:stretch>
            <a:fillRect/>
          </a:stretch>
        </p:blipFill>
        <p:spPr>
          <a:xfrm>
            <a:off x="21197540" y="1410242"/>
            <a:ext cx="2173453" cy="337583"/>
          </a:xfrm>
          <a:prstGeom prst="rect">
            <a:avLst/>
          </a:prstGeom>
          <a:ln w="12700">
            <a:miter lim="400000"/>
            <a:headEnd/>
            <a:tailEnd/>
          </a:ln>
        </p:spPr>
      </p:pic>
      <p:sp>
        <p:nvSpPr>
          <p:cNvPr id="8"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a:t>Java</a:t>
            </a:r>
            <a:r>
              <a:rPr lang="zh-CN" altLang="en-US" dirty="0"/>
              <a:t>常用集合源码分析</a:t>
            </a:r>
            <a:endParaRPr lang="en-US" altLang="zh-CN" dirty="0"/>
          </a:p>
        </p:txBody>
      </p:sp>
    </p:spTree>
    <p:extLst>
      <p:ext uri="{BB962C8B-B14F-4D97-AF65-F5344CB8AC3E}">
        <p14:creationId xmlns:p14="http://schemas.microsoft.com/office/powerpoint/2010/main" val="4077437679"/>
      </p:ext>
    </p:extLst>
  </p:cSld>
  <p:clrMapOvr>
    <a:masterClrMapping/>
  </p:clrMapOvr>
  <p:transition spd="slow" advClick="0" advTm="4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0" name="文本框 99"/>
          <p:cNvSpPr txBox="1"/>
          <p:nvPr/>
        </p:nvSpPr>
        <p:spPr>
          <a:xfrm>
            <a:off x="1308101" y="1950721"/>
            <a:ext cx="22353270" cy="1906270"/>
          </a:xfrm>
          <a:prstGeom prst="rect">
            <a:avLst/>
          </a:prstGeom>
          <a:noFill/>
          <a:ln w="9525">
            <a:noFill/>
          </a:ln>
        </p:spPr>
        <p:txBody>
          <a:bodyPr wrap="square" lIns="182880" tIns="91440" rIns="182880" bIns="91440" anchor="t">
            <a:spAutoFit/>
          </a:bodyPr>
          <a:lstStyle/>
          <a:p>
            <a:r>
              <a:rPr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List接口</a:t>
            </a:r>
          </a:p>
          <a:p>
            <a:r>
              <a:rPr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ArrayList源码分析</a:t>
            </a:r>
          </a:p>
        </p:txBody>
      </p:sp>
      <p:pic>
        <p:nvPicPr>
          <p:cNvPr id="27" name="图片 26"/>
          <p:cNvPicPr>
            <a:picLocks noChangeAspect="1"/>
          </p:cNvPicPr>
          <p:nvPr/>
        </p:nvPicPr>
        <p:blipFill>
          <a:blip r:embed="rId3"/>
          <a:stretch>
            <a:fillRect/>
          </a:stretch>
        </p:blipFill>
        <p:spPr>
          <a:xfrm>
            <a:off x="1974846" y="2537520"/>
            <a:ext cx="18833426" cy="8924084"/>
          </a:xfrm>
          <a:prstGeom prst="rect">
            <a:avLst/>
          </a:prstGeom>
          <a:noFill/>
          <a:ln>
            <a:noFill/>
          </a:ln>
        </p:spPr>
      </p:pic>
      <p:sp>
        <p:nvSpPr>
          <p:cNvPr id="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3</a:t>
            </a:r>
            <a:endParaRPr dirty="0"/>
          </a:p>
        </p:txBody>
      </p:sp>
      <p:sp>
        <p:nvSpPr>
          <p:cNvPr id="6"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像" descr="图像"/>
          <p:cNvPicPr>
            <a:picLocks noChangeAspect="1"/>
          </p:cNvPicPr>
          <p:nvPr/>
        </p:nvPicPr>
        <p:blipFill>
          <a:blip r:embed="rId4"/>
          <a:stretch>
            <a:fillRect/>
          </a:stretch>
        </p:blipFill>
        <p:spPr>
          <a:xfrm>
            <a:off x="21197540" y="1410242"/>
            <a:ext cx="2173453" cy="337583"/>
          </a:xfrm>
          <a:prstGeom prst="rect">
            <a:avLst/>
          </a:prstGeom>
          <a:ln w="12700">
            <a:miter lim="400000"/>
            <a:headEnd/>
            <a:tailEnd/>
          </a:ln>
        </p:spPr>
      </p:pic>
      <p:sp>
        <p:nvSpPr>
          <p:cNvPr id="8"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a:t>Java</a:t>
            </a:r>
            <a:r>
              <a:rPr lang="zh-CN" altLang="en-US" dirty="0"/>
              <a:t>常用集合源码分析</a:t>
            </a:r>
            <a:endParaRPr lang="en-US" altLang="zh-CN" dirty="0"/>
          </a:p>
        </p:txBody>
      </p:sp>
    </p:spTree>
    <p:extLst>
      <p:ext uri="{BB962C8B-B14F-4D97-AF65-F5344CB8AC3E}">
        <p14:creationId xmlns:p14="http://schemas.microsoft.com/office/powerpoint/2010/main" val="1331852201"/>
      </p:ext>
    </p:extLst>
  </p:cSld>
  <p:clrMapOvr>
    <a:masterClrMapping/>
  </p:clrMapOvr>
  <p:transition spd="slow" advClick="0" advTm="400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0" name="文本框 99"/>
          <p:cNvSpPr txBox="1"/>
          <p:nvPr/>
        </p:nvSpPr>
        <p:spPr>
          <a:xfrm>
            <a:off x="1308101" y="1950720"/>
            <a:ext cx="22353270" cy="1043940"/>
          </a:xfrm>
          <a:prstGeom prst="rect">
            <a:avLst/>
          </a:prstGeom>
          <a:noFill/>
          <a:ln w="9525">
            <a:noFill/>
          </a:ln>
        </p:spPr>
        <p:txBody>
          <a:bodyPr wrap="square" lIns="182880" tIns="91440" rIns="182880" bIns="91440" anchor="t">
            <a:spAutoFit/>
          </a:bodyPr>
          <a:lstStyle/>
          <a:p>
            <a:r>
              <a:rPr lang="en-US" altLang="zh-CN"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LinkedList</a:t>
            </a:r>
            <a:r>
              <a:rPr lang="zh-CN" altLang="en-US"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源码分析   </a:t>
            </a:r>
            <a:endParaRPr lang="zh-CN" altLang="en-US" sz="40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39" name="图片 38"/>
          <p:cNvPicPr>
            <a:picLocks noChangeAspect="1"/>
          </p:cNvPicPr>
          <p:nvPr/>
        </p:nvPicPr>
        <p:blipFill>
          <a:blip r:embed="rId3"/>
          <a:stretch>
            <a:fillRect/>
          </a:stretch>
        </p:blipFill>
        <p:spPr>
          <a:xfrm>
            <a:off x="4302696" y="2472690"/>
            <a:ext cx="14783886" cy="9670444"/>
          </a:xfrm>
          <a:prstGeom prst="rect">
            <a:avLst/>
          </a:prstGeom>
          <a:noFill/>
          <a:ln>
            <a:noFill/>
          </a:ln>
        </p:spPr>
      </p:pic>
      <p:sp>
        <p:nvSpPr>
          <p:cNvPr id="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3</a:t>
            </a:r>
            <a:endParaRPr dirty="0"/>
          </a:p>
        </p:txBody>
      </p:sp>
      <p:sp>
        <p:nvSpPr>
          <p:cNvPr id="6"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像" descr="图像"/>
          <p:cNvPicPr>
            <a:picLocks noChangeAspect="1"/>
          </p:cNvPicPr>
          <p:nvPr/>
        </p:nvPicPr>
        <p:blipFill>
          <a:blip r:embed="rId4"/>
          <a:stretch>
            <a:fillRect/>
          </a:stretch>
        </p:blipFill>
        <p:spPr>
          <a:xfrm>
            <a:off x="21197540" y="1410242"/>
            <a:ext cx="2173453" cy="337583"/>
          </a:xfrm>
          <a:prstGeom prst="rect">
            <a:avLst/>
          </a:prstGeom>
          <a:ln w="12700">
            <a:miter lim="400000"/>
            <a:headEnd/>
            <a:tailEnd/>
          </a:ln>
        </p:spPr>
      </p:pic>
      <p:sp>
        <p:nvSpPr>
          <p:cNvPr id="8"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a:t>Java</a:t>
            </a:r>
            <a:r>
              <a:rPr lang="zh-CN" altLang="en-US" dirty="0"/>
              <a:t>常用集合源码分析</a:t>
            </a:r>
            <a:endParaRPr lang="en-US" altLang="zh-CN" dirty="0"/>
          </a:p>
        </p:txBody>
      </p:sp>
    </p:spTree>
    <p:extLst>
      <p:ext uri="{BB962C8B-B14F-4D97-AF65-F5344CB8AC3E}">
        <p14:creationId xmlns:p14="http://schemas.microsoft.com/office/powerpoint/2010/main" val="632525006"/>
      </p:ext>
    </p:extLst>
  </p:cSld>
  <p:clrMapOvr>
    <a:masterClrMapping/>
  </p:clrMapOvr>
  <p:transition spd="slow" advClick="0" advTm="4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0" name="文本框 99"/>
          <p:cNvSpPr txBox="1"/>
          <p:nvPr/>
        </p:nvSpPr>
        <p:spPr>
          <a:xfrm>
            <a:off x="1308101" y="1950720"/>
            <a:ext cx="22353270" cy="3383280"/>
          </a:xfrm>
          <a:prstGeom prst="rect">
            <a:avLst/>
          </a:prstGeom>
          <a:noFill/>
          <a:ln w="9525">
            <a:noFill/>
          </a:ln>
        </p:spPr>
        <p:txBody>
          <a:bodyPr wrap="square" lIns="182880" tIns="91440" rIns="182880" bIns="91440" anchor="t">
            <a:spAutoFit/>
          </a:bodyPr>
          <a:lstStyle/>
          <a:p>
            <a:r>
              <a:rPr lang="en-US" altLang="zh-CN"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Set</a:t>
            </a:r>
            <a:r>
              <a:rPr lang="zh-CN" altLang="en-US"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接口</a:t>
            </a:r>
          </a:p>
          <a:p>
            <a:r>
              <a:rPr lang="en-US" altLang="zh-CN" sz="56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	</a:t>
            </a:r>
            <a:r>
              <a:rPr lang="zh-CN" altLang="en-US"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一个不包含重复元素的 </a:t>
            </a:r>
            <a:r>
              <a:rPr lang="en-US" altLang="zh-CN"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collection</a:t>
            </a:r>
            <a:r>
              <a:rPr lang="zh-CN" altLang="en-US"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。更确切地讲，</a:t>
            </a:r>
            <a:r>
              <a:rPr lang="en-US" altLang="zh-CN"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set </a:t>
            </a:r>
            <a:r>
              <a:rPr lang="zh-CN" altLang="en-US"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不包含满足 </a:t>
            </a:r>
            <a:r>
              <a:rPr lang="en-US" altLang="zh-CN"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`e1.equals(e2)` </a:t>
            </a:r>
            <a:r>
              <a:rPr lang="zh-CN" altLang="en-US"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的元素对 </a:t>
            </a:r>
          </a:p>
          <a:p>
            <a:r>
              <a:rPr lang="en-US" altLang="zh-CN"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`e1` </a:t>
            </a:r>
            <a:r>
              <a:rPr lang="zh-CN" altLang="en-US"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和 </a:t>
            </a:r>
            <a:r>
              <a:rPr lang="en-US" altLang="zh-CN"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`e2`</a:t>
            </a:r>
            <a:r>
              <a:rPr lang="zh-CN" altLang="en-US"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，并且最多包含一个 </a:t>
            </a:r>
            <a:r>
              <a:rPr lang="en-US" altLang="zh-CN"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null </a:t>
            </a:r>
            <a:r>
              <a:rPr lang="zh-CN" altLang="en-US" sz="48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元素 </a:t>
            </a:r>
          </a:p>
        </p:txBody>
      </p:sp>
      <p:pic>
        <p:nvPicPr>
          <p:cNvPr id="41" name="图片 40"/>
          <p:cNvPicPr>
            <a:picLocks noChangeAspect="1"/>
          </p:cNvPicPr>
          <p:nvPr/>
        </p:nvPicPr>
        <p:blipFill>
          <a:blip r:embed="rId3"/>
          <a:stretch>
            <a:fillRect/>
          </a:stretch>
        </p:blipFill>
        <p:spPr>
          <a:xfrm>
            <a:off x="2547900" y="4049688"/>
            <a:ext cx="5570378" cy="6197347"/>
          </a:xfrm>
          <a:prstGeom prst="rect">
            <a:avLst/>
          </a:prstGeom>
          <a:noFill/>
          <a:ln>
            <a:noFill/>
          </a:ln>
        </p:spPr>
      </p:pic>
      <p:sp>
        <p:nvSpPr>
          <p:cNvPr id="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3</a:t>
            </a:r>
            <a:endParaRPr dirty="0"/>
          </a:p>
        </p:txBody>
      </p:sp>
      <p:sp>
        <p:nvSpPr>
          <p:cNvPr id="6"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像" descr="图像"/>
          <p:cNvPicPr>
            <a:picLocks noChangeAspect="1"/>
          </p:cNvPicPr>
          <p:nvPr/>
        </p:nvPicPr>
        <p:blipFill>
          <a:blip r:embed="rId4"/>
          <a:stretch>
            <a:fillRect/>
          </a:stretch>
        </p:blipFill>
        <p:spPr>
          <a:xfrm>
            <a:off x="21197540" y="1410242"/>
            <a:ext cx="2173453" cy="337583"/>
          </a:xfrm>
          <a:prstGeom prst="rect">
            <a:avLst/>
          </a:prstGeom>
          <a:ln w="12700">
            <a:miter lim="400000"/>
            <a:headEnd/>
            <a:tailEnd/>
          </a:ln>
        </p:spPr>
      </p:pic>
      <p:sp>
        <p:nvSpPr>
          <p:cNvPr id="8"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a:t>Java</a:t>
            </a:r>
            <a:r>
              <a:rPr lang="zh-CN" altLang="en-US" dirty="0"/>
              <a:t>常用集合源码分析</a:t>
            </a:r>
            <a:endParaRPr lang="en-US" altLang="zh-CN" dirty="0"/>
          </a:p>
        </p:txBody>
      </p:sp>
      <p:pic>
        <p:nvPicPr>
          <p:cNvPr id="13" name="图片 12"/>
          <p:cNvPicPr>
            <a:picLocks noChangeAspect="1"/>
          </p:cNvPicPr>
          <p:nvPr/>
        </p:nvPicPr>
        <p:blipFill>
          <a:blip r:embed="rId5"/>
          <a:stretch>
            <a:fillRect/>
          </a:stretch>
        </p:blipFill>
        <p:spPr>
          <a:xfrm>
            <a:off x="9780760" y="2966398"/>
            <a:ext cx="11994398" cy="8329397"/>
          </a:xfrm>
          <a:prstGeom prst="rect">
            <a:avLst/>
          </a:prstGeom>
          <a:noFill/>
          <a:ln>
            <a:noFill/>
          </a:ln>
        </p:spPr>
      </p:pic>
    </p:spTree>
    <p:extLst>
      <p:ext uri="{BB962C8B-B14F-4D97-AF65-F5344CB8AC3E}">
        <p14:creationId xmlns:p14="http://schemas.microsoft.com/office/powerpoint/2010/main" val="1060613288"/>
      </p:ext>
    </p:extLst>
  </p:cSld>
  <p:clrMapOvr>
    <a:masterClrMapping/>
  </p:clrMapOvr>
  <p:transition spd="slow" advClick="0" advTm="4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460561" y="2609528"/>
            <a:ext cx="4543552" cy="1015663"/>
          </a:xfrm>
          <a:prstGeom prst="rect">
            <a:avLst/>
          </a:prstGeom>
          <a:noFill/>
        </p:spPr>
        <p:txBody>
          <a:bodyPr wrap="none" lIns="182880" tIns="91440" rIns="182880" bIns="91440" rtlCol="0">
            <a:spAutoFit/>
          </a:bodyPr>
          <a:lstStyle/>
          <a:p>
            <a:r>
              <a:rPr lang="zh-CN" altLang="en-US" sz="5400" dirty="0">
                <a:latin typeface="+mj-ea"/>
                <a:ea typeface="+mj-ea"/>
              </a:rPr>
              <a:t>数组删除元素</a:t>
            </a:r>
          </a:p>
        </p:txBody>
      </p:sp>
      <p:sp>
        <p:nvSpPr>
          <p:cNvPr id="6" name="矩形 5"/>
          <p:cNvSpPr/>
          <p:nvPr/>
        </p:nvSpPr>
        <p:spPr>
          <a:xfrm>
            <a:off x="5283145"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5" name="矩形 24"/>
          <p:cNvSpPr/>
          <p:nvPr/>
        </p:nvSpPr>
        <p:spPr>
          <a:xfrm>
            <a:off x="7024485"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6" name="矩形 25"/>
          <p:cNvSpPr/>
          <p:nvPr/>
        </p:nvSpPr>
        <p:spPr>
          <a:xfrm>
            <a:off x="8765823" y="5021800"/>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7" name="矩形 26"/>
          <p:cNvSpPr/>
          <p:nvPr/>
        </p:nvSpPr>
        <p:spPr>
          <a:xfrm>
            <a:off x="10507161"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8" name="矩形 27"/>
          <p:cNvSpPr/>
          <p:nvPr/>
        </p:nvSpPr>
        <p:spPr>
          <a:xfrm>
            <a:off x="12248501"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9" name="矩形 28"/>
          <p:cNvSpPr/>
          <p:nvPr/>
        </p:nvSpPr>
        <p:spPr>
          <a:xfrm>
            <a:off x="13989839"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30" name="矩形 29"/>
          <p:cNvSpPr/>
          <p:nvPr/>
        </p:nvSpPr>
        <p:spPr>
          <a:xfrm>
            <a:off x="15731179"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31" name="矩形 30"/>
          <p:cNvSpPr/>
          <p:nvPr/>
        </p:nvSpPr>
        <p:spPr>
          <a:xfrm>
            <a:off x="3539889"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7" name="TextBox 6"/>
          <p:cNvSpPr txBox="1"/>
          <p:nvPr/>
        </p:nvSpPr>
        <p:spPr>
          <a:xfrm>
            <a:off x="3589292" y="4194119"/>
            <a:ext cx="13883224" cy="646331"/>
          </a:xfrm>
          <a:prstGeom prst="rect">
            <a:avLst/>
          </a:prstGeom>
          <a:noFill/>
        </p:spPr>
        <p:txBody>
          <a:bodyPr wrap="square" lIns="182880" tIns="91440" rIns="182880" bIns="91440" rtlCol="0">
            <a:spAutoFit/>
          </a:bodyPr>
          <a:lstStyle/>
          <a:p>
            <a:pPr algn="l"/>
            <a:r>
              <a:rPr lang="en-US" altLang="zh-CN" dirty="0"/>
              <a:t>   0       1        2        3        4        5         6       7</a:t>
            </a:r>
            <a:endParaRPr lang="zh-CN" altLang="en-US" dirty="0"/>
          </a:p>
        </p:txBody>
      </p:sp>
      <p:sp>
        <p:nvSpPr>
          <p:cNvPr id="32" name="TextBox 31"/>
          <p:cNvSpPr txBox="1"/>
          <p:nvPr/>
        </p:nvSpPr>
        <p:spPr>
          <a:xfrm>
            <a:off x="1664389" y="5452697"/>
            <a:ext cx="1674178" cy="923330"/>
          </a:xfrm>
          <a:prstGeom prst="rect">
            <a:avLst/>
          </a:prstGeom>
          <a:noFill/>
        </p:spPr>
        <p:txBody>
          <a:bodyPr wrap="none" lIns="182880" tIns="91440" rIns="182880" bIns="91440" rtlCol="0">
            <a:spAutoFit/>
          </a:bodyPr>
          <a:lstStyle/>
          <a:p>
            <a:r>
              <a:rPr lang="en-US" altLang="zh-CN" sz="4800" dirty="0">
                <a:latin typeface="+mj-ea"/>
                <a:ea typeface="+mj-ea"/>
              </a:rPr>
              <a:t>data</a:t>
            </a:r>
            <a:endParaRPr lang="zh-CN" altLang="en-US" sz="4000" dirty="0">
              <a:latin typeface="+mj-ea"/>
              <a:ea typeface="+mj-ea"/>
            </a:endParaRPr>
          </a:p>
        </p:txBody>
      </p:sp>
      <p:grpSp>
        <p:nvGrpSpPr>
          <p:cNvPr id="3" name="组合 2"/>
          <p:cNvGrpSpPr/>
          <p:nvPr/>
        </p:nvGrpSpPr>
        <p:grpSpPr>
          <a:xfrm>
            <a:off x="12500778" y="6902898"/>
            <a:ext cx="1217000" cy="1499114"/>
            <a:chOff x="1979026" y="3324382"/>
            <a:chExt cx="608500" cy="749557"/>
          </a:xfrm>
        </p:grpSpPr>
        <p:sp>
          <p:nvSpPr>
            <p:cNvPr id="40" name="TextBox 39"/>
            <p:cNvSpPr txBox="1"/>
            <p:nvPr/>
          </p:nvSpPr>
          <p:spPr>
            <a:xfrm>
              <a:off x="1979026" y="3719996"/>
              <a:ext cx="608500" cy="353943"/>
            </a:xfrm>
            <a:prstGeom prst="rect">
              <a:avLst/>
            </a:prstGeom>
            <a:noFill/>
          </p:spPr>
          <p:txBody>
            <a:bodyPr wrap="none" rtlCol="0">
              <a:spAutoFit/>
            </a:bodyPr>
            <a:lstStyle/>
            <a:p>
              <a:r>
                <a:rPr lang="en-US" altLang="zh-CN" sz="4000" dirty="0">
                  <a:latin typeface="+mj-ea"/>
                  <a:ea typeface="+mj-ea"/>
                </a:rPr>
                <a:t>size</a:t>
              </a:r>
              <a:endParaRPr lang="zh-CN" altLang="en-US" sz="4000" dirty="0">
                <a:latin typeface="+mj-ea"/>
                <a:ea typeface="+mj-ea"/>
              </a:endParaRPr>
            </a:p>
          </p:txBody>
        </p:sp>
        <p:sp>
          <p:nvSpPr>
            <p:cNvPr id="2" name="等腰三角形 1"/>
            <p:cNvSpPr/>
            <p:nvPr/>
          </p:nvSpPr>
          <p:spPr>
            <a:xfrm>
              <a:off x="2035549" y="3324382"/>
              <a:ext cx="448969" cy="395614"/>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3" name="矩形 32"/>
          <p:cNvSpPr/>
          <p:nvPr/>
        </p:nvSpPr>
        <p:spPr>
          <a:xfrm>
            <a:off x="3566189" y="4996968"/>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13</a:t>
            </a:r>
            <a:endParaRPr lang="zh-CN" altLang="en-US" dirty="0">
              <a:solidFill>
                <a:schemeClr val="tx1"/>
              </a:solidFill>
              <a:latin typeface="+mj-ea"/>
              <a:ea typeface="+mj-ea"/>
            </a:endParaRPr>
          </a:p>
        </p:txBody>
      </p:sp>
      <p:sp>
        <p:nvSpPr>
          <p:cNvPr id="34" name="TextBox 33"/>
          <p:cNvSpPr txBox="1"/>
          <p:nvPr/>
        </p:nvSpPr>
        <p:spPr>
          <a:xfrm>
            <a:off x="18103154" y="5452699"/>
            <a:ext cx="2857193" cy="923330"/>
          </a:xfrm>
          <a:prstGeom prst="rect">
            <a:avLst/>
          </a:prstGeom>
          <a:noFill/>
        </p:spPr>
        <p:txBody>
          <a:bodyPr wrap="none" lIns="182880" tIns="91440" rIns="182880" bIns="91440" rtlCol="0">
            <a:spAutoFit/>
          </a:bodyPr>
          <a:lstStyle/>
          <a:p>
            <a:r>
              <a:rPr lang="en-US" altLang="zh-CN" sz="4800" dirty="0"/>
              <a:t>capacity</a:t>
            </a:r>
            <a:endParaRPr lang="zh-CN" altLang="en-US" sz="4800" dirty="0"/>
          </a:p>
        </p:txBody>
      </p:sp>
      <p:sp>
        <p:nvSpPr>
          <p:cNvPr id="35" name="矩形 34"/>
          <p:cNvSpPr/>
          <p:nvPr/>
        </p:nvSpPr>
        <p:spPr>
          <a:xfrm>
            <a:off x="5283147" y="4996968"/>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28</a:t>
            </a:r>
            <a:endParaRPr lang="zh-CN" altLang="en-US" dirty="0">
              <a:solidFill>
                <a:schemeClr val="tx1"/>
              </a:solidFill>
              <a:latin typeface="+mj-ea"/>
              <a:ea typeface="+mj-ea"/>
            </a:endParaRPr>
          </a:p>
        </p:txBody>
      </p:sp>
      <p:sp>
        <p:nvSpPr>
          <p:cNvPr id="36" name="矩形 35"/>
          <p:cNvSpPr/>
          <p:nvPr/>
        </p:nvSpPr>
        <p:spPr>
          <a:xfrm>
            <a:off x="7004113" y="5007098"/>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39</a:t>
            </a:r>
            <a:endParaRPr lang="zh-CN" altLang="en-US" dirty="0">
              <a:solidFill>
                <a:schemeClr val="tx1"/>
              </a:solidFill>
              <a:latin typeface="+mj-ea"/>
              <a:ea typeface="+mj-ea"/>
            </a:endParaRPr>
          </a:p>
        </p:txBody>
      </p:sp>
      <p:sp>
        <p:nvSpPr>
          <p:cNvPr id="44" name="矩形 43"/>
          <p:cNvSpPr/>
          <p:nvPr/>
        </p:nvSpPr>
        <p:spPr>
          <a:xfrm>
            <a:off x="8765821" y="4991482"/>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65</a:t>
            </a:r>
            <a:endParaRPr lang="zh-CN" altLang="en-US" dirty="0">
              <a:solidFill>
                <a:schemeClr val="tx1"/>
              </a:solidFill>
              <a:latin typeface="+mj-ea"/>
              <a:ea typeface="+mj-ea"/>
            </a:endParaRPr>
          </a:p>
        </p:txBody>
      </p:sp>
      <p:sp>
        <p:nvSpPr>
          <p:cNvPr id="45" name="矩形 44"/>
          <p:cNvSpPr/>
          <p:nvPr/>
        </p:nvSpPr>
        <p:spPr>
          <a:xfrm>
            <a:off x="10504401" y="5015520"/>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78</a:t>
            </a:r>
            <a:endParaRPr lang="zh-CN" altLang="en-US" dirty="0">
              <a:solidFill>
                <a:schemeClr val="tx1"/>
              </a:solidFill>
              <a:latin typeface="+mj-ea"/>
              <a:ea typeface="+mj-ea"/>
            </a:endParaRPr>
          </a:p>
        </p:txBody>
      </p:sp>
      <p:sp>
        <p:nvSpPr>
          <p:cNvPr id="5" name="TextBox 4"/>
          <p:cNvSpPr txBox="1"/>
          <p:nvPr/>
        </p:nvSpPr>
        <p:spPr>
          <a:xfrm>
            <a:off x="17472516" y="7880437"/>
            <a:ext cx="5656036" cy="923330"/>
          </a:xfrm>
          <a:prstGeom prst="rect">
            <a:avLst/>
          </a:prstGeom>
          <a:noFill/>
        </p:spPr>
        <p:txBody>
          <a:bodyPr wrap="none" lIns="182880" tIns="91440" rIns="182880" bIns="91440" rtlCol="0">
            <a:spAutoFit/>
          </a:bodyPr>
          <a:lstStyle/>
          <a:p>
            <a:r>
              <a:rPr lang="zh-CN" altLang="en-US" sz="4800" dirty="0">
                <a:latin typeface="+mj-ea"/>
                <a:ea typeface="+mj-ea"/>
              </a:rPr>
              <a:t>删除索引为</a:t>
            </a:r>
            <a:r>
              <a:rPr lang="en-US" altLang="zh-CN" sz="4800" dirty="0">
                <a:latin typeface="+mj-ea"/>
                <a:ea typeface="+mj-ea"/>
              </a:rPr>
              <a:t>1</a:t>
            </a:r>
            <a:r>
              <a:rPr lang="zh-CN" altLang="en-US" sz="4800" dirty="0">
                <a:latin typeface="+mj-ea"/>
                <a:ea typeface="+mj-ea"/>
              </a:rPr>
              <a:t>的元素</a:t>
            </a:r>
          </a:p>
        </p:txBody>
      </p:sp>
      <p:sp>
        <p:nvSpPr>
          <p:cNvPr id="37" name="矩形 36"/>
          <p:cNvSpPr/>
          <p:nvPr/>
        </p:nvSpPr>
        <p:spPr>
          <a:xfrm>
            <a:off x="7017369" y="4993850"/>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39</a:t>
            </a:r>
            <a:endParaRPr lang="zh-CN" altLang="en-US" dirty="0">
              <a:solidFill>
                <a:schemeClr val="tx1"/>
              </a:solidFill>
              <a:latin typeface="+mj-ea"/>
              <a:ea typeface="+mj-ea"/>
            </a:endParaRPr>
          </a:p>
        </p:txBody>
      </p:sp>
      <p:sp>
        <p:nvSpPr>
          <p:cNvPr id="38" name="矩形 37"/>
          <p:cNvSpPr/>
          <p:nvPr/>
        </p:nvSpPr>
        <p:spPr>
          <a:xfrm>
            <a:off x="8789567" y="5008116"/>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65</a:t>
            </a:r>
            <a:endParaRPr lang="zh-CN" altLang="en-US" dirty="0">
              <a:solidFill>
                <a:schemeClr val="tx1"/>
              </a:solidFill>
              <a:latin typeface="+mj-ea"/>
              <a:ea typeface="+mj-ea"/>
            </a:endParaRPr>
          </a:p>
        </p:txBody>
      </p:sp>
      <p:sp>
        <p:nvSpPr>
          <p:cNvPr id="39" name="矩形 38"/>
          <p:cNvSpPr/>
          <p:nvPr/>
        </p:nvSpPr>
        <p:spPr>
          <a:xfrm>
            <a:off x="10530905" y="5017114"/>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78</a:t>
            </a:r>
            <a:endParaRPr lang="zh-CN" altLang="en-US" dirty="0">
              <a:solidFill>
                <a:schemeClr val="tx1"/>
              </a:solidFill>
              <a:latin typeface="+mj-ea"/>
              <a:ea typeface="+mj-ea"/>
            </a:endParaRPr>
          </a:p>
        </p:txBody>
      </p:sp>
      <p:sp>
        <p:nvSpPr>
          <p:cNvPr id="41" name="02"/>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1</a:t>
            </a:r>
            <a:endParaRPr dirty="0"/>
          </a:p>
        </p:txBody>
      </p:sp>
      <p:sp>
        <p:nvSpPr>
          <p:cNvPr id="42"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3"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6"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7"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8"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9"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0" name="企业业绩展现"/>
          <p:cNvSpPr txBox="1"/>
          <p:nvPr/>
        </p:nvSpPr>
        <p:spPr>
          <a:xfrm>
            <a:off x="3091122" y="811263"/>
            <a:ext cx="6873677" cy="779701"/>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r>
              <a:rPr lang="zh-CN" altLang="en-US" sz="4400" dirty="0"/>
              <a:t>数据结构初探</a:t>
            </a:r>
            <a:r>
              <a:rPr lang="en-US" altLang="zh-CN" sz="4400" dirty="0"/>
              <a:t>—</a:t>
            </a:r>
            <a:r>
              <a:rPr lang="zh-CN" altLang="en-US" sz="4400" dirty="0"/>
              <a:t>数组和链表</a:t>
            </a:r>
            <a:endParaRPr lang="en-US" altLang="zh-CN" sz="4400" dirty="0"/>
          </a:p>
        </p:txBody>
      </p:sp>
      <p:sp>
        <p:nvSpPr>
          <p:cNvPr id="52" name="圆角矩形 51"/>
          <p:cNvSpPr/>
          <p:nvPr/>
        </p:nvSpPr>
        <p:spPr>
          <a:xfrm>
            <a:off x="1204599" y="2609528"/>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72164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fade">
                                      <p:cBhvr>
                                        <p:cTn id="69" dur="500"/>
                                        <p:tgtEl>
                                          <p:spTgt spid="5"/>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35"/>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35" presetClass="path" presetSubtype="0" accel="50000" decel="50000" fill="hold" grpId="1" nodeType="clickEffect">
                                  <p:stCondLst>
                                    <p:cond delay="0"/>
                                  </p:stCondLst>
                                  <p:childTnLst>
                                    <p:animMotion origin="layout" path="M 2.5E-6 -3.04348E-6 L -0.07279 -0.00208 " pathEditMode="relative" rAng="0" ptsTypes="AA">
                                      <p:cBhvr>
                                        <p:cTn id="77" dur="2000" fill="hold"/>
                                        <p:tgtEl>
                                          <p:spTgt spid="37"/>
                                        </p:tgtEl>
                                        <p:attrNameLst>
                                          <p:attrName>ppt_x</p:attrName>
                                          <p:attrName>ppt_y</p:attrName>
                                        </p:attrNameLst>
                                      </p:cBhvr>
                                      <p:rCtr x="-3646" y="-116"/>
                                    </p:animMotion>
                                  </p:childTnLst>
                                </p:cTn>
                              </p:par>
                            </p:childTnLst>
                          </p:cTn>
                        </p:par>
                      </p:childTnLst>
                    </p:cTn>
                  </p:par>
                  <p:par>
                    <p:cTn id="78" fill="hold">
                      <p:stCondLst>
                        <p:cond delay="indefinite"/>
                      </p:stCondLst>
                      <p:childTnLst>
                        <p:par>
                          <p:cTn id="79" fill="hold">
                            <p:stCondLst>
                              <p:cond delay="0"/>
                            </p:stCondLst>
                            <p:childTnLst>
                              <p:par>
                                <p:cTn id="80" presetID="35" presetClass="path" presetSubtype="0" accel="50000" decel="50000" fill="hold" grpId="1" nodeType="clickEffect">
                                  <p:stCondLst>
                                    <p:cond delay="0"/>
                                  </p:stCondLst>
                                  <p:childTnLst>
                                    <p:animMotion origin="layout" path="M -0.00196 -0.00277 L -0.07266 -0.00092 " pathEditMode="relative" rAng="0" ptsTypes="AA">
                                      <p:cBhvr>
                                        <p:cTn id="81" dur="2000" fill="hold"/>
                                        <p:tgtEl>
                                          <p:spTgt spid="38"/>
                                        </p:tgtEl>
                                        <p:attrNameLst>
                                          <p:attrName>ppt_x</p:attrName>
                                          <p:attrName>ppt_y</p:attrName>
                                        </p:attrNameLst>
                                      </p:cBhvr>
                                      <p:rCtr x="-3542" y="93"/>
                                    </p:animMotion>
                                  </p:childTnLst>
                                </p:cTn>
                              </p:par>
                            </p:childTnLst>
                          </p:cTn>
                        </p:par>
                      </p:childTnLst>
                    </p:cTn>
                  </p:par>
                  <p:par>
                    <p:cTn id="82" fill="hold">
                      <p:stCondLst>
                        <p:cond delay="indefinite"/>
                      </p:stCondLst>
                      <p:childTnLst>
                        <p:par>
                          <p:cTn id="83" fill="hold">
                            <p:stCondLst>
                              <p:cond delay="0"/>
                            </p:stCondLst>
                            <p:childTnLst>
                              <p:par>
                                <p:cTn id="84" presetID="35" presetClass="path" presetSubtype="0" accel="50000" decel="50000" fill="hold" grpId="1" nodeType="clickEffect">
                                  <p:stCondLst>
                                    <p:cond delay="0"/>
                                  </p:stCondLst>
                                  <p:childTnLst>
                                    <p:animMotion origin="layout" path="M -0.00325 0.00139 L -0.07291 -0.00254 " pathEditMode="relative" rAng="0" ptsTypes="AA">
                                      <p:cBhvr>
                                        <p:cTn id="85" dur="2000" fill="hold"/>
                                        <p:tgtEl>
                                          <p:spTgt spid="39"/>
                                        </p:tgtEl>
                                        <p:attrNameLst>
                                          <p:attrName>ppt_x</p:attrName>
                                          <p:attrName>ppt_y</p:attrName>
                                        </p:attrNameLst>
                                      </p:cBhvr>
                                      <p:rCtr x="-3490" y="-208"/>
                                    </p:animMotion>
                                  </p:childTnLst>
                                </p:cTn>
                              </p:par>
                            </p:childTnLst>
                          </p:cTn>
                        </p:par>
                      </p:childTnLst>
                    </p:cTn>
                  </p:par>
                  <p:par>
                    <p:cTn id="86" fill="hold">
                      <p:stCondLst>
                        <p:cond delay="indefinite"/>
                      </p:stCondLst>
                      <p:childTnLst>
                        <p:par>
                          <p:cTn id="87" fill="hold">
                            <p:stCondLst>
                              <p:cond delay="0"/>
                            </p:stCondLst>
                            <p:childTnLst>
                              <p:par>
                                <p:cTn id="88" presetID="35" presetClass="path" presetSubtype="0" accel="50000" decel="50000" fill="hold" nodeType="clickEffect">
                                  <p:stCondLst>
                                    <p:cond delay="0"/>
                                  </p:stCondLst>
                                  <p:childTnLst>
                                    <p:animMotion origin="layout" path="M -2.08333E-7 -2.0444E-6 L -0.07943 -2.0444E-6 " pathEditMode="relative" rAng="0" ptsTypes="AA">
                                      <p:cBhvr>
                                        <p:cTn id="89" dur="2000" fill="hold"/>
                                        <p:tgtEl>
                                          <p:spTgt spid="3"/>
                                        </p:tgtEl>
                                        <p:attrNameLst>
                                          <p:attrName>ppt_x</p:attrName>
                                          <p:attrName>ppt_y</p:attrName>
                                        </p:attrNameLst>
                                      </p:cBhvr>
                                      <p:rCtr x="-3971" y="0"/>
                                    </p:animMotion>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500"/>
                                        <p:tgtEl>
                                          <p:spTgt spid="45"/>
                                        </p:tgtEl>
                                      </p:cBhvr>
                                    </p:animEffect>
                                    <p:set>
                                      <p:cBhvr>
                                        <p:cTn id="94"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26" grpId="0" animBg="1"/>
      <p:bldP spid="27" grpId="0" animBg="1"/>
      <p:bldP spid="28" grpId="0" animBg="1"/>
      <p:bldP spid="29" grpId="0" animBg="1"/>
      <p:bldP spid="30" grpId="0" animBg="1"/>
      <p:bldP spid="31" grpId="0" animBg="1"/>
      <p:bldP spid="7" grpId="0"/>
      <p:bldP spid="32" grpId="0"/>
      <p:bldP spid="33" grpId="0" animBg="1"/>
      <p:bldP spid="34" grpId="0"/>
      <p:bldP spid="35" grpId="0" animBg="1"/>
      <p:bldP spid="35" grpId="1" animBg="1"/>
      <p:bldP spid="36" grpId="0" animBg="1"/>
      <p:bldP spid="44" grpId="0" animBg="1"/>
      <p:bldP spid="45" grpId="0" animBg="1"/>
      <p:bldP spid="45" grpId="1" animBg="1"/>
      <p:bldP spid="5" grpId="0"/>
      <p:bldP spid="37" grpId="0" animBg="1"/>
      <p:bldP spid="37" grpId="1" animBg="1"/>
      <p:bldP spid="38" grpId="0" animBg="1"/>
      <p:bldP spid="38" grpId="1" animBg="1"/>
      <p:bldP spid="39" grpId="0" animBg="1"/>
      <p:bldP spid="39"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0" name="文本框 99"/>
          <p:cNvSpPr txBox="1"/>
          <p:nvPr/>
        </p:nvSpPr>
        <p:spPr>
          <a:xfrm>
            <a:off x="1308101" y="1950721"/>
            <a:ext cx="22353270" cy="4832092"/>
          </a:xfrm>
          <a:prstGeom prst="rect">
            <a:avLst/>
          </a:prstGeom>
          <a:noFill/>
          <a:ln w="9525">
            <a:noFill/>
          </a:ln>
        </p:spPr>
        <p:txBody>
          <a:bodyPr wrap="square" lIns="182880" tIns="91440" rIns="182880" bIns="91440" anchor="t">
            <a:spAutoFit/>
          </a:bodyPr>
          <a:lstStyle/>
          <a:p>
            <a:r>
              <a:rPr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TreeSet</a:t>
            </a:r>
          </a:p>
          <a:p>
            <a:r>
              <a:rPr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概述</a:t>
            </a:r>
          </a:p>
          <a:p>
            <a:r>
              <a:rPr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基于TreeMap的 NavigableSet实现。使用元素的自然顺序对元素进行排序，或者根据创建 set 时提供的 Comparator进行排序，具体取决于使用的构造方法。</a:t>
            </a:r>
          </a:p>
          <a:p>
            <a:r>
              <a:rPr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特点</a:t>
            </a:r>
          </a:p>
          <a:p>
            <a:r>
              <a:rPr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1. TreeSet 是一个有序的并且可排序的集合，它继承于AbstractSet抽象类，实现了NavigableSet&lt;E&gt;, Cloneable, java.io.Serializable接口。</a:t>
            </a:r>
          </a:p>
          <a:p>
            <a:r>
              <a:rPr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2. TreeSet是基于TreeMap实现的。TreeSet中的元素支持2种排序方式：自然排序 或者 根据创建TreeSet 时提供的 Comparator 进行排序。这取决于使用的构造方法。同样的了解了TreeMap就了解了TreeSet。 </a:t>
            </a:r>
          </a:p>
          <a:p>
            <a:endParaRPr lang="en-US" altLang="zh-CN" sz="32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42" name="图片 41"/>
          <p:cNvPicPr>
            <a:picLocks noChangeAspect="1"/>
          </p:cNvPicPr>
          <p:nvPr/>
        </p:nvPicPr>
        <p:blipFill>
          <a:blip r:embed="rId3"/>
          <a:stretch>
            <a:fillRect/>
          </a:stretch>
        </p:blipFill>
        <p:spPr>
          <a:xfrm>
            <a:off x="2118273" y="2681536"/>
            <a:ext cx="20732926" cy="9072449"/>
          </a:xfrm>
          <a:prstGeom prst="rect">
            <a:avLst/>
          </a:prstGeom>
          <a:noFill/>
          <a:ln>
            <a:noFill/>
          </a:ln>
        </p:spPr>
      </p:pic>
      <p:sp>
        <p:nvSpPr>
          <p:cNvPr id="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3</a:t>
            </a:r>
            <a:endParaRPr dirty="0"/>
          </a:p>
        </p:txBody>
      </p:sp>
      <p:sp>
        <p:nvSpPr>
          <p:cNvPr id="6"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像" descr="图像"/>
          <p:cNvPicPr>
            <a:picLocks noChangeAspect="1"/>
          </p:cNvPicPr>
          <p:nvPr/>
        </p:nvPicPr>
        <p:blipFill>
          <a:blip r:embed="rId4"/>
          <a:stretch>
            <a:fillRect/>
          </a:stretch>
        </p:blipFill>
        <p:spPr>
          <a:xfrm>
            <a:off x="21197540" y="1410242"/>
            <a:ext cx="2173453" cy="337583"/>
          </a:xfrm>
          <a:prstGeom prst="rect">
            <a:avLst/>
          </a:prstGeom>
          <a:ln w="12700">
            <a:miter lim="400000"/>
            <a:headEnd/>
            <a:tailEnd/>
          </a:ln>
        </p:spPr>
      </p:pic>
      <p:sp>
        <p:nvSpPr>
          <p:cNvPr id="8"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a:t>Java</a:t>
            </a:r>
            <a:r>
              <a:rPr lang="zh-CN" altLang="en-US" dirty="0"/>
              <a:t>常用集合源码分析</a:t>
            </a:r>
            <a:endParaRPr lang="en-US" altLang="zh-CN" dirty="0"/>
          </a:p>
        </p:txBody>
      </p:sp>
    </p:spTree>
    <p:extLst>
      <p:ext uri="{BB962C8B-B14F-4D97-AF65-F5344CB8AC3E}">
        <p14:creationId xmlns:p14="http://schemas.microsoft.com/office/powerpoint/2010/main" val="76917652"/>
      </p:ext>
    </p:extLst>
  </p:cSld>
  <p:clrMapOvr>
    <a:masterClrMapping/>
  </p:clrMapOvr>
  <p:transition spd="slow" advClick="0" advTm="4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0" name="文本框 99"/>
          <p:cNvSpPr txBox="1"/>
          <p:nvPr/>
        </p:nvSpPr>
        <p:spPr>
          <a:xfrm>
            <a:off x="1308101" y="1950720"/>
            <a:ext cx="22353270" cy="1600438"/>
          </a:xfrm>
          <a:prstGeom prst="rect">
            <a:avLst/>
          </a:prstGeom>
          <a:noFill/>
          <a:ln w="9525">
            <a:noFill/>
          </a:ln>
        </p:spPr>
        <p:txBody>
          <a:bodyPr wrap="square" lIns="182880" tIns="91440" rIns="182880" bIns="91440" anchor="t">
            <a:spAutoFit/>
          </a:bodyPr>
          <a:lstStyle/>
          <a:p>
            <a:r>
              <a:rPr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TreeMap</a:t>
            </a:r>
          </a:p>
          <a:p>
            <a:r>
              <a:rPr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TreeMap底层的实现原理是红黑树，所以我们要搞清楚TreeMap的底层原理，那么前提条件就是必须要搞清楚红黑树的原理</a:t>
            </a:r>
          </a:p>
          <a:p>
            <a:endParaRPr lang="en-US" altLang="zh-CN" sz="32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2" name="图片 1"/>
          <p:cNvPicPr>
            <a:picLocks noChangeAspect="1"/>
          </p:cNvPicPr>
          <p:nvPr/>
        </p:nvPicPr>
        <p:blipFill>
          <a:blip r:embed="rId3"/>
          <a:stretch>
            <a:fillRect/>
          </a:stretch>
        </p:blipFill>
        <p:spPr>
          <a:xfrm>
            <a:off x="1308100" y="4822827"/>
            <a:ext cx="10546080" cy="6305550"/>
          </a:xfrm>
          <a:prstGeom prst="rect">
            <a:avLst/>
          </a:prstGeom>
          <a:noFill/>
          <a:ln>
            <a:noFill/>
          </a:ln>
        </p:spPr>
      </p:pic>
      <p:pic>
        <p:nvPicPr>
          <p:cNvPr id="3" name="图片 2"/>
          <p:cNvPicPr>
            <a:picLocks noChangeAspect="1"/>
          </p:cNvPicPr>
          <p:nvPr/>
        </p:nvPicPr>
        <p:blipFill>
          <a:blip r:embed="rId4"/>
          <a:stretch>
            <a:fillRect/>
          </a:stretch>
        </p:blipFill>
        <p:spPr>
          <a:xfrm>
            <a:off x="13091161" y="3415031"/>
            <a:ext cx="9203690" cy="9427210"/>
          </a:xfrm>
          <a:prstGeom prst="rect">
            <a:avLst/>
          </a:prstGeom>
          <a:noFill/>
          <a:ln>
            <a:noFill/>
          </a:ln>
        </p:spPr>
      </p:pic>
      <p:sp>
        <p:nvSpPr>
          <p:cNvPr id="6"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3</a:t>
            </a:r>
            <a:endParaRPr dirty="0"/>
          </a:p>
        </p:txBody>
      </p:sp>
      <p:sp>
        <p:nvSpPr>
          <p:cNvPr id="7"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图像" descr="图像"/>
          <p:cNvPicPr>
            <a:picLocks noChangeAspect="1"/>
          </p:cNvPicPr>
          <p:nvPr/>
        </p:nvPicPr>
        <p:blipFill>
          <a:blip r:embed="rId5"/>
          <a:stretch>
            <a:fillRect/>
          </a:stretch>
        </p:blipFill>
        <p:spPr>
          <a:xfrm>
            <a:off x="21197540" y="1410242"/>
            <a:ext cx="2173453" cy="337583"/>
          </a:xfrm>
          <a:prstGeom prst="rect">
            <a:avLst/>
          </a:prstGeom>
          <a:ln w="12700">
            <a:miter lim="400000"/>
            <a:headEnd/>
            <a:tailEnd/>
          </a:ln>
        </p:spPr>
      </p:pic>
      <p:sp>
        <p:nvSpPr>
          <p:cNvPr id="9"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a:t>Java</a:t>
            </a:r>
            <a:r>
              <a:rPr lang="zh-CN" altLang="en-US" dirty="0"/>
              <a:t>常用集合源码分析</a:t>
            </a:r>
            <a:endParaRPr lang="en-US" altLang="zh-CN" dirty="0"/>
          </a:p>
        </p:txBody>
      </p:sp>
    </p:spTree>
    <p:extLst>
      <p:ext uri="{BB962C8B-B14F-4D97-AF65-F5344CB8AC3E}">
        <p14:creationId xmlns:p14="http://schemas.microsoft.com/office/powerpoint/2010/main" val="44284635"/>
      </p:ext>
    </p:extLst>
  </p:cSld>
  <p:clrMapOvr>
    <a:masterClrMapping/>
  </p:clrMapOvr>
  <p:transition spd="slow" advClick="0" advTm="400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0" name="文本框 99"/>
          <p:cNvSpPr txBox="1"/>
          <p:nvPr/>
        </p:nvSpPr>
        <p:spPr>
          <a:xfrm>
            <a:off x="1308101" y="1950721"/>
            <a:ext cx="22353270" cy="1138773"/>
          </a:xfrm>
          <a:prstGeom prst="rect">
            <a:avLst/>
          </a:prstGeom>
          <a:noFill/>
          <a:ln w="9525">
            <a:noFill/>
          </a:ln>
        </p:spPr>
        <p:txBody>
          <a:bodyPr wrap="square" lIns="182880" tIns="91440" rIns="182880" bIns="91440" anchor="t">
            <a:spAutoFit/>
          </a:bodyPr>
          <a:lstStyle/>
          <a:p>
            <a:r>
              <a:rPr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rPr>
              <a:t>HashMap</a:t>
            </a:r>
          </a:p>
          <a:p>
            <a:endParaRPr lang="en-US" altLang="zh-CN" sz="3200" dirty="0">
              <a:solidFill>
                <a:schemeClr val="bg1"/>
              </a:solidFill>
              <a:latin typeface="思源黑体" panose="020B0400000000000000" charset="-122"/>
              <a:ea typeface="思源黑体" panose="020B0400000000000000" charset="-122"/>
              <a:cs typeface="黑体" panose="02010609060101010101" charset="-122"/>
              <a:sym typeface="等线" panose="02010600030101010101" charset="-122"/>
            </a:endParaRPr>
          </a:p>
        </p:txBody>
      </p:sp>
      <p:pic>
        <p:nvPicPr>
          <p:cNvPr id="6" name="图片 3"/>
          <p:cNvPicPr>
            <a:picLocks noChangeAspect="1"/>
          </p:cNvPicPr>
          <p:nvPr/>
        </p:nvPicPr>
        <p:blipFill>
          <a:blip r:embed="rId3"/>
          <a:stretch>
            <a:fillRect/>
          </a:stretch>
        </p:blipFill>
        <p:spPr>
          <a:xfrm>
            <a:off x="3479032" y="3089494"/>
            <a:ext cx="14619543" cy="7406729"/>
          </a:xfrm>
          <a:prstGeom prst="rect">
            <a:avLst/>
          </a:prstGeom>
          <a:noFill/>
          <a:ln>
            <a:noFill/>
          </a:ln>
        </p:spPr>
      </p:pic>
      <p:sp>
        <p:nvSpPr>
          <p:cNvPr id="5"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3</a:t>
            </a:r>
            <a:endParaRPr dirty="0"/>
          </a:p>
        </p:txBody>
      </p:sp>
      <p:sp>
        <p:nvSpPr>
          <p:cNvPr id="7"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图像" descr="图像"/>
          <p:cNvPicPr>
            <a:picLocks noChangeAspect="1"/>
          </p:cNvPicPr>
          <p:nvPr/>
        </p:nvPicPr>
        <p:blipFill>
          <a:blip r:embed="rId4"/>
          <a:stretch>
            <a:fillRect/>
          </a:stretch>
        </p:blipFill>
        <p:spPr>
          <a:xfrm>
            <a:off x="21197540" y="1410242"/>
            <a:ext cx="2173453" cy="337583"/>
          </a:xfrm>
          <a:prstGeom prst="rect">
            <a:avLst/>
          </a:prstGeom>
          <a:ln w="12700">
            <a:miter lim="400000"/>
            <a:headEnd/>
            <a:tailEnd/>
          </a:ln>
        </p:spPr>
      </p:pic>
      <p:sp>
        <p:nvSpPr>
          <p:cNvPr id="9"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a:t>Java</a:t>
            </a:r>
            <a:r>
              <a:rPr lang="zh-CN" altLang="en-US" dirty="0"/>
              <a:t>常用集合源码分析</a:t>
            </a:r>
            <a:endParaRPr lang="en-US" altLang="zh-CN" dirty="0"/>
          </a:p>
        </p:txBody>
      </p:sp>
    </p:spTree>
    <p:extLst>
      <p:ext uri="{BB962C8B-B14F-4D97-AF65-F5344CB8AC3E}">
        <p14:creationId xmlns:p14="http://schemas.microsoft.com/office/powerpoint/2010/main" val="2618561801"/>
      </p:ext>
    </p:extLst>
  </p:cSld>
  <p:clrMapOvr>
    <a:masterClrMapping/>
  </p:clrMapOvr>
  <p:transition spd="slow" advClick="0" advTm="400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8" descr="IMG_256"/>
          <p:cNvPicPr>
            <a:picLocks noChangeAspect="1"/>
          </p:cNvPicPr>
          <p:nvPr/>
        </p:nvPicPr>
        <p:blipFill>
          <a:blip r:embed="rId3"/>
          <a:stretch>
            <a:fillRect/>
          </a:stretch>
        </p:blipFill>
        <p:spPr>
          <a:xfrm>
            <a:off x="5458997" y="2032099"/>
            <a:ext cx="10081260" cy="10900410"/>
          </a:xfrm>
          <a:prstGeom prst="rect">
            <a:avLst/>
          </a:prstGeom>
          <a:noFill/>
          <a:ln w="9525">
            <a:noFill/>
          </a:ln>
        </p:spPr>
      </p:pic>
      <p:sp>
        <p:nvSpPr>
          <p:cNvPr id="4"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3</a:t>
            </a:r>
            <a:endParaRPr dirty="0"/>
          </a:p>
        </p:txBody>
      </p:sp>
      <p:sp>
        <p:nvSpPr>
          <p:cNvPr id="5"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6" name="图像" descr="图像"/>
          <p:cNvPicPr>
            <a:picLocks noChangeAspect="1"/>
          </p:cNvPicPr>
          <p:nvPr/>
        </p:nvPicPr>
        <p:blipFill>
          <a:blip r:embed="rId4"/>
          <a:stretch>
            <a:fillRect/>
          </a:stretch>
        </p:blipFill>
        <p:spPr>
          <a:xfrm>
            <a:off x="21197540" y="1410242"/>
            <a:ext cx="2173453" cy="337583"/>
          </a:xfrm>
          <a:prstGeom prst="rect">
            <a:avLst/>
          </a:prstGeom>
          <a:ln w="12700">
            <a:miter lim="400000"/>
            <a:headEnd/>
            <a:tailEnd/>
          </a:ln>
        </p:spPr>
      </p:pic>
      <p:sp>
        <p:nvSpPr>
          <p:cNvPr id="7"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9"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0"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 name="企业业绩展现"/>
          <p:cNvSpPr txBox="1"/>
          <p:nvPr/>
        </p:nvSpPr>
        <p:spPr>
          <a:xfrm>
            <a:off x="3099377" y="958297"/>
            <a:ext cx="4719241"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en-US" altLang="zh-CN" dirty="0"/>
              <a:t>Java</a:t>
            </a:r>
            <a:r>
              <a:rPr lang="zh-CN" altLang="en-US" dirty="0"/>
              <a:t>常用集合源码分析</a:t>
            </a:r>
            <a:endParaRPr lang="en-US" altLang="zh-CN" dirty="0"/>
          </a:p>
        </p:txBody>
      </p:sp>
    </p:spTree>
    <p:extLst>
      <p:ext uri="{BB962C8B-B14F-4D97-AF65-F5344CB8AC3E}">
        <p14:creationId xmlns:p14="http://schemas.microsoft.com/office/powerpoint/2010/main" val="954799920"/>
      </p:ext>
    </p:extLst>
  </p:cSld>
  <p:clrMapOvr>
    <a:masterClrMapping/>
  </p:clrMapOvr>
  <p:transition spd="slow" advClick="0" advTm="4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12534009" y="9885348"/>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37" name="矩形 36"/>
          <p:cNvSpPr/>
          <p:nvPr/>
        </p:nvSpPr>
        <p:spPr>
          <a:xfrm>
            <a:off x="7309993" y="9885348"/>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38" name="矩形 37"/>
          <p:cNvSpPr/>
          <p:nvPr/>
        </p:nvSpPr>
        <p:spPr>
          <a:xfrm>
            <a:off x="9051333" y="9885348"/>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39" name="矩形 38"/>
          <p:cNvSpPr/>
          <p:nvPr/>
        </p:nvSpPr>
        <p:spPr>
          <a:xfrm>
            <a:off x="10792671" y="9885348"/>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52" name="矩形 51"/>
          <p:cNvSpPr/>
          <p:nvPr/>
        </p:nvSpPr>
        <p:spPr>
          <a:xfrm>
            <a:off x="5566737" y="9885348"/>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11" name="TextBox 10"/>
          <p:cNvSpPr txBox="1"/>
          <p:nvPr/>
        </p:nvSpPr>
        <p:spPr>
          <a:xfrm>
            <a:off x="2302614" y="2537520"/>
            <a:ext cx="3152146" cy="1015663"/>
          </a:xfrm>
          <a:prstGeom prst="rect">
            <a:avLst/>
          </a:prstGeom>
          <a:noFill/>
        </p:spPr>
        <p:txBody>
          <a:bodyPr wrap="none" lIns="182880" tIns="91440" rIns="182880" bIns="91440" rtlCol="0">
            <a:spAutoFit/>
          </a:bodyPr>
          <a:lstStyle/>
          <a:p>
            <a:r>
              <a:rPr lang="zh-CN" altLang="en-US" sz="5400" dirty="0">
                <a:solidFill>
                  <a:schemeClr val="tx1"/>
                </a:solidFill>
                <a:latin typeface="+mj-ea"/>
                <a:ea typeface="+mj-ea"/>
              </a:rPr>
              <a:t>动态数组</a:t>
            </a:r>
          </a:p>
        </p:txBody>
      </p:sp>
      <p:sp>
        <p:nvSpPr>
          <p:cNvPr id="6" name="矩形 5"/>
          <p:cNvSpPr/>
          <p:nvPr/>
        </p:nvSpPr>
        <p:spPr>
          <a:xfrm>
            <a:off x="7244441"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5" name="矩形 24"/>
          <p:cNvSpPr/>
          <p:nvPr/>
        </p:nvSpPr>
        <p:spPr>
          <a:xfrm>
            <a:off x="8985781"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26" name="矩形 25"/>
          <p:cNvSpPr/>
          <p:nvPr/>
        </p:nvSpPr>
        <p:spPr>
          <a:xfrm>
            <a:off x="10727119"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31" name="矩形 30"/>
          <p:cNvSpPr/>
          <p:nvPr/>
        </p:nvSpPr>
        <p:spPr>
          <a:xfrm>
            <a:off x="5501185" y="4995296"/>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7" name="TextBox 6"/>
          <p:cNvSpPr txBox="1"/>
          <p:nvPr/>
        </p:nvSpPr>
        <p:spPr>
          <a:xfrm>
            <a:off x="5550588" y="4194119"/>
            <a:ext cx="13883224" cy="646331"/>
          </a:xfrm>
          <a:prstGeom prst="rect">
            <a:avLst/>
          </a:prstGeom>
          <a:noFill/>
        </p:spPr>
        <p:txBody>
          <a:bodyPr wrap="square" lIns="182880" tIns="91440" rIns="182880" bIns="91440" rtlCol="0">
            <a:spAutoFit/>
          </a:bodyPr>
          <a:lstStyle/>
          <a:p>
            <a:pPr algn="l"/>
            <a:r>
              <a:rPr lang="en-US" altLang="zh-CN" dirty="0">
                <a:solidFill>
                  <a:schemeClr val="tx1"/>
                </a:solidFill>
              </a:rPr>
              <a:t>  0          1       2        3        4</a:t>
            </a:r>
            <a:endParaRPr lang="zh-CN" altLang="en-US" dirty="0">
              <a:solidFill>
                <a:schemeClr val="tx1"/>
              </a:solidFill>
            </a:endParaRPr>
          </a:p>
        </p:txBody>
      </p:sp>
      <p:sp>
        <p:nvSpPr>
          <p:cNvPr id="32" name="TextBox 31"/>
          <p:cNvSpPr txBox="1"/>
          <p:nvPr/>
        </p:nvSpPr>
        <p:spPr>
          <a:xfrm>
            <a:off x="1664389" y="5452697"/>
            <a:ext cx="1674178" cy="923330"/>
          </a:xfrm>
          <a:prstGeom prst="rect">
            <a:avLst/>
          </a:prstGeom>
          <a:noFill/>
        </p:spPr>
        <p:txBody>
          <a:bodyPr wrap="none" lIns="182880" tIns="91440" rIns="182880" bIns="91440" rtlCol="0">
            <a:spAutoFit/>
          </a:bodyPr>
          <a:lstStyle/>
          <a:p>
            <a:r>
              <a:rPr lang="en-US" altLang="zh-CN" sz="4800" dirty="0">
                <a:solidFill>
                  <a:schemeClr val="tx1"/>
                </a:solidFill>
                <a:latin typeface="+mj-ea"/>
                <a:ea typeface="+mj-ea"/>
              </a:rPr>
              <a:t>data</a:t>
            </a:r>
            <a:endParaRPr lang="zh-CN" altLang="en-US" sz="4000" dirty="0">
              <a:solidFill>
                <a:schemeClr val="tx1"/>
              </a:solidFill>
              <a:latin typeface="+mj-ea"/>
              <a:ea typeface="+mj-ea"/>
            </a:endParaRPr>
          </a:p>
        </p:txBody>
      </p:sp>
      <p:grpSp>
        <p:nvGrpSpPr>
          <p:cNvPr id="3" name="组合 2"/>
          <p:cNvGrpSpPr/>
          <p:nvPr/>
        </p:nvGrpSpPr>
        <p:grpSpPr>
          <a:xfrm>
            <a:off x="13020146" y="6819452"/>
            <a:ext cx="1217000" cy="1499114"/>
            <a:chOff x="1979026" y="3324382"/>
            <a:chExt cx="608500" cy="749557"/>
          </a:xfrm>
        </p:grpSpPr>
        <p:sp>
          <p:nvSpPr>
            <p:cNvPr id="40" name="TextBox 39"/>
            <p:cNvSpPr txBox="1"/>
            <p:nvPr/>
          </p:nvSpPr>
          <p:spPr>
            <a:xfrm>
              <a:off x="1979026" y="3719996"/>
              <a:ext cx="608500" cy="353943"/>
            </a:xfrm>
            <a:prstGeom prst="rect">
              <a:avLst/>
            </a:prstGeom>
            <a:noFill/>
          </p:spPr>
          <p:txBody>
            <a:bodyPr wrap="none" rtlCol="0">
              <a:spAutoFit/>
            </a:bodyPr>
            <a:lstStyle/>
            <a:p>
              <a:r>
                <a:rPr lang="en-US" altLang="zh-CN" sz="4000" dirty="0">
                  <a:solidFill>
                    <a:schemeClr val="tx1"/>
                  </a:solidFill>
                  <a:latin typeface="+mj-ea"/>
                  <a:ea typeface="+mj-ea"/>
                </a:rPr>
                <a:t>size</a:t>
              </a:r>
              <a:endParaRPr lang="zh-CN" altLang="en-US" sz="4000" dirty="0">
                <a:solidFill>
                  <a:schemeClr val="tx1"/>
                </a:solidFill>
                <a:latin typeface="+mj-ea"/>
                <a:ea typeface="+mj-ea"/>
              </a:endParaRPr>
            </a:p>
          </p:txBody>
        </p:sp>
        <p:sp>
          <p:nvSpPr>
            <p:cNvPr id="2" name="等腰三角形 1"/>
            <p:cNvSpPr/>
            <p:nvPr/>
          </p:nvSpPr>
          <p:spPr>
            <a:xfrm>
              <a:off x="2035549" y="3324382"/>
              <a:ext cx="448969" cy="395614"/>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3" name="矩形 32"/>
          <p:cNvSpPr/>
          <p:nvPr/>
        </p:nvSpPr>
        <p:spPr>
          <a:xfrm>
            <a:off x="5527485" y="4996968"/>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13</a:t>
            </a:r>
            <a:endParaRPr lang="zh-CN" altLang="en-US" dirty="0">
              <a:solidFill>
                <a:schemeClr val="tx1"/>
              </a:solidFill>
              <a:latin typeface="+mj-ea"/>
              <a:ea typeface="+mj-ea"/>
            </a:endParaRPr>
          </a:p>
        </p:txBody>
      </p:sp>
      <p:sp>
        <p:nvSpPr>
          <p:cNvPr id="34" name="TextBox 33"/>
          <p:cNvSpPr txBox="1"/>
          <p:nvPr/>
        </p:nvSpPr>
        <p:spPr>
          <a:xfrm>
            <a:off x="14143974" y="5452699"/>
            <a:ext cx="2857193" cy="923330"/>
          </a:xfrm>
          <a:prstGeom prst="rect">
            <a:avLst/>
          </a:prstGeom>
          <a:noFill/>
        </p:spPr>
        <p:txBody>
          <a:bodyPr wrap="none" lIns="182880" tIns="91440" rIns="182880" bIns="91440" rtlCol="0">
            <a:spAutoFit/>
          </a:bodyPr>
          <a:lstStyle/>
          <a:p>
            <a:r>
              <a:rPr lang="en-US" altLang="zh-CN" sz="4800" dirty="0">
                <a:solidFill>
                  <a:schemeClr val="tx1"/>
                </a:solidFill>
              </a:rPr>
              <a:t>capacity</a:t>
            </a:r>
            <a:endParaRPr lang="zh-CN" altLang="en-US" sz="4800" dirty="0">
              <a:solidFill>
                <a:schemeClr val="tx1"/>
              </a:solidFill>
            </a:endParaRPr>
          </a:p>
        </p:txBody>
      </p:sp>
      <p:sp>
        <p:nvSpPr>
          <p:cNvPr id="35" name="矩形 34"/>
          <p:cNvSpPr/>
          <p:nvPr/>
        </p:nvSpPr>
        <p:spPr>
          <a:xfrm>
            <a:off x="7244443" y="4996968"/>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28</a:t>
            </a:r>
            <a:endParaRPr lang="zh-CN" altLang="en-US" dirty="0">
              <a:solidFill>
                <a:schemeClr val="tx1"/>
              </a:solidFill>
              <a:latin typeface="+mj-ea"/>
              <a:ea typeface="+mj-ea"/>
            </a:endParaRPr>
          </a:p>
        </p:txBody>
      </p:sp>
      <p:sp>
        <p:nvSpPr>
          <p:cNvPr id="36" name="矩形 35"/>
          <p:cNvSpPr/>
          <p:nvPr/>
        </p:nvSpPr>
        <p:spPr>
          <a:xfrm>
            <a:off x="8965409" y="5007098"/>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39</a:t>
            </a:r>
            <a:endParaRPr lang="zh-CN" altLang="en-US" dirty="0">
              <a:solidFill>
                <a:schemeClr val="tx1"/>
              </a:solidFill>
              <a:latin typeface="+mj-ea"/>
              <a:ea typeface="+mj-ea"/>
            </a:endParaRPr>
          </a:p>
        </p:txBody>
      </p:sp>
      <p:sp>
        <p:nvSpPr>
          <p:cNvPr id="44" name="矩形 43"/>
          <p:cNvSpPr/>
          <p:nvPr/>
        </p:nvSpPr>
        <p:spPr>
          <a:xfrm>
            <a:off x="10727117" y="4991482"/>
            <a:ext cx="1741338" cy="165346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sz="4800" dirty="0">
                <a:solidFill>
                  <a:schemeClr val="tx1"/>
                </a:solidFill>
                <a:latin typeface="+mj-ea"/>
                <a:ea typeface="+mj-ea"/>
              </a:rPr>
              <a:t>65</a:t>
            </a:r>
            <a:endParaRPr lang="zh-CN" altLang="en-US" dirty="0">
              <a:solidFill>
                <a:schemeClr val="tx1"/>
              </a:solidFill>
              <a:latin typeface="+mj-ea"/>
              <a:ea typeface="+mj-ea"/>
            </a:endParaRPr>
          </a:p>
        </p:txBody>
      </p:sp>
      <p:sp>
        <p:nvSpPr>
          <p:cNvPr id="42" name="矩形 41"/>
          <p:cNvSpPr/>
          <p:nvPr/>
        </p:nvSpPr>
        <p:spPr>
          <a:xfrm>
            <a:off x="14275349" y="9885348"/>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43" name="矩形 42"/>
          <p:cNvSpPr/>
          <p:nvPr/>
        </p:nvSpPr>
        <p:spPr>
          <a:xfrm>
            <a:off x="16016687" y="9885348"/>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46" name="矩形 45"/>
          <p:cNvSpPr/>
          <p:nvPr/>
        </p:nvSpPr>
        <p:spPr>
          <a:xfrm>
            <a:off x="17758027" y="9885348"/>
            <a:ext cx="1741338" cy="16534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53" name="TextBox 52"/>
          <p:cNvSpPr txBox="1"/>
          <p:nvPr/>
        </p:nvSpPr>
        <p:spPr>
          <a:xfrm>
            <a:off x="5616140" y="9084171"/>
            <a:ext cx="13883224" cy="646331"/>
          </a:xfrm>
          <a:prstGeom prst="rect">
            <a:avLst/>
          </a:prstGeom>
          <a:noFill/>
        </p:spPr>
        <p:txBody>
          <a:bodyPr wrap="square" lIns="182880" tIns="91440" rIns="182880" bIns="91440" rtlCol="0">
            <a:spAutoFit/>
          </a:bodyPr>
          <a:lstStyle/>
          <a:p>
            <a:pPr algn="l"/>
            <a:r>
              <a:rPr lang="en-US" altLang="zh-CN" dirty="0">
                <a:solidFill>
                  <a:schemeClr val="tx1"/>
                </a:solidFill>
              </a:rPr>
              <a:t>    0      1       2        3          4         5       6         7</a:t>
            </a:r>
            <a:endParaRPr lang="zh-CN" altLang="en-US" dirty="0">
              <a:solidFill>
                <a:schemeClr val="tx1"/>
              </a:solidFill>
            </a:endParaRPr>
          </a:p>
        </p:txBody>
      </p:sp>
      <p:sp>
        <p:nvSpPr>
          <p:cNvPr id="54" name="TextBox 53"/>
          <p:cNvSpPr txBox="1"/>
          <p:nvPr/>
        </p:nvSpPr>
        <p:spPr>
          <a:xfrm>
            <a:off x="900243" y="10250417"/>
            <a:ext cx="2546210" cy="923330"/>
          </a:xfrm>
          <a:prstGeom prst="rect">
            <a:avLst/>
          </a:prstGeom>
          <a:noFill/>
        </p:spPr>
        <p:txBody>
          <a:bodyPr wrap="none" lIns="182880" tIns="91440" rIns="182880" bIns="91440" rtlCol="0">
            <a:spAutoFit/>
          </a:bodyPr>
          <a:lstStyle/>
          <a:p>
            <a:r>
              <a:rPr lang="en-US" altLang="zh-CN" sz="4800" dirty="0" err="1">
                <a:solidFill>
                  <a:schemeClr val="tx1"/>
                </a:solidFill>
                <a:latin typeface="+mj-ea"/>
                <a:ea typeface="+mj-ea"/>
              </a:rPr>
              <a:t>newData</a:t>
            </a:r>
            <a:endParaRPr lang="zh-CN" altLang="en-US" sz="4000" dirty="0">
              <a:solidFill>
                <a:schemeClr val="tx1"/>
              </a:solidFill>
              <a:latin typeface="+mj-ea"/>
              <a:ea typeface="+mj-ea"/>
            </a:endParaRPr>
          </a:p>
        </p:txBody>
      </p:sp>
      <p:sp>
        <p:nvSpPr>
          <p:cNvPr id="5" name="右箭头 4"/>
          <p:cNvSpPr/>
          <p:nvPr/>
        </p:nvSpPr>
        <p:spPr>
          <a:xfrm>
            <a:off x="3338566" y="5452699"/>
            <a:ext cx="1962304" cy="6698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63" name="右箭头 62"/>
          <p:cNvSpPr/>
          <p:nvPr/>
        </p:nvSpPr>
        <p:spPr>
          <a:xfrm>
            <a:off x="3752161" y="10473545"/>
            <a:ext cx="1548710" cy="7002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66" name="右箭头 65"/>
          <p:cNvSpPr/>
          <p:nvPr/>
        </p:nvSpPr>
        <p:spPr>
          <a:xfrm rot="3490108" flipV="1">
            <a:off x="1787357" y="7898782"/>
            <a:ext cx="4540058" cy="693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endParaRPr lang="zh-CN" altLang="en-US">
              <a:solidFill>
                <a:schemeClr val="tx1"/>
              </a:solidFill>
            </a:endParaRPr>
          </a:p>
        </p:txBody>
      </p:sp>
      <p:sp>
        <p:nvSpPr>
          <p:cNvPr id="45" name="02"/>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1</a:t>
            </a:r>
            <a:endParaRPr dirty="0"/>
          </a:p>
        </p:txBody>
      </p:sp>
      <p:sp>
        <p:nvSpPr>
          <p:cNvPr id="47"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8"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9"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0"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1"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5"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56" name="企业业绩展现"/>
          <p:cNvSpPr txBox="1"/>
          <p:nvPr/>
        </p:nvSpPr>
        <p:spPr>
          <a:xfrm>
            <a:off x="3091122" y="811263"/>
            <a:ext cx="6873677" cy="779701"/>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r>
              <a:rPr lang="zh-CN" altLang="en-US" sz="4400" dirty="0"/>
              <a:t>数据结构初探</a:t>
            </a:r>
            <a:r>
              <a:rPr lang="en-US" altLang="zh-CN" sz="4400" dirty="0"/>
              <a:t>—</a:t>
            </a:r>
            <a:r>
              <a:rPr lang="zh-CN" altLang="en-US" sz="4400" dirty="0"/>
              <a:t>数组和链表</a:t>
            </a:r>
            <a:endParaRPr lang="en-US" altLang="zh-CN" sz="4400" dirty="0"/>
          </a:p>
        </p:txBody>
      </p:sp>
      <p:sp>
        <p:nvSpPr>
          <p:cNvPr id="58" name="圆角矩形 57"/>
          <p:cNvSpPr/>
          <p:nvPr/>
        </p:nvSpPr>
        <p:spPr>
          <a:xfrm>
            <a:off x="1150021" y="2537520"/>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16519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500"/>
                                        <p:tgtEl>
                                          <p:spTgt spid="5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fade">
                                      <p:cBhvr>
                                        <p:cTn id="78" dur="500"/>
                                        <p:tgtEl>
                                          <p:spTgt spid="63"/>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1" nodeType="clickEffect">
                                  <p:stCondLst>
                                    <p:cond delay="0"/>
                                  </p:stCondLst>
                                  <p:childTnLst>
                                    <p:animMotion origin="layout" path="M -1.875E-6 2.03515E-7 L 0.23815 0.34251 " pathEditMode="relative" rAng="0" ptsTypes="AA">
                                      <p:cBhvr>
                                        <p:cTn id="82" dur="2000" fill="hold"/>
                                        <p:tgtEl>
                                          <p:spTgt spid="34"/>
                                        </p:tgtEl>
                                        <p:attrNameLst>
                                          <p:attrName>ppt_x</p:attrName>
                                          <p:attrName>ppt_y</p:attrName>
                                        </p:attrNameLst>
                                      </p:cBhvr>
                                      <p:rCtr x="11901" y="17114"/>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1" nodeType="clickEffect">
                                  <p:stCondLst>
                                    <p:cond delay="0"/>
                                  </p:stCondLst>
                                  <p:childTnLst>
                                    <p:animMotion origin="layout" path="M 0.00104 -4.31082E-6 L 0.00221 0.35639 " pathEditMode="relative" rAng="0" ptsTypes="AA">
                                      <p:cBhvr>
                                        <p:cTn id="86" dur="2000" fill="hold"/>
                                        <p:tgtEl>
                                          <p:spTgt spid="33"/>
                                        </p:tgtEl>
                                        <p:attrNameLst>
                                          <p:attrName>ppt_x</p:attrName>
                                          <p:attrName>ppt_y</p:attrName>
                                        </p:attrNameLst>
                                      </p:cBhvr>
                                      <p:rCtr x="52" y="17808"/>
                                    </p:animMotion>
                                  </p:childTnLst>
                                </p:cTn>
                              </p:par>
                              <p:par>
                                <p:cTn id="87" presetID="42" presetClass="path" presetSubtype="0" accel="50000" decel="50000" fill="hold" grpId="1" nodeType="withEffect">
                                  <p:stCondLst>
                                    <p:cond delay="0"/>
                                  </p:stCondLst>
                                  <p:childTnLst>
                                    <p:animMotion origin="layout" path="M -0.00104 -4.31082E-6 L 0.00443 0.35639 " pathEditMode="relative" rAng="0" ptsTypes="AA">
                                      <p:cBhvr>
                                        <p:cTn id="88" dur="2000" fill="hold"/>
                                        <p:tgtEl>
                                          <p:spTgt spid="35"/>
                                        </p:tgtEl>
                                        <p:attrNameLst>
                                          <p:attrName>ppt_x</p:attrName>
                                          <p:attrName>ppt_y</p:attrName>
                                        </p:attrNameLst>
                                      </p:cBhvr>
                                      <p:rCtr x="273" y="17808"/>
                                    </p:animMotion>
                                  </p:childTnLst>
                                </p:cTn>
                              </p:par>
                              <p:par>
                                <p:cTn id="89" presetID="42" presetClass="path" presetSubtype="0" accel="50000" decel="50000" fill="hold" grpId="1" nodeType="withEffect">
                                  <p:stCondLst>
                                    <p:cond delay="0"/>
                                  </p:stCondLst>
                                  <p:childTnLst>
                                    <p:animMotion origin="layout" path="M 0.00312 0.00185 L 0.00312 0.3543 " pathEditMode="relative" rAng="0" ptsTypes="AA">
                                      <p:cBhvr>
                                        <p:cTn id="90" dur="2000" fill="hold"/>
                                        <p:tgtEl>
                                          <p:spTgt spid="36"/>
                                        </p:tgtEl>
                                        <p:attrNameLst>
                                          <p:attrName>ppt_x</p:attrName>
                                          <p:attrName>ppt_y</p:attrName>
                                        </p:attrNameLst>
                                      </p:cBhvr>
                                      <p:rCtr x="0" y="17623"/>
                                    </p:animMotion>
                                  </p:childTnLst>
                                </p:cTn>
                              </p:par>
                              <p:par>
                                <p:cTn id="91" presetID="42" presetClass="path" presetSubtype="0" accel="50000" decel="50000" fill="hold" grpId="1" nodeType="withEffect">
                                  <p:stCondLst>
                                    <p:cond delay="0"/>
                                  </p:stCondLst>
                                  <p:childTnLst>
                                    <p:animMotion origin="layout" path="M -1.04167E-6 0.0037 L 0.0013 0.35615 " pathEditMode="relative" rAng="0" ptsTypes="AA">
                                      <p:cBhvr>
                                        <p:cTn id="92" dur="2000" fill="hold"/>
                                        <p:tgtEl>
                                          <p:spTgt spid="44"/>
                                        </p:tgtEl>
                                        <p:attrNameLst>
                                          <p:attrName>ppt_x</p:attrName>
                                          <p:attrName>ppt_y</p:attrName>
                                        </p:attrNameLst>
                                      </p:cBhvr>
                                      <p:rCtr x="65" y="17623"/>
                                    </p:animMotion>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nodeType="clickEffect">
                                  <p:stCondLst>
                                    <p:cond delay="0"/>
                                  </p:stCondLst>
                                  <p:childTnLst>
                                    <p:animMotion origin="layout" path="M -4.16667E-6 9.06568E-7 L -4.16667E-6 0.38899 " pathEditMode="relative" rAng="0" ptsTypes="AA">
                                      <p:cBhvr>
                                        <p:cTn id="96" dur="2000" fill="hold"/>
                                        <p:tgtEl>
                                          <p:spTgt spid="3"/>
                                        </p:tgtEl>
                                        <p:attrNameLst>
                                          <p:attrName>ppt_x</p:attrName>
                                          <p:attrName>ppt_y</p:attrName>
                                        </p:attrNameLst>
                                      </p:cBhvr>
                                      <p:rCtr x="0" y="19450"/>
                                    </p:animMotion>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grpId="1" nodeType="clickEffect">
                                  <p:stCondLst>
                                    <p:cond delay="0"/>
                                  </p:stCondLst>
                                  <p:childTnLst>
                                    <p:animEffect transition="out" filter="fade">
                                      <p:cBhvr>
                                        <p:cTn id="100" dur="500"/>
                                        <p:tgtEl>
                                          <p:spTgt spid="5"/>
                                        </p:tgtEl>
                                      </p:cBhvr>
                                    </p:animEffect>
                                    <p:set>
                                      <p:cBhvr>
                                        <p:cTn id="101" dur="1" fill="hold">
                                          <p:stCondLst>
                                            <p:cond delay="499"/>
                                          </p:stCondLst>
                                        </p:cTn>
                                        <p:tgtEl>
                                          <p:spTgt spid="5"/>
                                        </p:tgtEl>
                                        <p:attrNameLst>
                                          <p:attrName>style.visibility</p:attrName>
                                        </p:attrNameLst>
                                      </p:cBhvr>
                                      <p:to>
                                        <p:strVal val="hidden"/>
                                      </p:to>
                                    </p:set>
                                  </p:childTnLst>
                                </p:cTn>
                              </p:par>
                            </p:childTnLst>
                          </p:cTn>
                        </p:par>
                        <p:par>
                          <p:cTn id="102" fill="hold">
                            <p:stCondLst>
                              <p:cond delay="500"/>
                            </p:stCondLst>
                            <p:childTnLst>
                              <p:par>
                                <p:cTn id="103" presetID="10" presetClass="entr" presetSubtype="0" fill="hold" grpId="0" nodeType="after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fade">
                                      <p:cBhvr>
                                        <p:cTn id="105" dur="500"/>
                                        <p:tgtEl>
                                          <p:spTgt spid="66"/>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54"/>
                                        </p:tgtEl>
                                      </p:cBhvr>
                                    </p:animEffect>
                                    <p:set>
                                      <p:cBhvr>
                                        <p:cTn id="110" dur="1" fill="hold">
                                          <p:stCondLst>
                                            <p:cond delay="499"/>
                                          </p:stCondLst>
                                        </p:cTn>
                                        <p:tgtEl>
                                          <p:spTgt spid="54"/>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63"/>
                                        </p:tgtEl>
                                      </p:cBhvr>
                                    </p:animEffect>
                                    <p:set>
                                      <p:cBhvr>
                                        <p:cTn id="113" dur="1" fill="hold">
                                          <p:stCondLst>
                                            <p:cond delay="499"/>
                                          </p:stCondLst>
                                        </p:cTn>
                                        <p:tgtEl>
                                          <p:spTgt spid="63"/>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grpId="1" nodeType="clickEffect">
                                  <p:stCondLst>
                                    <p:cond delay="0"/>
                                  </p:stCondLst>
                                  <p:childTnLst>
                                    <p:animEffect transition="out" filter="fade">
                                      <p:cBhvr>
                                        <p:cTn id="117" dur="500"/>
                                        <p:tgtEl>
                                          <p:spTgt spid="6"/>
                                        </p:tgtEl>
                                      </p:cBhvr>
                                    </p:animEffect>
                                    <p:set>
                                      <p:cBhvr>
                                        <p:cTn id="118" dur="1" fill="hold">
                                          <p:stCondLst>
                                            <p:cond delay="499"/>
                                          </p:stCondLst>
                                        </p:cTn>
                                        <p:tgtEl>
                                          <p:spTgt spid="6"/>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500"/>
                                        <p:tgtEl>
                                          <p:spTgt spid="25"/>
                                        </p:tgtEl>
                                      </p:cBhvr>
                                    </p:animEffect>
                                    <p:set>
                                      <p:cBhvr>
                                        <p:cTn id="121" dur="1" fill="hold">
                                          <p:stCondLst>
                                            <p:cond delay="499"/>
                                          </p:stCondLst>
                                        </p:cTn>
                                        <p:tgtEl>
                                          <p:spTgt spid="25"/>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26"/>
                                        </p:tgtEl>
                                      </p:cBhvr>
                                    </p:animEffect>
                                    <p:set>
                                      <p:cBhvr>
                                        <p:cTn id="124" dur="1" fill="hold">
                                          <p:stCondLst>
                                            <p:cond delay="499"/>
                                          </p:stCondLst>
                                        </p:cTn>
                                        <p:tgtEl>
                                          <p:spTgt spid="26"/>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31"/>
                                        </p:tgtEl>
                                      </p:cBhvr>
                                    </p:animEffect>
                                    <p:set>
                                      <p:cBhvr>
                                        <p:cTn id="127" dur="1" fill="hold">
                                          <p:stCondLst>
                                            <p:cond delay="499"/>
                                          </p:stCondLst>
                                        </p:cTn>
                                        <p:tgtEl>
                                          <p:spTgt spid="31"/>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7"/>
                                        </p:tgtEl>
                                      </p:cBhvr>
                                    </p:animEffect>
                                    <p:set>
                                      <p:cBhvr>
                                        <p:cTn id="13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37" grpId="0" animBg="1"/>
      <p:bldP spid="38" grpId="0" animBg="1"/>
      <p:bldP spid="39" grpId="0" animBg="1"/>
      <p:bldP spid="52" grpId="0" animBg="1"/>
      <p:bldP spid="6" grpId="0" animBg="1"/>
      <p:bldP spid="6" grpId="1" animBg="1"/>
      <p:bldP spid="25" grpId="0" animBg="1"/>
      <p:bldP spid="25" grpId="1" animBg="1"/>
      <p:bldP spid="26" grpId="0" animBg="1"/>
      <p:bldP spid="26" grpId="1" animBg="1"/>
      <p:bldP spid="31" grpId="0" animBg="1"/>
      <p:bldP spid="31" grpId="1" animBg="1"/>
      <p:bldP spid="7" grpId="0"/>
      <p:bldP spid="7" grpId="1"/>
      <p:bldP spid="32" grpId="0"/>
      <p:bldP spid="33" grpId="0" animBg="1"/>
      <p:bldP spid="33" grpId="1" animBg="1"/>
      <p:bldP spid="34" grpId="0"/>
      <p:bldP spid="34" grpId="1"/>
      <p:bldP spid="35" grpId="0" animBg="1"/>
      <p:bldP spid="35" grpId="1" animBg="1"/>
      <p:bldP spid="36" grpId="0" animBg="1"/>
      <p:bldP spid="36" grpId="1" animBg="1"/>
      <p:bldP spid="44" grpId="0" animBg="1"/>
      <p:bldP spid="44" grpId="1" animBg="1"/>
      <p:bldP spid="42" grpId="0" animBg="1"/>
      <p:bldP spid="43" grpId="0" animBg="1"/>
      <p:bldP spid="46" grpId="0" animBg="1"/>
      <p:bldP spid="53" grpId="0"/>
      <p:bldP spid="54" grpId="0"/>
      <p:bldP spid="54" grpId="1"/>
      <p:bldP spid="5" grpId="0" animBg="1"/>
      <p:bldP spid="5" grpId="1" animBg="1"/>
      <p:bldP spid="63" grpId="0" animBg="1"/>
      <p:bldP spid="63" grpId="1" animBg="1"/>
      <p:bldP spid="6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265173" y="2345263"/>
            <a:ext cx="3847849" cy="1015663"/>
          </a:xfrm>
          <a:prstGeom prst="rect">
            <a:avLst/>
          </a:prstGeom>
          <a:noFill/>
        </p:spPr>
        <p:txBody>
          <a:bodyPr wrap="none" lIns="182880" tIns="91440" rIns="182880" bIns="91440" rtlCol="0">
            <a:spAutoFit/>
          </a:bodyPr>
          <a:lstStyle/>
          <a:p>
            <a:r>
              <a:rPr lang="zh-CN" altLang="en-US" sz="5400" dirty="0">
                <a:solidFill>
                  <a:schemeClr val="tx1"/>
                </a:solidFill>
                <a:latin typeface="+mj-ea"/>
                <a:ea typeface="+mj-ea"/>
              </a:rPr>
              <a:t>链表的特征</a:t>
            </a:r>
          </a:p>
        </p:txBody>
      </p:sp>
      <p:sp>
        <p:nvSpPr>
          <p:cNvPr id="21" name="TextBox 20"/>
          <p:cNvSpPr txBox="1"/>
          <p:nvPr/>
        </p:nvSpPr>
        <p:spPr>
          <a:xfrm>
            <a:off x="1216061" y="3450386"/>
            <a:ext cx="21865254" cy="6647974"/>
          </a:xfrm>
          <a:prstGeom prst="rect">
            <a:avLst/>
          </a:prstGeom>
          <a:noFill/>
        </p:spPr>
        <p:txBody>
          <a:bodyPr wrap="square" lIns="182880" tIns="91440" rIns="182880" bIns="91440" rtlCol="0">
            <a:spAutoFit/>
          </a:bodyPr>
          <a:lstStyle/>
          <a:p>
            <a:pPr marL="571500" indent="-571500" algn="l">
              <a:lnSpc>
                <a:spcPct val="150000"/>
              </a:lnSpc>
              <a:buFont typeface="Wingdings" pitchFamily="2" charset="2"/>
              <a:buChar char="u"/>
            </a:pPr>
            <a:r>
              <a:rPr lang="zh-CN" altLang="en-US" sz="4000" dirty="0">
                <a:solidFill>
                  <a:schemeClr val="tx1"/>
                </a:solidFill>
                <a:latin typeface="+mj-ea"/>
                <a:ea typeface="+mj-ea"/>
              </a:rPr>
              <a:t>链表（</a:t>
            </a:r>
            <a:r>
              <a:rPr lang="en-US" altLang="zh-CN" sz="4000" dirty="0">
                <a:solidFill>
                  <a:schemeClr val="tx1"/>
                </a:solidFill>
                <a:latin typeface="+mj-ea"/>
                <a:ea typeface="+mj-ea"/>
              </a:rPr>
              <a:t>Linked list</a:t>
            </a:r>
            <a:r>
              <a:rPr lang="zh-CN" altLang="en-US" sz="4000" dirty="0">
                <a:solidFill>
                  <a:schemeClr val="tx1"/>
                </a:solidFill>
                <a:latin typeface="+mj-ea"/>
                <a:ea typeface="+mj-ea"/>
              </a:rPr>
              <a:t>）是一种真正的动态的数据结构</a:t>
            </a:r>
            <a:endParaRPr lang="en-US" altLang="zh-CN" sz="4000" dirty="0">
              <a:solidFill>
                <a:schemeClr val="tx1"/>
              </a:solidFill>
              <a:latin typeface="+mj-ea"/>
              <a:ea typeface="+mj-ea"/>
            </a:endParaRPr>
          </a:p>
          <a:p>
            <a:pPr marL="571500" indent="-571500" algn="l">
              <a:lnSpc>
                <a:spcPct val="150000"/>
              </a:lnSpc>
              <a:buFont typeface="Wingdings" pitchFamily="2" charset="2"/>
              <a:buChar char="u"/>
            </a:pPr>
            <a:r>
              <a:rPr lang="zh-CN" altLang="en-US" sz="4000" dirty="0">
                <a:solidFill>
                  <a:schemeClr val="tx1"/>
                </a:solidFill>
                <a:latin typeface="+mj-ea"/>
                <a:ea typeface="+mj-ea"/>
              </a:rPr>
              <a:t>链表是一种线性表，但是并不会按线性的顺序存储数据，而是在每一个节点里存到下一个节点的指针</a:t>
            </a:r>
            <a:endParaRPr lang="en-US" altLang="zh-CN" sz="4000" dirty="0">
              <a:solidFill>
                <a:schemeClr val="tx1"/>
              </a:solidFill>
              <a:latin typeface="+mj-ea"/>
              <a:ea typeface="+mj-ea"/>
            </a:endParaRPr>
          </a:p>
          <a:p>
            <a:pPr marL="571500" indent="-571500" algn="l">
              <a:lnSpc>
                <a:spcPct val="150000"/>
              </a:lnSpc>
              <a:buFont typeface="Wingdings" pitchFamily="2" charset="2"/>
              <a:buChar char="u"/>
            </a:pPr>
            <a:r>
              <a:rPr lang="zh-CN" altLang="en-US" sz="4000" dirty="0">
                <a:solidFill>
                  <a:schemeClr val="tx1"/>
                </a:solidFill>
                <a:latin typeface="+mj-ea"/>
                <a:ea typeface="+mj-ea"/>
              </a:rPr>
              <a:t>使用链表结构可以克服数组需要预先知道数据大小的缺点，但增加了结点的指针域，空间开销比较大</a:t>
            </a:r>
            <a:endParaRPr lang="en-US" altLang="zh-CN" sz="4000" dirty="0">
              <a:solidFill>
                <a:schemeClr val="tx1"/>
              </a:solidFill>
              <a:latin typeface="+mj-ea"/>
              <a:ea typeface="+mj-ea"/>
            </a:endParaRPr>
          </a:p>
          <a:p>
            <a:pPr marL="571500" indent="-571500" algn="l">
              <a:lnSpc>
                <a:spcPct val="150000"/>
              </a:lnSpc>
              <a:buFont typeface="Wingdings" pitchFamily="2" charset="2"/>
              <a:buChar char="u"/>
            </a:pPr>
            <a:r>
              <a:rPr lang="zh-CN" altLang="en-US" sz="4000" dirty="0">
                <a:solidFill>
                  <a:schemeClr val="tx1"/>
                </a:solidFill>
                <a:latin typeface="+mj-ea"/>
                <a:ea typeface="+mj-ea"/>
              </a:rPr>
              <a:t>链表允许插入和移除链表上任意位置上的节点，但是不允许随机存取</a:t>
            </a:r>
            <a:endParaRPr lang="en-US" altLang="zh-CN" sz="4000" dirty="0">
              <a:solidFill>
                <a:schemeClr val="tx1"/>
              </a:solidFill>
              <a:latin typeface="+mj-ea"/>
              <a:ea typeface="+mj-ea"/>
            </a:endParaRPr>
          </a:p>
          <a:p>
            <a:pPr marL="571500" indent="-571500" algn="l">
              <a:lnSpc>
                <a:spcPct val="150000"/>
              </a:lnSpc>
              <a:buFont typeface="Wingdings" pitchFamily="2" charset="2"/>
              <a:buChar char="u"/>
            </a:pPr>
            <a:r>
              <a:rPr lang="zh-CN" altLang="en-US" sz="4000" dirty="0">
                <a:solidFill>
                  <a:schemeClr val="tx1"/>
                </a:solidFill>
                <a:latin typeface="+mj-ea"/>
                <a:ea typeface="+mj-ea"/>
              </a:rPr>
              <a:t>链表有很多种不同的类型：单向链表，双向链表以及循环链表</a:t>
            </a:r>
            <a:endParaRPr lang="zh-CN" altLang="en-US" sz="4000" dirty="0">
              <a:solidFill>
                <a:schemeClr val="tx1"/>
              </a:solidFill>
              <a:latin typeface="+mj-ea"/>
            </a:endParaRPr>
          </a:p>
        </p:txBody>
      </p:sp>
      <p:sp>
        <p:nvSpPr>
          <p:cNvPr id="2" name="矩形 1"/>
          <p:cNvSpPr/>
          <p:nvPr/>
        </p:nvSpPr>
        <p:spPr>
          <a:xfrm>
            <a:off x="3100185" y="11466512"/>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0</a:t>
            </a:r>
            <a:endParaRPr lang="zh-CN" altLang="en-US" dirty="0"/>
          </a:p>
        </p:txBody>
      </p:sp>
      <p:cxnSp>
        <p:nvCxnSpPr>
          <p:cNvPr id="5" name="直接箭头连接符 4"/>
          <p:cNvCxnSpPr/>
          <p:nvPr/>
        </p:nvCxnSpPr>
        <p:spPr>
          <a:xfrm>
            <a:off x="3888031" y="12146735"/>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769300" y="11466512"/>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1</a:t>
            </a:r>
            <a:endParaRPr lang="zh-CN" altLang="en-US" dirty="0"/>
          </a:p>
        </p:txBody>
      </p:sp>
      <p:cxnSp>
        <p:nvCxnSpPr>
          <p:cNvPr id="27" name="直接箭头连接符 26"/>
          <p:cNvCxnSpPr/>
          <p:nvPr/>
        </p:nvCxnSpPr>
        <p:spPr>
          <a:xfrm>
            <a:off x="6576285" y="12146735"/>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8457554" y="11466512"/>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2</a:t>
            </a:r>
            <a:endParaRPr lang="zh-CN" altLang="en-US" dirty="0"/>
          </a:p>
        </p:txBody>
      </p:sp>
      <p:cxnSp>
        <p:nvCxnSpPr>
          <p:cNvPr id="32" name="直接箭头连接符 31"/>
          <p:cNvCxnSpPr/>
          <p:nvPr/>
        </p:nvCxnSpPr>
        <p:spPr>
          <a:xfrm>
            <a:off x="9282741" y="12146735"/>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126840" y="11466512"/>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3</a:t>
            </a:r>
            <a:endParaRPr lang="zh-CN" altLang="en-US" dirty="0"/>
          </a:p>
        </p:txBody>
      </p:sp>
      <p:cxnSp>
        <p:nvCxnSpPr>
          <p:cNvPr id="34" name="直接箭头连接符 33"/>
          <p:cNvCxnSpPr/>
          <p:nvPr/>
        </p:nvCxnSpPr>
        <p:spPr>
          <a:xfrm>
            <a:off x="11917069" y="12146735"/>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13776036" y="11466512"/>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4</a:t>
            </a:r>
            <a:endParaRPr lang="zh-CN" altLang="en-US" dirty="0"/>
          </a:p>
        </p:txBody>
      </p:sp>
      <p:cxnSp>
        <p:nvCxnSpPr>
          <p:cNvPr id="36" name="直接箭头连接符 35"/>
          <p:cNvCxnSpPr/>
          <p:nvPr/>
        </p:nvCxnSpPr>
        <p:spPr>
          <a:xfrm>
            <a:off x="14620457" y="12146735"/>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377533" y="11777403"/>
            <a:ext cx="1145185" cy="646331"/>
          </a:xfrm>
          <a:prstGeom prst="rect">
            <a:avLst/>
          </a:prstGeom>
          <a:noFill/>
        </p:spPr>
        <p:txBody>
          <a:bodyPr wrap="none" lIns="182880" tIns="91440" rIns="182880" bIns="91440" rtlCol="0">
            <a:spAutoFit/>
          </a:bodyPr>
          <a:lstStyle/>
          <a:p>
            <a:r>
              <a:rPr lang="en-US" altLang="zh-CN" dirty="0">
                <a:solidFill>
                  <a:schemeClr val="tx1"/>
                </a:solidFill>
              </a:rPr>
              <a:t>Null</a:t>
            </a:r>
            <a:endParaRPr lang="zh-CN" altLang="en-US" dirty="0">
              <a:solidFill>
                <a:schemeClr val="tx1"/>
              </a:solidFill>
            </a:endParaRPr>
          </a:p>
        </p:txBody>
      </p:sp>
      <p:sp>
        <p:nvSpPr>
          <p:cNvPr id="19"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1</a:t>
            </a:r>
            <a:endParaRPr dirty="0"/>
          </a:p>
        </p:txBody>
      </p:sp>
      <p:sp>
        <p:nvSpPr>
          <p:cNvPr id="22"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23"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24"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5"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6"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8"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9" name="企业业绩展现"/>
          <p:cNvSpPr txBox="1"/>
          <p:nvPr/>
        </p:nvSpPr>
        <p:spPr>
          <a:xfrm>
            <a:off x="3099377" y="958297"/>
            <a:ext cx="5642570"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数据结构初探</a:t>
            </a:r>
            <a:r>
              <a:rPr lang="en-US" altLang="zh-CN" dirty="0"/>
              <a:t>—</a:t>
            </a:r>
            <a:r>
              <a:rPr lang="zh-CN" altLang="en-US" dirty="0"/>
              <a:t>数组和链表</a:t>
            </a:r>
            <a:endParaRPr lang="en-US" altLang="zh-CN" dirty="0"/>
          </a:p>
        </p:txBody>
      </p:sp>
      <p:sp>
        <p:nvSpPr>
          <p:cNvPr id="37" name="圆角矩形 36"/>
          <p:cNvSpPr/>
          <p:nvPr/>
        </p:nvSpPr>
        <p:spPr>
          <a:xfrm>
            <a:off x="1150021" y="2345263"/>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59411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wipe(left)">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wipe(left)">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wipe(left)">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animEffect transition="in" filter="wipe(left)">
                                      <p:cBhvr>
                                        <p:cTn id="27" dur="500"/>
                                        <p:tgtEl>
                                          <p:spTgt spid="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par>
                                <p:cTn id="33" presetID="22" presetClass="entr" presetSubtype="8"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par>
                                <p:cTn id="39" presetID="22" presetClass="entr" presetSubtype="8"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par>
                                <p:cTn id="45" presetID="22" presetClass="entr" presetSubtype="8"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500"/>
                                        <p:tgtEl>
                                          <p:spTgt spid="33"/>
                                        </p:tgtEl>
                                      </p:cBhvr>
                                    </p:animEffect>
                                  </p:childTnLst>
                                </p:cTn>
                              </p:par>
                              <p:par>
                                <p:cTn id="51" presetID="22" presetClass="entr" presetSubtype="8"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ipe(left)">
                                      <p:cBhvr>
                                        <p:cTn id="53" dur="500"/>
                                        <p:tgtEl>
                                          <p:spTgt spid="34"/>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left)">
                                      <p:cBhvr>
                                        <p:cTn id="56" dur="500"/>
                                        <p:tgtEl>
                                          <p:spTgt spid="35"/>
                                        </p:tgtEl>
                                      </p:cBhvr>
                                    </p:animEffect>
                                  </p:childTnLst>
                                </p:cTn>
                              </p:par>
                              <p:par>
                                <p:cTn id="57" presetID="22" presetClass="entr" presetSubtype="8" fill="hold" nodeType="with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500"/>
                                        <p:tgtEl>
                                          <p:spTgt spid="36"/>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31" grpId="0" animBg="1"/>
      <p:bldP spid="33" grpId="0" animBg="1"/>
      <p:bldP spid="35"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584622" y="2784083"/>
            <a:ext cx="6630661" cy="1015663"/>
          </a:xfrm>
          <a:prstGeom prst="rect">
            <a:avLst/>
          </a:prstGeom>
          <a:noFill/>
        </p:spPr>
        <p:txBody>
          <a:bodyPr wrap="none" lIns="182880" tIns="91440" rIns="182880" bIns="91440" rtlCol="0">
            <a:spAutoFit/>
          </a:bodyPr>
          <a:lstStyle/>
          <a:p>
            <a:r>
              <a:rPr lang="zh-CN" altLang="en-US" sz="5400" dirty="0">
                <a:solidFill>
                  <a:schemeClr val="tx1"/>
                </a:solidFill>
              </a:rPr>
              <a:t>单链表的头添加元素</a:t>
            </a:r>
            <a:endParaRPr lang="en-US" altLang="zh-CN" sz="5400" dirty="0">
              <a:solidFill>
                <a:schemeClr val="tx1"/>
              </a:solidFill>
            </a:endParaRPr>
          </a:p>
        </p:txBody>
      </p:sp>
      <p:sp>
        <p:nvSpPr>
          <p:cNvPr id="11" name="矩形 10"/>
          <p:cNvSpPr/>
          <p:nvPr/>
        </p:nvSpPr>
        <p:spPr>
          <a:xfrm>
            <a:off x="4892347" y="5562947"/>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0</a:t>
            </a:r>
            <a:endParaRPr lang="zh-CN" altLang="en-US" dirty="0"/>
          </a:p>
        </p:txBody>
      </p:sp>
      <p:cxnSp>
        <p:nvCxnSpPr>
          <p:cNvPr id="12" name="直接箭头连接符 11"/>
          <p:cNvCxnSpPr/>
          <p:nvPr/>
        </p:nvCxnSpPr>
        <p:spPr>
          <a:xfrm>
            <a:off x="5680193" y="6243170"/>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561462" y="5562947"/>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1</a:t>
            </a:r>
            <a:endParaRPr lang="zh-CN" altLang="en-US" dirty="0"/>
          </a:p>
        </p:txBody>
      </p:sp>
      <p:cxnSp>
        <p:nvCxnSpPr>
          <p:cNvPr id="14" name="直接箭头连接符 13"/>
          <p:cNvCxnSpPr/>
          <p:nvPr/>
        </p:nvCxnSpPr>
        <p:spPr>
          <a:xfrm>
            <a:off x="8368447" y="6243170"/>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0249716" y="5562947"/>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2</a:t>
            </a:r>
            <a:endParaRPr lang="zh-CN" altLang="en-US" dirty="0"/>
          </a:p>
        </p:txBody>
      </p:sp>
      <p:cxnSp>
        <p:nvCxnSpPr>
          <p:cNvPr id="24" name="直接箭头连接符 23"/>
          <p:cNvCxnSpPr/>
          <p:nvPr/>
        </p:nvCxnSpPr>
        <p:spPr>
          <a:xfrm>
            <a:off x="11074903" y="6243170"/>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2919002" y="5562947"/>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3</a:t>
            </a:r>
            <a:endParaRPr lang="zh-CN" altLang="en-US" dirty="0"/>
          </a:p>
        </p:txBody>
      </p:sp>
      <p:cxnSp>
        <p:nvCxnSpPr>
          <p:cNvPr id="26" name="直接箭头连接符 25"/>
          <p:cNvCxnSpPr/>
          <p:nvPr/>
        </p:nvCxnSpPr>
        <p:spPr>
          <a:xfrm>
            <a:off x="13709231" y="6243170"/>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5568198" y="5562947"/>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4</a:t>
            </a:r>
            <a:endParaRPr lang="zh-CN" altLang="en-US" dirty="0"/>
          </a:p>
        </p:txBody>
      </p:sp>
      <p:cxnSp>
        <p:nvCxnSpPr>
          <p:cNvPr id="28" name="直接箭头连接符 27"/>
          <p:cNvCxnSpPr/>
          <p:nvPr/>
        </p:nvCxnSpPr>
        <p:spPr>
          <a:xfrm>
            <a:off x="16412619" y="6243170"/>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8169695" y="5873838"/>
            <a:ext cx="1145185" cy="646331"/>
          </a:xfrm>
          <a:prstGeom prst="rect">
            <a:avLst/>
          </a:prstGeom>
          <a:noFill/>
        </p:spPr>
        <p:txBody>
          <a:bodyPr wrap="none" lIns="182880" tIns="91440" rIns="182880" bIns="91440" rtlCol="0">
            <a:spAutoFit/>
          </a:bodyPr>
          <a:lstStyle/>
          <a:p>
            <a:r>
              <a:rPr lang="en-US" altLang="zh-CN" dirty="0">
                <a:solidFill>
                  <a:schemeClr val="tx1"/>
                </a:solidFill>
              </a:rPr>
              <a:t>Null</a:t>
            </a:r>
            <a:endParaRPr lang="zh-CN" altLang="en-US" dirty="0">
              <a:solidFill>
                <a:schemeClr val="tx1"/>
              </a:solidFill>
            </a:endParaRPr>
          </a:p>
        </p:txBody>
      </p:sp>
      <p:grpSp>
        <p:nvGrpSpPr>
          <p:cNvPr id="5" name="组合 4"/>
          <p:cNvGrpSpPr/>
          <p:nvPr/>
        </p:nvGrpSpPr>
        <p:grpSpPr>
          <a:xfrm>
            <a:off x="4939433" y="6968001"/>
            <a:ext cx="960520" cy="1192000"/>
            <a:chOff x="2469716" y="2878610"/>
            <a:chExt cx="480260" cy="596000"/>
          </a:xfrm>
        </p:grpSpPr>
        <p:sp>
          <p:nvSpPr>
            <p:cNvPr id="2" name="等腰三角形 1"/>
            <p:cNvSpPr/>
            <p:nvPr/>
          </p:nvSpPr>
          <p:spPr>
            <a:xfrm>
              <a:off x="2546532" y="2878610"/>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2469716" y="3197611"/>
              <a:ext cx="480260" cy="276999"/>
            </a:xfrm>
            <a:prstGeom prst="rect">
              <a:avLst/>
            </a:prstGeom>
            <a:noFill/>
          </p:spPr>
          <p:txBody>
            <a:bodyPr wrap="none" rtlCol="0">
              <a:spAutoFit/>
            </a:bodyPr>
            <a:lstStyle/>
            <a:p>
              <a:r>
                <a:rPr lang="en-US" altLang="zh-CN" dirty="0">
                  <a:solidFill>
                    <a:schemeClr val="tx1"/>
                  </a:solidFill>
                </a:rPr>
                <a:t>head</a:t>
              </a:r>
              <a:endParaRPr lang="zh-CN" altLang="en-US" dirty="0">
                <a:solidFill>
                  <a:schemeClr val="tx1"/>
                </a:solidFill>
              </a:endParaRPr>
            </a:p>
          </p:txBody>
        </p:sp>
      </p:grpSp>
      <p:sp>
        <p:nvSpPr>
          <p:cNvPr id="31" name="矩形 30"/>
          <p:cNvSpPr/>
          <p:nvPr/>
        </p:nvSpPr>
        <p:spPr>
          <a:xfrm>
            <a:off x="2364737" y="8300063"/>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100</a:t>
            </a:r>
            <a:endParaRPr lang="zh-CN" altLang="en-US" dirty="0"/>
          </a:p>
        </p:txBody>
      </p:sp>
      <p:cxnSp>
        <p:nvCxnSpPr>
          <p:cNvPr id="32" name="直接箭头连接符 31"/>
          <p:cNvCxnSpPr/>
          <p:nvPr/>
        </p:nvCxnSpPr>
        <p:spPr>
          <a:xfrm>
            <a:off x="3445306" y="8980286"/>
            <a:ext cx="144704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2446845" y="9650183"/>
            <a:ext cx="960520" cy="1147396"/>
            <a:chOff x="1223422" y="4242003"/>
            <a:chExt cx="480260" cy="573698"/>
          </a:xfrm>
        </p:grpSpPr>
        <p:sp>
          <p:nvSpPr>
            <p:cNvPr id="33" name="等腰三角形 32"/>
            <p:cNvSpPr/>
            <p:nvPr/>
          </p:nvSpPr>
          <p:spPr>
            <a:xfrm>
              <a:off x="1300238" y="4242003"/>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TextBox 33"/>
            <p:cNvSpPr txBox="1"/>
            <p:nvPr/>
          </p:nvSpPr>
          <p:spPr>
            <a:xfrm>
              <a:off x="1223422" y="4538702"/>
              <a:ext cx="480260" cy="276999"/>
            </a:xfrm>
            <a:prstGeom prst="rect">
              <a:avLst/>
            </a:prstGeom>
            <a:noFill/>
          </p:spPr>
          <p:txBody>
            <a:bodyPr wrap="none" rtlCol="0">
              <a:spAutoFit/>
            </a:bodyPr>
            <a:lstStyle/>
            <a:p>
              <a:r>
                <a:rPr lang="en-US" altLang="zh-CN" dirty="0">
                  <a:solidFill>
                    <a:schemeClr val="tx1"/>
                  </a:solidFill>
                </a:rPr>
                <a:t>node</a:t>
              </a:r>
              <a:endParaRPr lang="zh-CN" altLang="en-US" dirty="0">
                <a:solidFill>
                  <a:schemeClr val="tx1"/>
                </a:solidFill>
              </a:endParaRPr>
            </a:p>
          </p:txBody>
        </p:sp>
      </p:grpSp>
      <p:sp>
        <p:nvSpPr>
          <p:cNvPr id="3" name="TextBox 2"/>
          <p:cNvSpPr txBox="1"/>
          <p:nvPr/>
        </p:nvSpPr>
        <p:spPr>
          <a:xfrm>
            <a:off x="14549546" y="8479675"/>
            <a:ext cx="4723088" cy="1661993"/>
          </a:xfrm>
          <a:prstGeom prst="rect">
            <a:avLst/>
          </a:prstGeom>
          <a:noFill/>
        </p:spPr>
        <p:txBody>
          <a:bodyPr wrap="none" lIns="182880" tIns="91440" rIns="182880" bIns="91440" rtlCol="0">
            <a:spAutoFit/>
          </a:bodyPr>
          <a:lstStyle/>
          <a:p>
            <a:pPr algn="l"/>
            <a:r>
              <a:rPr lang="en-US" altLang="zh-CN" sz="4800" dirty="0" err="1">
                <a:solidFill>
                  <a:schemeClr val="tx1"/>
                </a:solidFill>
                <a:latin typeface="+mj-ea"/>
                <a:ea typeface="+mj-ea"/>
              </a:rPr>
              <a:t>node.next</a:t>
            </a:r>
            <a:r>
              <a:rPr lang="en-US" altLang="zh-CN" sz="4800" dirty="0">
                <a:solidFill>
                  <a:schemeClr val="tx1"/>
                </a:solidFill>
                <a:latin typeface="+mj-ea"/>
                <a:ea typeface="+mj-ea"/>
              </a:rPr>
              <a:t>=head</a:t>
            </a:r>
          </a:p>
          <a:p>
            <a:pPr algn="l"/>
            <a:r>
              <a:rPr lang="en-US" altLang="zh-CN" sz="4800" dirty="0">
                <a:solidFill>
                  <a:schemeClr val="tx1"/>
                </a:solidFill>
                <a:latin typeface="+mj-ea"/>
                <a:ea typeface="+mj-ea"/>
              </a:rPr>
              <a:t>head=node</a:t>
            </a:r>
            <a:endParaRPr lang="zh-CN" altLang="en-US" sz="4800" dirty="0">
              <a:solidFill>
                <a:schemeClr val="tx1"/>
              </a:solidFill>
              <a:latin typeface="+mj-ea"/>
              <a:ea typeface="+mj-ea"/>
            </a:endParaRPr>
          </a:p>
        </p:txBody>
      </p:sp>
      <p:cxnSp>
        <p:nvCxnSpPr>
          <p:cNvPr id="35" name="直接箭头连接符 34"/>
          <p:cNvCxnSpPr>
            <a:endCxn id="11" idx="1"/>
          </p:cNvCxnSpPr>
          <p:nvPr/>
        </p:nvCxnSpPr>
        <p:spPr>
          <a:xfrm flipV="1">
            <a:off x="3201317" y="6243172"/>
            <a:ext cx="1691030" cy="250665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1</a:t>
            </a:r>
            <a:endParaRPr dirty="0"/>
          </a:p>
        </p:txBody>
      </p:sp>
      <p:sp>
        <p:nvSpPr>
          <p:cNvPr id="37"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38"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39"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0"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1"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2"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43" name="企业业绩展现"/>
          <p:cNvSpPr txBox="1"/>
          <p:nvPr/>
        </p:nvSpPr>
        <p:spPr>
          <a:xfrm>
            <a:off x="3099377" y="958297"/>
            <a:ext cx="5642570"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数据结构初探</a:t>
            </a:r>
            <a:r>
              <a:rPr lang="en-US" altLang="zh-CN" dirty="0"/>
              <a:t>—</a:t>
            </a:r>
            <a:r>
              <a:rPr lang="zh-CN" altLang="en-US" dirty="0"/>
              <a:t>数组和链表</a:t>
            </a:r>
            <a:endParaRPr lang="en-US" altLang="zh-CN" dirty="0"/>
          </a:p>
        </p:txBody>
      </p:sp>
      <p:sp>
        <p:nvSpPr>
          <p:cNvPr id="45" name="圆角矩形 44"/>
          <p:cNvSpPr/>
          <p:nvPr/>
        </p:nvSpPr>
        <p:spPr>
          <a:xfrm>
            <a:off x="1150021" y="2753544"/>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25629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ppt_x</p:attrName>
                                        </p:attrNameLst>
                                      </p:cBhvr>
                                      <p:tavLst>
                                        <p:tav tm="0">
                                          <p:val>
                                            <p:strVal val="#ppt_x"/>
                                          </p:val>
                                        </p:tav>
                                        <p:tav tm="100000">
                                          <p:val>
                                            <p:strVal val="#ppt_x"/>
                                          </p:val>
                                        </p:tav>
                                      </p:tavLst>
                                    </p:anim>
                                    <p:anim calcmode="lin" valueType="num">
                                      <p:cBhvr>
                                        <p:cTn id="39" dur="1000" fill="hold"/>
                                        <p:tgtEl>
                                          <p:spTgt spid="25"/>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1000"/>
                                        <p:tgtEl>
                                          <p:spTgt spid="27"/>
                                        </p:tgtEl>
                                      </p:cBhvr>
                                    </p:animEffect>
                                    <p:anim calcmode="lin" valueType="num">
                                      <p:cBhvr>
                                        <p:cTn id="48" dur="1000" fill="hold"/>
                                        <p:tgtEl>
                                          <p:spTgt spid="27"/>
                                        </p:tgtEl>
                                        <p:attrNameLst>
                                          <p:attrName>ppt_x</p:attrName>
                                        </p:attrNameLst>
                                      </p:cBhvr>
                                      <p:tavLst>
                                        <p:tav tm="0">
                                          <p:val>
                                            <p:strVal val="#ppt_x"/>
                                          </p:val>
                                        </p:tav>
                                        <p:tav tm="100000">
                                          <p:val>
                                            <p:strVal val="#ppt_x"/>
                                          </p:val>
                                        </p:tav>
                                      </p:tavLst>
                                    </p:anim>
                                    <p:anim calcmode="lin" valueType="num">
                                      <p:cBhvr>
                                        <p:cTn id="49" dur="1000" fill="hold"/>
                                        <p:tgtEl>
                                          <p:spTgt spid="27"/>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1000"/>
                                        <p:tgtEl>
                                          <p:spTgt spid="28"/>
                                        </p:tgtEl>
                                      </p:cBhvr>
                                    </p:animEffect>
                                    <p:anim calcmode="lin" valueType="num">
                                      <p:cBhvr>
                                        <p:cTn id="53" dur="1000" fill="hold"/>
                                        <p:tgtEl>
                                          <p:spTgt spid="28"/>
                                        </p:tgtEl>
                                        <p:attrNameLst>
                                          <p:attrName>ppt_x</p:attrName>
                                        </p:attrNameLst>
                                      </p:cBhvr>
                                      <p:tavLst>
                                        <p:tav tm="0">
                                          <p:val>
                                            <p:strVal val="#ppt_x"/>
                                          </p:val>
                                        </p:tav>
                                        <p:tav tm="100000">
                                          <p:val>
                                            <p:strVal val="#ppt_x"/>
                                          </p:val>
                                        </p:tav>
                                      </p:tavLst>
                                    </p:anim>
                                    <p:anim calcmode="lin" valueType="num">
                                      <p:cBhvr>
                                        <p:cTn id="54" dur="1000" fill="hold"/>
                                        <p:tgtEl>
                                          <p:spTgt spid="28"/>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1000"/>
                                        <p:tgtEl>
                                          <p:spTgt spid="29"/>
                                        </p:tgtEl>
                                      </p:cBhvr>
                                    </p:animEffect>
                                    <p:anim calcmode="lin" valueType="num">
                                      <p:cBhvr>
                                        <p:cTn id="58" dur="1000" fill="hold"/>
                                        <p:tgtEl>
                                          <p:spTgt spid="29"/>
                                        </p:tgtEl>
                                        <p:attrNameLst>
                                          <p:attrName>ppt_x</p:attrName>
                                        </p:attrNameLst>
                                      </p:cBhvr>
                                      <p:tavLst>
                                        <p:tav tm="0">
                                          <p:val>
                                            <p:strVal val="#ppt_x"/>
                                          </p:val>
                                        </p:tav>
                                        <p:tav tm="100000">
                                          <p:val>
                                            <p:strVal val="#ppt_x"/>
                                          </p:val>
                                        </p:tav>
                                      </p:tavLst>
                                    </p:anim>
                                    <p:anim calcmode="lin" valueType="num">
                                      <p:cBhvr>
                                        <p:cTn id="5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fade">
                                      <p:cBhvr>
                                        <p:cTn id="64" dur="1000"/>
                                        <p:tgtEl>
                                          <p:spTgt spid="5"/>
                                        </p:tgtEl>
                                      </p:cBhvr>
                                    </p:animEffect>
                                    <p:anim calcmode="lin" valueType="num">
                                      <p:cBhvr>
                                        <p:cTn id="65" dur="1000" fill="hold"/>
                                        <p:tgtEl>
                                          <p:spTgt spid="5"/>
                                        </p:tgtEl>
                                        <p:attrNameLst>
                                          <p:attrName>ppt_x</p:attrName>
                                        </p:attrNameLst>
                                      </p:cBhvr>
                                      <p:tavLst>
                                        <p:tav tm="0">
                                          <p:val>
                                            <p:strVal val="#ppt_x"/>
                                          </p:val>
                                        </p:tav>
                                        <p:tav tm="100000">
                                          <p:val>
                                            <p:strVal val="#ppt_x"/>
                                          </p:val>
                                        </p:tav>
                                      </p:tavLst>
                                    </p:anim>
                                    <p:anim calcmode="lin" valueType="num">
                                      <p:cBhvr>
                                        <p:cTn id="6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5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
                                            <p:txEl>
                                              <p:pRg st="0" end="0"/>
                                            </p:txEl>
                                          </p:spTgt>
                                        </p:tgtEl>
                                        <p:attrNameLst>
                                          <p:attrName>style.visibility</p:attrName>
                                        </p:attrNameLst>
                                      </p:cBhvr>
                                      <p:to>
                                        <p:strVal val="visible"/>
                                      </p:to>
                                    </p:set>
                                    <p:animEffect transition="in" filter="wipe(left)">
                                      <p:cBhvr>
                                        <p:cTn id="84" dur="500"/>
                                        <p:tgtEl>
                                          <p:spTgt spid="3">
                                            <p:txEl>
                                              <p:pRg st="0" end="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nodeType="clickEffect">
                                  <p:stCondLst>
                                    <p:cond delay="0"/>
                                  </p:stCondLst>
                                  <p:childTnLst>
                                    <p:animEffect transition="out" filter="fade">
                                      <p:cBhvr>
                                        <p:cTn id="88" dur="500"/>
                                        <p:tgtEl>
                                          <p:spTgt spid="32"/>
                                        </p:tgtEl>
                                      </p:cBhvr>
                                    </p:animEffect>
                                    <p:set>
                                      <p:cBhvr>
                                        <p:cTn id="89" dur="1" fill="hold">
                                          <p:stCondLst>
                                            <p:cond delay="499"/>
                                          </p:stCondLst>
                                        </p:cTn>
                                        <p:tgtEl>
                                          <p:spTgt spid="32"/>
                                        </p:tgtEl>
                                        <p:attrNameLst>
                                          <p:attrName>style.visibility</p:attrName>
                                        </p:attrNameLst>
                                      </p:cBhvr>
                                      <p:to>
                                        <p:strVal val="hidden"/>
                                      </p:to>
                                    </p:set>
                                  </p:childTnLst>
                                </p:cTn>
                              </p:par>
                              <p:par>
                                <p:cTn id="90" presetID="10" presetClass="entr" presetSubtype="0" fill="hold" nodeType="with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fade">
                                      <p:cBhvr>
                                        <p:cTn id="92" dur="500"/>
                                        <p:tgtEl>
                                          <p:spTgt spid="35"/>
                                        </p:tgtEl>
                                      </p:cBhvr>
                                    </p:animEffect>
                                  </p:childTnLst>
                                </p:cTn>
                              </p:par>
                            </p:childTnLst>
                          </p:cTn>
                        </p:par>
                      </p:childTnLst>
                    </p:cTn>
                  </p:par>
                  <p:par>
                    <p:cTn id="93" fill="hold">
                      <p:stCondLst>
                        <p:cond delay="indefinite"/>
                      </p:stCondLst>
                      <p:childTnLst>
                        <p:par>
                          <p:cTn id="94" fill="hold">
                            <p:stCondLst>
                              <p:cond delay="0"/>
                            </p:stCondLst>
                            <p:childTnLst>
                              <p:par>
                                <p:cTn id="95" presetID="64" presetClass="path" presetSubtype="0" accel="50000" decel="50000" fill="hold" grpId="1" nodeType="clickEffect">
                                  <p:stCondLst>
                                    <p:cond delay="0"/>
                                  </p:stCondLst>
                                  <p:childTnLst>
                                    <p:animMotion origin="layout" path="M 3.73795E-6 4.07407E-6 L -0.00274 -0.19329 " pathEditMode="relative" rAng="0" ptsTypes="AA">
                                      <p:cBhvr>
                                        <p:cTn id="96" dur="2000" fill="hold"/>
                                        <p:tgtEl>
                                          <p:spTgt spid="31"/>
                                        </p:tgtEl>
                                        <p:attrNameLst>
                                          <p:attrName>ppt_x</p:attrName>
                                          <p:attrName>ppt_y</p:attrName>
                                        </p:attrNameLst>
                                      </p:cBhvr>
                                      <p:rCtr x="-143" y="-9676"/>
                                    </p:animMotion>
                                  </p:childTnLst>
                                </p:cTn>
                              </p:par>
                              <p:par>
                                <p:cTn id="97" presetID="10" presetClass="entr" presetSubtype="0" fill="hold"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fade">
                                      <p:cBhvr>
                                        <p:cTn id="99" dur="500"/>
                                        <p:tgtEl>
                                          <p:spTgt spid="32"/>
                                        </p:tgtEl>
                                      </p:cBhvr>
                                    </p:animEffect>
                                  </p:childTnLst>
                                </p:cTn>
                              </p:par>
                              <p:par>
                                <p:cTn id="100" presetID="64" presetClass="path" presetSubtype="0" accel="50000" decel="50000" fill="hold" nodeType="withEffect">
                                  <p:stCondLst>
                                    <p:cond delay="0"/>
                                  </p:stCondLst>
                                  <p:childTnLst>
                                    <p:animMotion origin="layout" path="M 2.29167E-6 1.06383E-6 L 2.29167E-6 -0.19612 " pathEditMode="relative" rAng="0" ptsTypes="AA">
                                      <p:cBhvr>
                                        <p:cTn id="101" dur="2000" fill="hold"/>
                                        <p:tgtEl>
                                          <p:spTgt spid="32"/>
                                        </p:tgtEl>
                                        <p:attrNameLst>
                                          <p:attrName>ppt_x</p:attrName>
                                          <p:attrName>ppt_y</p:attrName>
                                        </p:attrNameLst>
                                      </p:cBhvr>
                                      <p:rCtr x="0" y="-9806"/>
                                    </p:animMotion>
                                  </p:childTnLst>
                                </p:cTn>
                              </p:par>
                              <p:par>
                                <p:cTn id="102" presetID="64" presetClass="path" presetSubtype="0" accel="50000" decel="50000" fill="hold" nodeType="withEffect">
                                  <p:stCondLst>
                                    <p:cond delay="0"/>
                                  </p:stCondLst>
                                  <p:childTnLst>
                                    <p:animMotion origin="layout" path="M 3.73795E-6 3.7037E-7 L -0.00183 -0.18819 " pathEditMode="relative" rAng="0" ptsTypes="AA">
                                      <p:cBhvr>
                                        <p:cTn id="103" dur="2000" fill="hold"/>
                                        <p:tgtEl>
                                          <p:spTgt spid="6"/>
                                        </p:tgtEl>
                                        <p:attrNameLst>
                                          <p:attrName>ppt_x</p:attrName>
                                          <p:attrName>ppt_y</p:attrName>
                                        </p:attrNameLst>
                                      </p:cBhvr>
                                      <p:rCtr x="-91" y="-9421"/>
                                    </p:animMotion>
                                  </p:childTnLst>
                                </p:cTn>
                              </p:par>
                              <p:par>
                                <p:cTn id="104" presetID="10" presetClass="exit" presetSubtype="0" fill="hold" nodeType="withEffect">
                                  <p:stCondLst>
                                    <p:cond delay="0"/>
                                  </p:stCondLst>
                                  <p:childTnLst>
                                    <p:animEffect transition="out" filter="fade">
                                      <p:cBhvr>
                                        <p:cTn id="105" dur="500"/>
                                        <p:tgtEl>
                                          <p:spTgt spid="35"/>
                                        </p:tgtEl>
                                      </p:cBhvr>
                                    </p:animEffect>
                                    <p:set>
                                      <p:cBhvr>
                                        <p:cTn id="106" dur="1" fill="hold">
                                          <p:stCondLst>
                                            <p:cond delay="499"/>
                                          </p:stCondLst>
                                        </p:cTn>
                                        <p:tgtEl>
                                          <p:spTgt spid="35"/>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nodeType="clickEffect">
                                  <p:stCondLst>
                                    <p:cond delay="0"/>
                                  </p:stCondLst>
                                  <p:childTnLst>
                                    <p:animEffect transition="out" filter="fade">
                                      <p:cBhvr>
                                        <p:cTn id="110" dur="500"/>
                                        <p:tgtEl>
                                          <p:spTgt spid="6"/>
                                        </p:tgtEl>
                                      </p:cBhvr>
                                    </p:animEffect>
                                    <p:set>
                                      <p:cBhvr>
                                        <p:cTn id="111" dur="1" fill="hold">
                                          <p:stCondLst>
                                            <p:cond delay="499"/>
                                          </p:stCondLst>
                                        </p:cTn>
                                        <p:tgtEl>
                                          <p:spTgt spid="6"/>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3">
                                            <p:txEl>
                                              <p:pRg st="1" end="1"/>
                                            </p:txEl>
                                          </p:spTgt>
                                        </p:tgtEl>
                                        <p:attrNameLst>
                                          <p:attrName>style.visibility</p:attrName>
                                        </p:attrNameLst>
                                      </p:cBhvr>
                                      <p:to>
                                        <p:strVal val="visible"/>
                                      </p:to>
                                    </p:set>
                                    <p:animEffect transition="in" filter="wipe(left)">
                                      <p:cBhvr>
                                        <p:cTn id="116" dur="500"/>
                                        <p:tgtEl>
                                          <p:spTgt spid="3">
                                            <p:txEl>
                                              <p:pRg st="1" end="1"/>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35" presetClass="path" presetSubtype="0" accel="50000" decel="50000" fill="hold" nodeType="clickEffect">
                                  <p:stCondLst>
                                    <p:cond delay="0"/>
                                  </p:stCondLst>
                                  <p:childTnLst>
                                    <p:animMotion origin="layout" path="M 1.875E-6 -4.53284E-7 L -0.1043 0.00208 " pathEditMode="relative" rAng="0" ptsTypes="AA">
                                      <p:cBhvr>
                                        <p:cTn id="120" dur="2000" fill="hold"/>
                                        <p:tgtEl>
                                          <p:spTgt spid="5"/>
                                        </p:tgtEl>
                                        <p:attrNameLst>
                                          <p:attrName>ppt_x</p:attrName>
                                          <p:attrName>ppt_y</p:attrName>
                                        </p:attrNameLst>
                                      </p:cBhvr>
                                      <p:rCtr x="-5221"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23" grpId="0" animBg="1"/>
      <p:bldP spid="25" grpId="0" animBg="1"/>
      <p:bldP spid="27" grpId="0" animBg="1"/>
      <p:bldP spid="29" grpId="0"/>
      <p:bldP spid="31" grpId="0" animBg="1"/>
      <p:bldP spid="3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2442735" y="2753544"/>
            <a:ext cx="7326365" cy="1015663"/>
          </a:xfrm>
          <a:prstGeom prst="rect">
            <a:avLst/>
          </a:prstGeom>
          <a:noFill/>
        </p:spPr>
        <p:txBody>
          <a:bodyPr wrap="none" lIns="182880" tIns="91440" rIns="182880" bIns="91440" rtlCol="0">
            <a:spAutoFit/>
          </a:bodyPr>
          <a:lstStyle/>
          <a:p>
            <a:r>
              <a:rPr lang="zh-CN" altLang="en-US" sz="5400" dirty="0">
                <a:solidFill>
                  <a:schemeClr val="tx1"/>
                </a:solidFill>
              </a:rPr>
              <a:t>单链表的中间添加元素</a:t>
            </a:r>
            <a:endParaRPr lang="en-US" altLang="zh-CN" sz="5400" dirty="0">
              <a:solidFill>
                <a:schemeClr val="tx1"/>
              </a:solidFill>
            </a:endParaRPr>
          </a:p>
        </p:txBody>
      </p:sp>
      <p:sp>
        <p:nvSpPr>
          <p:cNvPr id="23" name="矩形 22"/>
          <p:cNvSpPr/>
          <p:nvPr/>
        </p:nvSpPr>
        <p:spPr>
          <a:xfrm>
            <a:off x="9507604" y="65436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solidFill>
                  <a:schemeClr val="tx1"/>
                </a:solidFill>
              </a:rPr>
              <a:t>2</a:t>
            </a:r>
            <a:endParaRPr lang="zh-CN" altLang="en-US" dirty="0">
              <a:solidFill>
                <a:schemeClr val="tx1"/>
              </a:solidFill>
            </a:endParaRPr>
          </a:p>
        </p:txBody>
      </p:sp>
      <p:cxnSp>
        <p:nvCxnSpPr>
          <p:cNvPr id="24" name="直接箭头连接符 23"/>
          <p:cNvCxnSpPr/>
          <p:nvPr/>
        </p:nvCxnSpPr>
        <p:spPr>
          <a:xfrm>
            <a:off x="10332791" y="72238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2176890" y="65436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solidFill>
                  <a:schemeClr val="tx1"/>
                </a:solidFill>
              </a:rPr>
              <a:t>3</a:t>
            </a:r>
            <a:endParaRPr lang="zh-CN" altLang="en-US" dirty="0">
              <a:solidFill>
                <a:schemeClr val="tx1"/>
              </a:solidFill>
            </a:endParaRPr>
          </a:p>
        </p:txBody>
      </p:sp>
      <p:cxnSp>
        <p:nvCxnSpPr>
          <p:cNvPr id="26" name="直接箭头连接符 25"/>
          <p:cNvCxnSpPr/>
          <p:nvPr/>
        </p:nvCxnSpPr>
        <p:spPr>
          <a:xfrm>
            <a:off x="12967119" y="72238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4826086" y="65436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solidFill>
                  <a:schemeClr val="tx1"/>
                </a:solidFill>
              </a:rPr>
              <a:t>4</a:t>
            </a:r>
            <a:endParaRPr lang="zh-CN" altLang="en-US" dirty="0">
              <a:solidFill>
                <a:schemeClr val="tx1"/>
              </a:solidFill>
            </a:endParaRPr>
          </a:p>
        </p:txBody>
      </p:sp>
      <p:cxnSp>
        <p:nvCxnSpPr>
          <p:cNvPr id="28" name="直接箭头连接符 27"/>
          <p:cNvCxnSpPr/>
          <p:nvPr/>
        </p:nvCxnSpPr>
        <p:spPr>
          <a:xfrm>
            <a:off x="15670507" y="72238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427583" y="6854494"/>
            <a:ext cx="1145185" cy="646331"/>
          </a:xfrm>
          <a:prstGeom prst="rect">
            <a:avLst/>
          </a:prstGeom>
          <a:noFill/>
        </p:spPr>
        <p:txBody>
          <a:bodyPr wrap="none" lIns="182880" tIns="91440" rIns="182880" bIns="91440" rtlCol="0">
            <a:spAutoFit/>
          </a:bodyPr>
          <a:lstStyle/>
          <a:p>
            <a:r>
              <a:rPr lang="en-US" altLang="zh-CN" dirty="0">
                <a:solidFill>
                  <a:schemeClr val="tx1"/>
                </a:solidFill>
              </a:rPr>
              <a:t>Null</a:t>
            </a:r>
            <a:endParaRPr lang="zh-CN" altLang="en-US" dirty="0">
              <a:solidFill>
                <a:schemeClr val="tx1"/>
              </a:solidFill>
            </a:endParaRPr>
          </a:p>
        </p:txBody>
      </p:sp>
      <p:sp>
        <p:nvSpPr>
          <p:cNvPr id="11" name="矩形 10"/>
          <p:cNvSpPr/>
          <p:nvPr/>
        </p:nvSpPr>
        <p:spPr>
          <a:xfrm>
            <a:off x="4150235" y="6543603"/>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0</a:t>
            </a:r>
            <a:endParaRPr lang="zh-CN" altLang="en-US" dirty="0"/>
          </a:p>
        </p:txBody>
      </p:sp>
      <p:cxnSp>
        <p:nvCxnSpPr>
          <p:cNvPr id="12" name="直接箭头连接符 11"/>
          <p:cNvCxnSpPr/>
          <p:nvPr/>
        </p:nvCxnSpPr>
        <p:spPr>
          <a:xfrm>
            <a:off x="4938081" y="72238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819350" y="6543603"/>
            <a:ext cx="1159728"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1</a:t>
            </a:r>
            <a:endParaRPr lang="zh-CN" altLang="en-US" dirty="0"/>
          </a:p>
        </p:txBody>
      </p:sp>
      <p:cxnSp>
        <p:nvCxnSpPr>
          <p:cNvPr id="14" name="直接箭头连接符 13"/>
          <p:cNvCxnSpPr/>
          <p:nvPr/>
        </p:nvCxnSpPr>
        <p:spPr>
          <a:xfrm>
            <a:off x="7626335" y="7223826"/>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4197321" y="7948657"/>
            <a:ext cx="960520" cy="1192000"/>
            <a:chOff x="2469716" y="2878610"/>
            <a:chExt cx="480260" cy="596000"/>
          </a:xfrm>
        </p:grpSpPr>
        <p:sp>
          <p:nvSpPr>
            <p:cNvPr id="2" name="等腰三角形 1"/>
            <p:cNvSpPr/>
            <p:nvPr/>
          </p:nvSpPr>
          <p:spPr>
            <a:xfrm>
              <a:off x="2546532" y="2878610"/>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2469716" y="3197611"/>
              <a:ext cx="480260" cy="276999"/>
            </a:xfrm>
            <a:prstGeom prst="rect">
              <a:avLst/>
            </a:prstGeom>
            <a:noFill/>
          </p:spPr>
          <p:txBody>
            <a:bodyPr wrap="none" rtlCol="0">
              <a:spAutoFit/>
            </a:bodyPr>
            <a:lstStyle/>
            <a:p>
              <a:r>
                <a:rPr lang="en-US" altLang="zh-CN" dirty="0">
                  <a:solidFill>
                    <a:schemeClr val="tx1"/>
                  </a:solidFill>
                </a:rPr>
                <a:t>head</a:t>
              </a:r>
              <a:endParaRPr lang="zh-CN" altLang="en-US" dirty="0">
                <a:solidFill>
                  <a:schemeClr val="tx1"/>
                </a:solidFill>
              </a:endParaRPr>
            </a:p>
          </p:txBody>
        </p:sp>
      </p:grpSp>
      <p:sp>
        <p:nvSpPr>
          <p:cNvPr id="31" name="矩形 30"/>
          <p:cNvSpPr/>
          <p:nvPr/>
        </p:nvSpPr>
        <p:spPr>
          <a:xfrm>
            <a:off x="7748369" y="10817951"/>
            <a:ext cx="1201682" cy="1360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a:r>
              <a:rPr lang="en-US" altLang="zh-CN" dirty="0"/>
              <a:t>100</a:t>
            </a:r>
            <a:endParaRPr lang="zh-CN" altLang="en-US" dirty="0"/>
          </a:p>
        </p:txBody>
      </p:sp>
      <p:cxnSp>
        <p:nvCxnSpPr>
          <p:cNvPr id="32" name="直接箭头连接符 31"/>
          <p:cNvCxnSpPr/>
          <p:nvPr/>
        </p:nvCxnSpPr>
        <p:spPr>
          <a:xfrm>
            <a:off x="8786063" y="11498174"/>
            <a:ext cx="188127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7830477" y="12168071"/>
            <a:ext cx="960520" cy="1147396"/>
            <a:chOff x="1223422" y="4242003"/>
            <a:chExt cx="480260" cy="573698"/>
          </a:xfrm>
        </p:grpSpPr>
        <p:sp>
          <p:nvSpPr>
            <p:cNvPr id="33" name="等腰三角形 32"/>
            <p:cNvSpPr/>
            <p:nvPr/>
          </p:nvSpPr>
          <p:spPr>
            <a:xfrm>
              <a:off x="1300238" y="4242003"/>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TextBox 33"/>
            <p:cNvSpPr txBox="1"/>
            <p:nvPr/>
          </p:nvSpPr>
          <p:spPr>
            <a:xfrm>
              <a:off x="1223422" y="4538702"/>
              <a:ext cx="480260" cy="276999"/>
            </a:xfrm>
            <a:prstGeom prst="rect">
              <a:avLst/>
            </a:prstGeom>
            <a:noFill/>
          </p:spPr>
          <p:txBody>
            <a:bodyPr wrap="none" rtlCol="0">
              <a:spAutoFit/>
            </a:bodyPr>
            <a:lstStyle/>
            <a:p>
              <a:r>
                <a:rPr lang="en-US" altLang="zh-CN" dirty="0">
                  <a:solidFill>
                    <a:schemeClr val="tx1"/>
                  </a:solidFill>
                </a:rPr>
                <a:t>node</a:t>
              </a:r>
              <a:endParaRPr lang="zh-CN" altLang="en-US" dirty="0">
                <a:solidFill>
                  <a:schemeClr val="tx1"/>
                </a:solidFill>
              </a:endParaRPr>
            </a:p>
          </p:txBody>
        </p:sp>
      </p:grpSp>
      <p:sp>
        <p:nvSpPr>
          <p:cNvPr id="3" name="TextBox 2"/>
          <p:cNvSpPr txBox="1"/>
          <p:nvPr/>
        </p:nvSpPr>
        <p:spPr>
          <a:xfrm>
            <a:off x="13392257" y="9460330"/>
            <a:ext cx="10590079" cy="4616648"/>
          </a:xfrm>
          <a:prstGeom prst="rect">
            <a:avLst/>
          </a:prstGeom>
          <a:noFill/>
        </p:spPr>
        <p:txBody>
          <a:bodyPr wrap="none" lIns="182880" tIns="91440" rIns="182880" bIns="91440" rtlCol="0">
            <a:spAutoFit/>
          </a:bodyPr>
          <a:lstStyle/>
          <a:p>
            <a:pPr algn="l"/>
            <a:r>
              <a:rPr lang="en-US" altLang="zh-CN" sz="4800" dirty="0" err="1">
                <a:solidFill>
                  <a:schemeClr val="tx1"/>
                </a:solidFill>
                <a:latin typeface="+mj-ea"/>
                <a:ea typeface="+mj-ea"/>
              </a:rPr>
              <a:t>node.next</a:t>
            </a:r>
            <a:r>
              <a:rPr lang="en-US" altLang="zh-CN" sz="4800" dirty="0">
                <a:solidFill>
                  <a:schemeClr val="tx1"/>
                </a:solidFill>
                <a:latin typeface="+mj-ea"/>
                <a:ea typeface="+mj-ea"/>
              </a:rPr>
              <a:t>=</a:t>
            </a:r>
            <a:r>
              <a:rPr lang="en-US" altLang="zh-CN" sz="4800" dirty="0" err="1">
                <a:solidFill>
                  <a:schemeClr val="tx1"/>
                </a:solidFill>
                <a:latin typeface="+mj-ea"/>
                <a:ea typeface="+mj-ea"/>
              </a:rPr>
              <a:t>prev.next</a:t>
            </a:r>
            <a:endParaRPr lang="en-US" altLang="zh-CN" sz="4800" dirty="0">
              <a:solidFill>
                <a:schemeClr val="tx1"/>
              </a:solidFill>
              <a:latin typeface="+mj-ea"/>
              <a:ea typeface="+mj-ea"/>
            </a:endParaRPr>
          </a:p>
          <a:p>
            <a:pPr algn="l"/>
            <a:r>
              <a:rPr lang="en-US" altLang="zh-CN" sz="4800" dirty="0" err="1">
                <a:solidFill>
                  <a:schemeClr val="tx1"/>
                </a:solidFill>
                <a:latin typeface="+mj-ea"/>
                <a:ea typeface="+mj-ea"/>
              </a:rPr>
              <a:t>prev.next</a:t>
            </a:r>
            <a:r>
              <a:rPr lang="en-US" altLang="zh-CN" sz="4800" dirty="0">
                <a:solidFill>
                  <a:schemeClr val="tx1"/>
                </a:solidFill>
                <a:latin typeface="+mj-ea"/>
                <a:ea typeface="+mj-ea"/>
              </a:rPr>
              <a:t>=node</a:t>
            </a:r>
          </a:p>
          <a:p>
            <a:pPr algn="l"/>
            <a:r>
              <a:rPr lang="en-US" altLang="zh-CN" sz="4800" dirty="0">
                <a:solidFill>
                  <a:schemeClr val="tx1"/>
                </a:solidFill>
              </a:rPr>
              <a:t>※ </a:t>
            </a:r>
            <a:r>
              <a:rPr lang="zh-CN" altLang="en-US" sz="4800" dirty="0">
                <a:solidFill>
                  <a:schemeClr val="tx1"/>
                </a:solidFill>
              </a:rPr>
              <a:t>计算</a:t>
            </a:r>
            <a:r>
              <a:rPr lang="en-US" altLang="zh-CN" sz="4800" dirty="0" err="1">
                <a:solidFill>
                  <a:schemeClr val="tx1"/>
                </a:solidFill>
              </a:rPr>
              <a:t>prev</a:t>
            </a:r>
            <a:r>
              <a:rPr lang="zh-CN" altLang="en-US" sz="4800" dirty="0">
                <a:solidFill>
                  <a:schemeClr val="tx1"/>
                </a:solidFill>
              </a:rPr>
              <a:t>位置</a:t>
            </a:r>
            <a:r>
              <a:rPr lang="en-US" altLang="zh-CN" sz="4800" dirty="0">
                <a:solidFill>
                  <a:schemeClr val="tx1"/>
                </a:solidFill>
              </a:rPr>
              <a:t>,</a:t>
            </a:r>
            <a:r>
              <a:rPr lang="zh-CN" altLang="en-US" sz="4800" dirty="0">
                <a:solidFill>
                  <a:schemeClr val="tx1"/>
                </a:solidFill>
              </a:rPr>
              <a:t>注意索引为</a:t>
            </a:r>
            <a:r>
              <a:rPr lang="en-US" altLang="zh-CN" sz="4800" dirty="0">
                <a:solidFill>
                  <a:schemeClr val="tx1"/>
                </a:solidFill>
              </a:rPr>
              <a:t>0</a:t>
            </a:r>
            <a:r>
              <a:rPr lang="zh-CN" altLang="en-US" sz="4800" dirty="0">
                <a:solidFill>
                  <a:schemeClr val="tx1"/>
                </a:solidFill>
              </a:rPr>
              <a:t>的情况</a:t>
            </a:r>
            <a:endParaRPr lang="en-US" altLang="zh-CN" sz="4800" dirty="0">
              <a:solidFill>
                <a:schemeClr val="tx1"/>
              </a:solidFill>
            </a:endParaRPr>
          </a:p>
          <a:p>
            <a:pPr algn="l"/>
            <a:r>
              <a:rPr lang="zh-CN" altLang="en-US" sz="4800" dirty="0">
                <a:solidFill>
                  <a:schemeClr val="tx1"/>
                </a:solidFill>
                <a:latin typeface="+mj-ea"/>
                <a:ea typeface="+mj-ea"/>
              </a:rPr>
              <a:t>语句执行顺序</a:t>
            </a:r>
            <a:endParaRPr lang="en-US" altLang="zh-CN" sz="4800" dirty="0">
              <a:solidFill>
                <a:schemeClr val="tx1"/>
              </a:solidFill>
              <a:latin typeface="+mj-ea"/>
              <a:ea typeface="+mj-ea"/>
            </a:endParaRPr>
          </a:p>
          <a:p>
            <a:pPr algn="l"/>
            <a:endParaRPr lang="en-US" altLang="zh-CN" sz="4800" dirty="0">
              <a:solidFill>
                <a:schemeClr val="tx1"/>
              </a:solidFill>
              <a:latin typeface="+mj-ea"/>
              <a:ea typeface="+mj-ea"/>
            </a:endParaRPr>
          </a:p>
          <a:p>
            <a:pPr algn="l"/>
            <a:endParaRPr lang="zh-CN" altLang="en-US" sz="4800" dirty="0">
              <a:solidFill>
                <a:schemeClr val="tx1"/>
              </a:solidFill>
              <a:latin typeface="+mj-ea"/>
              <a:ea typeface="+mj-ea"/>
            </a:endParaRPr>
          </a:p>
        </p:txBody>
      </p:sp>
      <p:cxnSp>
        <p:nvCxnSpPr>
          <p:cNvPr id="35" name="直接箭头连接符 34"/>
          <p:cNvCxnSpPr>
            <a:endCxn id="23" idx="2"/>
          </p:cNvCxnSpPr>
          <p:nvPr/>
        </p:nvCxnSpPr>
        <p:spPr>
          <a:xfrm flipV="1">
            <a:off x="8584948" y="7904053"/>
            <a:ext cx="1502520" cy="321827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322783" y="5082392"/>
            <a:ext cx="960520" cy="1378368"/>
            <a:chOff x="2161391" y="2185596"/>
            <a:chExt cx="480260" cy="689184"/>
          </a:xfrm>
        </p:grpSpPr>
        <p:sp>
          <p:nvSpPr>
            <p:cNvPr id="38" name="TextBox 37"/>
            <p:cNvSpPr txBox="1"/>
            <p:nvPr/>
          </p:nvSpPr>
          <p:spPr>
            <a:xfrm>
              <a:off x="2161391" y="2185596"/>
              <a:ext cx="480260" cy="276999"/>
            </a:xfrm>
            <a:prstGeom prst="rect">
              <a:avLst/>
            </a:prstGeom>
            <a:noFill/>
          </p:spPr>
          <p:txBody>
            <a:bodyPr wrap="none" rtlCol="0">
              <a:spAutoFit/>
            </a:bodyPr>
            <a:lstStyle/>
            <a:p>
              <a:r>
                <a:rPr lang="en-US" altLang="zh-CN" dirty="0" err="1">
                  <a:solidFill>
                    <a:schemeClr val="tx1"/>
                  </a:solidFill>
                </a:rPr>
                <a:t>prev</a:t>
              </a:r>
              <a:endParaRPr lang="zh-CN" altLang="en-US" dirty="0">
                <a:solidFill>
                  <a:schemeClr val="tx1"/>
                </a:solidFill>
              </a:endParaRPr>
            </a:p>
          </p:txBody>
        </p:sp>
        <p:sp>
          <p:nvSpPr>
            <p:cNvPr id="39" name="等腰三角形 38"/>
            <p:cNvSpPr/>
            <p:nvPr/>
          </p:nvSpPr>
          <p:spPr>
            <a:xfrm rot="10800000">
              <a:off x="2206720" y="2541172"/>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3" name="直接箭头连接符 42"/>
          <p:cNvCxnSpPr/>
          <p:nvPr/>
        </p:nvCxnSpPr>
        <p:spPr>
          <a:xfrm>
            <a:off x="7399214" y="7593158"/>
            <a:ext cx="579864" cy="322479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1596225" y="5082393"/>
            <a:ext cx="7884870" cy="4014696"/>
            <a:chOff x="5234309" y="667096"/>
            <a:chExt cx="3942435" cy="2007348"/>
          </a:xfrm>
        </p:grpSpPr>
        <p:sp>
          <p:nvSpPr>
            <p:cNvPr id="50" name="矩形 49"/>
            <p:cNvSpPr/>
            <p:nvPr/>
          </p:nvSpPr>
          <p:spPr>
            <a:xfrm>
              <a:off x="5234309" y="1373906"/>
              <a:ext cx="600841" cy="680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0</a:t>
              </a:r>
              <a:endParaRPr lang="zh-CN" altLang="en-US" dirty="0">
                <a:solidFill>
                  <a:schemeClr val="tx1"/>
                </a:solidFill>
              </a:endParaRPr>
            </a:p>
          </p:txBody>
        </p:sp>
        <p:cxnSp>
          <p:nvCxnSpPr>
            <p:cNvPr id="51" name="直接箭头连接符 50"/>
            <p:cNvCxnSpPr/>
            <p:nvPr/>
          </p:nvCxnSpPr>
          <p:spPr>
            <a:xfrm>
              <a:off x="5653632" y="1714018"/>
              <a:ext cx="940635"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6518067" y="1399306"/>
              <a:ext cx="579864" cy="680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cxnSp>
          <p:nvCxnSpPr>
            <p:cNvPr id="53" name="直接箭头连接符 52"/>
            <p:cNvCxnSpPr/>
            <p:nvPr/>
          </p:nvCxnSpPr>
          <p:spPr>
            <a:xfrm>
              <a:off x="6959659" y="1739418"/>
              <a:ext cx="940635"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6571605" y="667096"/>
              <a:ext cx="480260" cy="644506"/>
              <a:chOff x="2342927" y="2230274"/>
              <a:chExt cx="480260" cy="644506"/>
            </a:xfrm>
          </p:grpSpPr>
          <p:sp>
            <p:nvSpPr>
              <p:cNvPr id="55" name="TextBox 54"/>
              <p:cNvSpPr txBox="1"/>
              <p:nvPr/>
            </p:nvSpPr>
            <p:spPr>
              <a:xfrm>
                <a:off x="2342927" y="2230274"/>
                <a:ext cx="480260" cy="276999"/>
              </a:xfrm>
              <a:prstGeom prst="rect">
                <a:avLst/>
              </a:prstGeom>
              <a:noFill/>
            </p:spPr>
            <p:txBody>
              <a:bodyPr wrap="none" rtlCol="0">
                <a:spAutoFit/>
              </a:bodyPr>
              <a:lstStyle/>
              <a:p>
                <a:r>
                  <a:rPr lang="en-US" altLang="zh-CN" dirty="0" err="1">
                    <a:solidFill>
                      <a:schemeClr val="tx1"/>
                    </a:solidFill>
                  </a:rPr>
                  <a:t>prev</a:t>
                </a:r>
                <a:endParaRPr lang="zh-CN" altLang="en-US" dirty="0">
                  <a:solidFill>
                    <a:schemeClr val="tx1"/>
                  </a:solidFill>
                </a:endParaRPr>
              </a:p>
            </p:txBody>
          </p:sp>
          <p:sp>
            <p:nvSpPr>
              <p:cNvPr id="56" name="等腰三角形 55"/>
              <p:cNvSpPr/>
              <p:nvPr/>
            </p:nvSpPr>
            <p:spPr>
              <a:xfrm rot="10800000">
                <a:off x="2409920" y="2541172"/>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7" name="矩形 56"/>
            <p:cNvSpPr/>
            <p:nvPr/>
          </p:nvSpPr>
          <p:spPr>
            <a:xfrm>
              <a:off x="7806162" y="1412986"/>
              <a:ext cx="600841" cy="680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100</a:t>
              </a:r>
              <a:endParaRPr lang="zh-CN" altLang="en-US" dirty="0">
                <a:solidFill>
                  <a:schemeClr val="tx1"/>
                </a:solidFill>
              </a:endParaRPr>
            </a:p>
          </p:txBody>
        </p:sp>
        <p:grpSp>
          <p:nvGrpSpPr>
            <p:cNvPr id="59" name="组合 58"/>
            <p:cNvGrpSpPr/>
            <p:nvPr/>
          </p:nvGrpSpPr>
          <p:grpSpPr>
            <a:xfrm>
              <a:off x="7910716" y="2100746"/>
              <a:ext cx="480260" cy="573698"/>
              <a:chOff x="1413922" y="4254703"/>
              <a:chExt cx="480260" cy="573698"/>
            </a:xfrm>
          </p:grpSpPr>
          <p:sp>
            <p:nvSpPr>
              <p:cNvPr id="60" name="等腰三角形 59"/>
              <p:cNvSpPr/>
              <p:nvPr/>
            </p:nvSpPr>
            <p:spPr>
              <a:xfrm>
                <a:off x="1490738" y="4254703"/>
                <a:ext cx="300420" cy="333608"/>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TextBox 60"/>
              <p:cNvSpPr txBox="1"/>
              <p:nvPr/>
            </p:nvSpPr>
            <p:spPr>
              <a:xfrm>
                <a:off x="1413922" y="4551402"/>
                <a:ext cx="480260" cy="276999"/>
              </a:xfrm>
              <a:prstGeom prst="rect">
                <a:avLst/>
              </a:prstGeom>
              <a:noFill/>
            </p:spPr>
            <p:txBody>
              <a:bodyPr wrap="none" rtlCol="0">
                <a:spAutoFit/>
              </a:bodyPr>
              <a:lstStyle/>
              <a:p>
                <a:r>
                  <a:rPr lang="en-US" altLang="zh-CN" dirty="0">
                    <a:solidFill>
                      <a:schemeClr val="tx1"/>
                    </a:solidFill>
                  </a:rPr>
                  <a:t>node</a:t>
                </a:r>
                <a:endParaRPr lang="zh-CN" altLang="en-US" dirty="0">
                  <a:solidFill>
                    <a:schemeClr val="tx1"/>
                  </a:solidFill>
                </a:endParaRPr>
              </a:p>
            </p:txBody>
          </p:sp>
        </p:grpSp>
        <p:cxnSp>
          <p:nvCxnSpPr>
            <p:cNvPr id="58" name="直接箭头连接符 57"/>
            <p:cNvCxnSpPr>
              <a:stCxn id="57" idx="3"/>
            </p:cNvCxnSpPr>
            <p:nvPr/>
          </p:nvCxnSpPr>
          <p:spPr>
            <a:xfrm flipV="1">
              <a:off x="8407003" y="1753098"/>
              <a:ext cx="769741"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16611139" y="4457762"/>
            <a:ext cx="5614358" cy="800220"/>
          </a:xfrm>
          <a:prstGeom prst="rect">
            <a:avLst/>
          </a:prstGeom>
          <a:noFill/>
        </p:spPr>
        <p:txBody>
          <a:bodyPr wrap="none" lIns="182880" tIns="91440" rIns="182880" bIns="91440" rtlCol="0">
            <a:spAutoFit/>
          </a:bodyPr>
          <a:lstStyle/>
          <a:p>
            <a:r>
              <a:rPr lang="zh-CN" altLang="en-US" sz="4000" dirty="0">
                <a:solidFill>
                  <a:schemeClr val="tx1"/>
                </a:solidFill>
              </a:rPr>
              <a:t>在索引</a:t>
            </a:r>
            <a:r>
              <a:rPr lang="en-US" altLang="zh-CN" sz="4000" dirty="0">
                <a:solidFill>
                  <a:schemeClr val="tx1"/>
                </a:solidFill>
              </a:rPr>
              <a:t>2</a:t>
            </a:r>
            <a:r>
              <a:rPr lang="zh-CN" altLang="en-US" sz="4000" dirty="0">
                <a:solidFill>
                  <a:schemeClr val="tx1"/>
                </a:solidFill>
              </a:rPr>
              <a:t>的位置插入</a:t>
            </a:r>
            <a:r>
              <a:rPr lang="en-US" altLang="zh-CN" sz="4000" dirty="0">
                <a:solidFill>
                  <a:schemeClr val="tx1"/>
                </a:solidFill>
              </a:rPr>
              <a:t>100</a:t>
            </a:r>
            <a:endParaRPr lang="zh-CN" altLang="en-US" sz="4000" dirty="0">
              <a:solidFill>
                <a:schemeClr val="tx1"/>
              </a:solidFill>
            </a:endParaRPr>
          </a:p>
        </p:txBody>
      </p:sp>
      <p:sp>
        <p:nvSpPr>
          <p:cNvPr id="46" name="03"/>
          <p:cNvSpPr txBox="1"/>
          <p:nvPr/>
        </p:nvSpPr>
        <p:spPr>
          <a:xfrm>
            <a:off x="1048981" y="698401"/>
            <a:ext cx="1138132" cy="1333698"/>
          </a:xfrm>
          <a:prstGeom prst="rect">
            <a:avLst/>
          </a:prstGeom>
          <a:ln w="12700">
            <a:miter lim="400000"/>
          </a:ln>
        </p:spPr>
        <p:txBody>
          <a:bodyPr wrap="none" lIns="50800" tIns="50800" rIns="50800" bIns="50800" anchor="ctr">
            <a:spAutoFit/>
          </a:bodyPr>
          <a:lstStyle>
            <a:lvl1pPr>
              <a:defRPr sz="8000">
                <a:solidFill>
                  <a:srgbClr val="51B272"/>
                </a:solidFill>
              </a:defRPr>
            </a:lvl1pPr>
          </a:lstStyle>
          <a:p>
            <a:r>
              <a:rPr dirty="0"/>
              <a:t>0</a:t>
            </a:r>
            <a:r>
              <a:rPr lang="en-US" dirty="0"/>
              <a:t>1</a:t>
            </a:r>
            <a:endParaRPr dirty="0"/>
          </a:p>
        </p:txBody>
      </p:sp>
      <p:sp>
        <p:nvSpPr>
          <p:cNvPr id="47" name="矩形"/>
          <p:cNvSpPr/>
          <p:nvPr/>
        </p:nvSpPr>
        <p:spPr>
          <a:xfrm>
            <a:off x="20808272" y="-4184"/>
            <a:ext cx="1001862" cy="1752551"/>
          </a:xfrm>
          <a:prstGeom prst="rect">
            <a:avLst/>
          </a:pr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48" name="图像" descr="图像"/>
          <p:cNvPicPr>
            <a:picLocks noChangeAspect="1"/>
          </p:cNvPicPr>
          <p:nvPr/>
        </p:nvPicPr>
        <p:blipFill>
          <a:blip r:embed="rId3"/>
          <a:stretch>
            <a:fillRect/>
          </a:stretch>
        </p:blipFill>
        <p:spPr>
          <a:xfrm>
            <a:off x="21197540" y="1410242"/>
            <a:ext cx="2173453" cy="337583"/>
          </a:xfrm>
          <a:prstGeom prst="rect">
            <a:avLst/>
          </a:prstGeom>
          <a:ln w="12700">
            <a:miter lim="400000"/>
            <a:headEnd/>
            <a:tailEnd/>
          </a:ln>
        </p:spPr>
      </p:pic>
      <p:sp>
        <p:nvSpPr>
          <p:cNvPr id="49" name="线条"/>
          <p:cNvSpPr/>
          <p:nvPr/>
        </p:nvSpPr>
        <p:spPr>
          <a:xfrm>
            <a:off x="3099338" y="1736761"/>
            <a:ext cx="17785138"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3" name="线条"/>
          <p:cNvSpPr/>
          <p:nvPr/>
        </p:nvSpPr>
        <p:spPr>
          <a:xfrm>
            <a:off x="2198291" y="831855"/>
            <a:ext cx="909141" cy="90914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5" name="线条"/>
          <p:cNvSpPr/>
          <p:nvPr/>
        </p:nvSpPr>
        <p:spPr>
          <a:xfrm>
            <a:off x="1004466" y="835170"/>
            <a:ext cx="1201760" cy="1"/>
          </a:xfrm>
          <a:prstGeom prst="line">
            <a:avLst/>
          </a:prstGeom>
          <a:ln w="25400">
            <a:solidFill>
              <a:srgbClr val="51B272">
                <a:alpha val="50000"/>
              </a:srgbClr>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6" name="三角形"/>
          <p:cNvSpPr/>
          <p:nvPr/>
        </p:nvSpPr>
        <p:spPr>
          <a:xfrm>
            <a:off x="2271123" y="1171696"/>
            <a:ext cx="568882" cy="5688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51B27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7" name="企业业绩展现"/>
          <p:cNvSpPr txBox="1"/>
          <p:nvPr/>
        </p:nvSpPr>
        <p:spPr>
          <a:xfrm>
            <a:off x="3099377" y="958297"/>
            <a:ext cx="5642570" cy="656590"/>
          </a:xfrm>
          <a:prstGeom prst="rect">
            <a:avLst/>
          </a:prstGeom>
          <a:ln w="12700">
            <a:miter lim="400000"/>
          </a:ln>
        </p:spPr>
        <p:txBody>
          <a:bodyPr wrap="none" lIns="50800" tIns="50800" rIns="50800" bIns="50800" anchor="ctr">
            <a:spAutoFit/>
          </a:bodyPr>
          <a:lstStyle>
            <a:lvl1pPr algn="l">
              <a:defRPr sz="3600" b="0">
                <a:solidFill>
                  <a:srgbClr val="51B272"/>
                </a:solidFill>
                <a:latin typeface="+mn-lt"/>
                <a:ea typeface="+mn-ea"/>
                <a:cs typeface="+mn-cs"/>
                <a:sym typeface="Helvetica Neue Medium"/>
              </a:defRPr>
            </a:lvl1pPr>
          </a:lstStyle>
          <a:p>
            <a:pPr algn="l"/>
            <a:r>
              <a:rPr lang="zh-CN" altLang="en-US" dirty="0"/>
              <a:t>数据结构初探</a:t>
            </a:r>
            <a:r>
              <a:rPr lang="en-US" altLang="zh-CN" dirty="0"/>
              <a:t>—</a:t>
            </a:r>
            <a:r>
              <a:rPr lang="zh-CN" altLang="en-US" dirty="0"/>
              <a:t>数组和链表</a:t>
            </a:r>
            <a:endParaRPr lang="en-US" altLang="zh-CN" dirty="0"/>
          </a:p>
        </p:txBody>
      </p:sp>
      <p:sp>
        <p:nvSpPr>
          <p:cNvPr id="69" name="圆角矩形 68"/>
          <p:cNvSpPr/>
          <p:nvPr/>
        </p:nvSpPr>
        <p:spPr>
          <a:xfrm>
            <a:off x="1150021" y="2783398"/>
            <a:ext cx="1202220" cy="107674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01860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64"/>
                                        </p:tgtEl>
                                        <p:attrNameLst>
                                          <p:attrName>style.visibility</p:attrName>
                                        </p:attrNameLst>
                                      </p:cBhvr>
                                      <p:to>
                                        <p:strVal val="visible"/>
                                      </p:to>
                                    </p:set>
                                    <p:anim calcmode="lin" valueType="num">
                                      <p:cBhvr additive="base">
                                        <p:cTn id="45" dur="500" fill="hold"/>
                                        <p:tgtEl>
                                          <p:spTgt spid="64"/>
                                        </p:tgtEl>
                                        <p:attrNameLst>
                                          <p:attrName>ppt_x</p:attrName>
                                        </p:attrNameLst>
                                      </p:cBhvr>
                                      <p:tavLst>
                                        <p:tav tm="0">
                                          <p:val>
                                            <p:strVal val="1+#ppt_w/2"/>
                                          </p:val>
                                        </p:tav>
                                        <p:tav tm="100000">
                                          <p:val>
                                            <p:strVal val="#ppt_x"/>
                                          </p:val>
                                        </p:tav>
                                      </p:tavLst>
                                    </p:anim>
                                    <p:anim calcmode="lin" valueType="num">
                                      <p:cBhvr additive="base">
                                        <p:cTn id="46"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par>
                                <p:cTn id="55" presetID="10" presetClass="entr" presetSubtype="0" fill="hold"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5E-6 1.11111E-6 L 0.10834 0.00185 " pathEditMode="relative" rAng="0" ptsTypes="AA">
                                      <p:cBhvr>
                                        <p:cTn id="66" dur="2000" fill="hold"/>
                                        <p:tgtEl>
                                          <p:spTgt spid="8"/>
                                        </p:tgtEl>
                                        <p:attrNameLst>
                                          <p:attrName>ppt_x</p:attrName>
                                          <p:attrName>ppt_y</p:attrName>
                                        </p:attrNameLst>
                                      </p:cBhvr>
                                      <p:rCtr x="5417" y="93"/>
                                    </p:animMotion>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3">
                                            <p:txEl>
                                              <p:pRg st="0" end="0"/>
                                            </p:txEl>
                                          </p:spTgt>
                                        </p:tgtEl>
                                        <p:attrNameLst>
                                          <p:attrName>style.visibility</p:attrName>
                                        </p:attrNameLst>
                                      </p:cBhvr>
                                      <p:to>
                                        <p:strVal val="visible"/>
                                      </p:to>
                                    </p:set>
                                    <p:animEffect transition="in" filter="wipe(left)">
                                      <p:cBhvr>
                                        <p:cTn id="71" dur="500"/>
                                        <p:tgtEl>
                                          <p:spTgt spid="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xit" presetSubtype="0" fill="hold" nodeType="withEffect">
                                  <p:stCondLst>
                                    <p:cond delay="0"/>
                                  </p:stCondLst>
                                  <p:childTnLst>
                                    <p:animEffect transition="out" filter="fade">
                                      <p:cBhvr>
                                        <p:cTn id="78" dur="500"/>
                                        <p:tgtEl>
                                          <p:spTgt spid="32"/>
                                        </p:tgtEl>
                                      </p:cBhvr>
                                    </p:animEffect>
                                    <p:set>
                                      <p:cBhvr>
                                        <p:cTn id="79" dur="1" fill="hold">
                                          <p:stCondLst>
                                            <p:cond delay="499"/>
                                          </p:stCondLst>
                                        </p:cTn>
                                        <p:tgtEl>
                                          <p:spTgt spid="32"/>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
                                            <p:txEl>
                                              <p:pRg st="1" end="1"/>
                                            </p:txEl>
                                          </p:spTgt>
                                        </p:tgtEl>
                                        <p:attrNameLst>
                                          <p:attrName>style.visibility</p:attrName>
                                        </p:attrNameLst>
                                      </p:cBhvr>
                                      <p:to>
                                        <p:strVal val="visible"/>
                                      </p:to>
                                    </p:set>
                                    <p:animEffect transition="in" filter="wipe(left)">
                                      <p:cBhvr>
                                        <p:cTn id="84" dur="500"/>
                                        <p:tgtEl>
                                          <p:spTgt spid="3">
                                            <p:txEl>
                                              <p:pRg st="1" end="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par>
                                <p:cTn id="90" presetID="10" presetClass="exit" presetSubtype="0" fill="hold" nodeType="withEffect">
                                  <p:stCondLst>
                                    <p:cond delay="0"/>
                                  </p:stCondLst>
                                  <p:childTnLst>
                                    <p:animEffect transition="out" filter="fade">
                                      <p:cBhvr>
                                        <p:cTn id="91" dur="500"/>
                                        <p:tgtEl>
                                          <p:spTgt spid="14"/>
                                        </p:tgtEl>
                                      </p:cBhvr>
                                    </p:animEffect>
                                    <p:set>
                                      <p:cBhvr>
                                        <p:cTn id="92" dur="1" fill="hold">
                                          <p:stCondLst>
                                            <p:cond delay="499"/>
                                          </p:stCondLst>
                                        </p:cTn>
                                        <p:tgtEl>
                                          <p:spTgt spid="1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11"/>
                                        </p:tgtEl>
                                      </p:cBhvr>
                                    </p:animEffect>
                                    <p:set>
                                      <p:cBhvr>
                                        <p:cTn id="97" dur="1" fill="hold">
                                          <p:stCondLst>
                                            <p:cond delay="499"/>
                                          </p:stCondLst>
                                        </p:cTn>
                                        <p:tgtEl>
                                          <p:spTgt spid="11"/>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12"/>
                                        </p:tgtEl>
                                      </p:cBhvr>
                                    </p:animEffect>
                                    <p:set>
                                      <p:cBhvr>
                                        <p:cTn id="100" dur="1" fill="hold">
                                          <p:stCondLst>
                                            <p:cond delay="499"/>
                                          </p:stCondLst>
                                        </p:cTn>
                                        <p:tgtEl>
                                          <p:spTgt spid="12"/>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13"/>
                                        </p:tgtEl>
                                      </p:cBhvr>
                                    </p:animEffect>
                                    <p:set>
                                      <p:cBhvr>
                                        <p:cTn id="103" dur="1" fill="hold">
                                          <p:stCondLst>
                                            <p:cond delay="499"/>
                                          </p:stCondLst>
                                        </p:cTn>
                                        <p:tgtEl>
                                          <p:spTgt spid="13"/>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14"/>
                                        </p:tgtEl>
                                      </p:cBhvr>
                                    </p:animEffect>
                                    <p:set>
                                      <p:cBhvr>
                                        <p:cTn id="106" dur="1" fill="hold">
                                          <p:stCondLst>
                                            <p:cond delay="499"/>
                                          </p:stCondLst>
                                        </p:cTn>
                                        <p:tgtEl>
                                          <p:spTgt spid="14"/>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5"/>
                                        </p:tgtEl>
                                      </p:cBhvr>
                                    </p:animEffect>
                                    <p:set>
                                      <p:cBhvr>
                                        <p:cTn id="109" dur="1" fill="hold">
                                          <p:stCondLst>
                                            <p:cond delay="499"/>
                                          </p:stCondLst>
                                        </p:cTn>
                                        <p:tgtEl>
                                          <p:spTgt spid="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8"/>
                                        </p:tgtEl>
                                      </p:cBhvr>
                                    </p:animEffect>
                                    <p:set>
                                      <p:cBhvr>
                                        <p:cTn id="112" dur="1" fill="hold">
                                          <p:stCondLst>
                                            <p:cond delay="499"/>
                                          </p:stCondLst>
                                        </p:cTn>
                                        <p:tgtEl>
                                          <p:spTgt spid="8"/>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500"/>
                                        <p:tgtEl>
                                          <p:spTgt spid="31"/>
                                        </p:tgtEl>
                                      </p:cBhvr>
                                    </p:animEffect>
                                    <p:set>
                                      <p:cBhvr>
                                        <p:cTn id="115" dur="1" fill="hold">
                                          <p:stCondLst>
                                            <p:cond delay="499"/>
                                          </p:stCondLst>
                                        </p:cTn>
                                        <p:tgtEl>
                                          <p:spTgt spid="31"/>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6"/>
                                        </p:tgtEl>
                                      </p:cBhvr>
                                    </p:animEffect>
                                    <p:set>
                                      <p:cBhvr>
                                        <p:cTn id="118" dur="1" fill="hold">
                                          <p:stCondLst>
                                            <p:cond delay="499"/>
                                          </p:stCondLst>
                                        </p:cTn>
                                        <p:tgtEl>
                                          <p:spTgt spid="6"/>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35"/>
                                        </p:tgtEl>
                                      </p:cBhvr>
                                    </p:animEffect>
                                    <p:set>
                                      <p:cBhvr>
                                        <p:cTn id="121" dur="1" fill="hold">
                                          <p:stCondLst>
                                            <p:cond delay="499"/>
                                          </p:stCondLst>
                                        </p:cTn>
                                        <p:tgtEl>
                                          <p:spTgt spid="35"/>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43"/>
                                        </p:tgtEl>
                                      </p:cBhvr>
                                    </p:animEffect>
                                    <p:set>
                                      <p:cBhvr>
                                        <p:cTn id="124" dur="1" fill="hold">
                                          <p:stCondLst>
                                            <p:cond delay="499"/>
                                          </p:stCondLst>
                                        </p:cTn>
                                        <p:tgtEl>
                                          <p:spTgt spid="43"/>
                                        </p:tgtEl>
                                        <p:attrNameLst>
                                          <p:attrName>style.visibility</p:attrName>
                                        </p:attrNameLst>
                                      </p:cBhvr>
                                      <p:to>
                                        <p:strVal val="hidden"/>
                                      </p:to>
                                    </p:set>
                                  </p:childTnLst>
                                </p:cTn>
                              </p:par>
                              <p:par>
                                <p:cTn id="125" presetID="10" presetClass="entr" presetSubtype="0" fill="hold" nodeType="with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fade">
                                      <p:cBhvr>
                                        <p:cTn id="127" dur="500"/>
                                        <p:tgtEl>
                                          <p:spTgt spid="62"/>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3">
                                            <p:txEl>
                                              <p:pRg st="2" end="2"/>
                                            </p:txEl>
                                          </p:spTgt>
                                        </p:tgtEl>
                                        <p:attrNameLst>
                                          <p:attrName>style.visibility</p:attrName>
                                        </p:attrNameLst>
                                      </p:cBhvr>
                                      <p:to>
                                        <p:strVal val="visible"/>
                                      </p:to>
                                    </p:set>
                                    <p:animEffect transition="in" filter="wipe(left)">
                                      <p:cBhvr>
                                        <p:cTn id="132" dur="500"/>
                                        <p:tgtEl>
                                          <p:spTgt spid="3">
                                            <p:txEl>
                                              <p:pRg st="2" end="2"/>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3">
                                            <p:txEl>
                                              <p:pRg st="3" end="3"/>
                                            </p:txEl>
                                          </p:spTgt>
                                        </p:tgtEl>
                                        <p:attrNameLst>
                                          <p:attrName>style.visibility</p:attrName>
                                        </p:attrNameLst>
                                      </p:cBhvr>
                                      <p:to>
                                        <p:strVal val="visible"/>
                                      </p:to>
                                    </p:set>
                                    <p:animEffect transition="in" filter="wipe(left)">
                                      <p:cBhvr>
                                        <p:cTn id="1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7" grpId="0" animBg="1"/>
      <p:bldP spid="29" grpId="0"/>
      <p:bldP spid="11" grpId="0" animBg="1"/>
      <p:bldP spid="11" grpId="1" animBg="1"/>
      <p:bldP spid="13" grpId="0" animBg="1"/>
      <p:bldP spid="13" grpId="1" animBg="1"/>
      <p:bldP spid="31" grpId="0" animBg="1"/>
      <p:bldP spid="31" grpId="1" animBg="1"/>
      <p:bldP spid="64" grpId="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12281</TotalTime>
  <Words>6794</Words>
  <Application>Microsoft Macintosh PowerPoint</Application>
  <PresentationFormat>自定义</PresentationFormat>
  <Paragraphs>1223</Paragraphs>
  <Slides>53</Slides>
  <Notes>53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53</vt:i4>
      </vt:variant>
    </vt:vector>
  </HeadingPairs>
  <TitlesOfParts>
    <vt:vector size="66" baseType="lpstr">
      <vt:lpstr>等线</vt:lpstr>
      <vt:lpstr>思源黑体</vt:lpstr>
      <vt:lpstr>微软雅黑</vt:lpstr>
      <vt:lpstr>微软雅黑 Light</vt:lpstr>
      <vt:lpstr>幼圆</vt:lpstr>
      <vt:lpstr>Raleway</vt:lpstr>
      <vt:lpstr>Calibri</vt:lpstr>
      <vt:lpstr>Helvetica</vt:lpstr>
      <vt:lpstr>Helvetica Neue</vt:lpstr>
      <vt:lpstr>Helvetica Neue Light</vt:lpstr>
      <vt:lpstr>Helvetica Neue Medium</vt:lpstr>
      <vt:lpstr>Wingdings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Suki</dc:creator>
  <cp:lastModifiedBy>Office</cp:lastModifiedBy>
  <cp:revision>369</cp:revision>
  <dcterms:created xsi:type="dcterms:W3CDTF">2020-05-31T15:50:01Z</dcterms:created>
  <dcterms:modified xsi:type="dcterms:W3CDTF">2021-02-01T02:59:26Z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2052-1.2.0.1574</vt:lpwstr>
  </property>
</Properties>
</file>