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59" r:id="rId7"/>
    <p:sldId id="263" r:id="rId8"/>
    <p:sldId id="264" r:id="rId9"/>
    <p:sldId id="262" r:id="rId10"/>
    <p:sldId id="270" r:id="rId11"/>
    <p:sldId id="271" r:id="rId12"/>
    <p:sldId id="273" r:id="rId13"/>
    <p:sldId id="274" r:id="rId14"/>
    <p:sldId id="272"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Lead scoring case study</a:t>
            </a:r>
            <a:endParaRPr lang="en-US" dirty="0"/>
          </a:p>
        </p:txBody>
      </p:sp>
      <p:sp>
        <p:nvSpPr>
          <p:cNvPr id="3" name="Subtitle 2"/>
          <p:cNvSpPr>
            <a:spLocks noGrp="1"/>
          </p:cNvSpPr>
          <p:nvPr>
            <p:ph type="subTitle" idx="1"/>
          </p:nvPr>
        </p:nvSpPr>
        <p:spPr/>
        <p:txBody>
          <a:bodyPr/>
          <a:lstStyle/>
          <a:p>
            <a:r>
              <a:rPr lang="en-US" dirty="0" smtClean="0"/>
              <a:t>Submitted by</a:t>
            </a:r>
          </a:p>
          <a:p>
            <a:r>
              <a:rPr lang="en-US" dirty="0"/>
              <a:t> </a:t>
            </a:r>
            <a:r>
              <a:rPr lang="en-US" dirty="0" smtClean="0"/>
              <a:t>           </a:t>
            </a:r>
            <a:r>
              <a:rPr lang="en-US" sz="2800" b="1" dirty="0" smtClean="0"/>
              <a:t>Nasheetha K Moithu</a:t>
            </a:r>
            <a:endParaRPr lang="en-US" sz="2800" b="1" dirty="0"/>
          </a:p>
        </p:txBody>
      </p:sp>
    </p:spTree>
    <p:extLst>
      <p:ext uri="{BB962C8B-B14F-4D97-AF65-F5344CB8AC3E}">
        <p14:creationId xmlns:p14="http://schemas.microsoft.com/office/powerpoint/2010/main" val="2339442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333;p39"/>
          <p:cNvPicPr preferRelativeResize="0">
            <a:picLocks noGrp="1"/>
          </p:cNvPicPr>
          <p:nvPr>
            <p:ph idx="1"/>
          </p:nvPr>
        </p:nvPicPr>
        <p:blipFill>
          <a:blip r:embed="rId2">
            <a:alphaModFix/>
          </a:blip>
          <a:stretch>
            <a:fillRect/>
          </a:stretch>
        </p:blipFill>
        <p:spPr>
          <a:xfrm>
            <a:off x="3656013" y="2279650"/>
            <a:ext cx="6781800" cy="3486150"/>
          </a:xfrm>
          <a:prstGeom prst="rect">
            <a:avLst/>
          </a:prstGeom>
          <a:noFill/>
          <a:ln>
            <a:noFill/>
          </a:ln>
        </p:spPr>
      </p:pic>
      <p:sp>
        <p:nvSpPr>
          <p:cNvPr id="5" name="Google Shape;334;p39"/>
          <p:cNvSpPr txBox="1">
            <a:spLocks noGrp="1"/>
          </p:cNvSpPr>
          <p:nvPr>
            <p:ph type="title"/>
          </p:nvPr>
        </p:nvSpPr>
        <p:spPr>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variation in categorical column (A free copy of Mastering The Interview) for those who Converted and those who didn't.</a:t>
            </a:r>
            <a:endParaRPr sz="1800" b="1" dirty="0">
              <a:latin typeface="Roboto"/>
              <a:ea typeface="Roboto"/>
              <a:cs typeface="Roboto"/>
              <a:sym typeface="Roboto"/>
            </a:endParaRPr>
          </a:p>
        </p:txBody>
      </p:sp>
    </p:spTree>
    <p:extLst>
      <p:ext uri="{BB962C8B-B14F-4D97-AF65-F5344CB8AC3E}">
        <p14:creationId xmlns:p14="http://schemas.microsoft.com/office/powerpoint/2010/main" val="344690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4;p44"/>
          <p:cNvSpPr txBox="1">
            <a:spLocks noGrp="1"/>
          </p:cNvSpPr>
          <p:nvPr>
            <p:ph type="title"/>
          </p:nvPr>
        </p:nvSpPr>
        <p:spPr>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correlation (Heat Map) of all selected numerical columns.</a:t>
            </a:r>
            <a:endParaRPr sz="1800" b="1" dirty="0">
              <a:latin typeface="Roboto"/>
              <a:ea typeface="Roboto"/>
              <a:cs typeface="Roboto"/>
              <a:sym typeface="Roboto"/>
            </a:endParaRPr>
          </a:p>
        </p:txBody>
      </p:sp>
      <p:pic>
        <p:nvPicPr>
          <p:cNvPr id="5" name="Google Shape;363;p44"/>
          <p:cNvPicPr preferRelativeResize="0">
            <a:picLocks noGrp="1"/>
          </p:cNvPicPr>
          <p:nvPr>
            <p:ph idx="1"/>
          </p:nvPr>
        </p:nvPicPr>
        <p:blipFill>
          <a:blip r:embed="rId2">
            <a:alphaModFix/>
          </a:blip>
          <a:stretch>
            <a:fillRect/>
          </a:stretch>
        </p:blipFill>
        <p:spPr>
          <a:xfrm>
            <a:off x="3072714" y="2133599"/>
            <a:ext cx="6268994" cy="3888259"/>
          </a:xfrm>
          <a:prstGeom prst="rect">
            <a:avLst/>
          </a:prstGeom>
          <a:noFill/>
          <a:ln>
            <a:noFill/>
          </a:ln>
        </p:spPr>
      </p:pic>
    </p:spTree>
    <p:extLst>
      <p:ext uri="{BB962C8B-B14F-4D97-AF65-F5344CB8AC3E}">
        <p14:creationId xmlns:p14="http://schemas.microsoft.com/office/powerpoint/2010/main" val="226017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396351" cy="974031"/>
          </a:xfrm>
        </p:spPr>
        <p:txBody>
          <a:bodyPr>
            <a:normAutofit/>
          </a:bodyPr>
          <a:lstStyle/>
          <a:p>
            <a:pPr lvl="0">
              <a:spcBef>
                <a:spcPts val="0"/>
              </a:spcBef>
            </a:pPr>
            <a:r>
              <a:rPr lang="en-US" sz="2000" b="1" dirty="0">
                <a:latin typeface="Roboto"/>
                <a:ea typeface="Roboto"/>
                <a:cs typeface="Roboto"/>
                <a:sym typeface="Roboto"/>
              </a:rPr>
              <a:t>EDA plots depicting variation in categorical column (Last Activity) for those who Converted and those who didn't.</a:t>
            </a:r>
          </a:p>
        </p:txBody>
      </p:sp>
      <p:pic>
        <p:nvPicPr>
          <p:cNvPr id="4" name="Google Shape;327;p38"/>
          <p:cNvPicPr preferRelativeResize="0">
            <a:picLocks noGrp="1"/>
          </p:cNvPicPr>
          <p:nvPr>
            <p:ph idx="1"/>
          </p:nvPr>
        </p:nvPicPr>
        <p:blipFill>
          <a:blip r:embed="rId2">
            <a:alphaModFix/>
          </a:blip>
          <a:stretch>
            <a:fillRect/>
          </a:stretch>
        </p:blipFill>
        <p:spPr>
          <a:xfrm>
            <a:off x="3656013" y="2279650"/>
            <a:ext cx="6781800" cy="3486150"/>
          </a:xfrm>
          <a:prstGeom prst="rect">
            <a:avLst/>
          </a:prstGeom>
          <a:noFill/>
          <a:ln>
            <a:noFill/>
          </a:ln>
        </p:spPr>
      </p:pic>
    </p:spTree>
    <p:extLst>
      <p:ext uri="{BB962C8B-B14F-4D97-AF65-F5344CB8AC3E}">
        <p14:creationId xmlns:p14="http://schemas.microsoft.com/office/powerpoint/2010/main" val="3402900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34;p39"/>
          <p:cNvSpPr txBox="1">
            <a:spLocks noGrp="1"/>
          </p:cNvSpPr>
          <p:nvPr>
            <p:ph type="title"/>
          </p:nvPr>
        </p:nvSpPr>
        <p:spPr>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variation in categorical column (A free copy of Mastering The Interview) for those who Converted and those who didn't.</a:t>
            </a:r>
            <a:endParaRPr sz="1800" b="1" dirty="0">
              <a:latin typeface="Roboto"/>
              <a:ea typeface="Roboto"/>
              <a:cs typeface="Roboto"/>
              <a:sym typeface="Roboto"/>
            </a:endParaRPr>
          </a:p>
        </p:txBody>
      </p:sp>
      <p:pic>
        <p:nvPicPr>
          <p:cNvPr id="5" name="Google Shape;333;p39"/>
          <p:cNvPicPr preferRelativeResize="0">
            <a:picLocks noGrp="1"/>
          </p:cNvPicPr>
          <p:nvPr>
            <p:ph idx="1"/>
          </p:nvPr>
        </p:nvPicPr>
        <p:blipFill>
          <a:blip r:embed="rId2">
            <a:alphaModFix/>
          </a:blip>
          <a:stretch>
            <a:fillRect/>
          </a:stretch>
        </p:blipFill>
        <p:spPr>
          <a:xfrm>
            <a:off x="3656013" y="2279650"/>
            <a:ext cx="6781800" cy="3486150"/>
          </a:xfrm>
          <a:prstGeom prst="rect">
            <a:avLst/>
          </a:prstGeom>
          <a:noFill/>
          <a:ln>
            <a:noFill/>
          </a:ln>
        </p:spPr>
      </p:pic>
    </p:spTree>
    <p:extLst>
      <p:ext uri="{BB962C8B-B14F-4D97-AF65-F5344CB8AC3E}">
        <p14:creationId xmlns:p14="http://schemas.microsoft.com/office/powerpoint/2010/main" val="334117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589" y="0"/>
            <a:ext cx="9025023" cy="2133600"/>
          </a:xfrm>
        </p:spPr>
        <p:txBody>
          <a:bodyPr>
            <a:normAutofit fontScale="90000"/>
          </a:bodyPr>
          <a:lstStyle/>
          <a:p>
            <a:pPr lvl="0">
              <a:spcBef>
                <a:spcPts val="0"/>
              </a:spcBef>
            </a:pPr>
            <a:r>
              <a:rPr lang="en-US" sz="2700" b="1" dirty="0">
                <a:latin typeface="Roboto"/>
                <a:ea typeface="Roboto"/>
                <a:cs typeface="Roboto"/>
                <a:sym typeface="Roboto"/>
              </a:rPr>
              <a:t>Linear Regression Final Model Parameters</a:t>
            </a:r>
            <a:br>
              <a:rPr lang="en-US" sz="2700" b="1" dirty="0">
                <a:latin typeface="Roboto"/>
                <a:ea typeface="Roboto"/>
                <a:cs typeface="Roboto"/>
                <a:sym typeface="Roboto"/>
              </a:rPr>
            </a:br>
            <a:r>
              <a:rPr lang="en-US" sz="2700" b="1" dirty="0">
                <a:latin typeface="Roboto"/>
                <a:ea typeface="Roboto"/>
                <a:cs typeface="Roboto"/>
                <a:sym typeface="Roboto"/>
              </a:rPr>
              <a:t>Area under ROC = 0.84</a:t>
            </a:r>
            <a:br>
              <a:rPr lang="en-US" sz="2700" b="1" dirty="0">
                <a:latin typeface="Roboto"/>
                <a:ea typeface="Roboto"/>
                <a:cs typeface="Roboto"/>
                <a:sym typeface="Roboto"/>
              </a:rPr>
            </a:br>
            <a:r>
              <a:rPr lang="en-US" sz="2700" b="1" dirty="0">
                <a:latin typeface="Roboto"/>
                <a:ea typeface="Roboto"/>
                <a:cs typeface="Roboto"/>
                <a:sym typeface="Roboto"/>
              </a:rPr>
              <a:t>Intermediate cut-off = 0.35</a:t>
            </a:r>
            <a:br>
              <a:rPr lang="en-US" sz="2700" b="1" dirty="0">
                <a:latin typeface="Roboto"/>
                <a:ea typeface="Roboto"/>
                <a:cs typeface="Roboto"/>
                <a:sym typeface="Roboto"/>
              </a:rPr>
            </a:br>
            <a:r>
              <a:rPr lang="en-US" sz="2700" b="1" dirty="0">
                <a:latin typeface="Roboto"/>
                <a:ea typeface="Roboto"/>
                <a:cs typeface="Roboto"/>
                <a:sym typeface="Roboto"/>
              </a:rPr>
              <a:t>Final cut-off = 0.42</a:t>
            </a:r>
            <a:r>
              <a:rPr lang="en-US" b="1" dirty="0">
                <a:latin typeface="Roboto"/>
                <a:ea typeface="Roboto"/>
                <a:cs typeface="Roboto"/>
                <a:sym typeface="Roboto"/>
              </a:rPr>
              <a:t/>
            </a:r>
            <a:br>
              <a:rPr lang="en-US" b="1" dirty="0">
                <a:latin typeface="Roboto"/>
                <a:ea typeface="Roboto"/>
                <a:cs typeface="Roboto"/>
                <a:sym typeface="Roboto"/>
              </a:rPr>
            </a:br>
            <a:endParaRPr lang="en-IN" dirty="0"/>
          </a:p>
        </p:txBody>
      </p:sp>
      <p:pic>
        <p:nvPicPr>
          <p:cNvPr id="4" name="Google Shape;375;p46"/>
          <p:cNvPicPr preferRelativeResize="0">
            <a:picLocks noGrp="1"/>
          </p:cNvPicPr>
          <p:nvPr>
            <p:ph idx="1"/>
          </p:nvPr>
        </p:nvPicPr>
        <p:blipFill>
          <a:blip r:embed="rId2">
            <a:alphaModFix/>
          </a:blip>
          <a:stretch>
            <a:fillRect/>
          </a:stretch>
        </p:blipFill>
        <p:spPr>
          <a:xfrm>
            <a:off x="2479589" y="1753072"/>
            <a:ext cx="2891481" cy="2168139"/>
          </a:xfrm>
          <a:prstGeom prst="rect">
            <a:avLst/>
          </a:prstGeom>
          <a:noFill/>
          <a:ln>
            <a:noFill/>
          </a:ln>
        </p:spPr>
      </p:pic>
      <p:pic>
        <p:nvPicPr>
          <p:cNvPr id="5" name="Google Shape;376;p46"/>
          <p:cNvPicPr preferRelativeResize="0"/>
          <p:nvPr/>
        </p:nvPicPr>
        <p:blipFill>
          <a:blip r:embed="rId3">
            <a:alphaModFix/>
          </a:blip>
          <a:stretch>
            <a:fillRect/>
          </a:stretch>
        </p:blipFill>
        <p:spPr>
          <a:xfrm>
            <a:off x="5443667" y="1753072"/>
            <a:ext cx="3098972" cy="2203622"/>
          </a:xfrm>
          <a:prstGeom prst="rect">
            <a:avLst/>
          </a:prstGeom>
          <a:noFill/>
          <a:ln>
            <a:noFill/>
          </a:ln>
        </p:spPr>
      </p:pic>
      <p:pic>
        <p:nvPicPr>
          <p:cNvPr id="6" name="Google Shape;377;p46"/>
          <p:cNvPicPr preferRelativeResize="0"/>
          <p:nvPr/>
        </p:nvPicPr>
        <p:blipFill>
          <a:blip r:embed="rId4">
            <a:alphaModFix/>
          </a:blip>
          <a:stretch>
            <a:fillRect/>
          </a:stretch>
        </p:blipFill>
        <p:spPr>
          <a:xfrm>
            <a:off x="4482516" y="4440194"/>
            <a:ext cx="2659689" cy="1934711"/>
          </a:xfrm>
          <a:prstGeom prst="rect">
            <a:avLst/>
          </a:prstGeom>
          <a:noFill/>
          <a:ln>
            <a:noFill/>
          </a:ln>
        </p:spPr>
      </p:pic>
    </p:spTree>
    <p:extLst>
      <p:ext uri="{BB962C8B-B14F-4D97-AF65-F5344CB8AC3E}">
        <p14:creationId xmlns:p14="http://schemas.microsoft.com/office/powerpoint/2010/main" val="402954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lnSpcReduction="10000"/>
          </a:bodyPr>
          <a:lstStyle/>
          <a:p>
            <a:r>
              <a:rPr lang="en-US" dirty="0" smtClean="0"/>
              <a:t>While </a:t>
            </a:r>
            <a:r>
              <a:rPr lang="en-US" dirty="0"/>
              <a:t>we have checked both Sensitivity-Specificity as well as Precision and Recall Metrics, we have considered the optimal cut off based on Sensitivity and Specificity for calculating the final prediction</a:t>
            </a:r>
            <a:r>
              <a:rPr lang="en-US" dirty="0" smtClean="0"/>
              <a:t>.</a:t>
            </a:r>
          </a:p>
          <a:p>
            <a:r>
              <a:rPr lang="en-US" dirty="0" smtClean="0"/>
              <a:t>Accuracy</a:t>
            </a:r>
            <a:r>
              <a:rPr lang="en-US" dirty="0"/>
              <a:t>, Sensitivity and Specificity values of test set are around 81%, 79% and 82% which are approximately closer to the respective values calculated using trained set</a:t>
            </a:r>
            <a:r>
              <a:rPr lang="en-US" dirty="0" smtClean="0"/>
              <a:t>.</a:t>
            </a:r>
          </a:p>
          <a:p>
            <a:r>
              <a:rPr lang="en-US" dirty="0" smtClean="0"/>
              <a:t>Also </a:t>
            </a:r>
            <a:r>
              <a:rPr lang="en-US" dirty="0"/>
              <a:t>the lead score calculated shows the conversion rate on the final predicted model is around 80% (in train set) and 79% in test </a:t>
            </a:r>
            <a:r>
              <a:rPr lang="en-US" dirty="0" smtClean="0"/>
              <a:t>set</a:t>
            </a:r>
          </a:p>
          <a:p>
            <a:r>
              <a:rPr lang="en-US" dirty="0" smtClean="0"/>
              <a:t>The </a:t>
            </a:r>
            <a:r>
              <a:rPr lang="en-US" dirty="0"/>
              <a:t>top 3 variables that contribute for lead getting converted in the model are </a:t>
            </a:r>
            <a:r>
              <a:rPr lang="en-US" dirty="0" smtClean="0"/>
              <a:t>1) </a:t>
            </a:r>
            <a:r>
              <a:rPr lang="en-US" dirty="0"/>
              <a:t>Total time spent on </a:t>
            </a:r>
            <a:r>
              <a:rPr lang="en-US" dirty="0" smtClean="0"/>
              <a:t>website 2)Lead </a:t>
            </a:r>
            <a:r>
              <a:rPr lang="en-US" dirty="0"/>
              <a:t>Add Form from Lead </a:t>
            </a:r>
            <a:r>
              <a:rPr lang="en-US" dirty="0" smtClean="0"/>
              <a:t>Origin              3) Had </a:t>
            </a:r>
            <a:r>
              <a:rPr lang="en-US" dirty="0"/>
              <a:t>a Phone Conversation from Last Notable Activity </a:t>
            </a:r>
            <a:endParaRPr lang="en-US" dirty="0" smtClean="0"/>
          </a:p>
          <a:p>
            <a:r>
              <a:rPr lang="en-US" dirty="0" smtClean="0"/>
              <a:t>Hence </a:t>
            </a:r>
            <a:r>
              <a:rPr lang="en-US" dirty="0"/>
              <a:t>overall this model seems to be good</a:t>
            </a:r>
            <a:endParaRPr lang="en-IN" dirty="0"/>
          </a:p>
        </p:txBody>
      </p:sp>
    </p:spTree>
    <p:extLst>
      <p:ext uri="{BB962C8B-B14F-4D97-AF65-F5344CB8AC3E}">
        <p14:creationId xmlns:p14="http://schemas.microsoft.com/office/powerpoint/2010/main" val="426407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The purpose is to optimize  the lead scoring mechanism based on their </a:t>
            </a:r>
            <a:r>
              <a:rPr lang="en-US" dirty="0" err="1" smtClean="0"/>
              <a:t>it,graphics,behaviors,buying</a:t>
            </a:r>
            <a:r>
              <a:rPr lang="en-US" dirty="0" smtClean="0"/>
              <a:t> tendency </a:t>
            </a:r>
            <a:r>
              <a:rPr lang="en-US" dirty="0" err="1" smtClean="0"/>
              <a:t>etc.By</a:t>
            </a:r>
            <a:r>
              <a:rPr lang="en-US" dirty="0" smtClean="0"/>
              <a:t> implementing explicit and implicit lead scoring modelling with lead point system.</a:t>
            </a:r>
            <a:endParaRPr lang="en-US" dirty="0"/>
          </a:p>
        </p:txBody>
      </p:sp>
    </p:spTree>
    <p:extLst>
      <p:ext uri="{BB962C8B-B14F-4D97-AF65-F5344CB8AC3E}">
        <p14:creationId xmlns:p14="http://schemas.microsoft.com/office/powerpoint/2010/main" val="3491931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An education company named X Education sells online courses to industry professionals. On any given day, many professionals who are interested in the courses land on their website and browse for courses. </a:t>
            </a:r>
          </a:p>
          <a:p>
            <a:pPr marL="0" indent="0">
              <a:buNone/>
            </a:pPr>
            <a:r>
              <a:rPr lang="en-US" dirty="0"/>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r>
              <a:rPr lang="en-US" dirty="0" smtClean="0"/>
              <a:t>%.</a:t>
            </a:r>
          </a:p>
          <a:p>
            <a:pPr marL="0" indent="0">
              <a:buNone/>
            </a:pPr>
            <a:r>
              <a:rPr lang="en-US" dirty="0"/>
              <a:t/>
            </a:r>
            <a:br>
              <a:rPr lang="en-US" dirty="0"/>
            </a:br>
            <a:r>
              <a:rPr lang="en-US" dirty="0"/>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t>
            </a:r>
          </a:p>
          <a:p>
            <a:endParaRPr lang="en-US" dirty="0"/>
          </a:p>
        </p:txBody>
      </p:sp>
    </p:spTree>
    <p:extLst>
      <p:ext uri="{BB962C8B-B14F-4D97-AF65-F5344CB8AC3E}">
        <p14:creationId xmlns:p14="http://schemas.microsoft.com/office/powerpoint/2010/main" val="389721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Source the data for analysis</a:t>
            </a:r>
          </a:p>
          <a:p>
            <a:r>
              <a:rPr lang="en-US" dirty="0" smtClean="0"/>
              <a:t>Reading &amp; understanding the data</a:t>
            </a:r>
          </a:p>
          <a:p>
            <a:r>
              <a:rPr lang="en-US" dirty="0" smtClean="0"/>
              <a:t>Data cleaning</a:t>
            </a:r>
          </a:p>
          <a:p>
            <a:r>
              <a:rPr lang="en-US" dirty="0" smtClean="0"/>
              <a:t>EDA</a:t>
            </a:r>
          </a:p>
          <a:p>
            <a:r>
              <a:rPr lang="en-US" dirty="0" smtClean="0"/>
              <a:t>Feature Scaling </a:t>
            </a:r>
          </a:p>
          <a:p>
            <a:r>
              <a:rPr lang="en-US" dirty="0" smtClean="0"/>
              <a:t>Splitting the data into test &amp; train dataset</a:t>
            </a:r>
          </a:p>
          <a:p>
            <a:r>
              <a:rPr lang="en-US" dirty="0" smtClean="0"/>
              <a:t>Prepare the data for modelling</a:t>
            </a:r>
          </a:p>
          <a:p>
            <a:r>
              <a:rPr lang="en-US" dirty="0" smtClean="0"/>
              <a:t>Model building</a:t>
            </a:r>
          </a:p>
          <a:p>
            <a:r>
              <a:rPr lang="en-US" dirty="0" smtClean="0"/>
              <a:t>Model evaluation-specificity &amp;sensitivity or precision recall</a:t>
            </a:r>
          </a:p>
          <a:p>
            <a:r>
              <a:rPr lang="en-US" dirty="0" smtClean="0"/>
              <a:t>Making predictions on the test set</a:t>
            </a:r>
            <a:endParaRPr lang="en-US" dirty="0"/>
          </a:p>
          <a:p>
            <a:endParaRPr lang="en-US" dirty="0"/>
          </a:p>
        </p:txBody>
      </p:sp>
    </p:spTree>
    <p:extLst>
      <p:ext uri="{BB962C8B-B14F-4D97-AF65-F5344CB8AC3E}">
        <p14:creationId xmlns:p14="http://schemas.microsoft.com/office/powerpoint/2010/main" val="201983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sourcing, cleaning &amp; preparation </a:t>
            </a:r>
            <a:endParaRPr lang="en-US" dirty="0"/>
          </a:p>
        </p:txBody>
      </p:sp>
      <p:sp>
        <p:nvSpPr>
          <p:cNvPr id="3" name="Content Placeholder 2"/>
          <p:cNvSpPr>
            <a:spLocks noGrp="1"/>
          </p:cNvSpPr>
          <p:nvPr>
            <p:ph idx="1"/>
          </p:nvPr>
        </p:nvSpPr>
        <p:spPr/>
        <p:txBody>
          <a:bodyPr/>
          <a:lstStyle/>
          <a:p>
            <a:r>
              <a:rPr lang="en-US" dirty="0" smtClean="0"/>
              <a:t>Read the data from </a:t>
            </a:r>
            <a:r>
              <a:rPr lang="en-US" dirty="0" err="1" smtClean="0"/>
              <a:t>csv</a:t>
            </a:r>
            <a:r>
              <a:rPr lang="en-US" dirty="0" smtClean="0"/>
              <a:t> file</a:t>
            </a:r>
          </a:p>
          <a:p>
            <a:r>
              <a:rPr lang="en-US" dirty="0" smtClean="0"/>
              <a:t>Outlier treatment</a:t>
            </a:r>
          </a:p>
          <a:p>
            <a:r>
              <a:rPr lang="en-US" dirty="0" smtClean="0"/>
              <a:t>Data cleaning – handling null values&amp; removing higher null values data</a:t>
            </a:r>
          </a:p>
          <a:p>
            <a:r>
              <a:rPr lang="en-US" dirty="0" smtClean="0"/>
              <a:t>Removing redundant columns in the data</a:t>
            </a:r>
          </a:p>
          <a:p>
            <a:r>
              <a:rPr lang="en-US" dirty="0" smtClean="0"/>
              <a:t>Imputing </a:t>
            </a:r>
            <a:r>
              <a:rPr lang="en-US" dirty="0"/>
              <a:t>N</a:t>
            </a:r>
            <a:r>
              <a:rPr lang="en-US" dirty="0" smtClean="0"/>
              <a:t>ull values</a:t>
            </a:r>
          </a:p>
          <a:p>
            <a:r>
              <a:rPr lang="en-US" dirty="0" smtClean="0"/>
              <a:t>Exploratory data analysis-approx. Conversion Rate is 38%</a:t>
            </a:r>
          </a:p>
          <a:p>
            <a:r>
              <a:rPr lang="en-US" dirty="0" smtClean="0"/>
              <a:t>Feature standardization </a:t>
            </a:r>
            <a:endParaRPr lang="en-US" dirty="0"/>
          </a:p>
        </p:txBody>
      </p:sp>
    </p:spTree>
    <p:extLst>
      <p:ext uri="{BB962C8B-B14F-4D97-AF65-F5344CB8AC3E}">
        <p14:creationId xmlns:p14="http://schemas.microsoft.com/office/powerpoint/2010/main" val="243048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r>
              <a:rPr lang="en-US" b="1" dirty="0"/>
              <a:t>Goals of the Case Study</a:t>
            </a:r>
            <a:endParaRPr lang="en-US" dirty="0"/>
          </a:p>
        </p:txBody>
      </p:sp>
      <p:sp>
        <p:nvSpPr>
          <p:cNvPr id="3" name="Content Placeholder 2"/>
          <p:cNvSpPr>
            <a:spLocks noGrp="1"/>
          </p:cNvSpPr>
          <p:nvPr>
            <p:ph idx="1"/>
          </p:nvPr>
        </p:nvSpPr>
        <p:spPr/>
        <p:txBody>
          <a:bodyPr/>
          <a:lstStyle/>
          <a:p>
            <a:pPr marL="0" indent="0">
              <a:buNone/>
            </a:pPr>
            <a:r>
              <a:rPr lang="en-US" dirty="0"/>
              <a:t>There are quite a few goals for this case study:</a:t>
            </a:r>
          </a:p>
          <a:p>
            <a:pPr marL="0" indent="0">
              <a:buNone/>
            </a:pPr>
            <a:r>
              <a:rPr lang="en-US" dirty="0"/>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r>
              <a:rPr lang="en-US" dirty="0"/>
              <a:t>There are some more problems presented by the company which your model should be able to adjust to if the company's requirement changes in the future so you will need to handle these as well.</a:t>
            </a:r>
          </a:p>
          <a:p>
            <a:endParaRPr lang="en-US" dirty="0"/>
          </a:p>
        </p:txBody>
      </p:sp>
    </p:spTree>
    <p:extLst>
      <p:ext uri="{BB962C8B-B14F-4D97-AF65-F5344CB8AC3E}">
        <p14:creationId xmlns:p14="http://schemas.microsoft.com/office/powerpoint/2010/main" val="233778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Impacting the Conversion Rate</a:t>
            </a:r>
          </a:p>
        </p:txBody>
      </p:sp>
      <p:sp>
        <p:nvSpPr>
          <p:cNvPr id="3" name="Content Placeholder 2"/>
          <p:cNvSpPr>
            <a:spLocks noGrp="1"/>
          </p:cNvSpPr>
          <p:nvPr>
            <p:ph idx="1"/>
          </p:nvPr>
        </p:nvSpPr>
        <p:spPr/>
        <p:txBody>
          <a:bodyPr>
            <a:normAutofit fontScale="55000" lnSpcReduction="20000"/>
          </a:bodyPr>
          <a:lstStyle/>
          <a:p>
            <a:r>
              <a:rPr lang="en-US" dirty="0"/>
              <a:t>Do Not Email </a:t>
            </a:r>
            <a:endParaRPr lang="en-US" dirty="0" smtClean="0"/>
          </a:p>
          <a:p>
            <a:r>
              <a:rPr lang="en-US" dirty="0" smtClean="0"/>
              <a:t> </a:t>
            </a:r>
            <a:r>
              <a:rPr lang="en-US" dirty="0"/>
              <a:t>Total Visits </a:t>
            </a:r>
            <a:endParaRPr lang="en-US" dirty="0" smtClean="0"/>
          </a:p>
          <a:p>
            <a:r>
              <a:rPr lang="en-US" dirty="0" smtClean="0"/>
              <a:t>Total </a:t>
            </a:r>
            <a:r>
              <a:rPr lang="en-US" dirty="0"/>
              <a:t>Time Spent On Website </a:t>
            </a:r>
            <a:endParaRPr lang="en-US" dirty="0" smtClean="0"/>
          </a:p>
          <a:p>
            <a:r>
              <a:rPr lang="en-US" dirty="0" smtClean="0"/>
              <a:t>Lead </a:t>
            </a:r>
            <a:r>
              <a:rPr lang="en-US" dirty="0"/>
              <a:t>Origin – Lead Page Submission </a:t>
            </a:r>
            <a:endParaRPr lang="en-US" dirty="0" smtClean="0"/>
          </a:p>
          <a:p>
            <a:r>
              <a:rPr lang="en-US" dirty="0" smtClean="0"/>
              <a:t>Lead </a:t>
            </a:r>
            <a:r>
              <a:rPr lang="en-US" dirty="0"/>
              <a:t>Origin – Lead Add Form </a:t>
            </a:r>
            <a:endParaRPr lang="en-US" dirty="0" smtClean="0"/>
          </a:p>
          <a:p>
            <a:r>
              <a:rPr lang="en-US" dirty="0" smtClean="0"/>
              <a:t>Lead </a:t>
            </a:r>
            <a:r>
              <a:rPr lang="en-US" dirty="0"/>
              <a:t>Source - </a:t>
            </a:r>
            <a:r>
              <a:rPr lang="en-US" dirty="0" err="1"/>
              <a:t>Olark</a:t>
            </a:r>
            <a:r>
              <a:rPr lang="en-US" dirty="0"/>
              <a:t> Chat </a:t>
            </a:r>
            <a:endParaRPr lang="en-US" dirty="0" smtClean="0"/>
          </a:p>
          <a:p>
            <a:r>
              <a:rPr lang="en-US" dirty="0" smtClean="0"/>
              <a:t>Last </a:t>
            </a:r>
            <a:r>
              <a:rPr lang="en-US" dirty="0"/>
              <a:t>Source – </a:t>
            </a:r>
            <a:r>
              <a:rPr lang="en-US" dirty="0" err="1"/>
              <a:t>Welingak</a:t>
            </a:r>
            <a:r>
              <a:rPr lang="en-US" dirty="0"/>
              <a:t> Website </a:t>
            </a:r>
            <a:endParaRPr lang="en-US" dirty="0" smtClean="0"/>
          </a:p>
          <a:p>
            <a:r>
              <a:rPr lang="en-US" dirty="0" smtClean="0"/>
              <a:t>Last </a:t>
            </a:r>
            <a:r>
              <a:rPr lang="en-US" dirty="0"/>
              <a:t>Activity – Email Bounced </a:t>
            </a:r>
            <a:endParaRPr lang="en-US" dirty="0" smtClean="0"/>
          </a:p>
          <a:p>
            <a:r>
              <a:rPr lang="en-US" dirty="0" smtClean="0"/>
              <a:t>Last </a:t>
            </a:r>
            <a:r>
              <a:rPr lang="en-US" dirty="0"/>
              <a:t>Activity – Not Sure </a:t>
            </a:r>
            <a:endParaRPr lang="en-US" dirty="0" smtClean="0"/>
          </a:p>
          <a:p>
            <a:r>
              <a:rPr lang="en-US" dirty="0" smtClean="0"/>
              <a:t>Last </a:t>
            </a:r>
            <a:r>
              <a:rPr lang="en-US" dirty="0"/>
              <a:t>Activity – </a:t>
            </a:r>
            <a:r>
              <a:rPr lang="en-US" dirty="0" err="1"/>
              <a:t>Olark</a:t>
            </a:r>
            <a:r>
              <a:rPr lang="en-US" dirty="0"/>
              <a:t> Chat </a:t>
            </a:r>
            <a:r>
              <a:rPr lang="en-US" dirty="0" smtClean="0"/>
              <a:t>Conversation</a:t>
            </a:r>
          </a:p>
          <a:p>
            <a:r>
              <a:rPr lang="en-US" dirty="0" smtClean="0"/>
              <a:t>Last </a:t>
            </a:r>
            <a:r>
              <a:rPr lang="en-US" dirty="0"/>
              <a:t>Activity – SMS Sent </a:t>
            </a:r>
            <a:endParaRPr lang="en-US" dirty="0" smtClean="0"/>
          </a:p>
          <a:p>
            <a:r>
              <a:rPr lang="en-US" dirty="0" smtClean="0"/>
              <a:t>Current </a:t>
            </a:r>
            <a:r>
              <a:rPr lang="en-US" dirty="0"/>
              <a:t>Occupation – No Information </a:t>
            </a:r>
            <a:endParaRPr lang="en-US" dirty="0" smtClean="0"/>
          </a:p>
          <a:p>
            <a:r>
              <a:rPr lang="en-US" dirty="0" smtClean="0"/>
              <a:t>Current </a:t>
            </a:r>
            <a:r>
              <a:rPr lang="en-US" dirty="0"/>
              <a:t>Occupation – Working Professional </a:t>
            </a:r>
            <a:endParaRPr lang="en-US" dirty="0" smtClean="0"/>
          </a:p>
          <a:p>
            <a:r>
              <a:rPr lang="en-US" dirty="0" smtClean="0"/>
              <a:t>Last </a:t>
            </a:r>
            <a:r>
              <a:rPr lang="en-US" dirty="0"/>
              <a:t>Notable Activity – Had a Phone Conversation </a:t>
            </a:r>
            <a:endParaRPr lang="en-US" dirty="0" smtClean="0"/>
          </a:p>
          <a:p>
            <a:r>
              <a:rPr lang="en-US" dirty="0" smtClean="0"/>
              <a:t>Last </a:t>
            </a:r>
            <a:r>
              <a:rPr lang="en-US" dirty="0"/>
              <a:t>Notable Activity - Unreachable Model Evaluation - Sensitivity and </a:t>
            </a:r>
          </a:p>
        </p:txBody>
      </p:sp>
    </p:spTree>
    <p:extLst>
      <p:ext uri="{BB962C8B-B14F-4D97-AF65-F5344CB8AC3E}">
        <p14:creationId xmlns:p14="http://schemas.microsoft.com/office/powerpoint/2010/main" val="2187870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 </a:t>
            </a:r>
            <a:endParaRPr lang="en-US" dirty="0"/>
          </a:p>
        </p:txBody>
      </p:sp>
      <p:sp>
        <p:nvSpPr>
          <p:cNvPr id="3" name="Content Placeholder 2"/>
          <p:cNvSpPr>
            <a:spLocks noGrp="1"/>
          </p:cNvSpPr>
          <p:nvPr>
            <p:ph idx="1"/>
          </p:nvPr>
        </p:nvSpPr>
        <p:spPr/>
        <p:txBody>
          <a:bodyPr/>
          <a:lstStyle/>
          <a:p>
            <a:r>
              <a:rPr lang="en-US" dirty="0" smtClean="0"/>
              <a:t>Converted binary variables to 0 &amp; 1</a:t>
            </a:r>
          </a:p>
          <a:p>
            <a:r>
              <a:rPr lang="en-US" dirty="0" smtClean="0"/>
              <a:t>Created dummy variables for categorical variables</a:t>
            </a:r>
          </a:p>
          <a:p>
            <a:pPr marL="0" indent="0">
              <a:buNone/>
            </a:pPr>
            <a:endParaRPr lang="en-US" dirty="0"/>
          </a:p>
        </p:txBody>
      </p:sp>
    </p:spTree>
    <p:extLst>
      <p:ext uri="{BB962C8B-B14F-4D97-AF65-F5344CB8AC3E}">
        <p14:creationId xmlns:p14="http://schemas.microsoft.com/office/powerpoint/2010/main" val="284053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Outliers:</a:t>
            </a:r>
            <a:br>
              <a:rPr lang="en-US" dirty="0" smtClean="0"/>
            </a:br>
            <a:r>
              <a:rPr lang="en-US" dirty="0" smtClean="0"/>
              <a:t>Total visits, total time spent on </a:t>
            </a:r>
            <a:r>
              <a:rPr lang="en-US" dirty="0" err="1" smtClean="0"/>
              <a:t>websites,page</a:t>
            </a:r>
            <a:r>
              <a:rPr lang="en-US" dirty="0" smtClean="0"/>
              <a:t> views per visit have outliers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256660" y="2812314"/>
            <a:ext cx="2282390" cy="21587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5800" y="2812314"/>
            <a:ext cx="2403687" cy="221748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7959" y="2812314"/>
            <a:ext cx="2317403" cy="2240441"/>
          </a:xfrm>
          <a:prstGeom prst="rect">
            <a:avLst/>
          </a:prstGeom>
        </p:spPr>
      </p:pic>
    </p:spTree>
    <p:extLst>
      <p:ext uri="{BB962C8B-B14F-4D97-AF65-F5344CB8AC3E}">
        <p14:creationId xmlns:p14="http://schemas.microsoft.com/office/powerpoint/2010/main" val="41696590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232</TotalTime>
  <Words>610</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Roboto</vt:lpstr>
      <vt:lpstr>Wingdings 3</vt:lpstr>
      <vt:lpstr>Wisp</vt:lpstr>
      <vt:lpstr>Lead scoring case study</vt:lpstr>
      <vt:lpstr>Agenda</vt:lpstr>
      <vt:lpstr>Problem statement</vt:lpstr>
      <vt:lpstr>Approach</vt:lpstr>
      <vt:lpstr>Data sourcing, cleaning &amp; preparation </vt:lpstr>
      <vt:lpstr> Goals of the Case Study</vt:lpstr>
      <vt:lpstr>Variables Impacting the Conversion Rate</vt:lpstr>
      <vt:lpstr>Data Preparation </vt:lpstr>
      <vt:lpstr>Outliers: Total visits, total time spent on websites,page views per visit have outliers</vt:lpstr>
      <vt:lpstr>EDA plots depicting variation in categorical column (A free copy of Mastering The Interview) for those who Converted and those who didn't.</vt:lpstr>
      <vt:lpstr>EDA plots depicting correlation (Heat Map) of all selected numerical columns.</vt:lpstr>
      <vt:lpstr>EDA plots depicting variation in categorical column (Last Activity) for those who Converted and those who didn't.</vt:lpstr>
      <vt:lpstr>EDA plots depicting variation in categorical column (A free copy of Mastering The Interview) for those who Converted and those who didn't.</vt:lpstr>
      <vt:lpstr>Linear Regression Final Model Parameters Area under ROC = 0.84 Intermediate cut-off = 0.35 Final cut-off = 0.42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Nasheetha</dc:creator>
  <cp:lastModifiedBy>Nashi</cp:lastModifiedBy>
  <cp:revision>24</cp:revision>
  <dcterms:created xsi:type="dcterms:W3CDTF">2023-01-24T06:41:53Z</dcterms:created>
  <dcterms:modified xsi:type="dcterms:W3CDTF">2023-01-24T12:59:04Z</dcterms:modified>
</cp:coreProperties>
</file>