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432000" cy="19202400"/>
  <p:notesSz cx="20104100" cy="10058400"/>
  <p:defaultTextStyle>
    <a:defPPr>
      <a:defRPr lang="en-US"/>
    </a:defPPr>
    <a:lvl1pPr marL="0" algn="l" defTabSz="706877" rtl="0" eaLnBrk="1" latinLnBrk="0" hangingPunct="1">
      <a:defRPr sz="2800" kern="1200">
        <a:solidFill>
          <a:schemeClr val="tx1"/>
        </a:solidFill>
        <a:latin typeface="+mn-lt"/>
        <a:ea typeface="+mn-ea"/>
        <a:cs typeface="+mn-cs"/>
      </a:defRPr>
    </a:lvl1pPr>
    <a:lvl2pPr marL="706877" algn="l" defTabSz="706877" rtl="0" eaLnBrk="1" latinLnBrk="0" hangingPunct="1">
      <a:defRPr sz="2800" kern="1200">
        <a:solidFill>
          <a:schemeClr val="tx1"/>
        </a:solidFill>
        <a:latin typeface="+mn-lt"/>
        <a:ea typeface="+mn-ea"/>
        <a:cs typeface="+mn-cs"/>
      </a:defRPr>
    </a:lvl2pPr>
    <a:lvl3pPr marL="1413754" algn="l" defTabSz="706877" rtl="0" eaLnBrk="1" latinLnBrk="0" hangingPunct="1">
      <a:defRPr sz="2800" kern="1200">
        <a:solidFill>
          <a:schemeClr val="tx1"/>
        </a:solidFill>
        <a:latin typeface="+mn-lt"/>
        <a:ea typeface="+mn-ea"/>
        <a:cs typeface="+mn-cs"/>
      </a:defRPr>
    </a:lvl3pPr>
    <a:lvl4pPr marL="2120631" algn="l" defTabSz="706877" rtl="0" eaLnBrk="1" latinLnBrk="0" hangingPunct="1">
      <a:defRPr sz="2800" kern="1200">
        <a:solidFill>
          <a:schemeClr val="tx1"/>
        </a:solidFill>
        <a:latin typeface="+mn-lt"/>
        <a:ea typeface="+mn-ea"/>
        <a:cs typeface="+mn-cs"/>
      </a:defRPr>
    </a:lvl4pPr>
    <a:lvl5pPr marL="2827508" algn="l" defTabSz="706877" rtl="0" eaLnBrk="1" latinLnBrk="0" hangingPunct="1">
      <a:defRPr sz="2800" kern="1200">
        <a:solidFill>
          <a:schemeClr val="tx1"/>
        </a:solidFill>
        <a:latin typeface="+mn-lt"/>
        <a:ea typeface="+mn-ea"/>
        <a:cs typeface="+mn-cs"/>
      </a:defRPr>
    </a:lvl5pPr>
    <a:lvl6pPr marL="3534385" algn="l" defTabSz="706877" rtl="0" eaLnBrk="1" latinLnBrk="0" hangingPunct="1">
      <a:defRPr sz="2800" kern="1200">
        <a:solidFill>
          <a:schemeClr val="tx1"/>
        </a:solidFill>
        <a:latin typeface="+mn-lt"/>
        <a:ea typeface="+mn-ea"/>
        <a:cs typeface="+mn-cs"/>
      </a:defRPr>
    </a:lvl6pPr>
    <a:lvl7pPr marL="4241262" algn="l" defTabSz="706877" rtl="0" eaLnBrk="1" latinLnBrk="0" hangingPunct="1">
      <a:defRPr sz="2800" kern="1200">
        <a:solidFill>
          <a:schemeClr val="tx1"/>
        </a:solidFill>
        <a:latin typeface="+mn-lt"/>
        <a:ea typeface="+mn-ea"/>
        <a:cs typeface="+mn-cs"/>
      </a:defRPr>
    </a:lvl7pPr>
    <a:lvl8pPr marL="4948138" algn="l" defTabSz="706877" rtl="0" eaLnBrk="1" latinLnBrk="0" hangingPunct="1">
      <a:defRPr sz="2800" kern="1200">
        <a:solidFill>
          <a:schemeClr val="tx1"/>
        </a:solidFill>
        <a:latin typeface="+mn-lt"/>
        <a:ea typeface="+mn-ea"/>
        <a:cs typeface="+mn-cs"/>
      </a:defRPr>
    </a:lvl8pPr>
    <a:lvl9pPr marL="5655015" algn="l" defTabSz="706877"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4">
          <p15:clr>
            <a:srgbClr val="A4A3A4"/>
          </p15:clr>
        </p15:guide>
        <p15:guide id="2" pos="17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0030"/>
    <a:srgbClr val="C0C0C0"/>
    <a:srgbClr val="413F42"/>
    <a:srgbClr val="9B002D"/>
    <a:srgbClr val="BD003A"/>
    <a:srgbClr val="777877"/>
    <a:srgbClr val="B50019"/>
    <a:srgbClr val="9D002A"/>
    <a:srgbClr val="414042"/>
    <a:srgbClr val="B8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208" autoAdjust="0"/>
  </p:normalViewPr>
  <p:slideViewPr>
    <p:cSldViewPr snapToGrid="0">
      <p:cViewPr>
        <p:scale>
          <a:sx n="48" d="100"/>
          <a:sy n="48" d="100"/>
        </p:scale>
        <p:origin x="1656" y="-184"/>
      </p:cViewPr>
      <p:guideLst>
        <p:guide orient="horz" pos="12094"/>
        <p:guide pos="1727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57400" y="5952744"/>
            <a:ext cx="23317201" cy="74635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114800" y="10753344"/>
            <a:ext cx="19202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316169" y="2107363"/>
            <a:ext cx="24799660" cy="1154162"/>
          </a:xfrm>
        </p:spPr>
        <p:txBody>
          <a:bodyPr lIns="0" tIns="0" rIns="0" bIns="0"/>
          <a:lstStyle>
            <a:lvl1pPr>
              <a:defRPr sz="7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316169" y="2107363"/>
            <a:ext cx="24799660" cy="1154162"/>
          </a:xfrm>
        </p:spPr>
        <p:txBody>
          <a:bodyPr lIns="0" tIns="0" rIns="0" bIns="0"/>
          <a:lstStyle>
            <a:lvl1pPr>
              <a:defRPr sz="7500" b="1">
                <a:solidFill>
                  <a:srgbClr val="414042"/>
                </a:solidFill>
                <a:latin typeface="Arial"/>
                <a:cs typeface="Arial"/>
              </a:defRPr>
            </a:lvl1pPr>
          </a:lstStyle>
          <a:p>
            <a:endParaRPr/>
          </a:p>
        </p:txBody>
      </p:sp>
      <p:sp>
        <p:nvSpPr>
          <p:cNvPr id="3" name="Holder 3"/>
          <p:cNvSpPr>
            <a:spLocks noGrp="1"/>
          </p:cNvSpPr>
          <p:nvPr>
            <p:ph sz="half" idx="2"/>
          </p:nvPr>
        </p:nvSpPr>
        <p:spPr>
          <a:xfrm>
            <a:off x="1371600" y="4416552"/>
            <a:ext cx="1193292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4127479" y="4416552"/>
            <a:ext cx="11932921"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316169" y="2107363"/>
            <a:ext cx="24799660" cy="1154162"/>
          </a:xfrm>
        </p:spPr>
        <p:txBody>
          <a:bodyPr lIns="0" tIns="0" rIns="0" bIns="0"/>
          <a:lstStyle>
            <a:lvl1pPr>
              <a:defRPr sz="7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16169" y="2107363"/>
            <a:ext cx="24799660" cy="746358"/>
          </a:xfrm>
          <a:prstGeom prst="rect">
            <a:avLst/>
          </a:prstGeom>
        </p:spPr>
        <p:txBody>
          <a:bodyPr wrap="square" lIns="0" tIns="0" rIns="0" bIns="0">
            <a:spAutoFit/>
          </a:bodyPr>
          <a:lstStyle>
            <a:lvl1pPr>
              <a:defRPr sz="4850" b="1">
                <a:solidFill>
                  <a:srgbClr val="414042"/>
                </a:solidFill>
                <a:latin typeface="Arial"/>
                <a:cs typeface="Arial"/>
              </a:defRPr>
            </a:lvl1pPr>
          </a:lstStyle>
          <a:p>
            <a:endParaRPr/>
          </a:p>
        </p:txBody>
      </p:sp>
      <p:sp>
        <p:nvSpPr>
          <p:cNvPr id="3" name="Holder 3"/>
          <p:cNvSpPr>
            <a:spLocks noGrp="1"/>
          </p:cNvSpPr>
          <p:nvPr>
            <p:ph type="body" idx="1"/>
          </p:nvPr>
        </p:nvSpPr>
        <p:spPr>
          <a:xfrm>
            <a:off x="1371600" y="4416552"/>
            <a:ext cx="24688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326880" y="17858232"/>
            <a:ext cx="8778240" cy="4308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371601" y="17858232"/>
            <a:ext cx="6309360" cy="4308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a:t>
            </a:fld>
            <a:endParaRPr lang="en-US"/>
          </a:p>
        </p:txBody>
      </p:sp>
      <p:sp>
        <p:nvSpPr>
          <p:cNvPr id="6" name="Holder 6"/>
          <p:cNvSpPr>
            <a:spLocks noGrp="1"/>
          </p:cNvSpPr>
          <p:nvPr>
            <p:ph type="sldNum" sz="quarter" idx="7"/>
          </p:nvPr>
        </p:nvSpPr>
        <p:spPr>
          <a:xfrm>
            <a:off x="19751042" y="17858232"/>
            <a:ext cx="6309360" cy="4308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706877">
        <a:defRPr>
          <a:latin typeface="+mn-lt"/>
          <a:ea typeface="+mn-ea"/>
          <a:cs typeface="+mn-cs"/>
        </a:defRPr>
      </a:lvl2pPr>
      <a:lvl3pPr marL="1413754">
        <a:defRPr>
          <a:latin typeface="+mn-lt"/>
          <a:ea typeface="+mn-ea"/>
          <a:cs typeface="+mn-cs"/>
        </a:defRPr>
      </a:lvl3pPr>
      <a:lvl4pPr marL="2120631">
        <a:defRPr>
          <a:latin typeface="+mn-lt"/>
          <a:ea typeface="+mn-ea"/>
          <a:cs typeface="+mn-cs"/>
        </a:defRPr>
      </a:lvl4pPr>
      <a:lvl5pPr marL="2827508">
        <a:defRPr>
          <a:latin typeface="+mn-lt"/>
          <a:ea typeface="+mn-ea"/>
          <a:cs typeface="+mn-cs"/>
        </a:defRPr>
      </a:lvl5pPr>
      <a:lvl6pPr marL="3534385">
        <a:defRPr>
          <a:latin typeface="+mn-lt"/>
          <a:ea typeface="+mn-ea"/>
          <a:cs typeface="+mn-cs"/>
        </a:defRPr>
      </a:lvl6pPr>
      <a:lvl7pPr marL="4241262">
        <a:defRPr>
          <a:latin typeface="+mn-lt"/>
          <a:ea typeface="+mn-ea"/>
          <a:cs typeface="+mn-cs"/>
        </a:defRPr>
      </a:lvl7pPr>
      <a:lvl8pPr marL="4948138">
        <a:defRPr>
          <a:latin typeface="+mn-lt"/>
          <a:ea typeface="+mn-ea"/>
          <a:cs typeface="+mn-cs"/>
        </a:defRPr>
      </a:lvl8pPr>
      <a:lvl9pPr marL="5655015">
        <a:defRPr>
          <a:latin typeface="+mn-lt"/>
          <a:ea typeface="+mn-ea"/>
          <a:cs typeface="+mn-cs"/>
        </a:defRPr>
      </a:lvl9pPr>
    </p:bodyStyle>
    <p:otherStyle>
      <a:lvl1pPr marL="0">
        <a:defRPr>
          <a:latin typeface="+mn-lt"/>
          <a:ea typeface="+mn-ea"/>
          <a:cs typeface="+mn-cs"/>
        </a:defRPr>
      </a:lvl1pPr>
      <a:lvl2pPr marL="706877">
        <a:defRPr>
          <a:latin typeface="+mn-lt"/>
          <a:ea typeface="+mn-ea"/>
          <a:cs typeface="+mn-cs"/>
        </a:defRPr>
      </a:lvl2pPr>
      <a:lvl3pPr marL="1413754">
        <a:defRPr>
          <a:latin typeface="+mn-lt"/>
          <a:ea typeface="+mn-ea"/>
          <a:cs typeface="+mn-cs"/>
        </a:defRPr>
      </a:lvl3pPr>
      <a:lvl4pPr marL="2120631">
        <a:defRPr>
          <a:latin typeface="+mn-lt"/>
          <a:ea typeface="+mn-ea"/>
          <a:cs typeface="+mn-cs"/>
        </a:defRPr>
      </a:lvl4pPr>
      <a:lvl5pPr marL="2827508">
        <a:defRPr>
          <a:latin typeface="+mn-lt"/>
          <a:ea typeface="+mn-ea"/>
          <a:cs typeface="+mn-cs"/>
        </a:defRPr>
      </a:lvl5pPr>
      <a:lvl6pPr marL="3534385">
        <a:defRPr>
          <a:latin typeface="+mn-lt"/>
          <a:ea typeface="+mn-ea"/>
          <a:cs typeface="+mn-cs"/>
        </a:defRPr>
      </a:lvl6pPr>
      <a:lvl7pPr marL="4241262">
        <a:defRPr>
          <a:latin typeface="+mn-lt"/>
          <a:ea typeface="+mn-ea"/>
          <a:cs typeface="+mn-cs"/>
        </a:defRPr>
      </a:lvl7pPr>
      <a:lvl8pPr marL="4948138">
        <a:defRPr>
          <a:latin typeface="+mn-lt"/>
          <a:ea typeface="+mn-ea"/>
          <a:cs typeface="+mn-cs"/>
        </a:defRPr>
      </a:lvl8pPr>
      <a:lvl9pPr marL="565501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Rectangle 42"/>
          <p:cNvSpPr/>
          <p:nvPr/>
        </p:nvSpPr>
        <p:spPr>
          <a:xfrm>
            <a:off x="0" y="0"/>
            <a:ext cx="27432000" cy="19202400"/>
          </a:xfrm>
          <a:prstGeom prst="rect">
            <a:avLst/>
          </a:prstGeom>
          <a:solidFill>
            <a:srgbClr val="9B002D"/>
          </a:solidFill>
          <a:ln>
            <a:noFill/>
          </a:ln>
        </p:spPr>
        <p:style>
          <a:lnRef idx="1">
            <a:schemeClr val="accent1"/>
          </a:lnRef>
          <a:fillRef idx="3">
            <a:schemeClr val="accent1"/>
          </a:fillRef>
          <a:effectRef idx="2">
            <a:schemeClr val="accent1"/>
          </a:effectRef>
          <a:fontRef idx="minor">
            <a:schemeClr val="lt1"/>
          </a:fontRef>
        </p:style>
        <p:txBody>
          <a:bodyPr lIns="141375" tIns="70688" rIns="141375" bIns="70688" rtlCol="0" anchor="ctr"/>
          <a:lstStyle/>
          <a:p>
            <a:pPr algn="ctr"/>
            <a:endParaRPr lang="en-US"/>
          </a:p>
        </p:txBody>
      </p:sp>
      <p:sp>
        <p:nvSpPr>
          <p:cNvPr id="41" name="object 41"/>
          <p:cNvSpPr/>
          <p:nvPr/>
        </p:nvSpPr>
        <p:spPr>
          <a:xfrm>
            <a:off x="292608" y="301957"/>
            <a:ext cx="26846784" cy="18653760"/>
          </a:xfrm>
          <a:custGeom>
            <a:avLst/>
            <a:gdLst/>
            <a:ahLst/>
            <a:cxnLst/>
            <a:rect l="l" t="t" r="r" b="b"/>
            <a:pathLst>
              <a:path w="19200989" h="9148939">
                <a:moveTo>
                  <a:pt x="0" y="9148939"/>
                </a:moveTo>
                <a:lnTo>
                  <a:pt x="19200989" y="9148939"/>
                </a:lnTo>
                <a:lnTo>
                  <a:pt x="19200989" y="0"/>
                </a:lnTo>
                <a:lnTo>
                  <a:pt x="0" y="0"/>
                </a:lnTo>
                <a:lnTo>
                  <a:pt x="0" y="9148939"/>
                </a:lnTo>
                <a:close/>
              </a:path>
            </a:pathLst>
          </a:custGeom>
          <a:solidFill>
            <a:schemeClr val="bg1"/>
          </a:solidFill>
          <a:ln w="101600">
            <a:solidFill>
              <a:schemeClr val="tx1"/>
            </a:solidFill>
            <a:miter lim="800000"/>
          </a:ln>
        </p:spPr>
        <p:txBody>
          <a:bodyPr wrap="square" lIns="0" tIns="0" rIns="0" bIns="0" rtlCol="0">
            <a:spAutoFit/>
          </a:bodyPr>
          <a:lstStyle/>
          <a:p>
            <a:endParaRPr dirty="0"/>
          </a:p>
        </p:txBody>
      </p:sp>
      <p:sp>
        <p:nvSpPr>
          <p:cNvPr id="2" name="object 2"/>
          <p:cNvSpPr txBox="1">
            <a:spLocks noGrp="1"/>
          </p:cNvSpPr>
          <p:nvPr>
            <p:ph type="title"/>
          </p:nvPr>
        </p:nvSpPr>
        <p:spPr>
          <a:xfrm>
            <a:off x="1371598" y="944852"/>
            <a:ext cx="12456489" cy="1508105"/>
          </a:xfrm>
          <a:prstGeom prst="rect">
            <a:avLst/>
          </a:prstGeom>
        </p:spPr>
        <p:txBody>
          <a:bodyPr vert="horz" wrap="square" lIns="0" tIns="0" rIns="0" bIns="0" rtlCol="0">
            <a:spAutoFit/>
          </a:bodyPr>
          <a:lstStyle/>
          <a:p>
            <a:r>
              <a:rPr lang="en-US" sz="3600" dirty="0"/>
              <a:t>Using Computer Vision and Machine Learning to Detect Damage On Silicon Semiconductor Strip Sensors</a:t>
            </a:r>
            <a:br>
              <a:rPr lang="en-US" dirty="0"/>
            </a:br>
            <a:r>
              <a:rPr lang="en-US" sz="2600" b="0" spc="-54" dirty="0" err="1"/>
              <a:t>Nashad</a:t>
            </a:r>
            <a:r>
              <a:rPr lang="en-US" sz="2600" b="0" spc="-54" dirty="0"/>
              <a:t> Rahman</a:t>
            </a:r>
            <a:endParaRPr sz="2600" dirty="0"/>
          </a:p>
        </p:txBody>
      </p:sp>
      <p:sp>
        <p:nvSpPr>
          <p:cNvPr id="3" name="object 3"/>
          <p:cNvSpPr txBox="1"/>
          <p:nvPr/>
        </p:nvSpPr>
        <p:spPr>
          <a:xfrm>
            <a:off x="1314200" y="2873274"/>
            <a:ext cx="7686805" cy="4653069"/>
          </a:xfrm>
          <a:prstGeom prst="rect">
            <a:avLst/>
          </a:prstGeom>
        </p:spPr>
        <p:txBody>
          <a:bodyPr vert="horz" wrap="square" lIns="0" tIns="0" rIns="0" bIns="0" rtlCol="0">
            <a:spAutoFit/>
          </a:bodyPr>
          <a:lstStyle/>
          <a:p>
            <a:pPr marL="19635">
              <a:spcAft>
                <a:spcPts val="928"/>
              </a:spcAft>
            </a:pPr>
            <a:r>
              <a:rPr lang="en-US" sz="2400" b="1" dirty="0">
                <a:solidFill>
                  <a:srgbClr val="231F20"/>
                </a:solidFill>
                <a:latin typeface="Arial"/>
                <a:cs typeface="Arial"/>
              </a:rPr>
              <a:t>Motivation</a:t>
            </a:r>
            <a:endParaRPr sz="2400" dirty="0">
              <a:latin typeface="Arial"/>
              <a:cs typeface="Arial"/>
            </a:endParaRP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The ATLAS Detector at the Large Hadron Collider (LHC) in Geneva, Switzerland has many different methods of detecting particles, one of which is the use of silicon strip semiconductor detectors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These detectors will consist of a 10x10x Silicon semiconductor sensor, attached to readout electronics . Each sensor is made up of  75um wide columns, each acting as readout channel. [1]</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On delivery from the vendor, sites must test all sensors for mechanical &amp;  electrical properties  to verify they match strict quality control standards.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Physically damaged sensors will lead to dead channels, so  any damage must be detected accurately  - and with a total of 17k strip sensors  - as fast as possible</a:t>
            </a:r>
          </a:p>
          <a:p>
            <a:pPr marL="305385" marR="9818" indent="-285750">
              <a:lnSpc>
                <a:spcPct val="102899"/>
              </a:lnSpc>
              <a:spcBef>
                <a:spcPts val="309"/>
              </a:spcBef>
              <a:buFont typeface="Arial" panose="020B0604020202020204" pitchFamily="34" charset="0"/>
              <a:buChar char="•"/>
            </a:pPr>
            <a:r>
              <a:rPr lang="en-US" sz="1800" b="1" dirty="0">
                <a:latin typeface="Arial" panose="020B0604020202020204" pitchFamily="34" charset="0"/>
                <a:cs typeface="Arial" panose="020B0604020202020204" pitchFamily="34" charset="0"/>
              </a:rPr>
              <a:t>We seek to use machine learning to efficiently detect damage on silicon strip detectors</a:t>
            </a:r>
          </a:p>
        </p:txBody>
      </p:sp>
      <p:sp>
        <p:nvSpPr>
          <p:cNvPr id="17" name="object 17"/>
          <p:cNvSpPr/>
          <p:nvPr/>
        </p:nvSpPr>
        <p:spPr>
          <a:xfrm>
            <a:off x="1371600" y="2567537"/>
            <a:ext cx="24688800" cy="0"/>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sp>
        <p:nvSpPr>
          <p:cNvPr id="24" name="object 24"/>
          <p:cNvSpPr txBox="1"/>
          <p:nvPr/>
        </p:nvSpPr>
        <p:spPr>
          <a:xfrm>
            <a:off x="9803075" y="2940607"/>
            <a:ext cx="7643337" cy="8006551"/>
          </a:xfrm>
          <a:prstGeom prst="rect">
            <a:avLst/>
          </a:prstGeom>
        </p:spPr>
        <p:txBody>
          <a:bodyPr vert="horz" wrap="square" lIns="0" tIns="0" rIns="0" bIns="0" rtlCol="0">
            <a:spAutoFit/>
          </a:bodyPr>
          <a:lstStyle/>
          <a:p>
            <a:pPr marL="19635">
              <a:spcAft>
                <a:spcPts val="928"/>
              </a:spcAft>
            </a:pPr>
            <a:r>
              <a:rPr lang="en-US" sz="2400" b="1" dirty="0">
                <a:solidFill>
                  <a:srgbClr val="231F20"/>
                </a:solidFill>
                <a:latin typeface="Arial"/>
                <a:cs typeface="Arial"/>
              </a:rPr>
              <a:t>Methods</a:t>
            </a:r>
          </a:p>
          <a:p>
            <a:pPr marL="19635" marR="9818" lvl="0">
              <a:lnSpc>
                <a:spcPct val="102899"/>
              </a:lnSpc>
              <a:spcBef>
                <a:spcPts val="309"/>
              </a:spcBef>
            </a:pPr>
            <a:r>
              <a:rPr lang="en-US" sz="1800" b="1" spc="15" dirty="0">
                <a:solidFill>
                  <a:srgbClr val="231F20"/>
                </a:solidFill>
                <a:latin typeface="Arial"/>
                <a:cs typeface="Arial"/>
              </a:rPr>
              <a:t>Splitting Images</a:t>
            </a:r>
            <a:endParaRPr lang="en-US" sz="1800"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Over 3,000 images available in the dataset and  had a resolution of 1224 × 1024</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These were then split into 8x8 pieces, creating 64 smaller images of resolution 153 x 128</a:t>
            </a: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305385" marR="9818" indent="-285750">
              <a:lnSpc>
                <a:spcPct val="102899"/>
              </a:lnSpc>
              <a:spcBef>
                <a:spcPts val="309"/>
              </a:spcBef>
              <a:buFont typeface="Arial" panose="020B0604020202020204" pitchFamily="34" charset="0"/>
              <a:buChar char="•"/>
            </a:pPr>
            <a:endParaRPr lang="en-US" sz="1800" b="1" spc="15" dirty="0">
              <a:solidFill>
                <a:srgbClr val="231F20"/>
              </a:solidFill>
              <a:latin typeface="Arial"/>
              <a:cs typeface="Arial"/>
            </a:endParaRPr>
          </a:p>
          <a:p>
            <a:pPr marL="19635" marR="9818">
              <a:lnSpc>
                <a:spcPct val="102899"/>
              </a:lnSpc>
              <a:spcBef>
                <a:spcPts val="309"/>
              </a:spcBef>
            </a:pPr>
            <a:endParaRPr lang="en-US" sz="1800" b="1" spc="15" dirty="0">
              <a:solidFill>
                <a:srgbClr val="231F20"/>
              </a:solidFill>
              <a:latin typeface="Arial"/>
              <a:cs typeface="Arial"/>
            </a:endParaRPr>
          </a:p>
          <a:p>
            <a:pPr marL="19635" marR="9818" lvl="0">
              <a:lnSpc>
                <a:spcPct val="102899"/>
              </a:lnSpc>
              <a:spcBef>
                <a:spcPts val="309"/>
              </a:spcBef>
            </a:pPr>
            <a:r>
              <a:rPr lang="en-US" sz="1800" b="1" spc="15" dirty="0">
                <a:solidFill>
                  <a:srgbClr val="231F20"/>
                </a:solidFill>
                <a:latin typeface="Arial"/>
                <a:cs typeface="Arial"/>
              </a:rPr>
              <a:t>Adding “Damage” to Sensors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Damaged sensors from the vendor are rather rare, so the dataset did not have any damaged sensor images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Artificial damage had to be added in the form of lines drawn over the images. These lines spanned across two random points in the images. The introduced damage was of the scale of commonly found issues (</a:t>
            </a:r>
            <a:r>
              <a:rPr lang="en-US" sz="1800" spc="15" dirty="0" err="1">
                <a:solidFill>
                  <a:srgbClr val="231F20"/>
                </a:solidFill>
                <a:latin typeface="Arial"/>
                <a:cs typeface="Arial"/>
              </a:rPr>
              <a:t>eg.</a:t>
            </a:r>
            <a:r>
              <a:rPr lang="en-US" sz="1800" spc="15" dirty="0">
                <a:solidFill>
                  <a:srgbClr val="231F20"/>
                </a:solidFill>
                <a:latin typeface="Arial"/>
                <a:cs typeface="Arial"/>
              </a:rPr>
              <a:t> tweezer marks)</a:t>
            </a:r>
            <a:endParaRPr lang="en-US" sz="1800" b="1" spc="15" dirty="0">
              <a:solidFill>
                <a:srgbClr val="231F20"/>
              </a:solidFill>
              <a:latin typeface="Arial"/>
              <a:cs typeface="Arial"/>
            </a:endParaRPr>
          </a:p>
          <a:p>
            <a:pPr marL="19635" marR="9818" lvl="0">
              <a:lnSpc>
                <a:spcPct val="102899"/>
              </a:lnSpc>
              <a:spcBef>
                <a:spcPts val="309"/>
              </a:spcBef>
            </a:pPr>
            <a:endParaRPr lang="en-US" sz="1800" b="1" spc="15" dirty="0">
              <a:solidFill>
                <a:srgbClr val="231F20"/>
              </a:solidFill>
              <a:latin typeface="Arial"/>
              <a:cs typeface="Arial"/>
            </a:endParaRPr>
          </a:p>
        </p:txBody>
      </p:sp>
      <p:sp>
        <p:nvSpPr>
          <p:cNvPr id="39" name="object 39"/>
          <p:cNvSpPr txBox="1"/>
          <p:nvPr/>
        </p:nvSpPr>
        <p:spPr>
          <a:xfrm>
            <a:off x="18202548" y="15311302"/>
            <a:ext cx="8433256" cy="1600438"/>
          </a:xfrm>
          <a:prstGeom prst="rect">
            <a:avLst/>
          </a:prstGeom>
        </p:spPr>
        <p:txBody>
          <a:bodyPr vert="horz" wrap="square" lIns="0" tIns="0" rIns="0" bIns="0" rtlCol="0">
            <a:spAutoFit/>
          </a:bodyPr>
          <a:lstStyle/>
          <a:p>
            <a:pPr marL="19635">
              <a:spcAft>
                <a:spcPts val="928"/>
              </a:spcAft>
            </a:pPr>
            <a:r>
              <a:rPr lang="en-US" sz="1800" b="1" dirty="0">
                <a:solidFill>
                  <a:srgbClr val="231F20"/>
                </a:solidFill>
                <a:latin typeface="Arial"/>
                <a:cs typeface="Arial"/>
              </a:rPr>
              <a:t>References</a:t>
            </a:r>
          </a:p>
          <a:p>
            <a:pPr marL="476835" indent="-457200">
              <a:spcAft>
                <a:spcPts val="928"/>
              </a:spcAft>
              <a:buFont typeface="+mj-lt"/>
              <a:buAutoNum type="arabicPeriod"/>
            </a:pPr>
            <a:r>
              <a:rPr lang="en-US" sz="1400" dirty="0">
                <a:solidFill>
                  <a:srgbClr val="231F20"/>
                </a:solidFill>
                <a:latin typeface="Arial"/>
                <a:cs typeface="Arial"/>
              </a:rPr>
              <a:t>Cite{Ahmad_etal_2007}</a:t>
            </a:r>
          </a:p>
          <a:p>
            <a:pPr marL="476835" indent="-457200">
              <a:spcAft>
                <a:spcPts val="928"/>
              </a:spcAft>
              <a:buFont typeface="+mj-lt"/>
              <a:buAutoNum type="arabicPeriod"/>
            </a:pPr>
            <a:r>
              <a:rPr lang="en-US" sz="1400" dirty="0">
                <a:solidFill>
                  <a:srgbClr val="231F20"/>
                </a:solidFill>
                <a:latin typeface="Arial"/>
                <a:cs typeface="Arial"/>
              </a:rPr>
              <a:t>Cite{https://</a:t>
            </a:r>
            <a:r>
              <a:rPr lang="en-US" sz="1400" dirty="0" err="1">
                <a:solidFill>
                  <a:srgbClr val="231F20"/>
                </a:solidFill>
                <a:latin typeface="Arial"/>
                <a:cs typeface="Arial"/>
              </a:rPr>
              <a:t>images.app.goo.gl</a:t>
            </a:r>
            <a:r>
              <a:rPr lang="en-US" sz="1400" dirty="0">
                <a:solidFill>
                  <a:srgbClr val="231F20"/>
                </a:solidFill>
                <a:latin typeface="Arial"/>
                <a:cs typeface="Arial"/>
              </a:rPr>
              <a:t>/kWH4r6aXkHwkzH4YA}</a:t>
            </a:r>
          </a:p>
          <a:p>
            <a:pPr marL="476835" indent="-457200">
              <a:spcAft>
                <a:spcPts val="928"/>
              </a:spcAft>
              <a:buFont typeface="+mj-lt"/>
              <a:buAutoNum type="arabicPeriod"/>
            </a:pPr>
            <a:r>
              <a:rPr lang="en-US" sz="1400" dirty="0">
                <a:solidFill>
                  <a:srgbClr val="231F20"/>
                </a:solidFill>
                <a:latin typeface="Arial"/>
                <a:cs typeface="Arial"/>
              </a:rPr>
              <a:t>Cite{https://</a:t>
            </a:r>
            <a:r>
              <a:rPr lang="en-US" sz="1400" dirty="0" err="1">
                <a:solidFill>
                  <a:srgbClr val="231F20"/>
                </a:solidFill>
                <a:latin typeface="Arial"/>
                <a:cs typeface="Arial"/>
              </a:rPr>
              <a:t>images.app.goo.gl</a:t>
            </a:r>
            <a:r>
              <a:rPr lang="en-US" sz="1400" dirty="0">
                <a:solidFill>
                  <a:srgbClr val="231F20"/>
                </a:solidFill>
                <a:latin typeface="Arial"/>
                <a:cs typeface="Arial"/>
              </a:rPr>
              <a:t>/MoRAadKM1QW7stib9}</a:t>
            </a:r>
          </a:p>
          <a:p>
            <a:pPr marL="19635">
              <a:spcAft>
                <a:spcPts val="928"/>
              </a:spcAft>
            </a:pPr>
            <a:endParaRPr sz="1400" b="1" dirty="0">
              <a:solidFill>
                <a:srgbClr val="231F20"/>
              </a:solidFill>
              <a:latin typeface="Arial"/>
              <a:cs typeface="Arial"/>
            </a:endParaRPr>
          </a:p>
        </p:txBody>
      </p:sp>
      <p:pic>
        <p:nvPicPr>
          <p:cNvPr id="47" name="Picture 46" descr="TheOhioStateUniversity-2C-HorizK-PANTON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9175" y="727535"/>
            <a:ext cx="8335272" cy="1208231"/>
          </a:xfrm>
          <a:prstGeom prst="rect">
            <a:avLst/>
          </a:prstGeom>
        </p:spPr>
      </p:pic>
      <p:sp>
        <p:nvSpPr>
          <p:cNvPr id="49" name="object 22"/>
          <p:cNvSpPr/>
          <p:nvPr/>
        </p:nvSpPr>
        <p:spPr>
          <a:xfrm flipH="1">
            <a:off x="17707593" y="3861233"/>
            <a:ext cx="45719" cy="12663677"/>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50" name="object 22"/>
          <p:cNvSpPr/>
          <p:nvPr/>
        </p:nvSpPr>
        <p:spPr>
          <a:xfrm>
            <a:off x="9254223" y="3861233"/>
            <a:ext cx="45719" cy="14396295"/>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55" name="object 24">
            <a:extLst>
              <a:ext uri="{FF2B5EF4-FFF2-40B4-BE49-F238E27FC236}">
                <a16:creationId xmlns:a16="http://schemas.microsoft.com/office/drawing/2014/main" id="{7CD9D60D-881A-314A-9469-5CBF47C085F2}"/>
              </a:ext>
            </a:extLst>
          </p:cNvPr>
          <p:cNvSpPr txBox="1"/>
          <p:nvPr/>
        </p:nvSpPr>
        <p:spPr>
          <a:xfrm>
            <a:off x="18168861" y="8539837"/>
            <a:ext cx="7643337" cy="2848921"/>
          </a:xfrm>
          <a:prstGeom prst="rect">
            <a:avLst/>
          </a:prstGeom>
        </p:spPr>
        <p:txBody>
          <a:bodyPr vert="horz" wrap="square" lIns="0" tIns="0" rIns="0" bIns="0" rtlCol="0">
            <a:spAutoFit/>
          </a:bodyPr>
          <a:lstStyle/>
          <a:p>
            <a:pPr marL="19635">
              <a:spcAft>
                <a:spcPts val="928"/>
              </a:spcAft>
            </a:pPr>
            <a:r>
              <a:rPr lang="en-US" sz="2400" b="1" dirty="0">
                <a:solidFill>
                  <a:srgbClr val="231F20"/>
                </a:solidFill>
                <a:latin typeface="Arial"/>
                <a:cs typeface="Arial"/>
              </a:rPr>
              <a:t>Analysis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The accuracy being over 99% is rather promising.</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The Network seems to have confusion with images where the “Damage” lines are parallel to the sensor strips – this is difficult for a human to see too!</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The Network was trained with 384,384 input images, so it may be over fitted, but it is still able to analyze images it has not seen before.</a:t>
            </a:r>
          </a:p>
          <a:p>
            <a:pPr marL="305385" marR="9818" lvl="0" indent="-285750">
              <a:lnSpc>
                <a:spcPct val="102899"/>
              </a:lnSpc>
              <a:spcBef>
                <a:spcPts val="309"/>
              </a:spcBef>
              <a:buFont typeface="Arial" panose="020B0604020202020204" pitchFamily="34" charset="0"/>
              <a:buChar char="•"/>
            </a:pPr>
            <a:endParaRPr lang="en-US" sz="1500" spc="15" dirty="0">
              <a:solidFill>
                <a:srgbClr val="231F20"/>
              </a:solidFill>
              <a:latin typeface="Arial"/>
              <a:cs typeface="Arial"/>
            </a:endParaRPr>
          </a:p>
          <a:p>
            <a:pPr marL="305385" marR="9818" lvl="0" indent="-285750">
              <a:lnSpc>
                <a:spcPct val="102899"/>
              </a:lnSpc>
              <a:spcBef>
                <a:spcPts val="309"/>
              </a:spcBef>
              <a:buFont typeface="Arial" panose="020B0604020202020204" pitchFamily="34" charset="0"/>
              <a:buChar char="•"/>
            </a:pPr>
            <a:endParaRPr lang="en-US" sz="1500" dirty="0">
              <a:latin typeface="Arial"/>
              <a:cs typeface="Arial"/>
            </a:endParaRPr>
          </a:p>
        </p:txBody>
      </p:sp>
      <p:sp>
        <p:nvSpPr>
          <p:cNvPr id="27" name="Rectangle 26">
            <a:extLst>
              <a:ext uri="{FF2B5EF4-FFF2-40B4-BE49-F238E27FC236}">
                <a16:creationId xmlns:a16="http://schemas.microsoft.com/office/drawing/2014/main" id="{CE4CD17B-F64B-9A46-8E67-06E3DBDFF538}"/>
              </a:ext>
            </a:extLst>
          </p:cNvPr>
          <p:cNvSpPr/>
          <p:nvPr/>
        </p:nvSpPr>
        <p:spPr>
          <a:xfrm>
            <a:off x="1096899" y="11287096"/>
            <a:ext cx="7761197" cy="3927807"/>
          </a:xfrm>
          <a:prstGeom prst="rect">
            <a:avLst/>
          </a:prstGeom>
        </p:spPr>
        <p:txBody>
          <a:bodyPr wrap="square">
            <a:spAutoFit/>
          </a:bodyPr>
          <a:lstStyle/>
          <a:p>
            <a:pPr marL="19635">
              <a:spcAft>
                <a:spcPts val="928"/>
              </a:spcAft>
            </a:pPr>
            <a:r>
              <a:rPr lang="en-US" sz="2400" b="1" dirty="0">
                <a:solidFill>
                  <a:srgbClr val="231F20"/>
                </a:solidFill>
                <a:latin typeface="Arial" panose="020B0604020202020204" pitchFamily="34" charset="0"/>
                <a:cs typeface="Arial" panose="020B0604020202020204" pitchFamily="34" charset="0"/>
              </a:rPr>
              <a:t>Background</a:t>
            </a:r>
            <a:endParaRPr lang="en-US" sz="1800" b="1" spc="15" dirty="0">
              <a:solidFill>
                <a:srgbClr val="231F20"/>
              </a:solidFill>
              <a:latin typeface="Arial" panose="020B0604020202020204" pitchFamily="34" charset="0"/>
              <a:cs typeface="Arial" panose="020B0604020202020204" pitchFamily="34" charset="0"/>
            </a:endParaRPr>
          </a:p>
          <a:p>
            <a:pPr marL="19635" marR="9818">
              <a:lnSpc>
                <a:spcPct val="102899"/>
              </a:lnSpc>
              <a:spcBef>
                <a:spcPts val="309"/>
              </a:spcBef>
            </a:pPr>
            <a:r>
              <a:rPr lang="en-US" sz="1800" b="1" spc="15" dirty="0">
                <a:solidFill>
                  <a:srgbClr val="231F20"/>
                </a:solidFill>
                <a:latin typeface="Arial" panose="020B0604020202020204" pitchFamily="34" charset="0"/>
                <a:cs typeface="Arial" panose="020B0604020202020204" pitchFamily="34" charset="0"/>
              </a:rPr>
              <a:t>Convolutional Neural Networks (CNN’s)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Images behave as matrices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Various layers of the neural network take an input from a matrix and output another matrix. These are called hidden layers.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The various hidden layers end with a final output layer, which has values correlating to the likeliness of given category</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The parameters within the hidden layers are altered to best increase the prediction accuracy</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In CNN’s, Images are firsts “convolved” to detect features. The relationship between nearby pixels is used to convolve the images through various filters</a:t>
            </a:r>
          </a:p>
        </p:txBody>
      </p:sp>
      <p:sp>
        <p:nvSpPr>
          <p:cNvPr id="16" name="Rectangle 15">
            <a:extLst>
              <a:ext uri="{FF2B5EF4-FFF2-40B4-BE49-F238E27FC236}">
                <a16:creationId xmlns:a16="http://schemas.microsoft.com/office/drawing/2014/main" id="{37AE836A-AD40-E747-9F6C-8AC30B125AB7}"/>
              </a:ext>
            </a:extLst>
          </p:cNvPr>
          <p:cNvSpPr/>
          <p:nvPr/>
        </p:nvSpPr>
        <p:spPr>
          <a:xfrm>
            <a:off x="10401462" y="14391844"/>
            <a:ext cx="6371441" cy="43054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bject 24">
            <a:extLst>
              <a:ext uri="{FF2B5EF4-FFF2-40B4-BE49-F238E27FC236}">
                <a16:creationId xmlns:a16="http://schemas.microsoft.com/office/drawing/2014/main" id="{88E831D4-4C7E-BB44-BEC5-95489E633833}"/>
              </a:ext>
            </a:extLst>
          </p:cNvPr>
          <p:cNvSpPr txBox="1"/>
          <p:nvPr/>
        </p:nvSpPr>
        <p:spPr>
          <a:xfrm>
            <a:off x="18202547" y="12765040"/>
            <a:ext cx="7643337" cy="2287357"/>
          </a:xfrm>
          <a:prstGeom prst="rect">
            <a:avLst/>
          </a:prstGeom>
        </p:spPr>
        <p:txBody>
          <a:bodyPr vert="horz" wrap="square" lIns="0" tIns="0" rIns="0" bIns="0" rtlCol="0">
            <a:spAutoFit/>
          </a:bodyPr>
          <a:lstStyle/>
          <a:p>
            <a:pPr marL="19635">
              <a:spcAft>
                <a:spcPts val="928"/>
              </a:spcAft>
            </a:pPr>
            <a:r>
              <a:rPr lang="en-US" sz="2400" b="1" dirty="0">
                <a:solidFill>
                  <a:srgbClr val="231F20"/>
                </a:solidFill>
                <a:latin typeface="Arial"/>
                <a:cs typeface="Arial"/>
              </a:rPr>
              <a:t>Acknowledgements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Thank you to Dr. Trevor Vickey (Uni of Sheffield), Dr. Andrew Blue (Uni of Glasgow), and Dr. Paul Miyagawa (QMU London) for the dataset of sensor images and insightful conversations</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Thank you to Dr. Richard Hughes for guidance throughout this project</a:t>
            </a:r>
          </a:p>
          <a:p>
            <a:pPr marL="305385" marR="9818" indent="-285750">
              <a:lnSpc>
                <a:spcPct val="102899"/>
              </a:lnSpc>
              <a:spcBef>
                <a:spcPts val="309"/>
              </a:spcBef>
              <a:buFont typeface="Arial" panose="020B0604020202020204" pitchFamily="34" charset="0"/>
              <a:buChar char="•"/>
            </a:pPr>
            <a:r>
              <a:rPr lang="en-US" sz="1800" spc="15" dirty="0">
                <a:solidFill>
                  <a:srgbClr val="231F20"/>
                </a:solidFill>
                <a:latin typeface="Arial"/>
                <a:cs typeface="Arial"/>
              </a:rPr>
              <a:t>Training and processing was done on the Ohio Super Computer</a:t>
            </a:r>
            <a:endParaRPr lang="en-US" sz="1500" spc="15" dirty="0">
              <a:solidFill>
                <a:srgbClr val="231F20"/>
              </a:solidFill>
              <a:latin typeface="Arial"/>
              <a:cs typeface="Arial"/>
            </a:endParaRPr>
          </a:p>
          <a:p>
            <a:pPr marL="305385" marR="9818" lvl="0" indent="-285750">
              <a:lnSpc>
                <a:spcPct val="102899"/>
              </a:lnSpc>
              <a:spcBef>
                <a:spcPts val="309"/>
              </a:spcBef>
              <a:buFont typeface="Arial" panose="020B0604020202020204" pitchFamily="34" charset="0"/>
              <a:buChar char="•"/>
            </a:pPr>
            <a:endParaRPr lang="en-US" sz="1500" dirty="0">
              <a:latin typeface="Arial"/>
              <a:cs typeface="Arial"/>
            </a:endParaRPr>
          </a:p>
        </p:txBody>
      </p:sp>
      <p:sp>
        <p:nvSpPr>
          <p:cNvPr id="37" name="object 24">
            <a:extLst>
              <a:ext uri="{FF2B5EF4-FFF2-40B4-BE49-F238E27FC236}">
                <a16:creationId xmlns:a16="http://schemas.microsoft.com/office/drawing/2014/main" id="{52B1CB49-1931-B344-895B-4DAC446EF43E}"/>
              </a:ext>
            </a:extLst>
          </p:cNvPr>
          <p:cNvSpPr txBox="1"/>
          <p:nvPr/>
        </p:nvSpPr>
        <p:spPr>
          <a:xfrm>
            <a:off x="10581138" y="14592732"/>
            <a:ext cx="7643337" cy="4367734"/>
          </a:xfrm>
          <a:prstGeom prst="rect">
            <a:avLst/>
          </a:prstGeom>
        </p:spPr>
        <p:txBody>
          <a:bodyPr vert="horz" wrap="square" lIns="0" tIns="0" rIns="0" bIns="0" rtlCol="0">
            <a:spAutoFit/>
          </a:bodyPr>
          <a:lstStyle/>
          <a:p>
            <a:r>
              <a:rPr lang="en-US" sz="1200" dirty="0">
                <a:solidFill>
                  <a:schemeClr val="bg1"/>
                </a:solidFill>
                <a:latin typeface="Andale Mono" panose="020B0509000000000004" pitchFamily="49" charset="0"/>
              </a:rPr>
              <a:t>Model: "sequential"</a:t>
            </a:r>
          </a:p>
          <a:p>
            <a:r>
              <a:rPr lang="en-US" sz="1200" dirty="0">
                <a:solidFill>
                  <a:schemeClr val="bg1"/>
                </a:solidFill>
                <a:latin typeface="Andale Mono" panose="020B0509000000000004" pitchFamily="49" charset="0"/>
              </a:rPr>
              <a:t>_________________________________________________________________</a:t>
            </a:r>
          </a:p>
          <a:p>
            <a:r>
              <a:rPr lang="en-US" sz="1200" dirty="0">
                <a:solidFill>
                  <a:schemeClr val="bg1"/>
                </a:solidFill>
                <a:latin typeface="Andale Mono" panose="020B0509000000000004" pitchFamily="49" charset="0"/>
              </a:rPr>
              <a:t>Layer (type)                 Output Shape              Param #</a:t>
            </a:r>
          </a:p>
          <a:p>
            <a:r>
              <a:rPr lang="en-US" sz="1200" dirty="0">
                <a:solidFill>
                  <a:schemeClr val="bg1"/>
                </a:solidFill>
                <a:latin typeface="Andale Mono" panose="020B0509000000000004" pitchFamily="49" charset="0"/>
              </a:rPr>
              <a:t>=================================================================</a:t>
            </a:r>
          </a:p>
          <a:p>
            <a:r>
              <a:rPr lang="en-US" sz="1200" dirty="0">
                <a:solidFill>
                  <a:schemeClr val="bg1"/>
                </a:solidFill>
                <a:latin typeface="Andale Mono" panose="020B0509000000000004" pitchFamily="49" charset="0"/>
              </a:rPr>
              <a:t>conv2d (Conv2D)              (None, 124, 149, 30)      780</a:t>
            </a:r>
          </a:p>
          <a:p>
            <a:r>
              <a:rPr lang="en-US" sz="1200" dirty="0">
                <a:solidFill>
                  <a:schemeClr val="bg1"/>
                </a:solidFill>
                <a:latin typeface="Andale Mono" panose="020B0509000000000004" pitchFamily="49" charset="0"/>
              </a:rPr>
              <a:t>_________________________________________________________________</a:t>
            </a:r>
          </a:p>
          <a:p>
            <a:r>
              <a:rPr lang="en-US" sz="1200" dirty="0">
                <a:solidFill>
                  <a:schemeClr val="bg1"/>
                </a:solidFill>
                <a:latin typeface="Andale Mono" panose="020B0509000000000004" pitchFamily="49" charset="0"/>
              </a:rPr>
              <a:t>max_pooling2d (MaxPooling2D) (None, 62, 74, 30)        0</a:t>
            </a:r>
          </a:p>
          <a:p>
            <a:r>
              <a:rPr lang="en-US" sz="1200" dirty="0">
                <a:solidFill>
                  <a:schemeClr val="bg1"/>
                </a:solidFill>
                <a:latin typeface="Andale Mono" panose="020B0509000000000004" pitchFamily="49" charset="0"/>
              </a:rPr>
              <a:t>_________________________________________________________________</a:t>
            </a:r>
          </a:p>
          <a:p>
            <a:r>
              <a:rPr lang="en-US" sz="1200" dirty="0">
                <a:solidFill>
                  <a:schemeClr val="bg1"/>
                </a:solidFill>
                <a:latin typeface="Andale Mono" panose="020B0509000000000004" pitchFamily="49" charset="0"/>
              </a:rPr>
              <a:t>conv2d_1 (Conv2D)            (None, 58, 70, 25)        18775</a:t>
            </a:r>
          </a:p>
          <a:p>
            <a:r>
              <a:rPr lang="en-US" sz="1200" dirty="0">
                <a:solidFill>
                  <a:schemeClr val="bg1"/>
                </a:solidFill>
                <a:latin typeface="Andale Mono" panose="020B0509000000000004" pitchFamily="49" charset="0"/>
              </a:rPr>
              <a:t>_________________________________________________________________</a:t>
            </a:r>
          </a:p>
          <a:p>
            <a:r>
              <a:rPr lang="en-US" sz="1200" dirty="0">
                <a:solidFill>
                  <a:schemeClr val="bg1"/>
                </a:solidFill>
                <a:latin typeface="Andale Mono" panose="020B0509000000000004" pitchFamily="49" charset="0"/>
              </a:rPr>
              <a:t>max_pooling2d_1 (MaxPooling2 (None, 29, 35, 25)        0</a:t>
            </a:r>
          </a:p>
          <a:p>
            <a:r>
              <a:rPr lang="en-US" sz="1200" dirty="0">
                <a:solidFill>
                  <a:schemeClr val="bg1"/>
                </a:solidFill>
                <a:latin typeface="Andale Mono" panose="020B0509000000000004" pitchFamily="49" charset="0"/>
              </a:rPr>
              <a:t>_________________________________________________________________</a:t>
            </a:r>
          </a:p>
          <a:p>
            <a:r>
              <a:rPr lang="en-US" sz="1200" dirty="0">
                <a:solidFill>
                  <a:schemeClr val="bg1"/>
                </a:solidFill>
                <a:latin typeface="Andale Mono" panose="020B0509000000000004" pitchFamily="49" charset="0"/>
              </a:rPr>
              <a:t>flatten (Flatten)            (None, 25375)             0</a:t>
            </a:r>
          </a:p>
          <a:p>
            <a:r>
              <a:rPr lang="en-US" sz="1200" dirty="0">
                <a:solidFill>
                  <a:schemeClr val="bg1"/>
                </a:solidFill>
                <a:latin typeface="Andale Mono" panose="020B0509000000000004" pitchFamily="49" charset="0"/>
              </a:rPr>
              <a:t>_________________________________________________________________</a:t>
            </a:r>
          </a:p>
          <a:p>
            <a:r>
              <a:rPr lang="en-US" sz="1200" dirty="0">
                <a:solidFill>
                  <a:schemeClr val="bg1"/>
                </a:solidFill>
                <a:latin typeface="Andale Mono" panose="020B0509000000000004" pitchFamily="49" charset="0"/>
              </a:rPr>
              <a:t>dense (Dense)                (None, 64)                1624064</a:t>
            </a:r>
          </a:p>
          <a:p>
            <a:r>
              <a:rPr lang="en-US" sz="1200" dirty="0">
                <a:solidFill>
                  <a:schemeClr val="bg1"/>
                </a:solidFill>
                <a:latin typeface="Andale Mono" panose="020B0509000000000004" pitchFamily="49" charset="0"/>
              </a:rPr>
              <a:t>_________________________________________________________________</a:t>
            </a:r>
          </a:p>
          <a:p>
            <a:r>
              <a:rPr lang="en-US" sz="1200" dirty="0">
                <a:solidFill>
                  <a:schemeClr val="bg1"/>
                </a:solidFill>
                <a:latin typeface="Andale Mono" panose="020B0509000000000004" pitchFamily="49" charset="0"/>
              </a:rPr>
              <a:t>dense_1 (Dense)              (None, 2)                 130</a:t>
            </a:r>
          </a:p>
          <a:p>
            <a:r>
              <a:rPr lang="en-US" sz="1200" dirty="0">
                <a:solidFill>
                  <a:schemeClr val="bg1"/>
                </a:solidFill>
                <a:latin typeface="Andale Mono" panose="020B0509000000000004" pitchFamily="49" charset="0"/>
              </a:rPr>
              <a:t>=================================================================</a:t>
            </a:r>
          </a:p>
          <a:p>
            <a:r>
              <a:rPr lang="en-US" sz="1200" dirty="0">
                <a:solidFill>
                  <a:schemeClr val="bg1"/>
                </a:solidFill>
                <a:latin typeface="Andale Mono" panose="020B0509000000000004" pitchFamily="49" charset="0"/>
              </a:rPr>
              <a:t>Total params: 1,643,749</a:t>
            </a:r>
          </a:p>
          <a:p>
            <a:r>
              <a:rPr lang="en-US" sz="1200" dirty="0">
                <a:solidFill>
                  <a:schemeClr val="bg1"/>
                </a:solidFill>
                <a:latin typeface="Andale Mono" panose="020B0509000000000004" pitchFamily="49" charset="0"/>
              </a:rPr>
              <a:t>Trainable params: 1,643,749</a:t>
            </a:r>
          </a:p>
          <a:p>
            <a:r>
              <a:rPr lang="en-US" sz="1200" dirty="0">
                <a:solidFill>
                  <a:schemeClr val="bg1"/>
                </a:solidFill>
                <a:latin typeface="Andale Mono" panose="020B0509000000000004" pitchFamily="49" charset="0"/>
              </a:rPr>
              <a:t>Non-trainable params: 0</a:t>
            </a:r>
          </a:p>
          <a:p>
            <a:r>
              <a:rPr lang="en-US" sz="1200" dirty="0">
                <a:solidFill>
                  <a:schemeClr val="bg1"/>
                </a:solidFill>
                <a:latin typeface="Andale Mono" panose="020B0509000000000004" pitchFamily="49" charset="0"/>
              </a:rPr>
              <a:t>_________________________________________________________________</a:t>
            </a:r>
          </a:p>
          <a:p>
            <a:pPr marL="19635" marR="9818" lvl="0">
              <a:lnSpc>
                <a:spcPct val="102899"/>
              </a:lnSpc>
              <a:spcBef>
                <a:spcPts val="309"/>
              </a:spcBef>
            </a:pPr>
            <a:endParaRPr lang="en-US" sz="1800" b="1" spc="15" dirty="0">
              <a:solidFill>
                <a:schemeClr val="bg1"/>
              </a:solidFill>
              <a:latin typeface="Arial"/>
              <a:cs typeface="Arial"/>
            </a:endParaRPr>
          </a:p>
        </p:txBody>
      </p:sp>
      <p:pic>
        <p:nvPicPr>
          <p:cNvPr id="10" name="Picture 9">
            <a:extLst>
              <a:ext uri="{FF2B5EF4-FFF2-40B4-BE49-F238E27FC236}">
                <a16:creationId xmlns:a16="http://schemas.microsoft.com/office/drawing/2014/main" id="{15987F93-E20F-894C-8A87-796B63CFA717}"/>
              </a:ext>
            </a:extLst>
          </p:cNvPr>
          <p:cNvPicPr>
            <a:picLocks noChangeAspect="1"/>
          </p:cNvPicPr>
          <p:nvPr/>
        </p:nvPicPr>
        <p:blipFill>
          <a:blip r:embed="rId3"/>
          <a:stretch>
            <a:fillRect/>
          </a:stretch>
        </p:blipFill>
        <p:spPr>
          <a:xfrm>
            <a:off x="1977461" y="7653372"/>
            <a:ext cx="6498420" cy="3596226"/>
          </a:xfrm>
          <a:prstGeom prst="rect">
            <a:avLst/>
          </a:prstGeom>
        </p:spPr>
      </p:pic>
      <p:pic>
        <p:nvPicPr>
          <p:cNvPr id="11" name="Picture 10">
            <a:extLst>
              <a:ext uri="{FF2B5EF4-FFF2-40B4-BE49-F238E27FC236}">
                <a16:creationId xmlns:a16="http://schemas.microsoft.com/office/drawing/2014/main" id="{DE6DD8E4-B8C1-8746-8B47-8110B640A256}"/>
              </a:ext>
            </a:extLst>
          </p:cNvPr>
          <p:cNvPicPr>
            <a:picLocks noChangeAspect="1"/>
          </p:cNvPicPr>
          <p:nvPr/>
        </p:nvPicPr>
        <p:blipFill>
          <a:blip r:embed="rId4"/>
          <a:stretch>
            <a:fillRect/>
          </a:stretch>
        </p:blipFill>
        <p:spPr>
          <a:xfrm>
            <a:off x="704760" y="15738604"/>
            <a:ext cx="8366694" cy="1916207"/>
          </a:xfrm>
          <a:prstGeom prst="rect">
            <a:avLst/>
          </a:prstGeom>
        </p:spPr>
      </p:pic>
      <p:pic>
        <p:nvPicPr>
          <p:cNvPr id="15" name="Picture 14">
            <a:extLst>
              <a:ext uri="{FF2B5EF4-FFF2-40B4-BE49-F238E27FC236}">
                <a16:creationId xmlns:a16="http://schemas.microsoft.com/office/drawing/2014/main" id="{7417EA88-527C-1D42-A9B6-11F7C0A73830}"/>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7972" y="5079264"/>
            <a:ext cx="3786994" cy="3168204"/>
          </a:xfrm>
          <a:prstGeom prst="rect">
            <a:avLst/>
          </a:prstGeom>
        </p:spPr>
      </p:pic>
      <p:pic>
        <p:nvPicPr>
          <p:cNvPr id="46" name="Picture 45" descr="A picture containing monitor, screen, sitting, television&#10;&#10;Description automatically generated">
            <a:extLst>
              <a:ext uri="{FF2B5EF4-FFF2-40B4-BE49-F238E27FC236}">
                <a16:creationId xmlns:a16="http://schemas.microsoft.com/office/drawing/2014/main" id="{E6606C38-E410-5C4A-BFA4-CEBFF4D711E3}"/>
              </a:ext>
            </a:extLst>
          </p:cNvPr>
          <p:cNvPicPr>
            <a:picLocks noChangeAspect="1"/>
          </p:cNvPicPr>
          <p:nvPr/>
        </p:nvPicPr>
        <p:blipFill rotWithShape="1">
          <a:blip r:embed="rId6"/>
          <a:srcRect l="21078" t="11113" r="18752" b="13381"/>
          <a:stretch/>
        </p:blipFill>
        <p:spPr>
          <a:xfrm>
            <a:off x="13732569" y="5022790"/>
            <a:ext cx="3854502" cy="3224678"/>
          </a:xfrm>
          <a:prstGeom prst="rect">
            <a:avLst/>
          </a:prstGeom>
        </p:spPr>
      </p:pic>
      <p:pic>
        <p:nvPicPr>
          <p:cNvPr id="48" name="Picture 47" descr="A picture containing monitor, screen, television, dark&#10;&#10;Description automatically generated">
            <a:extLst>
              <a:ext uri="{FF2B5EF4-FFF2-40B4-BE49-F238E27FC236}">
                <a16:creationId xmlns:a16="http://schemas.microsoft.com/office/drawing/2014/main" id="{BCB8C5F0-C8F2-0F44-8F88-FF722327CAA4}"/>
              </a:ext>
            </a:extLst>
          </p:cNvPr>
          <p:cNvPicPr>
            <a:picLocks noChangeAspect="1"/>
          </p:cNvPicPr>
          <p:nvPr/>
        </p:nvPicPr>
        <p:blipFill rotWithShape="1">
          <a:blip r:embed="rId7"/>
          <a:srcRect l="20649" t="11517" r="18429" b="13112"/>
          <a:stretch/>
        </p:blipFill>
        <p:spPr>
          <a:xfrm>
            <a:off x="9495884" y="10602419"/>
            <a:ext cx="3813630" cy="3145371"/>
          </a:xfrm>
          <a:prstGeom prst="rect">
            <a:avLst/>
          </a:prstGeom>
        </p:spPr>
      </p:pic>
      <p:pic>
        <p:nvPicPr>
          <p:cNvPr id="52" name="Picture 51" descr="A picture containing monitor, screen, television, dark&#10;&#10;Description automatically generated">
            <a:extLst>
              <a:ext uri="{FF2B5EF4-FFF2-40B4-BE49-F238E27FC236}">
                <a16:creationId xmlns:a16="http://schemas.microsoft.com/office/drawing/2014/main" id="{16810AA3-0B75-1043-94D1-FED78368A91C}"/>
              </a:ext>
            </a:extLst>
          </p:cNvPr>
          <p:cNvPicPr>
            <a:picLocks noChangeAspect="1"/>
          </p:cNvPicPr>
          <p:nvPr/>
        </p:nvPicPr>
        <p:blipFill rotWithShape="1">
          <a:blip r:embed="rId8"/>
          <a:srcRect l="21786" t="13396" r="18510" b="12920"/>
          <a:stretch/>
        </p:blipFill>
        <p:spPr>
          <a:xfrm rot="10800000">
            <a:off x="13771047" y="10602419"/>
            <a:ext cx="3822822" cy="3145370"/>
          </a:xfrm>
          <a:prstGeom prst="rect">
            <a:avLst/>
          </a:prstGeom>
        </p:spPr>
      </p:pic>
      <p:sp>
        <p:nvSpPr>
          <p:cNvPr id="54" name="object 3">
            <a:extLst>
              <a:ext uri="{FF2B5EF4-FFF2-40B4-BE49-F238E27FC236}">
                <a16:creationId xmlns:a16="http://schemas.microsoft.com/office/drawing/2014/main" id="{31D909DD-4F9E-D54F-AD27-BEF66DE2BA26}"/>
              </a:ext>
            </a:extLst>
          </p:cNvPr>
          <p:cNvSpPr txBox="1"/>
          <p:nvPr/>
        </p:nvSpPr>
        <p:spPr>
          <a:xfrm>
            <a:off x="18159078" y="3031931"/>
            <a:ext cx="7686805" cy="5569923"/>
          </a:xfrm>
          <a:prstGeom prst="rect">
            <a:avLst/>
          </a:prstGeom>
        </p:spPr>
        <p:txBody>
          <a:bodyPr vert="horz" wrap="square" lIns="0" tIns="0" rIns="0" bIns="0" rtlCol="0">
            <a:spAutoFit/>
          </a:bodyPr>
          <a:lstStyle/>
          <a:p>
            <a:pPr marL="19635">
              <a:spcAft>
                <a:spcPts val="928"/>
              </a:spcAft>
            </a:pPr>
            <a:r>
              <a:rPr lang="en-US" sz="2400" b="1" dirty="0">
                <a:solidFill>
                  <a:srgbClr val="231F20"/>
                </a:solidFill>
                <a:latin typeface="Arial"/>
                <a:cs typeface="Arial"/>
              </a:rPr>
              <a:t>Results</a:t>
            </a:r>
          </a:p>
          <a:p>
            <a:pPr marL="305385" marR="9818"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full dataset was 3,003 images and created 192,192 smaller images, each of which had a duplicated “damaged” version, leading to a total of 384,384 images which trained the network</a:t>
            </a:r>
          </a:p>
          <a:p>
            <a:pPr marL="305385" marR="9818" indent="-285750">
              <a:lnSpc>
                <a:spcPct val="102899"/>
              </a:lnSpc>
              <a:spcBef>
                <a:spcPts val="309"/>
              </a:spcBef>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305385" marR="9818"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Resources used:</a:t>
            </a:r>
          </a:p>
          <a:p>
            <a:pPr marL="1012262" marR="9818" lvl="1"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One Node, 40 Processors</a:t>
            </a:r>
          </a:p>
          <a:p>
            <a:pPr marL="1012262" marR="9818" lvl="1"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CPU Time = 84:55:20</a:t>
            </a:r>
          </a:p>
          <a:p>
            <a:pPr marL="1012262" marR="9818" lvl="1"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Wall Time = 06:27:01</a:t>
            </a:r>
          </a:p>
          <a:p>
            <a:pPr marL="1012262" marR="9818" lvl="1"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Memory = 36.095GB</a:t>
            </a:r>
          </a:p>
          <a:p>
            <a:pPr marL="1012262" marR="9818" lvl="1" indent="-285750">
              <a:lnSpc>
                <a:spcPct val="102899"/>
              </a:lnSpc>
              <a:spcBef>
                <a:spcPts val="309"/>
              </a:spcBef>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305385" marR="9818"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Final Results: </a:t>
            </a:r>
          </a:p>
          <a:p>
            <a:pPr marL="1012262" marR="9818" lvl="1"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Training Loss: 0.0276</a:t>
            </a:r>
          </a:p>
          <a:p>
            <a:pPr marL="1012262" marR="9818" lvl="1"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Training Accuracy: 0.9942</a:t>
            </a:r>
          </a:p>
          <a:p>
            <a:pPr marL="1012262" marR="9818" lvl="1" indent="-285750">
              <a:lnSpc>
                <a:spcPct val="102899"/>
              </a:lnSpc>
              <a:spcBef>
                <a:spcPts val="309"/>
              </a:spcBef>
              <a:buFont typeface="Arial" panose="020B0604020202020204" pitchFamily="34" charset="0"/>
              <a:buChar char="•"/>
            </a:pPr>
            <a:r>
              <a:rPr lang="en-US" sz="1800" dirty="0">
                <a:latin typeface="Arial" panose="020B0604020202020204" pitchFamily="34" charset="0"/>
                <a:cs typeface="Arial" panose="020B0604020202020204" pitchFamily="34" charset="0"/>
              </a:rPr>
              <a:t>Validation Loss: 0.0328</a:t>
            </a:r>
          </a:p>
          <a:p>
            <a:pPr marL="1012262" marR="9818" lvl="1" indent="-285750">
              <a:lnSpc>
                <a:spcPct val="102899"/>
              </a:lnSpc>
              <a:spcBef>
                <a:spcPts val="309"/>
              </a:spcBef>
              <a:buFont typeface="Arial" panose="020B0604020202020204" pitchFamily="34" charset="0"/>
              <a:buChar char="•"/>
            </a:pPr>
            <a:r>
              <a:rPr lang="en-US" sz="1800" b="1" dirty="0">
                <a:latin typeface="Arial" panose="020B0604020202020204" pitchFamily="34" charset="0"/>
                <a:cs typeface="Arial" panose="020B0604020202020204" pitchFamily="34" charset="0"/>
              </a:rPr>
              <a:t>Validation Accuracy: 0.9932</a:t>
            </a:r>
          </a:p>
          <a:p>
            <a:pPr marL="305385" marR="9818" indent="-285750">
              <a:lnSpc>
                <a:spcPct val="102899"/>
              </a:lnSpc>
              <a:spcBef>
                <a:spcPts val="309"/>
              </a:spcBef>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C93D1C42-7B05-6E4A-9377-668E4D025679}"/>
              </a:ext>
            </a:extLst>
          </p:cNvPr>
          <p:cNvSpPr txBox="1"/>
          <p:nvPr/>
        </p:nvSpPr>
        <p:spPr>
          <a:xfrm>
            <a:off x="9825994" y="13946520"/>
            <a:ext cx="2535309" cy="808555"/>
          </a:xfrm>
          <a:prstGeom prst="rect">
            <a:avLst/>
          </a:prstGeom>
          <a:noFill/>
        </p:spPr>
        <p:txBody>
          <a:bodyPr wrap="none" rtlCol="0">
            <a:spAutoFit/>
          </a:bodyPr>
          <a:lstStyle/>
          <a:p>
            <a:pPr marL="19635" marR="9818" lvl="0">
              <a:lnSpc>
                <a:spcPct val="102899"/>
              </a:lnSpc>
              <a:spcBef>
                <a:spcPts val="309"/>
              </a:spcBef>
            </a:pPr>
            <a:r>
              <a:rPr lang="en-US" sz="1800" b="1" spc="15" dirty="0">
                <a:solidFill>
                  <a:srgbClr val="231F20"/>
                </a:solidFill>
                <a:latin typeface="Arial"/>
                <a:cs typeface="Arial"/>
              </a:rPr>
              <a:t>Building the network</a:t>
            </a:r>
          </a:p>
          <a:p>
            <a:endParaRPr lang="en-US" dirty="0"/>
          </a:p>
        </p:txBody>
      </p:sp>
      <p:sp>
        <p:nvSpPr>
          <p:cNvPr id="19" name="Right Arrow 18">
            <a:extLst>
              <a:ext uri="{FF2B5EF4-FFF2-40B4-BE49-F238E27FC236}">
                <a16:creationId xmlns:a16="http://schemas.microsoft.com/office/drawing/2014/main" id="{CE04F2BC-D68A-F745-906B-EDDC7646B298}"/>
              </a:ext>
            </a:extLst>
          </p:cNvPr>
          <p:cNvSpPr/>
          <p:nvPr/>
        </p:nvSpPr>
        <p:spPr>
          <a:xfrm>
            <a:off x="13301805" y="6412347"/>
            <a:ext cx="383458" cy="2805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ight Arrow 55">
            <a:extLst>
              <a:ext uri="{FF2B5EF4-FFF2-40B4-BE49-F238E27FC236}">
                <a16:creationId xmlns:a16="http://schemas.microsoft.com/office/drawing/2014/main" id="{C045E8CD-FE53-B241-AA1A-2AA4136662C9}"/>
              </a:ext>
            </a:extLst>
          </p:cNvPr>
          <p:cNvSpPr/>
          <p:nvPr/>
        </p:nvSpPr>
        <p:spPr>
          <a:xfrm>
            <a:off x="13352072" y="12156745"/>
            <a:ext cx="383458" cy="2805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7120</TotalTime>
  <Words>733</Words>
  <Application>Microsoft Macintosh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Andale Mono</vt:lpstr>
      <vt:lpstr>Arial</vt:lpstr>
      <vt:lpstr>Calibri</vt:lpstr>
      <vt:lpstr>Office Theme</vt:lpstr>
      <vt:lpstr>Using Computer Vision and Machine Learning to Detect Damage On Silicon Semiconductor Strip Sensors Nashad Rahman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cp:lastModifiedBy>Rahman, Nashad</cp:lastModifiedBy>
  <cp:revision>88</cp:revision>
  <cp:lastPrinted>2013-10-18T16:55:03Z</cp:lastPrinted>
  <dcterms:created xsi:type="dcterms:W3CDTF">2013-07-30T15:54:22Z</dcterms:created>
  <dcterms:modified xsi:type="dcterms:W3CDTF">2020-12-09T16:35:19Z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