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7432000" cy="19202400"/>
  <p:notesSz cx="20104100" cy="10058400"/>
  <p:defaultTextStyle>
    <a:defPPr>
      <a:defRPr lang="en-US"/>
    </a:defPPr>
    <a:lvl1pPr marL="0" algn="l" defTabSz="706877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06877" algn="l" defTabSz="706877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13754" algn="l" defTabSz="706877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20631" algn="l" defTabSz="706877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27508" algn="l" defTabSz="706877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34385" algn="l" defTabSz="706877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41262" algn="l" defTabSz="706877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48138" algn="l" defTabSz="706877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55015" algn="l" defTabSz="706877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94">
          <p15:clr>
            <a:srgbClr val="A4A3A4"/>
          </p15:clr>
        </p15:guide>
        <p15:guide id="2" pos="172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90030"/>
    <a:srgbClr val="C0C0C0"/>
    <a:srgbClr val="413F42"/>
    <a:srgbClr val="9B002D"/>
    <a:srgbClr val="BD003A"/>
    <a:srgbClr val="777877"/>
    <a:srgbClr val="B50019"/>
    <a:srgbClr val="9D002A"/>
    <a:srgbClr val="414042"/>
    <a:srgbClr val="B8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9189" autoAdjust="0"/>
  </p:normalViewPr>
  <p:slideViewPr>
    <p:cSldViewPr snapToGrid="0">
      <p:cViewPr>
        <p:scale>
          <a:sx n="60" d="100"/>
          <a:sy n="60" d="100"/>
        </p:scale>
        <p:origin x="576" y="152"/>
      </p:cViewPr>
      <p:guideLst>
        <p:guide orient="horz" pos="12094"/>
        <p:guide pos="172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57400" y="5952744"/>
            <a:ext cx="23317201" cy="7463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114800" y="10753344"/>
            <a:ext cx="1920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6169" y="2107363"/>
            <a:ext cx="24799660" cy="1154162"/>
          </a:xfrm>
        </p:spPr>
        <p:txBody>
          <a:bodyPr lIns="0" tIns="0" rIns="0" bIns="0"/>
          <a:lstStyle>
            <a:lvl1pPr>
              <a:defRPr sz="7500" b="1">
                <a:solidFill>
                  <a:srgbClr val="41404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6169" y="2107363"/>
            <a:ext cx="24799660" cy="1154162"/>
          </a:xfrm>
        </p:spPr>
        <p:txBody>
          <a:bodyPr lIns="0" tIns="0" rIns="0" bIns="0"/>
          <a:lstStyle>
            <a:lvl1pPr>
              <a:defRPr sz="7500" b="1">
                <a:solidFill>
                  <a:srgbClr val="41404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371600" y="4416552"/>
            <a:ext cx="1193292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4127479" y="4416552"/>
            <a:ext cx="1193292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6169" y="2107363"/>
            <a:ext cx="24799660" cy="1154162"/>
          </a:xfrm>
        </p:spPr>
        <p:txBody>
          <a:bodyPr lIns="0" tIns="0" rIns="0" bIns="0"/>
          <a:lstStyle>
            <a:lvl1pPr>
              <a:defRPr sz="7500" b="1">
                <a:solidFill>
                  <a:srgbClr val="41404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6169" y="2107363"/>
            <a:ext cx="24799660" cy="7463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1">
                <a:solidFill>
                  <a:srgbClr val="41404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1600" y="4416552"/>
            <a:ext cx="24688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326880" y="17858232"/>
            <a:ext cx="877824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371601" y="17858232"/>
            <a:ext cx="630936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9751042" y="17858232"/>
            <a:ext cx="630936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706877">
        <a:defRPr>
          <a:latin typeface="+mn-lt"/>
          <a:ea typeface="+mn-ea"/>
          <a:cs typeface="+mn-cs"/>
        </a:defRPr>
      </a:lvl2pPr>
      <a:lvl3pPr marL="1413754">
        <a:defRPr>
          <a:latin typeface="+mn-lt"/>
          <a:ea typeface="+mn-ea"/>
          <a:cs typeface="+mn-cs"/>
        </a:defRPr>
      </a:lvl3pPr>
      <a:lvl4pPr marL="2120631">
        <a:defRPr>
          <a:latin typeface="+mn-lt"/>
          <a:ea typeface="+mn-ea"/>
          <a:cs typeface="+mn-cs"/>
        </a:defRPr>
      </a:lvl4pPr>
      <a:lvl5pPr marL="2827508">
        <a:defRPr>
          <a:latin typeface="+mn-lt"/>
          <a:ea typeface="+mn-ea"/>
          <a:cs typeface="+mn-cs"/>
        </a:defRPr>
      </a:lvl5pPr>
      <a:lvl6pPr marL="3534385">
        <a:defRPr>
          <a:latin typeface="+mn-lt"/>
          <a:ea typeface="+mn-ea"/>
          <a:cs typeface="+mn-cs"/>
        </a:defRPr>
      </a:lvl6pPr>
      <a:lvl7pPr marL="4241262">
        <a:defRPr>
          <a:latin typeface="+mn-lt"/>
          <a:ea typeface="+mn-ea"/>
          <a:cs typeface="+mn-cs"/>
        </a:defRPr>
      </a:lvl7pPr>
      <a:lvl8pPr marL="4948138">
        <a:defRPr>
          <a:latin typeface="+mn-lt"/>
          <a:ea typeface="+mn-ea"/>
          <a:cs typeface="+mn-cs"/>
        </a:defRPr>
      </a:lvl8pPr>
      <a:lvl9pPr marL="565501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706877">
        <a:defRPr>
          <a:latin typeface="+mn-lt"/>
          <a:ea typeface="+mn-ea"/>
          <a:cs typeface="+mn-cs"/>
        </a:defRPr>
      </a:lvl2pPr>
      <a:lvl3pPr marL="1413754">
        <a:defRPr>
          <a:latin typeface="+mn-lt"/>
          <a:ea typeface="+mn-ea"/>
          <a:cs typeface="+mn-cs"/>
        </a:defRPr>
      </a:lvl3pPr>
      <a:lvl4pPr marL="2120631">
        <a:defRPr>
          <a:latin typeface="+mn-lt"/>
          <a:ea typeface="+mn-ea"/>
          <a:cs typeface="+mn-cs"/>
        </a:defRPr>
      </a:lvl4pPr>
      <a:lvl5pPr marL="2827508">
        <a:defRPr>
          <a:latin typeface="+mn-lt"/>
          <a:ea typeface="+mn-ea"/>
          <a:cs typeface="+mn-cs"/>
        </a:defRPr>
      </a:lvl5pPr>
      <a:lvl6pPr marL="3534385">
        <a:defRPr>
          <a:latin typeface="+mn-lt"/>
          <a:ea typeface="+mn-ea"/>
          <a:cs typeface="+mn-cs"/>
        </a:defRPr>
      </a:lvl6pPr>
      <a:lvl7pPr marL="4241262">
        <a:defRPr>
          <a:latin typeface="+mn-lt"/>
          <a:ea typeface="+mn-ea"/>
          <a:cs typeface="+mn-cs"/>
        </a:defRPr>
      </a:lvl7pPr>
      <a:lvl8pPr marL="4948138">
        <a:defRPr>
          <a:latin typeface="+mn-lt"/>
          <a:ea typeface="+mn-ea"/>
          <a:cs typeface="+mn-cs"/>
        </a:defRPr>
      </a:lvl8pPr>
      <a:lvl9pPr marL="565501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0" y="0"/>
            <a:ext cx="27432000" cy="19202400"/>
          </a:xfrm>
          <a:prstGeom prst="rect">
            <a:avLst/>
          </a:prstGeom>
          <a:solidFill>
            <a:srgbClr val="9B00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1375" tIns="70688" rIns="141375" bIns="70688" rtlCol="0" anchor="ctr"/>
          <a:lstStyle/>
          <a:p>
            <a:pPr algn="ctr"/>
            <a:endParaRPr lang="en-US"/>
          </a:p>
        </p:txBody>
      </p:sp>
      <p:sp>
        <p:nvSpPr>
          <p:cNvPr id="41" name="object 41"/>
          <p:cNvSpPr/>
          <p:nvPr/>
        </p:nvSpPr>
        <p:spPr>
          <a:xfrm>
            <a:off x="292608" y="274320"/>
            <a:ext cx="26846784" cy="18653760"/>
          </a:xfrm>
          <a:custGeom>
            <a:avLst/>
            <a:gdLst/>
            <a:ahLst/>
            <a:cxnLst/>
            <a:rect l="l" t="t" r="r" b="b"/>
            <a:pathLst>
              <a:path w="19200989" h="9148939">
                <a:moveTo>
                  <a:pt x="0" y="9148939"/>
                </a:moveTo>
                <a:lnTo>
                  <a:pt x="19200989" y="9148939"/>
                </a:lnTo>
                <a:lnTo>
                  <a:pt x="19200989" y="0"/>
                </a:lnTo>
                <a:lnTo>
                  <a:pt x="0" y="0"/>
                </a:lnTo>
                <a:lnTo>
                  <a:pt x="0" y="9148939"/>
                </a:lnTo>
                <a:close/>
              </a:path>
            </a:pathLst>
          </a:custGeom>
          <a:solidFill>
            <a:schemeClr val="bg1"/>
          </a:solidFill>
          <a:ln w="101600">
            <a:solidFill>
              <a:schemeClr val="tx1"/>
            </a:solidFill>
            <a:miter lim="800000"/>
          </a:ln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599" y="944852"/>
            <a:ext cx="10429384" cy="1508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/>
              <a:t>Using Computer Vision and Machine Learning to Detect Damage On Silicon Strip Sensors</a:t>
            </a:r>
            <a:br>
              <a:rPr lang="en-US" dirty="0"/>
            </a:br>
            <a:r>
              <a:rPr lang="en-US" sz="2600" b="0" spc="-54" dirty="0" err="1"/>
              <a:t>Nashad</a:t>
            </a:r>
            <a:r>
              <a:rPr lang="en-US" sz="2600" b="0" spc="-54" dirty="0"/>
              <a:t> Rahman</a:t>
            </a:r>
            <a:endParaRPr sz="2600" dirty="0"/>
          </a:p>
        </p:txBody>
      </p:sp>
      <p:sp>
        <p:nvSpPr>
          <p:cNvPr id="3" name="object 3"/>
          <p:cNvSpPr txBox="1"/>
          <p:nvPr/>
        </p:nvSpPr>
        <p:spPr>
          <a:xfrm>
            <a:off x="1314200" y="2873274"/>
            <a:ext cx="7686805" cy="408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35">
              <a:spcAft>
                <a:spcPts val="928"/>
              </a:spcAft>
            </a:pPr>
            <a:r>
              <a:rPr lang="en-US" sz="2400" b="1" dirty="0">
                <a:solidFill>
                  <a:srgbClr val="231F20"/>
                </a:solidFill>
                <a:latin typeface="Arial"/>
                <a:cs typeface="Arial"/>
              </a:rPr>
              <a:t>Motivation</a:t>
            </a:r>
            <a:endParaRPr sz="2400" dirty="0">
              <a:latin typeface="Arial"/>
              <a:cs typeface="Arial"/>
            </a:endParaRPr>
          </a:p>
          <a:p>
            <a:pPr marL="305385" marR="9818" indent="-285750">
              <a:lnSpc>
                <a:spcPct val="102899"/>
              </a:lnSpc>
              <a:spcBef>
                <a:spcPts val="309"/>
              </a:spcBef>
              <a:buFont typeface="Arial" panose="020B0604020202020204" pitchFamily="34" charset="0"/>
              <a:buChar char="•"/>
            </a:pPr>
            <a:r>
              <a:rPr lang="en-US" sz="1800" spc="15" dirty="0">
                <a:solidFill>
                  <a:srgbClr val="231F20"/>
                </a:solidFill>
                <a:latin typeface="Arial"/>
                <a:cs typeface="Arial"/>
              </a:rPr>
              <a:t>The Large Hadron Collider (LHC) in Geneva, Switzerland has many different methods of collecting data, one of which is silicon strip detectors</a:t>
            </a:r>
          </a:p>
          <a:p>
            <a:pPr marL="305385" marR="9818" indent="-285750">
              <a:lnSpc>
                <a:spcPct val="102899"/>
              </a:lnSpc>
              <a:spcBef>
                <a:spcPts val="309"/>
              </a:spcBef>
              <a:buFont typeface="Arial" panose="020B0604020202020204" pitchFamily="34" charset="0"/>
              <a:buChar char="•"/>
            </a:pPr>
            <a:r>
              <a:rPr lang="en-US" sz="1800" spc="15" dirty="0">
                <a:solidFill>
                  <a:srgbClr val="231F20"/>
                </a:solidFill>
                <a:latin typeface="Arial"/>
                <a:cs typeface="Arial"/>
              </a:rPr>
              <a:t>Silicon strip detectors, among others, can become damaged after having very high energy particles and radiation being emitted through them</a:t>
            </a:r>
          </a:p>
          <a:p>
            <a:pPr marL="305385" marR="9818" indent="-285750">
              <a:lnSpc>
                <a:spcPct val="102899"/>
              </a:lnSpc>
              <a:spcBef>
                <a:spcPts val="309"/>
              </a:spcBef>
              <a:buFont typeface="Arial" panose="020B0604020202020204" pitchFamily="34" charset="0"/>
              <a:buChar char="•"/>
            </a:pPr>
            <a:r>
              <a:rPr lang="en-US" sz="1800" spc="15" dirty="0">
                <a:solidFill>
                  <a:srgbClr val="231F20"/>
                </a:solidFill>
                <a:latin typeface="Arial"/>
                <a:cs typeface="Arial"/>
              </a:rPr>
              <a:t>Damaged sensors can give false information, so they must be detected easily</a:t>
            </a:r>
          </a:p>
          <a:p>
            <a:pPr marL="305385" marR="9818" indent="-285750">
              <a:lnSpc>
                <a:spcPct val="102899"/>
              </a:lnSpc>
              <a:spcBef>
                <a:spcPts val="309"/>
              </a:spcBef>
              <a:buFont typeface="Arial" panose="020B0604020202020204" pitchFamily="34" charset="0"/>
              <a:buChar char="•"/>
            </a:pPr>
            <a:r>
              <a:rPr lang="en-US" sz="1800" spc="15" dirty="0">
                <a:solidFill>
                  <a:srgbClr val="231F20"/>
                </a:solidFill>
                <a:latin typeface="Arial"/>
                <a:cs typeface="Arial"/>
              </a:rPr>
              <a:t>With over 17,000 strip sensors alone, manually inspecting the sensors can be challenging [1]</a:t>
            </a:r>
          </a:p>
          <a:p>
            <a:pPr marL="305385" marR="9818" indent="-285750">
              <a:lnSpc>
                <a:spcPct val="102899"/>
              </a:lnSpc>
              <a:spcBef>
                <a:spcPts val="309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We seek to use machine learning to efficiently detect damage on silicon strip detectors</a:t>
            </a:r>
          </a:p>
        </p:txBody>
      </p:sp>
      <p:sp>
        <p:nvSpPr>
          <p:cNvPr id="17" name="object 17"/>
          <p:cNvSpPr/>
          <p:nvPr/>
        </p:nvSpPr>
        <p:spPr>
          <a:xfrm>
            <a:off x="1371600" y="2567537"/>
            <a:ext cx="24688800" cy="0"/>
          </a:xfrm>
          <a:custGeom>
            <a:avLst/>
            <a:gdLst/>
            <a:ahLst/>
            <a:cxnLst/>
            <a:rect l="l" t="t" r="r" b="b"/>
            <a:pathLst>
              <a:path w="18149533">
                <a:moveTo>
                  <a:pt x="0" y="0"/>
                </a:moveTo>
                <a:lnTo>
                  <a:pt x="18149533" y="0"/>
                </a:lnTo>
              </a:path>
            </a:pathLst>
          </a:custGeom>
          <a:ln w="9602">
            <a:solidFill>
              <a:srgbClr val="717272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314200" y="14795563"/>
            <a:ext cx="7643337" cy="35116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35">
              <a:spcAft>
                <a:spcPts val="928"/>
              </a:spcAft>
            </a:pPr>
            <a:r>
              <a:rPr lang="en-US" sz="2400" b="1" dirty="0">
                <a:solidFill>
                  <a:srgbClr val="231F20"/>
                </a:solidFill>
                <a:latin typeface="Arial"/>
                <a:cs typeface="Arial"/>
              </a:rPr>
              <a:t>Methods</a:t>
            </a:r>
          </a:p>
          <a:p>
            <a:pPr marL="19635" marR="9818" lvl="0">
              <a:lnSpc>
                <a:spcPct val="102899"/>
              </a:lnSpc>
              <a:spcBef>
                <a:spcPts val="309"/>
              </a:spcBef>
            </a:pPr>
            <a:r>
              <a:rPr lang="en-US" sz="1800" b="1" spc="15" dirty="0">
                <a:solidFill>
                  <a:srgbClr val="231F20"/>
                </a:solidFill>
                <a:latin typeface="Arial"/>
                <a:cs typeface="Arial"/>
              </a:rPr>
              <a:t>Set Up</a:t>
            </a:r>
          </a:p>
          <a:p>
            <a:pPr marL="305385" marR="9818" lvl="0" indent="-285750">
              <a:lnSpc>
                <a:spcPct val="102899"/>
              </a:lnSpc>
              <a:spcBef>
                <a:spcPts val="309"/>
              </a:spcBef>
              <a:buFont typeface="Arial" panose="020B0604020202020204" pitchFamily="34" charset="0"/>
              <a:buChar char="•"/>
            </a:pPr>
            <a:r>
              <a:rPr lang="en-US" sz="1800" spc="15" dirty="0">
                <a:solidFill>
                  <a:srgbClr val="231F20"/>
                </a:solidFill>
                <a:latin typeface="Arial"/>
                <a:cs typeface="Arial"/>
              </a:rPr>
              <a:t>We use a method similar to that described in </a:t>
            </a:r>
            <a:r>
              <a:rPr lang="en-US" sz="1800" spc="15" dirty="0" err="1">
                <a:solidFill>
                  <a:srgbClr val="231F20"/>
                </a:solidFill>
                <a:latin typeface="Arial"/>
                <a:cs typeface="Arial"/>
              </a:rPr>
              <a:t>Ferri</a:t>
            </a:r>
            <a:r>
              <a:rPr lang="en-US" sz="1800" spc="15" dirty="0">
                <a:solidFill>
                  <a:srgbClr val="231F20"/>
                </a:solidFill>
                <a:latin typeface="Arial"/>
                <a:cs typeface="Arial"/>
              </a:rPr>
              <a:t> et al. 2019 where two laser pulses of half energy irradiate a target at an angle and compare it to using one pulse at full energy.</a:t>
            </a:r>
          </a:p>
          <a:p>
            <a:pPr marL="305385" marR="9818" lvl="0" indent="-285750">
              <a:lnSpc>
                <a:spcPct val="102899"/>
              </a:lnSpc>
              <a:spcBef>
                <a:spcPts val="309"/>
              </a:spcBef>
              <a:buFont typeface="Arial" panose="020B0604020202020204" pitchFamily="34" charset="0"/>
              <a:buChar char="•"/>
            </a:pPr>
            <a:r>
              <a:rPr lang="en-US" sz="1800" spc="15" dirty="0" err="1">
                <a:solidFill>
                  <a:srgbClr val="231F20"/>
                </a:solidFill>
                <a:latin typeface="Arial"/>
                <a:cs typeface="Arial"/>
              </a:rPr>
              <a:t>Ferri</a:t>
            </a:r>
            <a:r>
              <a:rPr lang="en-US" sz="1800" spc="15" dirty="0">
                <a:solidFill>
                  <a:srgbClr val="231F20"/>
                </a:solidFill>
                <a:latin typeface="Arial"/>
                <a:cs typeface="Arial"/>
              </a:rPr>
              <a:t> et al. 2019 found that an angle of incidence of 45˚ to normal yielded the highest energy ions</a:t>
            </a:r>
          </a:p>
          <a:p>
            <a:pPr marL="305385" marR="9818" lvl="0" indent="-285750">
              <a:lnSpc>
                <a:spcPct val="102899"/>
              </a:lnSpc>
              <a:spcBef>
                <a:spcPts val="309"/>
              </a:spcBef>
              <a:buFont typeface="Arial" panose="020B0604020202020204" pitchFamily="34" charset="0"/>
              <a:buChar char="•"/>
            </a:pPr>
            <a:r>
              <a:rPr lang="en-US" sz="1800" spc="15" dirty="0">
                <a:solidFill>
                  <a:srgbClr val="231F20"/>
                </a:solidFill>
                <a:latin typeface="Arial"/>
                <a:cs typeface="Arial"/>
              </a:rPr>
              <a:t>We used the Large Scale Plasma (LSP) code, whereas </a:t>
            </a:r>
            <a:r>
              <a:rPr lang="en-US" sz="1800" spc="15" dirty="0" err="1">
                <a:solidFill>
                  <a:srgbClr val="231F20"/>
                </a:solidFill>
                <a:latin typeface="Arial"/>
                <a:cs typeface="Arial"/>
              </a:rPr>
              <a:t>Ferri</a:t>
            </a:r>
            <a:r>
              <a:rPr lang="en-US" sz="1800" spc="15" dirty="0">
                <a:solidFill>
                  <a:srgbClr val="231F20"/>
                </a:solidFill>
                <a:latin typeface="Arial"/>
                <a:cs typeface="Arial"/>
              </a:rPr>
              <a:t> et al. 2019 used EPOCH</a:t>
            </a:r>
          </a:p>
          <a:p>
            <a:pPr marL="305385" marR="9818" lvl="0" indent="-285750">
              <a:lnSpc>
                <a:spcPct val="102899"/>
              </a:lnSpc>
              <a:spcBef>
                <a:spcPts val="309"/>
              </a:spcBef>
              <a:buFont typeface="Arial" panose="020B0604020202020204" pitchFamily="34" charset="0"/>
              <a:buChar char="•"/>
            </a:pPr>
            <a:r>
              <a:rPr lang="en-US" sz="1800" spc="15" dirty="0">
                <a:solidFill>
                  <a:srgbClr val="231F20"/>
                </a:solidFill>
                <a:latin typeface="Arial"/>
                <a:cs typeface="Arial"/>
              </a:rPr>
              <a:t>We ran our simulation to 1 </a:t>
            </a:r>
            <a:r>
              <a:rPr lang="en-US" sz="1800" spc="15" dirty="0" err="1">
                <a:solidFill>
                  <a:srgbClr val="231F20"/>
                </a:solidFill>
                <a:latin typeface="Arial"/>
                <a:cs typeface="Arial"/>
              </a:rPr>
              <a:t>ps</a:t>
            </a:r>
            <a:r>
              <a:rPr lang="en-US" sz="1800" spc="15" dirty="0">
                <a:solidFill>
                  <a:srgbClr val="231F20"/>
                </a:solidFill>
                <a:latin typeface="Arial"/>
                <a:cs typeface="Arial"/>
              </a:rPr>
              <a:t> with 20 as timesteps on a 14 by 14 </a:t>
            </a:r>
            <a:r>
              <a:rPr lang="el-GR" sz="1800" spc="15" dirty="0">
                <a:solidFill>
                  <a:srgbClr val="231F20"/>
                </a:solidFill>
                <a:latin typeface="Arial"/>
                <a:cs typeface="Arial"/>
              </a:rPr>
              <a:t>μ</a:t>
            </a:r>
            <a:r>
              <a:rPr lang="en-US" sz="1800" spc="15" dirty="0">
                <a:solidFill>
                  <a:srgbClr val="231F20"/>
                </a:solidFill>
                <a:latin typeface="Arial"/>
                <a:cs typeface="Arial"/>
              </a:rPr>
              <a:t>m grid and 2800 by 2800 cells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9696069" y="16799234"/>
            <a:ext cx="17290583" cy="938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35">
              <a:spcAft>
                <a:spcPts val="928"/>
              </a:spcAft>
            </a:pPr>
            <a:r>
              <a:rPr sz="1800" b="1" dirty="0">
                <a:solidFill>
                  <a:srgbClr val="231F20"/>
                </a:solidFill>
                <a:latin typeface="Arial"/>
                <a:cs typeface="Arial"/>
              </a:rPr>
              <a:t>BIBLIOGRAPHY</a:t>
            </a:r>
            <a:endParaRPr lang="en-US" sz="1800" b="1" dirty="0">
              <a:solidFill>
                <a:srgbClr val="231F20"/>
              </a:solidFill>
              <a:latin typeface="Arial"/>
              <a:cs typeface="Arial"/>
            </a:endParaRPr>
          </a:p>
          <a:p>
            <a:pPr marL="476835" indent="-457200">
              <a:spcAft>
                <a:spcPts val="928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231F20"/>
                </a:solidFill>
                <a:latin typeface="Arial"/>
                <a:cs typeface="Arial"/>
              </a:rPr>
              <a:t>Cite{Ahmad_etal_2007}</a:t>
            </a:r>
          </a:p>
          <a:p>
            <a:pPr marL="19635">
              <a:spcAft>
                <a:spcPts val="928"/>
              </a:spcAft>
            </a:pPr>
            <a:endParaRPr sz="1400" b="1" dirty="0">
              <a:solidFill>
                <a:srgbClr val="231F20"/>
              </a:solidFill>
              <a:latin typeface="Arial"/>
              <a:cs typeface="Arial"/>
            </a:endParaRPr>
          </a:p>
        </p:txBody>
      </p:sp>
      <p:pic>
        <p:nvPicPr>
          <p:cNvPr id="47" name="Picture 46" descr="TheOhioStateUniversity-2C-HorizK-PANTON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175" y="727535"/>
            <a:ext cx="8335272" cy="1208231"/>
          </a:xfrm>
          <a:prstGeom prst="rect">
            <a:avLst/>
          </a:prstGeom>
        </p:spPr>
      </p:pic>
      <p:sp>
        <p:nvSpPr>
          <p:cNvPr id="49" name="object 22"/>
          <p:cNvSpPr/>
          <p:nvPr/>
        </p:nvSpPr>
        <p:spPr>
          <a:xfrm flipH="1">
            <a:off x="17707593" y="3861233"/>
            <a:ext cx="45719" cy="12663677"/>
          </a:xfrm>
          <a:custGeom>
            <a:avLst/>
            <a:gdLst/>
            <a:ahLst/>
            <a:cxnLst/>
            <a:rect l="l" t="t" r="r" b="b"/>
            <a:pathLst>
              <a:path h="5507297">
                <a:moveTo>
                  <a:pt x="0" y="0"/>
                </a:moveTo>
                <a:lnTo>
                  <a:pt x="0" y="5507297"/>
                </a:lnTo>
              </a:path>
            </a:pathLst>
          </a:cu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0" name="object 22"/>
          <p:cNvSpPr/>
          <p:nvPr/>
        </p:nvSpPr>
        <p:spPr>
          <a:xfrm>
            <a:off x="9254223" y="3861233"/>
            <a:ext cx="45719" cy="14396295"/>
          </a:xfrm>
          <a:custGeom>
            <a:avLst/>
            <a:gdLst/>
            <a:ahLst/>
            <a:cxnLst/>
            <a:rect l="l" t="t" r="r" b="b"/>
            <a:pathLst>
              <a:path h="5507297">
                <a:moveTo>
                  <a:pt x="0" y="0"/>
                </a:moveTo>
                <a:lnTo>
                  <a:pt x="0" y="5507297"/>
                </a:lnTo>
              </a:path>
            </a:pathLst>
          </a:cu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1" name="object 3">
            <a:extLst>
              <a:ext uri="{FF2B5EF4-FFF2-40B4-BE49-F238E27FC236}">
                <a16:creationId xmlns:a16="http://schemas.microsoft.com/office/drawing/2014/main" id="{F1BA82EC-94CC-8445-B2B7-A5D05461F318}"/>
              </a:ext>
            </a:extLst>
          </p:cNvPr>
          <p:cNvSpPr txBox="1"/>
          <p:nvPr/>
        </p:nvSpPr>
        <p:spPr>
          <a:xfrm>
            <a:off x="1307761" y="11358496"/>
            <a:ext cx="3125005" cy="3196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35" marR="9818">
              <a:lnSpc>
                <a:spcPct val="102899"/>
              </a:lnSpc>
              <a:spcBef>
                <a:spcPts val="309"/>
              </a:spcBef>
            </a:pPr>
            <a:r>
              <a:rPr lang="en-US" sz="1800" b="1" spc="1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Normal Sheath Acceleration (TNSA)</a:t>
            </a:r>
          </a:p>
          <a:p>
            <a:pPr marL="305385" marR="9818" indent="-285750">
              <a:lnSpc>
                <a:spcPct val="102899"/>
              </a:lnSpc>
              <a:spcBef>
                <a:spcPts val="309"/>
              </a:spcBef>
              <a:buFont typeface="Arial" panose="020B0604020202020204" pitchFamily="34" charset="0"/>
              <a:buChar char="•"/>
            </a:pPr>
            <a:r>
              <a:rPr lang="en-US" sz="1800" spc="15" dirty="0">
                <a:solidFill>
                  <a:srgbClr val="231F20"/>
                </a:solidFill>
                <a:latin typeface="Arial"/>
                <a:cs typeface="Arial"/>
              </a:rPr>
              <a:t>This is the method by which lasers are able to accelerate ions.</a:t>
            </a:r>
          </a:p>
          <a:p>
            <a:pPr marL="305385" marR="9818" indent="-285750">
              <a:lnSpc>
                <a:spcPct val="102899"/>
              </a:lnSpc>
              <a:spcBef>
                <a:spcPts val="309"/>
              </a:spcBef>
              <a:buFont typeface="Arial" panose="020B0604020202020204" pitchFamily="34" charset="0"/>
              <a:buChar char="•"/>
            </a:pPr>
            <a:r>
              <a:rPr lang="en-US" sz="1800" spc="15" dirty="0">
                <a:solidFill>
                  <a:srgbClr val="231F20"/>
                </a:solidFill>
                <a:latin typeface="Arial"/>
                <a:cs typeface="Arial"/>
              </a:rPr>
              <a:t>Laser light interacts with electrons which absorbs some energy. These electrons then transfer some energy to heavier ions</a:t>
            </a:r>
          </a:p>
        </p:txBody>
      </p:sp>
      <p:sp>
        <p:nvSpPr>
          <p:cNvPr id="55" name="object 24">
            <a:extLst>
              <a:ext uri="{FF2B5EF4-FFF2-40B4-BE49-F238E27FC236}">
                <a16:creationId xmlns:a16="http://schemas.microsoft.com/office/drawing/2014/main" id="{7CD9D60D-881A-314A-9469-5CBF47C085F2}"/>
              </a:ext>
            </a:extLst>
          </p:cNvPr>
          <p:cNvSpPr txBox="1"/>
          <p:nvPr/>
        </p:nvSpPr>
        <p:spPr>
          <a:xfrm>
            <a:off x="18226425" y="2927547"/>
            <a:ext cx="7643337" cy="2801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35">
              <a:spcAft>
                <a:spcPts val="928"/>
              </a:spcAft>
            </a:pPr>
            <a:r>
              <a:rPr lang="en-US" sz="2400" b="1" dirty="0">
                <a:solidFill>
                  <a:srgbClr val="231F20"/>
                </a:solidFill>
                <a:latin typeface="Arial"/>
                <a:cs typeface="Arial"/>
              </a:rPr>
              <a:t>Analysis</a:t>
            </a:r>
          </a:p>
          <a:p>
            <a:pPr marL="305385" marR="9818" lvl="0" indent="-285750">
              <a:lnSpc>
                <a:spcPct val="102899"/>
              </a:lnSpc>
              <a:spcBef>
                <a:spcPts val="309"/>
              </a:spcBef>
              <a:buFont typeface="Arial" panose="020B0604020202020204" pitchFamily="34" charset="0"/>
              <a:buChar char="•"/>
            </a:pPr>
            <a:r>
              <a:rPr lang="en-US" sz="1800" spc="15" dirty="0">
                <a:solidFill>
                  <a:srgbClr val="231F20"/>
                </a:solidFill>
                <a:latin typeface="Arial"/>
                <a:cs typeface="Arial"/>
              </a:rPr>
              <a:t>We see an increase of 1.35x increase in the peak proton energies. This dramatic increase in energy is seen not only in the most energetic protons, but throughout the entire spectra.</a:t>
            </a:r>
          </a:p>
          <a:p>
            <a:pPr marL="305385" marR="9818" lvl="0" indent="-285750">
              <a:lnSpc>
                <a:spcPct val="102899"/>
              </a:lnSpc>
              <a:spcBef>
                <a:spcPts val="309"/>
              </a:spcBef>
              <a:buFont typeface="Arial" panose="020B0604020202020204" pitchFamily="34" charset="0"/>
              <a:buChar char="•"/>
            </a:pPr>
            <a:r>
              <a:rPr lang="en-US" sz="1800" spc="15" dirty="0">
                <a:solidFill>
                  <a:srgbClr val="231F20"/>
                </a:solidFill>
                <a:latin typeface="Arial"/>
                <a:cs typeface="Arial"/>
              </a:rPr>
              <a:t>We see a faster increase in peak ion energy along with greater peak ion energy</a:t>
            </a:r>
          </a:p>
          <a:p>
            <a:pPr marL="305385" marR="9818" indent="-285750">
              <a:lnSpc>
                <a:spcPct val="102899"/>
              </a:lnSpc>
              <a:spcBef>
                <a:spcPts val="309"/>
              </a:spcBef>
              <a:buFont typeface="Arial" panose="020B0604020202020204" pitchFamily="34" charset="0"/>
              <a:buChar char="•"/>
            </a:pPr>
            <a:endParaRPr lang="en-US" sz="1500" spc="15" dirty="0">
              <a:solidFill>
                <a:srgbClr val="231F20"/>
              </a:solidFill>
              <a:latin typeface="Arial"/>
              <a:cs typeface="Arial"/>
            </a:endParaRPr>
          </a:p>
          <a:p>
            <a:pPr marL="305385" marR="9818" lvl="0" indent="-285750">
              <a:lnSpc>
                <a:spcPct val="102899"/>
              </a:lnSpc>
              <a:spcBef>
                <a:spcPts val="309"/>
              </a:spcBef>
              <a:buFont typeface="Arial" panose="020B0604020202020204" pitchFamily="34" charset="0"/>
              <a:buChar char="•"/>
            </a:pPr>
            <a:endParaRPr lang="en-US" sz="1500" spc="15" dirty="0">
              <a:solidFill>
                <a:srgbClr val="231F20"/>
              </a:solidFill>
              <a:latin typeface="Arial"/>
              <a:cs typeface="Arial"/>
            </a:endParaRPr>
          </a:p>
          <a:p>
            <a:pPr marL="305385" marR="9818" lvl="0" indent="-285750">
              <a:lnSpc>
                <a:spcPct val="102899"/>
              </a:lnSpc>
              <a:spcBef>
                <a:spcPts val="309"/>
              </a:spcBef>
              <a:buFont typeface="Arial" panose="020B0604020202020204" pitchFamily="34" charset="0"/>
              <a:buChar char="•"/>
            </a:pPr>
            <a:endParaRPr lang="en-US" sz="1500" dirty="0">
              <a:latin typeface="Arial"/>
              <a:cs typeface="Arial"/>
            </a:endParaRPr>
          </a:p>
        </p:txBody>
      </p:sp>
      <p:sp>
        <p:nvSpPr>
          <p:cNvPr id="67" name="object 24">
            <a:extLst>
              <a:ext uri="{FF2B5EF4-FFF2-40B4-BE49-F238E27FC236}">
                <a16:creationId xmlns:a16="http://schemas.microsoft.com/office/drawing/2014/main" id="{1F8CBBC3-BB46-5341-817F-86D397443AF1}"/>
              </a:ext>
            </a:extLst>
          </p:cNvPr>
          <p:cNvSpPr txBox="1"/>
          <p:nvPr/>
        </p:nvSpPr>
        <p:spPr>
          <a:xfrm>
            <a:off x="18045920" y="11403354"/>
            <a:ext cx="3154268" cy="32737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35" marR="9818" lvl="0">
              <a:lnSpc>
                <a:spcPct val="102899"/>
              </a:lnSpc>
              <a:spcBef>
                <a:spcPts val="309"/>
              </a:spcBef>
            </a:pPr>
            <a:r>
              <a:rPr lang="en-US" sz="1800" b="1" spc="15" dirty="0">
                <a:solidFill>
                  <a:srgbClr val="231F20"/>
                </a:solidFill>
                <a:latin typeface="Arial"/>
                <a:cs typeface="Arial"/>
              </a:rPr>
              <a:t>Why does this happen?</a:t>
            </a:r>
          </a:p>
          <a:p>
            <a:pPr marL="305385" marR="9818" lvl="0" indent="-285750">
              <a:lnSpc>
                <a:spcPct val="102899"/>
              </a:lnSpc>
              <a:spcBef>
                <a:spcPts val="309"/>
              </a:spcBef>
              <a:buFont typeface="Arial" panose="020B0604020202020204" pitchFamily="34" charset="0"/>
              <a:buChar char="•"/>
            </a:pPr>
            <a:r>
              <a:rPr lang="en-US" sz="1800" spc="15" dirty="0">
                <a:solidFill>
                  <a:srgbClr val="231F20"/>
                </a:solidFill>
                <a:latin typeface="Arial"/>
                <a:cs typeface="Arial"/>
              </a:rPr>
              <a:t>More of the laser pulse is absorbed</a:t>
            </a:r>
          </a:p>
          <a:p>
            <a:pPr marL="305385" marR="9818" lvl="0" indent="-285750">
              <a:lnSpc>
                <a:spcPct val="102899"/>
              </a:lnSpc>
              <a:spcBef>
                <a:spcPts val="309"/>
              </a:spcBef>
              <a:buFont typeface="Arial" panose="020B0604020202020204" pitchFamily="34" charset="0"/>
              <a:buChar char="•"/>
            </a:pPr>
            <a:r>
              <a:rPr lang="en-US" sz="1800" spc="15" dirty="0">
                <a:solidFill>
                  <a:srgbClr val="231F20"/>
                </a:solidFill>
                <a:latin typeface="Arial"/>
                <a:cs typeface="Arial"/>
              </a:rPr>
              <a:t>More laser energy is transferred to electron energy</a:t>
            </a:r>
          </a:p>
          <a:p>
            <a:pPr marL="305385" marR="9818" lvl="0" indent="-285750">
              <a:lnSpc>
                <a:spcPct val="102899"/>
              </a:lnSpc>
              <a:spcBef>
                <a:spcPts val="309"/>
              </a:spcBef>
              <a:buFont typeface="Arial" panose="020B0604020202020204" pitchFamily="34" charset="0"/>
              <a:buChar char="•"/>
            </a:pPr>
            <a:r>
              <a:rPr lang="en-US" sz="1800" spc="15" dirty="0">
                <a:solidFill>
                  <a:srgbClr val="231F20"/>
                </a:solidFill>
                <a:latin typeface="Arial"/>
                <a:cs typeface="Arial"/>
              </a:rPr>
              <a:t>More electron energy converted to proton energy</a:t>
            </a:r>
          </a:p>
          <a:p>
            <a:pPr marL="305385" marR="9818" lvl="0" indent="-285750">
              <a:lnSpc>
                <a:spcPct val="102899"/>
              </a:lnSpc>
              <a:spcBef>
                <a:spcPts val="309"/>
              </a:spcBef>
              <a:buFont typeface="Arial" panose="020B0604020202020204" pitchFamily="34" charset="0"/>
              <a:buChar char="•"/>
            </a:pPr>
            <a:r>
              <a:rPr lang="en-US" sz="1800" spc="15" dirty="0">
                <a:solidFill>
                  <a:srgbClr val="231F20"/>
                </a:solidFill>
                <a:latin typeface="Arial"/>
                <a:cs typeface="Arial"/>
              </a:rPr>
              <a:t>Still figuring out why, we suspect something to do with B fields</a:t>
            </a:r>
            <a:endParaRPr lang="en-US" sz="1500" spc="15" dirty="0">
              <a:solidFill>
                <a:srgbClr val="231F20"/>
              </a:solidFill>
              <a:latin typeface="Arial"/>
              <a:cs typeface="Arial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3825E8-D130-CF4F-BC61-6EE9AB2B1792}"/>
              </a:ext>
            </a:extLst>
          </p:cNvPr>
          <p:cNvSpPr txBox="1"/>
          <p:nvPr/>
        </p:nvSpPr>
        <p:spPr>
          <a:xfrm>
            <a:off x="10863600" y="9176839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Single Pulse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F279F83-6541-3548-B36E-C15A7E99ABF3}"/>
              </a:ext>
            </a:extLst>
          </p:cNvPr>
          <p:cNvSpPr txBox="1"/>
          <p:nvPr/>
        </p:nvSpPr>
        <p:spPr>
          <a:xfrm>
            <a:off x="14642726" y="9193482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Double Pulse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4CD17B-F64B-9A46-8E67-06E3DBDFF538}"/>
              </a:ext>
            </a:extLst>
          </p:cNvPr>
          <p:cNvSpPr/>
          <p:nvPr/>
        </p:nvSpPr>
        <p:spPr>
          <a:xfrm>
            <a:off x="1324561" y="7125649"/>
            <a:ext cx="3549134" cy="276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635">
              <a:spcAft>
                <a:spcPts val="928"/>
              </a:spcAft>
            </a:pPr>
            <a:r>
              <a:rPr lang="en-US" sz="2400" b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635" marR="9818">
              <a:lnSpc>
                <a:spcPct val="102899"/>
              </a:lnSpc>
              <a:spcBef>
                <a:spcPts val="309"/>
              </a:spcBef>
            </a:pPr>
            <a:endParaRPr lang="en-US" sz="2400" b="1" spc="15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635" marR="9818">
              <a:lnSpc>
                <a:spcPct val="102899"/>
              </a:lnSpc>
              <a:spcBef>
                <a:spcPts val="309"/>
              </a:spcBef>
            </a:pPr>
            <a:r>
              <a:rPr lang="en-US" sz="1800" b="1" spc="1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Particle-In-Cell Technique (PIC)</a:t>
            </a:r>
          </a:p>
          <a:p>
            <a:pPr marL="305385" marR="9818" indent="-285750">
              <a:lnSpc>
                <a:spcPct val="102899"/>
              </a:lnSpc>
              <a:spcBef>
                <a:spcPts val="309"/>
              </a:spcBef>
              <a:buFont typeface="Arial" panose="020B0604020202020204" pitchFamily="34" charset="0"/>
              <a:buChar char="•"/>
            </a:pPr>
            <a:r>
              <a:rPr lang="en-US" sz="1800" spc="15" dirty="0">
                <a:solidFill>
                  <a:srgbClr val="231F20"/>
                </a:solidFill>
                <a:latin typeface="Arial"/>
                <a:cs typeface="Arial"/>
              </a:rPr>
              <a:t>Fields are solved on a discretized grid, Maxwell’s equations are solved by a set of difference equations.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99F74B-80BF-6B4F-A71E-FD73740F5F9F}"/>
              </a:ext>
            </a:extLst>
          </p:cNvPr>
          <p:cNvSpPr/>
          <p:nvPr/>
        </p:nvSpPr>
        <p:spPr>
          <a:xfrm>
            <a:off x="9481055" y="13337251"/>
            <a:ext cx="7681320" cy="3273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635" marR="9818" lvl="0">
              <a:lnSpc>
                <a:spcPct val="102899"/>
              </a:lnSpc>
              <a:spcBef>
                <a:spcPts val="309"/>
              </a:spcBef>
            </a:pPr>
            <a:r>
              <a:rPr lang="en-US" sz="1800" b="1" spc="15" dirty="0">
                <a:solidFill>
                  <a:srgbClr val="231F20"/>
                </a:solidFill>
                <a:latin typeface="Arial"/>
                <a:cs typeface="Arial"/>
              </a:rPr>
              <a:t>Laser Parameters</a:t>
            </a:r>
          </a:p>
          <a:p>
            <a:pPr marL="305385" marR="9818" indent="-285750">
              <a:lnSpc>
                <a:spcPct val="102899"/>
              </a:lnSpc>
              <a:spcBef>
                <a:spcPts val="309"/>
              </a:spcBef>
              <a:buFont typeface="Arial" panose="020B0604020202020204" pitchFamily="34" charset="0"/>
              <a:buChar char="•"/>
            </a:pPr>
            <a:r>
              <a:rPr lang="en-US" sz="1800" spc="15" dirty="0">
                <a:solidFill>
                  <a:srgbClr val="231F20"/>
                </a:solidFill>
                <a:latin typeface="Arial"/>
                <a:cs typeface="Arial"/>
              </a:rPr>
              <a:t>Peak intensity of 10</a:t>
            </a:r>
            <a:r>
              <a:rPr lang="en-US" sz="1800" spc="15" baseline="30000" dirty="0">
                <a:solidFill>
                  <a:srgbClr val="231F20"/>
                </a:solidFill>
                <a:latin typeface="Arial"/>
                <a:cs typeface="Arial"/>
              </a:rPr>
              <a:t>21</a:t>
            </a:r>
            <a:r>
              <a:rPr lang="en-US" sz="1800" spc="15" dirty="0">
                <a:solidFill>
                  <a:srgbClr val="231F20"/>
                </a:solidFill>
                <a:latin typeface="Arial"/>
                <a:cs typeface="Arial"/>
              </a:rPr>
              <a:t> W*cm</a:t>
            </a:r>
            <a:r>
              <a:rPr lang="en-US" sz="1800" spc="15" baseline="30000" dirty="0">
                <a:solidFill>
                  <a:srgbClr val="231F20"/>
                </a:solidFill>
                <a:latin typeface="Arial"/>
                <a:cs typeface="Arial"/>
              </a:rPr>
              <a:t>-2</a:t>
            </a:r>
            <a:r>
              <a:rPr lang="en-US" sz="180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</a:p>
          <a:p>
            <a:pPr marL="305385" marR="9818" indent="-285750">
              <a:lnSpc>
                <a:spcPct val="102899"/>
              </a:lnSpc>
              <a:spcBef>
                <a:spcPts val="309"/>
              </a:spcBef>
              <a:buFont typeface="Arial" panose="020B0604020202020204" pitchFamily="34" charset="0"/>
              <a:buChar char="•"/>
            </a:pPr>
            <a:r>
              <a:rPr lang="en-US" sz="1800" spc="15" dirty="0">
                <a:solidFill>
                  <a:srgbClr val="231F20"/>
                </a:solidFill>
                <a:latin typeface="Arial"/>
                <a:cs typeface="Arial"/>
              </a:rPr>
              <a:t>Spot size of 1.86 </a:t>
            </a:r>
            <a:r>
              <a:rPr lang="el-GR" sz="1800" spc="15" dirty="0">
                <a:solidFill>
                  <a:srgbClr val="231F20"/>
                </a:solidFill>
                <a:latin typeface="Arial"/>
                <a:cs typeface="Arial"/>
              </a:rPr>
              <a:t>μ</a:t>
            </a:r>
            <a:r>
              <a:rPr lang="en-US" sz="1800" spc="15" dirty="0">
                <a:solidFill>
                  <a:srgbClr val="231F20"/>
                </a:solidFill>
                <a:latin typeface="Arial"/>
                <a:cs typeface="Arial"/>
              </a:rPr>
              <a:t>m (beam waist)</a:t>
            </a:r>
          </a:p>
          <a:p>
            <a:pPr marL="305385" marR="9818" indent="-285750">
              <a:lnSpc>
                <a:spcPct val="102899"/>
              </a:lnSpc>
              <a:spcBef>
                <a:spcPts val="309"/>
              </a:spcBef>
              <a:buFont typeface="Arial" panose="020B0604020202020204" pitchFamily="34" charset="0"/>
              <a:buChar char="•"/>
            </a:pPr>
            <a:r>
              <a:rPr lang="en-US" sz="1800" spc="15" dirty="0">
                <a:solidFill>
                  <a:srgbClr val="231F20"/>
                </a:solidFill>
                <a:latin typeface="Arial"/>
                <a:cs typeface="Arial"/>
              </a:rPr>
              <a:t>Pulse width of 42 fs (FWHM)</a:t>
            </a:r>
          </a:p>
          <a:p>
            <a:pPr marL="305385" marR="9818" lvl="0" indent="-285750">
              <a:lnSpc>
                <a:spcPct val="102899"/>
              </a:lnSpc>
              <a:spcBef>
                <a:spcPts val="309"/>
              </a:spcBef>
              <a:buFont typeface="Arial" panose="020B0604020202020204" pitchFamily="34" charset="0"/>
              <a:buChar char="•"/>
            </a:pPr>
            <a:endParaRPr lang="en-US" sz="1800" spc="15" dirty="0">
              <a:solidFill>
                <a:srgbClr val="231F20"/>
              </a:solidFill>
              <a:latin typeface="Arial"/>
              <a:cs typeface="Arial"/>
            </a:endParaRPr>
          </a:p>
          <a:p>
            <a:pPr marL="19635" marR="9818" lvl="0">
              <a:lnSpc>
                <a:spcPct val="102899"/>
              </a:lnSpc>
              <a:spcBef>
                <a:spcPts val="309"/>
              </a:spcBef>
            </a:pPr>
            <a:r>
              <a:rPr lang="en-US" sz="1800" b="1" spc="15" dirty="0">
                <a:solidFill>
                  <a:srgbClr val="231F20"/>
                </a:solidFill>
                <a:latin typeface="Arial"/>
                <a:cs typeface="Arial"/>
              </a:rPr>
              <a:t>Target Parameters</a:t>
            </a:r>
          </a:p>
          <a:p>
            <a:pPr marL="305385" marR="9818" indent="-285750">
              <a:lnSpc>
                <a:spcPct val="102899"/>
              </a:lnSpc>
              <a:spcBef>
                <a:spcPts val="309"/>
              </a:spcBef>
              <a:buFont typeface="Arial" panose="020B0604020202020204" pitchFamily="34" charset="0"/>
              <a:buChar char="•"/>
            </a:pPr>
            <a:r>
              <a:rPr lang="el-GR" sz="1800" spc="15" dirty="0">
                <a:solidFill>
                  <a:srgbClr val="231F20"/>
                </a:solidFill>
                <a:latin typeface="Arial"/>
                <a:cs typeface="Arial"/>
              </a:rPr>
              <a:t>0.46 μ</a:t>
            </a:r>
            <a:r>
              <a:rPr lang="en-US" sz="1800" spc="15" dirty="0">
                <a:solidFill>
                  <a:srgbClr val="231F20"/>
                </a:solidFill>
                <a:latin typeface="Arial"/>
                <a:cs typeface="Arial"/>
              </a:rPr>
              <a:t>m Ethylene Glycol Target</a:t>
            </a:r>
          </a:p>
          <a:p>
            <a:pPr marL="305385" marR="9818" indent="-285750">
              <a:lnSpc>
                <a:spcPct val="102899"/>
              </a:lnSpc>
              <a:spcBef>
                <a:spcPts val="309"/>
              </a:spcBef>
              <a:buFont typeface="Arial" panose="020B0604020202020204" pitchFamily="34" charset="0"/>
              <a:buChar char="•"/>
            </a:pPr>
            <a:r>
              <a:rPr lang="en-US" sz="1800" spc="15" dirty="0">
                <a:solidFill>
                  <a:srgbClr val="231F20"/>
                </a:solidFill>
                <a:latin typeface="Arial"/>
                <a:cs typeface="Arial"/>
              </a:rPr>
              <a:t>36 particles per cell (9 particles per species for 4 species)</a:t>
            </a:r>
          </a:p>
          <a:p>
            <a:pPr marL="305385" marR="9818" indent="-285750">
              <a:lnSpc>
                <a:spcPct val="102899"/>
              </a:lnSpc>
              <a:spcBef>
                <a:spcPts val="309"/>
              </a:spcBef>
              <a:buFont typeface="Arial" panose="020B0604020202020204" pitchFamily="34" charset="0"/>
              <a:buChar char="•"/>
            </a:pPr>
            <a:r>
              <a:rPr lang="en-US" sz="1800" spc="15" dirty="0">
                <a:solidFill>
                  <a:srgbClr val="231F20"/>
                </a:solidFill>
                <a:latin typeface="Arial"/>
                <a:cs typeface="Arial"/>
              </a:rPr>
              <a:t>No </a:t>
            </a:r>
            <a:r>
              <a:rPr lang="en-US" sz="1800" spc="15" dirty="0" err="1">
                <a:solidFill>
                  <a:srgbClr val="231F20"/>
                </a:solidFill>
                <a:latin typeface="Arial"/>
                <a:cs typeface="Arial"/>
              </a:rPr>
              <a:t>preplasma</a:t>
            </a:r>
            <a:endParaRPr lang="en-US" sz="1800" spc="15" dirty="0">
              <a:solidFill>
                <a:srgbClr val="231F20"/>
              </a:solidFill>
              <a:latin typeface="Arial"/>
              <a:cs typeface="Arial"/>
            </a:endParaRPr>
          </a:p>
          <a:p>
            <a:pPr marL="305385" marR="9818" indent="-285750">
              <a:lnSpc>
                <a:spcPct val="102899"/>
              </a:lnSpc>
              <a:spcBef>
                <a:spcPts val="309"/>
              </a:spcBef>
              <a:buFont typeface="Arial" panose="020B0604020202020204" pitchFamily="34" charset="0"/>
              <a:buChar char="•"/>
            </a:pPr>
            <a:r>
              <a:rPr lang="en-US" sz="1800" spc="15" dirty="0">
                <a:solidFill>
                  <a:srgbClr val="231F20"/>
                </a:solidFill>
                <a:latin typeface="Arial"/>
                <a:cs typeface="Arial"/>
              </a:rPr>
              <a:t>1 eV starting temperature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3BCB24-65B3-2C4A-BAB9-B7D28E45A931}"/>
              </a:ext>
            </a:extLst>
          </p:cNvPr>
          <p:cNvSpPr txBox="1"/>
          <p:nvPr/>
        </p:nvSpPr>
        <p:spPr>
          <a:xfrm>
            <a:off x="11364951" y="3467323"/>
            <a:ext cx="4061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Electric field component Normal to the Target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AF4B4D5-EB6E-5640-9FF3-7566A8E09B51}"/>
              </a:ext>
            </a:extLst>
          </p:cNvPr>
          <p:cNvSpPr txBox="1"/>
          <p:nvPr/>
        </p:nvSpPr>
        <p:spPr>
          <a:xfrm>
            <a:off x="11612802" y="8948523"/>
            <a:ext cx="3954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Proton Energies at 250 fs into the simulation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D92EE5-F6B5-7D47-942C-36937BE17DDE}"/>
              </a:ext>
            </a:extLst>
          </p:cNvPr>
          <p:cNvSpPr/>
          <p:nvPr/>
        </p:nvSpPr>
        <p:spPr>
          <a:xfrm>
            <a:off x="9578404" y="2851364"/>
            <a:ext cx="13170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9635" lvl="0">
              <a:spcAft>
                <a:spcPts val="928"/>
              </a:spcAft>
            </a:pPr>
            <a:r>
              <a:rPr lang="en-US" sz="2400" b="1" dirty="0">
                <a:solidFill>
                  <a:srgbClr val="231F20"/>
                </a:solidFill>
                <a:latin typeface="Arial"/>
                <a:cs typeface="Arial"/>
              </a:rPr>
              <a:t>Results</a:t>
            </a:r>
          </a:p>
        </p:txBody>
      </p:sp>
      <p:pic>
        <p:nvPicPr>
          <p:cNvPr id="32" name="Picture 31" descr="Chart&#10;&#10;Description automatically generated">
            <a:extLst>
              <a:ext uri="{FF2B5EF4-FFF2-40B4-BE49-F238E27FC236}">
                <a16:creationId xmlns:a16="http://schemas.microsoft.com/office/drawing/2014/main" id="{A0514545-9FE9-4241-9470-B66AA36835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2" t="14488" r="3029" b="3634"/>
          <a:stretch/>
        </p:blipFill>
        <p:spPr>
          <a:xfrm>
            <a:off x="9552423" y="3770598"/>
            <a:ext cx="7774883" cy="5234628"/>
          </a:xfrm>
          <a:prstGeom prst="rect">
            <a:avLst/>
          </a:prstGeom>
        </p:spPr>
      </p:pic>
      <p:pic>
        <p:nvPicPr>
          <p:cNvPr id="73" name="Picture 72" descr="Chart, histogram, surface chart&#10;&#10;Description automatically generated">
            <a:extLst>
              <a:ext uri="{FF2B5EF4-FFF2-40B4-BE49-F238E27FC236}">
                <a16:creationId xmlns:a16="http://schemas.microsoft.com/office/drawing/2014/main" id="{FC312E1A-1F01-AF4B-9364-376185B668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" t="25302" r="1948" b="14652"/>
          <a:stretch/>
        </p:blipFill>
        <p:spPr>
          <a:xfrm>
            <a:off x="9430803" y="9415924"/>
            <a:ext cx="8201405" cy="3962398"/>
          </a:xfrm>
          <a:prstGeom prst="rect">
            <a:avLst/>
          </a:prstGeom>
        </p:spPr>
      </p:pic>
      <p:pic>
        <p:nvPicPr>
          <p:cNvPr id="75" name="Picture 74" descr="Chart, histogram&#10;&#10;Description automatically generated">
            <a:extLst>
              <a:ext uri="{FF2B5EF4-FFF2-40B4-BE49-F238E27FC236}">
                <a16:creationId xmlns:a16="http://schemas.microsoft.com/office/drawing/2014/main" id="{F9EC2AB1-4429-1A46-BEA1-EEE548DD408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1" t="5111" r="4459" b="951"/>
          <a:stretch/>
        </p:blipFill>
        <p:spPr>
          <a:xfrm>
            <a:off x="19195866" y="5611934"/>
            <a:ext cx="6425443" cy="5047269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149D7FE6-B990-214B-B761-BAC06DED3919}"/>
              </a:ext>
            </a:extLst>
          </p:cNvPr>
          <p:cNvSpPr/>
          <p:nvPr/>
        </p:nvSpPr>
        <p:spPr>
          <a:xfrm>
            <a:off x="1307760" y="9796288"/>
            <a:ext cx="7381909" cy="125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5385" marR="9818" lvl="0" indent="-285750">
              <a:lnSpc>
                <a:spcPct val="102899"/>
              </a:lnSpc>
              <a:spcBef>
                <a:spcPts val="309"/>
              </a:spcBef>
              <a:buFont typeface="Arial" panose="020B0604020202020204" pitchFamily="34" charset="0"/>
              <a:buChar char="•"/>
            </a:pPr>
            <a:r>
              <a:rPr lang="en-US" sz="1800" spc="15" dirty="0">
                <a:solidFill>
                  <a:srgbClr val="231F20"/>
                </a:solidFill>
                <a:latin typeface="Arial"/>
                <a:cs typeface="Arial"/>
              </a:rPr>
              <a:t>Particles are modeled by macroparticles which represent many ions or electrons.</a:t>
            </a:r>
          </a:p>
          <a:p>
            <a:pPr marL="305385" marR="9818" lvl="0" indent="-285750">
              <a:lnSpc>
                <a:spcPct val="102899"/>
              </a:lnSpc>
              <a:spcBef>
                <a:spcPts val="309"/>
              </a:spcBef>
              <a:buFont typeface="Arial" panose="020B0604020202020204" pitchFamily="34" charset="0"/>
              <a:buChar char="•"/>
            </a:pPr>
            <a:r>
              <a:rPr lang="en-US" sz="1800" spc="15" dirty="0">
                <a:solidFill>
                  <a:srgbClr val="231F20"/>
                </a:solidFill>
                <a:latin typeface="Arial"/>
                <a:cs typeface="Arial"/>
              </a:rPr>
              <a:t>Particles are pushed by the fields on the grid, and the resulting fields are then calculated.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C765180-2ABE-B748-A797-DD9787B27A33}"/>
              </a:ext>
            </a:extLst>
          </p:cNvPr>
          <p:cNvSpPr txBox="1"/>
          <p:nvPr/>
        </p:nvSpPr>
        <p:spPr>
          <a:xfrm>
            <a:off x="20761659" y="5390337"/>
            <a:ext cx="3828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Average Energy of top 1000 macroparticles</a:t>
            </a:r>
          </a:p>
        </p:txBody>
      </p:sp>
      <p:sp>
        <p:nvSpPr>
          <p:cNvPr id="31" name="object 24">
            <a:extLst>
              <a:ext uri="{FF2B5EF4-FFF2-40B4-BE49-F238E27FC236}">
                <a16:creationId xmlns:a16="http://schemas.microsoft.com/office/drawing/2014/main" id="{88E831D4-4C7E-BB44-BEC5-95489E633833}"/>
              </a:ext>
            </a:extLst>
          </p:cNvPr>
          <p:cNvSpPr txBox="1"/>
          <p:nvPr/>
        </p:nvSpPr>
        <p:spPr>
          <a:xfrm>
            <a:off x="18256594" y="15600028"/>
            <a:ext cx="7643337" cy="1621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35">
              <a:spcAft>
                <a:spcPts val="928"/>
              </a:spcAft>
            </a:pPr>
            <a:r>
              <a:rPr lang="en-US" sz="2400" b="1" dirty="0">
                <a:solidFill>
                  <a:srgbClr val="231F20"/>
                </a:solidFill>
                <a:latin typeface="Arial"/>
                <a:cs typeface="Arial"/>
              </a:rPr>
              <a:t>Acknowledgements</a:t>
            </a:r>
          </a:p>
          <a:p>
            <a:pPr marL="305385" marR="9818" lvl="0" indent="-285750">
              <a:lnSpc>
                <a:spcPct val="102899"/>
              </a:lnSpc>
              <a:spcBef>
                <a:spcPts val="309"/>
              </a:spcBef>
              <a:buFont typeface="Arial" panose="020B0604020202020204" pitchFamily="34" charset="0"/>
              <a:buChar char="•"/>
            </a:pPr>
            <a:r>
              <a:rPr lang="en-US" sz="1800" spc="15" dirty="0">
                <a:solidFill>
                  <a:srgbClr val="231F20"/>
                </a:solidFill>
                <a:latin typeface="Arial"/>
                <a:cs typeface="Arial"/>
              </a:rPr>
              <a:t>Simulations were performed on the ASC Unity cluster at Ohio State University.</a:t>
            </a:r>
            <a:endParaRPr lang="en-US" sz="1500" spc="15" dirty="0">
              <a:solidFill>
                <a:srgbClr val="231F20"/>
              </a:solidFill>
              <a:latin typeface="Arial"/>
              <a:cs typeface="Arial"/>
            </a:endParaRPr>
          </a:p>
          <a:p>
            <a:pPr marL="305385" marR="9818" lvl="0" indent="-285750">
              <a:lnSpc>
                <a:spcPct val="102899"/>
              </a:lnSpc>
              <a:spcBef>
                <a:spcPts val="309"/>
              </a:spcBef>
              <a:buFont typeface="Arial" panose="020B0604020202020204" pitchFamily="34" charset="0"/>
              <a:buChar char="•"/>
            </a:pPr>
            <a:endParaRPr lang="en-US" sz="1500" spc="15" dirty="0">
              <a:solidFill>
                <a:srgbClr val="231F20"/>
              </a:solidFill>
              <a:latin typeface="Arial"/>
              <a:cs typeface="Arial"/>
            </a:endParaRPr>
          </a:p>
          <a:p>
            <a:pPr marL="305385" marR="9818" lvl="0" indent="-285750">
              <a:lnSpc>
                <a:spcPct val="102899"/>
              </a:lnSpc>
              <a:spcBef>
                <a:spcPts val="309"/>
              </a:spcBef>
              <a:buFont typeface="Arial" panose="020B0604020202020204" pitchFamily="34" charset="0"/>
              <a:buChar char="•"/>
            </a:pPr>
            <a:endParaRPr lang="en-US" sz="1500" dirty="0">
              <a:latin typeface="Arial"/>
              <a:cs typeface="Arial"/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EB00E2F-5199-4C4E-AE4C-84A20D97DC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0188" y="10960425"/>
            <a:ext cx="5882990" cy="466104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7EA8FD9-F22F-EA43-BB4C-9B4752E1EFD9}"/>
              </a:ext>
            </a:extLst>
          </p:cNvPr>
          <p:cNvSpPr txBox="1"/>
          <p:nvPr/>
        </p:nvSpPr>
        <p:spPr>
          <a:xfrm>
            <a:off x="23095619" y="10642200"/>
            <a:ext cx="2170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Proton Spectra at 200fs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8FF368-AE1F-9240-9C95-EF04534B0013}"/>
              </a:ext>
            </a:extLst>
          </p:cNvPr>
          <p:cNvSpPr txBox="1"/>
          <p:nvPr/>
        </p:nvSpPr>
        <p:spPr>
          <a:xfrm>
            <a:off x="10745615" y="6064011"/>
            <a:ext cx="484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50 fs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3CDF44-1E7A-2D41-BFF9-F6205C918172}"/>
              </a:ext>
            </a:extLst>
          </p:cNvPr>
          <p:cNvSpPr txBox="1"/>
          <p:nvPr/>
        </p:nvSpPr>
        <p:spPr>
          <a:xfrm>
            <a:off x="13079437" y="6064011"/>
            <a:ext cx="563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100 fs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F9E7D1-1F59-E341-A79B-1CCD4A919854}"/>
              </a:ext>
            </a:extLst>
          </p:cNvPr>
          <p:cNvSpPr txBox="1"/>
          <p:nvPr/>
        </p:nvSpPr>
        <p:spPr>
          <a:xfrm>
            <a:off x="15413259" y="6064011"/>
            <a:ext cx="563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150 fs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1F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5932</TotalTime>
  <Words>512</Words>
  <Application>Microsoft Macintosh PowerPoint</Application>
  <PresentationFormat>Custom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Using Computer Vision and Machine Learning to Detect Damage On Silicon Strip Sensors Nashad Rahman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Research Study Presenter name, Associates and Collaborators</dc:title>
  <cp:lastModifiedBy>Rahman, Nashad</cp:lastModifiedBy>
  <cp:revision>66</cp:revision>
  <cp:lastPrinted>2013-10-18T16:55:03Z</cp:lastPrinted>
  <dcterms:created xsi:type="dcterms:W3CDTF">2013-07-30T15:54:22Z</dcterms:created>
  <dcterms:modified xsi:type="dcterms:W3CDTF">2020-11-16T17:38:04Z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2013-07-30T00:00:00Z</vt:filetime>
  </property>
  <property fmtid="{D5CDD505-2E9C-101B-9397-08002B2CF9AE}" pid="3" name="LastSaved">
    <vt:filetime>2013-07-30T00:00:00Z</vt:filetime>
  </property>
</Properties>
</file>