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5"/>
  </p:notesMasterIdLst>
  <p:handoutMasterIdLst>
    <p:handoutMasterId r:id="rId26"/>
  </p:handoutMasterIdLst>
  <p:sldIdLst>
    <p:sldId id="289" r:id="rId5"/>
    <p:sldId id="313" r:id="rId6"/>
    <p:sldId id="290" r:id="rId7"/>
    <p:sldId id="292" r:id="rId8"/>
    <p:sldId id="293" r:id="rId9"/>
    <p:sldId id="294" r:id="rId10"/>
    <p:sldId id="295" r:id="rId11"/>
    <p:sldId id="296" r:id="rId12"/>
    <p:sldId id="297" r:id="rId13"/>
    <p:sldId id="298" r:id="rId14"/>
    <p:sldId id="300" r:id="rId15"/>
    <p:sldId id="302" r:id="rId16"/>
    <p:sldId id="303" r:id="rId17"/>
    <p:sldId id="305" r:id="rId18"/>
    <p:sldId id="306" r:id="rId19"/>
    <p:sldId id="307" r:id="rId20"/>
    <p:sldId id="308" r:id="rId21"/>
    <p:sldId id="309" r:id="rId22"/>
    <p:sldId id="311" r:id="rId23"/>
    <p:sldId id="2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52" autoAdjust="0"/>
  </p:normalViewPr>
  <p:slideViewPr>
    <p:cSldViewPr snapToGrid="0" showGuides="1">
      <p:cViewPr varScale="1">
        <p:scale>
          <a:sx n="91" d="100"/>
          <a:sy n="91" d="100"/>
        </p:scale>
        <p:origin x="-534" y="-114"/>
      </p:cViewPr>
      <p:guideLst>
        <p:guide orient="horz" pos="2328"/>
        <p:guide orient="horz" pos="624"/>
        <p:guide orient="horz" pos="4056"/>
        <p:guide pos="3864"/>
        <p:guide pos="7512"/>
        <p:guide pos="144"/>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pPr/>
              <a:t>11/11/2021</a:t>
            </a:fld>
            <a:endParaRPr lang="en-US" dirty="0"/>
          </a:p>
        </p:txBody>
      </p:sp>
      <p:sp>
        <p:nvSpPr>
          <p:cNvPr id="4" name="Footer Placeholder 3">
            <a:extLst>
              <a:ext uri="{FF2B5EF4-FFF2-40B4-BE49-F238E27FC236}">
                <a16:creationId xmlns=""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pPr/>
              <a:t>‹#›</a:t>
            </a:fld>
            <a:endParaRPr lang="en-US" dirty="0"/>
          </a:p>
        </p:txBody>
      </p:sp>
    </p:spTree>
    <p:extLst>
      <p:ext uri="{BB962C8B-B14F-4D97-AF65-F5344CB8AC3E}">
        <p14:creationId xmlns:p14="http://schemas.microsoft.com/office/powerpoint/2010/main" xmlns=""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pPr/>
              <a:t>11/11/2021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pPr/>
              <a:t>‹#›</a:t>
            </a:fld>
            <a:endParaRPr lang="en-US" dirty="0"/>
          </a:p>
        </p:txBody>
      </p:sp>
    </p:spTree>
    <p:extLst>
      <p:ext uri="{BB962C8B-B14F-4D97-AF65-F5344CB8AC3E}">
        <p14:creationId xmlns:p14="http://schemas.microsoft.com/office/powerpoint/2010/main" xmlns=""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pPr/>
              <a:t>20</a:t>
            </a:fld>
            <a:endParaRPr lang="en-US" dirty="0"/>
          </a:p>
        </p:txBody>
      </p:sp>
    </p:spTree>
    <p:extLst>
      <p:ext uri="{BB962C8B-B14F-4D97-AF65-F5344CB8AC3E}">
        <p14:creationId xmlns:p14="http://schemas.microsoft.com/office/powerpoint/2010/main" xmlns=""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pPr/>
              <a:t>11/11/2021</a:t>
            </a:fld>
            <a:endParaRPr lang="en-US" dirty="0"/>
          </a:p>
        </p:txBody>
      </p:sp>
      <p:sp>
        <p:nvSpPr>
          <p:cNvPr id="5" name="Footer Placeholder 4">
            <a:extLst>
              <a:ext uri="{FF2B5EF4-FFF2-40B4-BE49-F238E27FC236}">
                <a16:creationId xmlns=""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xmlns=""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F7B869-BFB2-4C20-8AB1-46704BB3D177}"/>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19F007DB-4F12-4428-9C48-5120DF07046D}"/>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pPr/>
              <a:t>11/11/2021</a:t>
            </a:fld>
            <a:endParaRPr lang="en-US" dirty="0"/>
          </a:p>
        </p:txBody>
      </p:sp>
      <p:sp>
        <p:nvSpPr>
          <p:cNvPr id="5" name="Footer Placeholder 4">
            <a:extLst>
              <a:ext uri="{FF2B5EF4-FFF2-40B4-BE49-F238E27FC236}">
                <a16:creationId xmlns=""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xmlns=""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pPr/>
              <a:t>11/11/2021</a:t>
            </a:fld>
            <a:endParaRPr lang="en-US" dirty="0"/>
          </a:p>
        </p:txBody>
      </p:sp>
      <p:sp>
        <p:nvSpPr>
          <p:cNvPr id="5" name="Footer Placeholder 4">
            <a:extLst>
              <a:ext uri="{FF2B5EF4-FFF2-40B4-BE49-F238E27FC236}">
                <a16:creationId xmlns=""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xmlns=""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807FBE-061D-452C-A8A6-213063CFD67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433A3535-1708-499D-B5D2-7D8F9FD182D0}"/>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pPr/>
              <a:t>11/11/2021</a:t>
            </a:fld>
            <a:endParaRPr lang="en-US" dirty="0"/>
          </a:p>
        </p:txBody>
      </p:sp>
      <p:sp>
        <p:nvSpPr>
          <p:cNvPr id="5" name="Footer Placeholder 4">
            <a:extLst>
              <a:ext uri="{FF2B5EF4-FFF2-40B4-BE49-F238E27FC236}">
                <a16:creationId xmlns=""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xmlns=""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pPr/>
              <a:t>11/11/2021</a:t>
            </a:fld>
            <a:endParaRPr lang="en-US" dirty="0"/>
          </a:p>
        </p:txBody>
      </p:sp>
      <p:sp>
        <p:nvSpPr>
          <p:cNvPr id="5" name="Footer Placeholder 4">
            <a:extLst>
              <a:ext uri="{FF2B5EF4-FFF2-40B4-BE49-F238E27FC236}">
                <a16:creationId xmlns=""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xmlns=""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CC9BDC-6F21-4EF5-A8DD-E35E27EACA5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pPr/>
              <a:t>11/11/2021</a:t>
            </a:fld>
            <a:endParaRPr lang="en-US" dirty="0"/>
          </a:p>
        </p:txBody>
      </p:sp>
      <p:sp>
        <p:nvSpPr>
          <p:cNvPr id="6" name="Footer Placeholder 5">
            <a:extLst>
              <a:ext uri="{FF2B5EF4-FFF2-40B4-BE49-F238E27FC236}">
                <a16:creationId xmlns=""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xmlns=""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pPr/>
              <a:t>11/11/2021</a:t>
            </a:fld>
            <a:endParaRPr lang="en-US" dirty="0"/>
          </a:p>
        </p:txBody>
      </p:sp>
      <p:sp>
        <p:nvSpPr>
          <p:cNvPr id="8" name="Footer Placeholder 7">
            <a:extLst>
              <a:ext uri="{FF2B5EF4-FFF2-40B4-BE49-F238E27FC236}">
                <a16:creationId xmlns=""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xmlns=""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0E367-8DA0-4655-BCBC-F4280D8642CD}"/>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pPr/>
              <a:t>11/11/2021</a:t>
            </a:fld>
            <a:endParaRPr lang="en-US" dirty="0"/>
          </a:p>
        </p:txBody>
      </p:sp>
      <p:sp>
        <p:nvSpPr>
          <p:cNvPr id="4" name="Footer Placeholder 3">
            <a:extLst>
              <a:ext uri="{FF2B5EF4-FFF2-40B4-BE49-F238E27FC236}">
                <a16:creationId xmlns=""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xmlns=""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pPr/>
              <a:t>11/11/2021</a:t>
            </a:fld>
            <a:endParaRPr lang="en-US" dirty="0"/>
          </a:p>
        </p:txBody>
      </p:sp>
      <p:sp>
        <p:nvSpPr>
          <p:cNvPr id="3" name="Footer Placeholder 2">
            <a:extLst>
              <a:ext uri="{FF2B5EF4-FFF2-40B4-BE49-F238E27FC236}">
                <a16:creationId xmlns=""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xmlns=""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pPr/>
              <a:t>11/11/2021</a:t>
            </a:fld>
            <a:endParaRPr lang="en-US" dirty="0"/>
          </a:p>
        </p:txBody>
      </p:sp>
      <p:sp>
        <p:nvSpPr>
          <p:cNvPr id="6" name="Footer Placeholder 5">
            <a:extLst>
              <a:ext uri="{FF2B5EF4-FFF2-40B4-BE49-F238E27FC236}">
                <a16:creationId xmlns=""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xmlns=""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pPr/>
              <a:t>11/11/2021</a:t>
            </a:fld>
            <a:endParaRPr lang="en-US" dirty="0"/>
          </a:p>
        </p:txBody>
      </p:sp>
      <p:sp>
        <p:nvSpPr>
          <p:cNvPr id="6" name="Footer Placeholder 5">
            <a:extLst>
              <a:ext uri="{FF2B5EF4-FFF2-40B4-BE49-F238E27FC236}">
                <a16:creationId xmlns=""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xmlns=""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pPr/>
              <a:t>11/11/2021</a:t>
            </a:fld>
            <a:endParaRPr lang="en-US" dirty="0"/>
          </a:p>
        </p:txBody>
      </p:sp>
      <p:sp>
        <p:nvSpPr>
          <p:cNvPr id="5" name="Footer Placeholder 4">
            <a:extLst>
              <a:ext uri="{FF2B5EF4-FFF2-40B4-BE49-F238E27FC236}">
                <a16:creationId xmlns=""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pPr/>
              <a:t>‹#›</a:t>
            </a:fld>
            <a:endParaRPr lang="en-US" dirty="0"/>
          </a:p>
        </p:txBody>
      </p:sp>
    </p:spTree>
    <p:extLst>
      <p:ext uri="{BB962C8B-B14F-4D97-AF65-F5344CB8AC3E}">
        <p14:creationId xmlns:p14="http://schemas.microsoft.com/office/powerpoint/2010/main" xmlns=""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845796" y="362309"/>
            <a:ext cx="4792659" cy="707886"/>
          </a:xfrm>
          <a:prstGeom prst="rect">
            <a:avLst/>
          </a:prstGeom>
        </p:spPr>
        <p:txBody>
          <a:bodyPr wrap="none">
            <a:spAutoFit/>
          </a:bodyPr>
          <a:lstStyle/>
          <a:p>
            <a:r>
              <a:rPr lang="en-US" sz="4000" b="1" dirty="0">
                <a:solidFill>
                  <a:schemeClr val="bg1"/>
                </a:solidFill>
              </a:rPr>
              <a:t>ACKNOWLEDGMENT</a:t>
            </a:r>
            <a:endParaRPr lang="x-none" sz="4000" b="1" dirty="0">
              <a:solidFill>
                <a:schemeClr val="bg1"/>
              </a:solidFill>
            </a:endParaRPr>
          </a:p>
        </p:txBody>
      </p:sp>
      <p:pic>
        <p:nvPicPr>
          <p:cNvPr id="10" name="Picture 9"/>
          <p:cNvPicPr>
            <a:picLocks noChangeAspect="1"/>
          </p:cNvPicPr>
          <p:nvPr/>
        </p:nvPicPr>
        <p:blipFill>
          <a:blip r:embed="rId2" cstate="print"/>
          <a:stretch>
            <a:fillRect/>
          </a:stretch>
        </p:blipFill>
        <p:spPr>
          <a:xfrm>
            <a:off x="0" y="0"/>
            <a:ext cx="12192000" cy="6858000"/>
          </a:xfrm>
          <a:prstGeom prst="rect">
            <a:avLst/>
          </a:prstGeom>
        </p:spPr>
      </p:pic>
      <p:sp>
        <p:nvSpPr>
          <p:cNvPr id="11" name="Rectangle 10"/>
          <p:cNvSpPr/>
          <p:nvPr/>
        </p:nvSpPr>
        <p:spPr>
          <a:xfrm>
            <a:off x="1546480" y="362309"/>
            <a:ext cx="8494143" cy="1569660"/>
          </a:xfrm>
          <a:prstGeom prst="rect">
            <a:avLst/>
          </a:prstGeom>
        </p:spPr>
        <p:txBody>
          <a:bodyPr wrap="square">
            <a:spAutoFit/>
          </a:bodyPr>
          <a:lstStyle/>
          <a:p>
            <a:r>
              <a:rPr lang="en-US" sz="4800" dirty="0">
                <a:solidFill>
                  <a:schemeClr val="bg1"/>
                </a:solidFill>
              </a:rPr>
              <a:t>USED CAR PRICE PREDICTION</a:t>
            </a:r>
            <a:br>
              <a:rPr lang="en-US" sz="4800" dirty="0">
                <a:solidFill>
                  <a:schemeClr val="bg1"/>
                </a:solidFill>
              </a:rPr>
            </a:br>
            <a:r>
              <a:rPr lang="en-US" sz="4800" dirty="0" smtClean="0">
                <a:solidFill>
                  <a:schemeClr val="bg1"/>
                </a:solidFill>
              </a:rPr>
              <a:t>PROJECT </a:t>
            </a:r>
            <a:r>
              <a:rPr lang="en-US" sz="4800" dirty="0">
                <a:solidFill>
                  <a:schemeClr val="bg1"/>
                </a:solidFill>
              </a:rPr>
              <a:t>REPORT</a:t>
            </a:r>
            <a:endParaRPr lang="x-none" sz="4800" dirty="0">
              <a:solidFill>
                <a:schemeClr val="bg1"/>
              </a:solidFill>
            </a:endParaRPr>
          </a:p>
        </p:txBody>
      </p:sp>
      <p:sp>
        <p:nvSpPr>
          <p:cNvPr id="12" name="Rectangle 11"/>
          <p:cNvSpPr/>
          <p:nvPr/>
        </p:nvSpPr>
        <p:spPr>
          <a:xfrm>
            <a:off x="8638456" y="5572990"/>
            <a:ext cx="3404020" cy="954107"/>
          </a:xfrm>
          <a:prstGeom prst="rect">
            <a:avLst/>
          </a:prstGeom>
        </p:spPr>
        <p:txBody>
          <a:bodyPr wrap="square">
            <a:spAutoFit/>
          </a:bodyPr>
          <a:lstStyle/>
          <a:p>
            <a:r>
              <a:rPr lang="en-US" sz="2800" b="1" dirty="0"/>
              <a:t>SUBMITTED BY: </a:t>
            </a:r>
          </a:p>
          <a:p>
            <a:r>
              <a:rPr lang="en-US" sz="2800" b="1" dirty="0"/>
              <a:t>NASHEED ASAD</a:t>
            </a:r>
          </a:p>
        </p:txBody>
      </p:sp>
    </p:spTree>
    <p:extLst>
      <p:ext uri="{BB962C8B-B14F-4D97-AF65-F5344CB8AC3E}">
        <p14:creationId xmlns:p14="http://schemas.microsoft.com/office/powerpoint/2010/main" xmlns="" val="2869571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239791" y="189781"/>
            <a:ext cx="5310371" cy="2563929"/>
          </a:xfrm>
          <a:prstGeom prst="rect">
            <a:avLst/>
          </a:prstGeom>
        </p:spPr>
      </p:pic>
      <p:pic>
        <p:nvPicPr>
          <p:cNvPr id="3" name="Picture 2"/>
          <p:cNvPicPr>
            <a:picLocks noChangeAspect="1"/>
          </p:cNvPicPr>
          <p:nvPr/>
        </p:nvPicPr>
        <p:blipFill>
          <a:blip r:embed="rId3" cstate="print"/>
          <a:stretch>
            <a:fillRect/>
          </a:stretch>
        </p:blipFill>
        <p:spPr>
          <a:xfrm>
            <a:off x="6433323" y="189781"/>
            <a:ext cx="4457016" cy="2290660"/>
          </a:xfrm>
          <a:prstGeom prst="rect">
            <a:avLst/>
          </a:prstGeom>
        </p:spPr>
      </p:pic>
      <p:pic>
        <p:nvPicPr>
          <p:cNvPr id="4" name="Picture 3"/>
          <p:cNvPicPr>
            <a:picLocks noChangeAspect="1"/>
          </p:cNvPicPr>
          <p:nvPr/>
        </p:nvPicPr>
        <p:blipFill>
          <a:blip r:embed="rId4" cstate="print"/>
          <a:stretch>
            <a:fillRect/>
          </a:stretch>
        </p:blipFill>
        <p:spPr>
          <a:xfrm>
            <a:off x="250301" y="3075344"/>
            <a:ext cx="4878747" cy="1454615"/>
          </a:xfrm>
          <a:prstGeom prst="rect">
            <a:avLst/>
          </a:prstGeom>
        </p:spPr>
      </p:pic>
      <p:pic>
        <p:nvPicPr>
          <p:cNvPr id="5" name="Picture 4"/>
          <p:cNvPicPr>
            <a:picLocks noChangeAspect="1"/>
          </p:cNvPicPr>
          <p:nvPr/>
        </p:nvPicPr>
        <p:blipFill>
          <a:blip r:embed="rId5" cstate="print"/>
          <a:stretch>
            <a:fillRect/>
          </a:stretch>
        </p:blipFill>
        <p:spPr>
          <a:xfrm>
            <a:off x="223538" y="5113616"/>
            <a:ext cx="5357456" cy="1413308"/>
          </a:xfrm>
          <a:prstGeom prst="rect">
            <a:avLst/>
          </a:prstGeom>
        </p:spPr>
      </p:pic>
      <p:sp>
        <p:nvSpPr>
          <p:cNvPr id="6" name="TextBox 5"/>
          <p:cNvSpPr txBox="1"/>
          <p:nvPr/>
        </p:nvSpPr>
        <p:spPr>
          <a:xfrm>
            <a:off x="6537434" y="5328745"/>
            <a:ext cx="5108027" cy="1200329"/>
          </a:xfrm>
          <a:prstGeom prst="rect">
            <a:avLst/>
          </a:prstGeom>
          <a:noFill/>
        </p:spPr>
        <p:txBody>
          <a:bodyPr wrap="square" rtlCol="0">
            <a:spAutoFit/>
          </a:bodyPr>
          <a:lstStyle/>
          <a:p>
            <a:r>
              <a:rPr lang="en-US" dirty="0" smtClean="0"/>
              <a:t>We have removed Outliers present in </a:t>
            </a:r>
            <a:r>
              <a:rPr lang="en-US" dirty="0" err="1" smtClean="0"/>
              <a:t>KilometersDriven</a:t>
            </a:r>
            <a:r>
              <a:rPr lang="en-US" dirty="0" smtClean="0"/>
              <a:t> which was the only numerical data in the original dataset. And then we have corrected the </a:t>
            </a:r>
            <a:r>
              <a:rPr lang="en-US" dirty="0" err="1" smtClean="0"/>
              <a:t>skewness</a:t>
            </a:r>
            <a:r>
              <a:rPr lang="en-US" dirty="0" smtClean="0"/>
              <a:t> of the variable too.</a:t>
            </a:r>
            <a:endParaRPr lang="en-US" dirty="0"/>
          </a:p>
        </p:txBody>
      </p:sp>
      <p:pic>
        <p:nvPicPr>
          <p:cNvPr id="7" name="Picture 6"/>
          <p:cNvPicPr>
            <a:picLocks noChangeAspect="1"/>
          </p:cNvPicPr>
          <p:nvPr/>
        </p:nvPicPr>
        <p:blipFill>
          <a:blip r:embed="rId6" cstate="print"/>
          <a:stretch>
            <a:fillRect/>
          </a:stretch>
        </p:blipFill>
        <p:spPr>
          <a:xfrm>
            <a:off x="6528907" y="2756252"/>
            <a:ext cx="5175731" cy="2131059"/>
          </a:xfrm>
          <a:prstGeom prst="rect">
            <a:avLst/>
          </a:prstGeom>
        </p:spPr>
      </p:pic>
    </p:spTree>
    <p:extLst>
      <p:ext uri="{BB962C8B-B14F-4D97-AF65-F5344CB8AC3E}">
        <p14:creationId xmlns:p14="http://schemas.microsoft.com/office/powerpoint/2010/main" xmlns="" val="1441250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22167" y="423397"/>
            <a:ext cx="5890652" cy="461665"/>
          </a:xfrm>
          <a:prstGeom prst="rect">
            <a:avLst/>
          </a:prstGeom>
        </p:spPr>
        <p:txBody>
          <a:bodyPr wrap="none">
            <a:spAutoFit/>
          </a:bodyPr>
          <a:lstStyle/>
          <a:p>
            <a:r>
              <a:rPr lang="en-US" sz="2400" b="1" dirty="0"/>
              <a:t>MODELS DEVELOPMENT AND EVALUATION</a:t>
            </a:r>
            <a:endParaRPr lang="x-none" sz="2400" b="1" dirty="0"/>
          </a:p>
        </p:txBody>
      </p:sp>
      <p:pic>
        <p:nvPicPr>
          <p:cNvPr id="7" name="Picture 6"/>
          <p:cNvPicPr>
            <a:picLocks noChangeAspect="1"/>
          </p:cNvPicPr>
          <p:nvPr/>
        </p:nvPicPr>
        <p:blipFill>
          <a:blip r:embed="rId2" cstate="print"/>
          <a:stretch>
            <a:fillRect/>
          </a:stretch>
        </p:blipFill>
        <p:spPr>
          <a:xfrm>
            <a:off x="210801" y="1014656"/>
            <a:ext cx="4353465" cy="753858"/>
          </a:xfrm>
          <a:prstGeom prst="rect">
            <a:avLst/>
          </a:prstGeom>
        </p:spPr>
      </p:pic>
      <p:pic>
        <p:nvPicPr>
          <p:cNvPr id="8" name="Picture 7"/>
          <p:cNvPicPr>
            <a:picLocks noChangeAspect="1"/>
          </p:cNvPicPr>
          <p:nvPr/>
        </p:nvPicPr>
        <p:blipFill>
          <a:blip r:embed="rId3" cstate="print"/>
          <a:stretch>
            <a:fillRect/>
          </a:stretch>
        </p:blipFill>
        <p:spPr>
          <a:xfrm>
            <a:off x="177308" y="2133600"/>
            <a:ext cx="6517782" cy="4200000"/>
          </a:xfrm>
          <a:prstGeom prst="rect">
            <a:avLst/>
          </a:prstGeom>
        </p:spPr>
      </p:pic>
      <p:pic>
        <p:nvPicPr>
          <p:cNvPr id="9" name="Picture 8"/>
          <p:cNvPicPr>
            <a:picLocks noChangeAspect="1"/>
          </p:cNvPicPr>
          <p:nvPr/>
        </p:nvPicPr>
        <p:blipFill>
          <a:blip r:embed="rId4" cstate="print"/>
          <a:stretch>
            <a:fillRect/>
          </a:stretch>
        </p:blipFill>
        <p:spPr>
          <a:xfrm>
            <a:off x="2384479" y="4213307"/>
            <a:ext cx="9511795" cy="2282086"/>
          </a:xfrm>
          <a:prstGeom prst="rect">
            <a:avLst/>
          </a:prstGeom>
        </p:spPr>
      </p:pic>
      <p:sp>
        <p:nvSpPr>
          <p:cNvPr id="10" name="TextBox 9"/>
          <p:cNvSpPr txBox="1"/>
          <p:nvPr/>
        </p:nvSpPr>
        <p:spPr>
          <a:xfrm>
            <a:off x="7325710" y="1418897"/>
            <a:ext cx="4540469" cy="2308324"/>
          </a:xfrm>
          <a:prstGeom prst="rect">
            <a:avLst/>
          </a:prstGeom>
          <a:noFill/>
        </p:spPr>
        <p:txBody>
          <a:bodyPr wrap="square" rtlCol="0">
            <a:spAutoFit/>
          </a:bodyPr>
          <a:lstStyle/>
          <a:p>
            <a:pPr>
              <a:buFont typeface="Arial" pitchFamily="34" charset="0"/>
              <a:buChar char="•"/>
            </a:pPr>
            <a:r>
              <a:rPr lang="en-US" dirty="0" smtClean="0"/>
              <a:t> Separated dependent and independent variables.</a:t>
            </a:r>
          </a:p>
          <a:p>
            <a:pPr>
              <a:buFont typeface="Arial" pitchFamily="34" charset="0"/>
              <a:buChar char="•"/>
            </a:pPr>
            <a:endParaRPr lang="en-US" dirty="0" smtClean="0"/>
          </a:p>
          <a:p>
            <a:pPr>
              <a:buFont typeface="Arial" pitchFamily="34" charset="0"/>
              <a:buChar char="•"/>
            </a:pPr>
            <a:r>
              <a:rPr lang="en-US" dirty="0" smtClean="0"/>
              <a:t> Standardized and looked for </a:t>
            </a:r>
            <a:r>
              <a:rPr lang="en-US" dirty="0" err="1" smtClean="0"/>
              <a:t>multicolimearity</a:t>
            </a:r>
            <a:r>
              <a:rPr lang="en-US" dirty="0" smtClean="0"/>
              <a:t>. Found none.</a:t>
            </a:r>
          </a:p>
          <a:p>
            <a:pPr>
              <a:buFont typeface="Arial" pitchFamily="34" charset="0"/>
              <a:buChar char="•"/>
            </a:pPr>
            <a:endParaRPr lang="en-US" dirty="0" smtClean="0"/>
          </a:p>
          <a:p>
            <a:pPr>
              <a:buFont typeface="Arial" pitchFamily="34" charset="0"/>
              <a:buChar char="•"/>
            </a:pPr>
            <a:r>
              <a:rPr lang="en-US" dirty="0" smtClean="0"/>
              <a:t> Checked for best random state to find the best accuracy.</a:t>
            </a:r>
            <a:endParaRPr lang="en-US" dirty="0"/>
          </a:p>
        </p:txBody>
      </p:sp>
    </p:spTree>
    <p:extLst>
      <p:ext uri="{BB962C8B-B14F-4D97-AF65-F5344CB8AC3E}">
        <p14:creationId xmlns:p14="http://schemas.microsoft.com/office/powerpoint/2010/main" xmlns="" val="2912506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370954" y="196864"/>
            <a:ext cx="4560739" cy="6361592"/>
          </a:xfrm>
          <a:prstGeom prst="rect">
            <a:avLst/>
          </a:prstGeom>
        </p:spPr>
      </p:pic>
      <p:sp>
        <p:nvSpPr>
          <p:cNvPr id="3" name="Rectangle 2"/>
          <p:cNvSpPr/>
          <p:nvPr/>
        </p:nvSpPr>
        <p:spPr>
          <a:xfrm>
            <a:off x="5671224" y="2385257"/>
            <a:ext cx="5888965" cy="2246769"/>
          </a:xfrm>
          <a:prstGeom prst="rect">
            <a:avLst/>
          </a:prstGeom>
        </p:spPr>
        <p:txBody>
          <a:bodyPr wrap="square">
            <a:spAutoFit/>
          </a:bodyPr>
          <a:lstStyle/>
          <a:p>
            <a:r>
              <a:rPr lang="en-US" sz="2000" dirty="0" smtClean="0"/>
              <a:t>We have used 5 different algorithms to test our dataset:</a:t>
            </a:r>
          </a:p>
          <a:p>
            <a:pPr lvl="1">
              <a:buFont typeface="Arial" pitchFamily="34" charset="0"/>
              <a:buChar char="•"/>
            </a:pPr>
            <a:r>
              <a:rPr lang="en-US" sz="2000" dirty="0" smtClean="0"/>
              <a:t> </a:t>
            </a:r>
            <a:r>
              <a:rPr lang="en-US" sz="2000" dirty="0" smtClean="0"/>
              <a:t>Decision Tree </a:t>
            </a:r>
            <a:r>
              <a:rPr lang="en-US" sz="2000" dirty="0" err="1" smtClean="0"/>
              <a:t>Regressor</a:t>
            </a:r>
            <a:r>
              <a:rPr lang="en-US" sz="2000" dirty="0" smtClean="0"/>
              <a:t>: 96%</a:t>
            </a:r>
          </a:p>
          <a:p>
            <a:pPr lvl="1">
              <a:buFont typeface="Arial" pitchFamily="34" charset="0"/>
              <a:buChar char="•"/>
            </a:pPr>
            <a:r>
              <a:rPr lang="en-US" sz="2000" dirty="0" smtClean="0"/>
              <a:t> </a:t>
            </a:r>
            <a:r>
              <a:rPr lang="en-US" sz="2000" dirty="0" smtClean="0"/>
              <a:t>Random Forest </a:t>
            </a:r>
            <a:r>
              <a:rPr lang="en-US" sz="2000" dirty="0" err="1" smtClean="0"/>
              <a:t>Regressor</a:t>
            </a:r>
            <a:r>
              <a:rPr lang="en-US" sz="2000" dirty="0" smtClean="0"/>
              <a:t>: 95%</a:t>
            </a:r>
          </a:p>
          <a:p>
            <a:pPr lvl="1">
              <a:buFont typeface="Arial" pitchFamily="34" charset="0"/>
              <a:buChar char="•"/>
            </a:pPr>
            <a:r>
              <a:rPr lang="en-US" sz="2000" dirty="0" smtClean="0"/>
              <a:t> </a:t>
            </a:r>
            <a:r>
              <a:rPr lang="en-US" sz="2000" dirty="0" smtClean="0"/>
              <a:t>K-Neighbors </a:t>
            </a:r>
            <a:r>
              <a:rPr lang="en-US" sz="2000" dirty="0" err="1" smtClean="0"/>
              <a:t>Regressor</a:t>
            </a:r>
            <a:r>
              <a:rPr lang="en-US" sz="2000" dirty="0" smtClean="0"/>
              <a:t>: 66%</a:t>
            </a:r>
          </a:p>
          <a:p>
            <a:pPr lvl="1">
              <a:buFont typeface="Arial" pitchFamily="34" charset="0"/>
              <a:buChar char="•"/>
            </a:pPr>
            <a:r>
              <a:rPr lang="en-US" sz="2000" dirty="0" smtClean="0"/>
              <a:t> </a:t>
            </a:r>
            <a:r>
              <a:rPr lang="en-US" sz="2000" dirty="0" err="1" smtClean="0"/>
              <a:t>Ada</a:t>
            </a:r>
            <a:r>
              <a:rPr lang="en-US" sz="2000" dirty="0" smtClean="0"/>
              <a:t> Boost </a:t>
            </a:r>
            <a:r>
              <a:rPr lang="en-US" sz="2000" dirty="0" err="1" smtClean="0"/>
              <a:t>Regressor</a:t>
            </a:r>
            <a:r>
              <a:rPr lang="en-US" sz="2000" dirty="0" smtClean="0"/>
              <a:t>: 21%</a:t>
            </a:r>
          </a:p>
          <a:p>
            <a:pPr lvl="1">
              <a:buFont typeface="Arial" pitchFamily="34" charset="0"/>
              <a:buChar char="•"/>
            </a:pPr>
            <a:r>
              <a:rPr lang="en-US" sz="2000" dirty="0" smtClean="0"/>
              <a:t> </a:t>
            </a:r>
            <a:r>
              <a:rPr lang="en-US" sz="2000" dirty="0" smtClean="0"/>
              <a:t>Gradient Boosting </a:t>
            </a:r>
            <a:r>
              <a:rPr lang="en-US" sz="2000" dirty="0" err="1" smtClean="0"/>
              <a:t>Regressor</a:t>
            </a:r>
            <a:r>
              <a:rPr lang="en-US" sz="2000" dirty="0" smtClean="0"/>
              <a:t>: 86%</a:t>
            </a:r>
            <a:endParaRPr lang="x-none" sz="2000" dirty="0"/>
          </a:p>
        </p:txBody>
      </p:sp>
      <p:pic>
        <p:nvPicPr>
          <p:cNvPr id="4" name="Picture 3"/>
          <p:cNvPicPr>
            <a:picLocks noChangeAspect="1"/>
          </p:cNvPicPr>
          <p:nvPr/>
        </p:nvPicPr>
        <p:blipFill>
          <a:blip r:embed="rId3" cstate="print"/>
          <a:stretch>
            <a:fillRect/>
          </a:stretch>
        </p:blipFill>
        <p:spPr>
          <a:xfrm>
            <a:off x="5344623" y="197611"/>
            <a:ext cx="5975018" cy="1841395"/>
          </a:xfrm>
          <a:prstGeom prst="rect">
            <a:avLst/>
          </a:prstGeom>
        </p:spPr>
      </p:pic>
      <p:sp>
        <p:nvSpPr>
          <p:cNvPr id="5" name="TextBox 4"/>
          <p:cNvSpPr txBox="1"/>
          <p:nvPr/>
        </p:nvSpPr>
        <p:spPr>
          <a:xfrm>
            <a:off x="5717628" y="5108028"/>
            <a:ext cx="5791200" cy="923330"/>
          </a:xfrm>
          <a:prstGeom prst="rect">
            <a:avLst/>
          </a:prstGeom>
          <a:noFill/>
        </p:spPr>
        <p:txBody>
          <a:bodyPr wrap="square" rtlCol="0">
            <a:spAutoFit/>
          </a:bodyPr>
          <a:lstStyle/>
          <a:p>
            <a:r>
              <a:rPr lang="en-US" dirty="0" smtClean="0"/>
              <a:t>After performing cross validation, we find Random Forest </a:t>
            </a:r>
            <a:r>
              <a:rPr lang="en-US" dirty="0" err="1" smtClean="0"/>
              <a:t>Regressor</a:t>
            </a:r>
            <a:r>
              <a:rPr lang="en-US" dirty="0" smtClean="0"/>
              <a:t> as our best model as it gives the least difference between r2 score and cross validation scores.</a:t>
            </a:r>
            <a:endParaRPr lang="en-US" dirty="0"/>
          </a:p>
        </p:txBody>
      </p:sp>
    </p:spTree>
    <p:extLst>
      <p:ext uri="{BB962C8B-B14F-4D97-AF65-F5344CB8AC3E}">
        <p14:creationId xmlns:p14="http://schemas.microsoft.com/office/powerpoint/2010/main" xmlns="" val="550444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stretch>
            <a:fillRect/>
          </a:stretch>
        </p:blipFill>
        <p:spPr>
          <a:xfrm>
            <a:off x="331175" y="292575"/>
            <a:ext cx="6920963" cy="1682473"/>
          </a:xfrm>
          <a:prstGeom prst="rect">
            <a:avLst/>
          </a:prstGeom>
        </p:spPr>
      </p:pic>
      <p:pic>
        <p:nvPicPr>
          <p:cNvPr id="6" name="Picture 5"/>
          <p:cNvPicPr>
            <a:picLocks noChangeAspect="1"/>
          </p:cNvPicPr>
          <p:nvPr/>
        </p:nvPicPr>
        <p:blipFill>
          <a:blip r:embed="rId3" cstate="print"/>
          <a:stretch>
            <a:fillRect/>
          </a:stretch>
        </p:blipFill>
        <p:spPr>
          <a:xfrm>
            <a:off x="201275" y="2055268"/>
            <a:ext cx="9037318" cy="4244196"/>
          </a:xfrm>
          <a:prstGeom prst="rect">
            <a:avLst/>
          </a:prstGeom>
        </p:spPr>
      </p:pic>
      <p:sp>
        <p:nvSpPr>
          <p:cNvPr id="7" name="TextBox 6"/>
          <p:cNvSpPr txBox="1"/>
          <p:nvPr/>
        </p:nvSpPr>
        <p:spPr>
          <a:xfrm>
            <a:off x="5370786" y="4719145"/>
            <a:ext cx="5812221" cy="1200329"/>
          </a:xfrm>
          <a:prstGeom prst="rect">
            <a:avLst/>
          </a:prstGeom>
          <a:noFill/>
        </p:spPr>
        <p:txBody>
          <a:bodyPr wrap="square" rtlCol="0">
            <a:spAutoFit/>
          </a:bodyPr>
          <a:lstStyle/>
          <a:p>
            <a:r>
              <a:rPr lang="en-US" dirty="0" smtClean="0"/>
              <a:t>W</a:t>
            </a:r>
            <a:r>
              <a:rPr lang="en-US" dirty="0" smtClean="0"/>
              <a:t>e have performed </a:t>
            </a:r>
            <a:r>
              <a:rPr lang="en-US" dirty="0" err="1" smtClean="0"/>
              <a:t>hyperparameter</a:t>
            </a:r>
            <a:r>
              <a:rPr lang="en-US" dirty="0" smtClean="0"/>
              <a:t> tuning on our best model </a:t>
            </a:r>
            <a:r>
              <a:rPr lang="en-US" dirty="0" smtClean="0"/>
              <a:t>to check </a:t>
            </a:r>
            <a:r>
              <a:rPr lang="en-US" dirty="0" smtClean="0"/>
              <a:t>if we can increase our </a:t>
            </a:r>
            <a:r>
              <a:rPr lang="en-US" dirty="0" smtClean="0"/>
              <a:t>accuracy. What we found is our model was over fitting since it gives a final accuracy of 85%.</a:t>
            </a:r>
            <a:endParaRPr lang="en-US" dirty="0"/>
          </a:p>
        </p:txBody>
      </p:sp>
    </p:spTree>
    <p:extLst>
      <p:ext uri="{BB962C8B-B14F-4D97-AF65-F5344CB8AC3E}">
        <p14:creationId xmlns:p14="http://schemas.microsoft.com/office/powerpoint/2010/main" xmlns="" val="4073600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97145" y="189186"/>
            <a:ext cx="3312543" cy="677108"/>
          </a:xfrm>
          <a:prstGeom prst="rect">
            <a:avLst/>
          </a:prstGeom>
        </p:spPr>
        <p:txBody>
          <a:bodyPr wrap="square">
            <a:spAutoFit/>
          </a:bodyPr>
          <a:lstStyle/>
          <a:p>
            <a:pPr algn="ctr"/>
            <a:r>
              <a:rPr lang="en-US" sz="2000" b="1" dirty="0"/>
              <a:t>Visualizations</a:t>
            </a:r>
          </a:p>
          <a:p>
            <a:r>
              <a:rPr lang="en-US" dirty="0"/>
              <a:t> </a:t>
            </a:r>
          </a:p>
        </p:txBody>
      </p:sp>
      <p:pic>
        <p:nvPicPr>
          <p:cNvPr id="3" name="Picture 2"/>
          <p:cNvPicPr>
            <a:picLocks noChangeAspect="1"/>
          </p:cNvPicPr>
          <p:nvPr/>
        </p:nvPicPr>
        <p:blipFill>
          <a:blip r:embed="rId2" cstate="print"/>
          <a:stretch>
            <a:fillRect/>
          </a:stretch>
        </p:blipFill>
        <p:spPr>
          <a:xfrm>
            <a:off x="287297" y="974780"/>
            <a:ext cx="4293825" cy="771934"/>
          </a:xfrm>
          <a:prstGeom prst="rect">
            <a:avLst/>
          </a:prstGeom>
        </p:spPr>
      </p:pic>
      <p:pic>
        <p:nvPicPr>
          <p:cNvPr id="4" name="Picture 3"/>
          <p:cNvPicPr>
            <a:picLocks noChangeAspect="1"/>
          </p:cNvPicPr>
          <p:nvPr/>
        </p:nvPicPr>
        <p:blipFill>
          <a:blip r:embed="rId3" cstate="print"/>
          <a:stretch>
            <a:fillRect/>
          </a:stretch>
        </p:blipFill>
        <p:spPr>
          <a:xfrm>
            <a:off x="129641" y="1968013"/>
            <a:ext cx="6088119" cy="3312543"/>
          </a:xfrm>
          <a:prstGeom prst="rect">
            <a:avLst/>
          </a:prstGeom>
        </p:spPr>
      </p:pic>
      <p:pic>
        <p:nvPicPr>
          <p:cNvPr id="5" name="Picture 4"/>
          <p:cNvPicPr>
            <a:picLocks noChangeAspect="1"/>
          </p:cNvPicPr>
          <p:nvPr/>
        </p:nvPicPr>
        <p:blipFill>
          <a:blip r:embed="rId4" cstate="print"/>
          <a:stretch>
            <a:fillRect/>
          </a:stretch>
        </p:blipFill>
        <p:spPr>
          <a:xfrm>
            <a:off x="6228272" y="1180324"/>
            <a:ext cx="5963728" cy="3600000"/>
          </a:xfrm>
          <a:prstGeom prst="rect">
            <a:avLst/>
          </a:prstGeom>
        </p:spPr>
      </p:pic>
      <p:sp>
        <p:nvSpPr>
          <p:cNvPr id="10241" name="Rectangle 1"/>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600" b="0" i="0" u="none" strike="noStrike" cap="none" normalizeH="0" baseline="0" smtClean="0">
                <a:ln>
                  <a:noFill/>
                </a:ln>
                <a:solidFill>
                  <a:schemeClr val="tx1"/>
                </a:solidFill>
                <a:effectLst/>
                <a:latin typeface="Arial" pitchFamily="34" charset="0"/>
                <a:ea typeface="Calibri" pitchFamily="34" charset="0"/>
                <a:cs typeface="Times New Roman" pitchFamily="18" charset="0"/>
              </a:rPr>
              <a:t>Maruti, Hyundai and Honda are the most sold cars.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TextBox 8"/>
          <p:cNvSpPr txBox="1"/>
          <p:nvPr/>
        </p:nvSpPr>
        <p:spPr>
          <a:xfrm>
            <a:off x="851338" y="5517932"/>
            <a:ext cx="4950372" cy="646331"/>
          </a:xfrm>
          <a:prstGeom prst="rect">
            <a:avLst/>
          </a:prstGeom>
          <a:noFill/>
        </p:spPr>
        <p:txBody>
          <a:bodyPr wrap="square" rtlCol="0">
            <a:spAutoFit/>
          </a:bodyPr>
          <a:lstStyle/>
          <a:p>
            <a:pPr lvl="0"/>
            <a:r>
              <a:rPr lang="en-US" dirty="0" err="1" smtClean="0"/>
              <a:t>Maruti</a:t>
            </a:r>
            <a:r>
              <a:rPr lang="en-US" dirty="0" smtClean="0"/>
              <a:t>, Hyundai and Honda are the most sold cars</a:t>
            </a:r>
            <a:r>
              <a:rPr lang="en-US" dirty="0" smtClean="0"/>
              <a:t>.</a:t>
            </a:r>
            <a:endParaRPr lang="en-US" dirty="0" smtClean="0"/>
          </a:p>
        </p:txBody>
      </p:sp>
      <p:sp>
        <p:nvSpPr>
          <p:cNvPr id="10" name="TextBox 9"/>
          <p:cNvSpPr txBox="1"/>
          <p:nvPr/>
        </p:nvSpPr>
        <p:spPr>
          <a:xfrm>
            <a:off x="7136524" y="5297214"/>
            <a:ext cx="4193628" cy="646331"/>
          </a:xfrm>
          <a:prstGeom prst="rect">
            <a:avLst/>
          </a:prstGeom>
          <a:noFill/>
        </p:spPr>
        <p:txBody>
          <a:bodyPr wrap="square" rtlCol="0">
            <a:spAutoFit/>
          </a:bodyPr>
          <a:lstStyle/>
          <a:p>
            <a:pPr lvl="0"/>
            <a:r>
              <a:rPr lang="en-US" dirty="0" smtClean="0"/>
              <a:t>Petrol engine cars are most sold followed by diesel engine and CNG</a:t>
            </a:r>
            <a:r>
              <a:rPr lang="en-US" dirty="0" smtClean="0"/>
              <a:t>.</a:t>
            </a:r>
            <a:endParaRPr lang="en-US" dirty="0" smtClean="0"/>
          </a:p>
        </p:txBody>
      </p:sp>
    </p:spTree>
    <p:extLst>
      <p:ext uri="{BB962C8B-B14F-4D97-AF65-F5344CB8AC3E}">
        <p14:creationId xmlns:p14="http://schemas.microsoft.com/office/powerpoint/2010/main" xmlns="" val="2066913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57655" y="147145"/>
            <a:ext cx="8963180" cy="3259294"/>
          </a:xfrm>
          <a:prstGeom prst="rect">
            <a:avLst/>
          </a:prstGeom>
        </p:spPr>
      </p:pic>
      <p:pic>
        <p:nvPicPr>
          <p:cNvPr id="3" name="Picture 2"/>
          <p:cNvPicPr>
            <a:picLocks noChangeAspect="1"/>
          </p:cNvPicPr>
          <p:nvPr/>
        </p:nvPicPr>
        <p:blipFill>
          <a:blip r:embed="rId3" cstate="print"/>
          <a:stretch>
            <a:fillRect/>
          </a:stretch>
        </p:blipFill>
        <p:spPr>
          <a:xfrm>
            <a:off x="7783369" y="2338777"/>
            <a:ext cx="3598192" cy="864132"/>
          </a:xfrm>
          <a:prstGeom prst="rect">
            <a:avLst/>
          </a:prstGeom>
        </p:spPr>
      </p:pic>
      <p:pic>
        <p:nvPicPr>
          <p:cNvPr id="4" name="Picture 3"/>
          <p:cNvPicPr>
            <a:picLocks noChangeAspect="1"/>
          </p:cNvPicPr>
          <p:nvPr/>
        </p:nvPicPr>
        <p:blipFill>
          <a:blip r:embed="rId4" cstate="print"/>
          <a:stretch>
            <a:fillRect/>
          </a:stretch>
        </p:blipFill>
        <p:spPr>
          <a:xfrm>
            <a:off x="4830793" y="3259294"/>
            <a:ext cx="7361208" cy="3523809"/>
          </a:xfrm>
          <a:prstGeom prst="rect">
            <a:avLst/>
          </a:prstGeom>
        </p:spPr>
      </p:pic>
      <p:sp>
        <p:nvSpPr>
          <p:cNvPr id="5" name="TextBox 4"/>
          <p:cNvSpPr txBox="1"/>
          <p:nvPr/>
        </p:nvSpPr>
        <p:spPr>
          <a:xfrm>
            <a:off x="588579" y="4035972"/>
            <a:ext cx="4120055" cy="1754326"/>
          </a:xfrm>
          <a:prstGeom prst="rect">
            <a:avLst/>
          </a:prstGeom>
          <a:noFill/>
        </p:spPr>
        <p:txBody>
          <a:bodyPr wrap="square" rtlCol="0">
            <a:spAutoFit/>
          </a:bodyPr>
          <a:lstStyle/>
          <a:p>
            <a:pPr lvl="0">
              <a:buFont typeface="Arial" pitchFamily="34" charset="0"/>
              <a:buChar char="•"/>
            </a:pPr>
            <a:r>
              <a:rPr lang="en-US" dirty="0" smtClean="0"/>
              <a:t> </a:t>
            </a:r>
            <a:r>
              <a:rPr lang="en-US" dirty="0" smtClean="0"/>
              <a:t>Manual </a:t>
            </a:r>
            <a:r>
              <a:rPr lang="en-US" dirty="0" smtClean="0"/>
              <a:t>Transmission cars are most sold</a:t>
            </a:r>
            <a:r>
              <a:rPr lang="en-US" dirty="0" smtClean="0"/>
              <a:t>.</a:t>
            </a:r>
          </a:p>
          <a:p>
            <a:pPr lvl="0">
              <a:buFont typeface="Arial" pitchFamily="34" charset="0"/>
              <a:buChar char="•"/>
            </a:pPr>
            <a:endParaRPr lang="en-US" dirty="0" smtClean="0"/>
          </a:p>
          <a:p>
            <a:pPr lvl="0">
              <a:buFont typeface="Arial" pitchFamily="34" charset="0"/>
              <a:buChar char="•"/>
            </a:pPr>
            <a:r>
              <a:rPr lang="en-US" dirty="0" smtClean="0"/>
              <a:t> States </a:t>
            </a:r>
            <a:r>
              <a:rPr lang="en-US" dirty="0" smtClean="0"/>
              <a:t>with most sold cars are New Delhi, </a:t>
            </a:r>
            <a:r>
              <a:rPr lang="en-US" dirty="0" err="1" smtClean="0"/>
              <a:t>Pune</a:t>
            </a:r>
            <a:r>
              <a:rPr lang="en-US" dirty="0" smtClean="0"/>
              <a:t> and Chandigarh.</a:t>
            </a:r>
          </a:p>
          <a:p>
            <a:endParaRPr lang="en-US" dirty="0"/>
          </a:p>
        </p:txBody>
      </p:sp>
    </p:spTree>
    <p:extLst>
      <p:ext uri="{BB962C8B-B14F-4D97-AF65-F5344CB8AC3E}">
        <p14:creationId xmlns:p14="http://schemas.microsoft.com/office/powerpoint/2010/main" xmlns="" val="3979840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241540" y="26429"/>
            <a:ext cx="5969479" cy="3180952"/>
          </a:xfrm>
          <a:prstGeom prst="rect">
            <a:avLst/>
          </a:prstGeom>
        </p:spPr>
      </p:pic>
      <p:pic>
        <p:nvPicPr>
          <p:cNvPr id="3" name="Picture 2"/>
          <p:cNvPicPr>
            <a:picLocks noChangeAspect="1"/>
          </p:cNvPicPr>
          <p:nvPr/>
        </p:nvPicPr>
        <p:blipFill>
          <a:blip r:embed="rId3" cstate="print"/>
          <a:stretch>
            <a:fillRect/>
          </a:stretch>
        </p:blipFill>
        <p:spPr>
          <a:xfrm>
            <a:off x="7177178" y="26429"/>
            <a:ext cx="4876800" cy="3492600"/>
          </a:xfrm>
          <a:prstGeom prst="rect">
            <a:avLst/>
          </a:prstGeom>
        </p:spPr>
      </p:pic>
      <p:pic>
        <p:nvPicPr>
          <p:cNvPr id="4" name="Picture 3"/>
          <p:cNvPicPr>
            <a:picLocks noChangeAspect="1"/>
          </p:cNvPicPr>
          <p:nvPr/>
        </p:nvPicPr>
        <p:blipFill>
          <a:blip r:embed="rId4" cstate="print"/>
          <a:stretch>
            <a:fillRect/>
          </a:stretch>
        </p:blipFill>
        <p:spPr>
          <a:xfrm>
            <a:off x="371462" y="3519029"/>
            <a:ext cx="5425489" cy="3161905"/>
          </a:xfrm>
          <a:prstGeom prst="rect">
            <a:avLst/>
          </a:prstGeom>
        </p:spPr>
      </p:pic>
      <p:sp>
        <p:nvSpPr>
          <p:cNvPr id="6" name="TextBox 5"/>
          <p:cNvSpPr txBox="1"/>
          <p:nvPr/>
        </p:nvSpPr>
        <p:spPr>
          <a:xfrm>
            <a:off x="6579476" y="4025462"/>
            <a:ext cx="5202621" cy="2308324"/>
          </a:xfrm>
          <a:prstGeom prst="rect">
            <a:avLst/>
          </a:prstGeom>
          <a:noFill/>
        </p:spPr>
        <p:txBody>
          <a:bodyPr wrap="square" rtlCol="0">
            <a:spAutoFit/>
          </a:bodyPr>
          <a:lstStyle/>
          <a:p>
            <a:pPr lvl="0">
              <a:buFont typeface="Arial" pitchFamily="34" charset="0"/>
              <a:buChar char="•"/>
            </a:pPr>
            <a:r>
              <a:rPr lang="en-US" dirty="0" smtClean="0"/>
              <a:t> </a:t>
            </a:r>
            <a:r>
              <a:rPr lang="en-US" dirty="0" smtClean="0"/>
              <a:t>Car </a:t>
            </a:r>
            <a:r>
              <a:rPr lang="en-US" dirty="0" smtClean="0"/>
              <a:t>price decreases with increase in car age</a:t>
            </a:r>
            <a:r>
              <a:rPr lang="en-US" dirty="0" smtClean="0"/>
              <a:t>.</a:t>
            </a:r>
          </a:p>
          <a:p>
            <a:pPr lvl="0"/>
            <a:endParaRPr lang="en-US" dirty="0" smtClean="0"/>
          </a:p>
          <a:p>
            <a:pPr lvl="0">
              <a:buFont typeface="Arial" pitchFamily="34" charset="0"/>
              <a:buChar char="•"/>
            </a:pPr>
            <a:r>
              <a:rPr lang="en-US" dirty="0" smtClean="0"/>
              <a:t> Diesel </a:t>
            </a:r>
            <a:r>
              <a:rPr lang="en-US" dirty="0" smtClean="0"/>
              <a:t>cars are sold at higher prices whereas LPG is sold at lower price</a:t>
            </a:r>
            <a:r>
              <a:rPr lang="en-US" dirty="0" smtClean="0"/>
              <a:t>.</a:t>
            </a:r>
          </a:p>
          <a:p>
            <a:pPr lvl="0"/>
            <a:endParaRPr lang="en-US" dirty="0" smtClean="0"/>
          </a:p>
          <a:p>
            <a:pPr lvl="0">
              <a:buFont typeface="Arial" pitchFamily="34" charset="0"/>
              <a:buChar char="•"/>
            </a:pPr>
            <a:r>
              <a:rPr lang="en-US" dirty="0" smtClean="0"/>
              <a:t> Automatic </a:t>
            </a:r>
            <a:r>
              <a:rPr lang="en-US" dirty="0" smtClean="0"/>
              <a:t>cars are sold at higher prices as compared to manual cars.</a:t>
            </a:r>
          </a:p>
          <a:p>
            <a:pPr>
              <a:buFont typeface="Arial" pitchFamily="34" charset="0"/>
              <a:buChar char="•"/>
            </a:pPr>
            <a:endParaRPr lang="en-US" dirty="0"/>
          </a:p>
        </p:txBody>
      </p:sp>
    </p:spTree>
    <p:extLst>
      <p:ext uri="{BB962C8B-B14F-4D97-AF65-F5344CB8AC3E}">
        <p14:creationId xmlns:p14="http://schemas.microsoft.com/office/powerpoint/2010/main" xmlns="" val="2365680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228471" y="149021"/>
            <a:ext cx="4205505" cy="782631"/>
          </a:xfrm>
          <a:prstGeom prst="rect">
            <a:avLst/>
          </a:prstGeom>
        </p:spPr>
      </p:pic>
      <p:pic>
        <p:nvPicPr>
          <p:cNvPr id="3" name="Picture 2"/>
          <p:cNvPicPr>
            <a:picLocks noChangeAspect="1"/>
          </p:cNvPicPr>
          <p:nvPr/>
        </p:nvPicPr>
        <p:blipFill>
          <a:blip r:embed="rId3" cstate="print"/>
          <a:stretch>
            <a:fillRect/>
          </a:stretch>
        </p:blipFill>
        <p:spPr>
          <a:xfrm>
            <a:off x="0" y="852459"/>
            <a:ext cx="5065986" cy="3780165"/>
          </a:xfrm>
          <a:prstGeom prst="rect">
            <a:avLst/>
          </a:prstGeom>
        </p:spPr>
      </p:pic>
      <p:pic>
        <p:nvPicPr>
          <p:cNvPr id="4" name="Picture 3"/>
          <p:cNvPicPr>
            <a:picLocks noChangeAspect="1"/>
          </p:cNvPicPr>
          <p:nvPr/>
        </p:nvPicPr>
        <p:blipFill>
          <a:blip r:embed="rId4" cstate="print"/>
          <a:stretch>
            <a:fillRect/>
          </a:stretch>
        </p:blipFill>
        <p:spPr>
          <a:xfrm>
            <a:off x="7177177" y="149021"/>
            <a:ext cx="4226943" cy="782631"/>
          </a:xfrm>
          <a:prstGeom prst="rect">
            <a:avLst/>
          </a:prstGeom>
        </p:spPr>
      </p:pic>
      <p:pic>
        <p:nvPicPr>
          <p:cNvPr id="5" name="Picture 4"/>
          <p:cNvPicPr>
            <a:picLocks noChangeAspect="1"/>
          </p:cNvPicPr>
          <p:nvPr/>
        </p:nvPicPr>
        <p:blipFill>
          <a:blip r:embed="rId5" cstate="print"/>
          <a:stretch>
            <a:fillRect/>
          </a:stretch>
        </p:blipFill>
        <p:spPr>
          <a:xfrm>
            <a:off x="7294179" y="1251854"/>
            <a:ext cx="4897821" cy="3486441"/>
          </a:xfrm>
          <a:prstGeom prst="rect">
            <a:avLst/>
          </a:prstGeom>
        </p:spPr>
      </p:pic>
      <p:pic>
        <p:nvPicPr>
          <p:cNvPr id="6" name="Picture 5"/>
          <p:cNvPicPr>
            <a:picLocks noChangeAspect="1"/>
          </p:cNvPicPr>
          <p:nvPr/>
        </p:nvPicPr>
        <p:blipFill>
          <a:blip r:embed="rId6" cstate="print"/>
          <a:stretch>
            <a:fillRect/>
          </a:stretch>
        </p:blipFill>
        <p:spPr>
          <a:xfrm>
            <a:off x="187800" y="4635062"/>
            <a:ext cx="3955610" cy="2222938"/>
          </a:xfrm>
          <a:prstGeom prst="rect">
            <a:avLst/>
          </a:prstGeom>
        </p:spPr>
      </p:pic>
      <p:sp>
        <p:nvSpPr>
          <p:cNvPr id="7" name="TextBox 6"/>
          <p:cNvSpPr txBox="1"/>
          <p:nvPr/>
        </p:nvSpPr>
        <p:spPr>
          <a:xfrm>
            <a:off x="5801710" y="4677103"/>
            <a:ext cx="6159062" cy="2308324"/>
          </a:xfrm>
          <a:prstGeom prst="rect">
            <a:avLst/>
          </a:prstGeom>
          <a:noFill/>
        </p:spPr>
        <p:txBody>
          <a:bodyPr wrap="square" rtlCol="0">
            <a:spAutoFit/>
          </a:bodyPr>
          <a:lstStyle/>
          <a:p>
            <a:pPr lvl="0">
              <a:buFont typeface="Arial" pitchFamily="34" charset="0"/>
              <a:buChar char="•"/>
            </a:pPr>
            <a:r>
              <a:rPr lang="en-US" dirty="0" smtClean="0"/>
              <a:t> Car </a:t>
            </a:r>
            <a:r>
              <a:rPr lang="en-US" dirty="0" smtClean="0"/>
              <a:t>price decreases with increase in number of previous owners.</a:t>
            </a:r>
          </a:p>
          <a:p>
            <a:pPr lvl="0">
              <a:buFont typeface="Arial" pitchFamily="34" charset="0"/>
              <a:buChar char="•"/>
            </a:pPr>
            <a:r>
              <a:rPr lang="en-US" dirty="0" smtClean="0"/>
              <a:t> Cars </a:t>
            </a:r>
            <a:r>
              <a:rPr lang="en-US" dirty="0" smtClean="0"/>
              <a:t>in Mumbai, Nasik, Bhopal and Nagpur are sold at higher price whereas Bhubaneswar has the cheapest price for used cars.</a:t>
            </a:r>
          </a:p>
          <a:p>
            <a:pPr lvl="0">
              <a:buFont typeface="Arial" pitchFamily="34" charset="0"/>
              <a:buChar char="•"/>
            </a:pPr>
            <a:r>
              <a:rPr lang="en-US" dirty="0" smtClean="0"/>
              <a:t> Mg</a:t>
            </a:r>
            <a:r>
              <a:rPr lang="en-US" dirty="0" smtClean="0"/>
              <a:t>, BMW, Mercedes-</a:t>
            </a:r>
            <a:r>
              <a:rPr lang="en-US" dirty="0" err="1" smtClean="0"/>
              <a:t>benz</a:t>
            </a:r>
            <a:r>
              <a:rPr lang="en-US" dirty="0" smtClean="0"/>
              <a:t> are sold at higher price whereas Chevrolet, Fiat and </a:t>
            </a:r>
            <a:r>
              <a:rPr lang="en-US" dirty="0" err="1" smtClean="0"/>
              <a:t>Datsun</a:t>
            </a:r>
            <a:r>
              <a:rPr lang="en-US" dirty="0" smtClean="0"/>
              <a:t> are sold at lower price.</a:t>
            </a:r>
          </a:p>
          <a:p>
            <a:endParaRPr lang="en-US" dirty="0"/>
          </a:p>
        </p:txBody>
      </p:sp>
    </p:spTree>
    <p:extLst>
      <p:ext uri="{BB962C8B-B14F-4D97-AF65-F5344CB8AC3E}">
        <p14:creationId xmlns:p14="http://schemas.microsoft.com/office/powerpoint/2010/main" xmlns="" val="1214105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260629" y="0"/>
            <a:ext cx="9602852" cy="1309335"/>
          </a:xfrm>
          <a:prstGeom prst="rect">
            <a:avLst/>
          </a:prstGeom>
        </p:spPr>
      </p:pic>
      <p:pic>
        <p:nvPicPr>
          <p:cNvPr id="3" name="Picture 2"/>
          <p:cNvPicPr>
            <a:picLocks noChangeAspect="1"/>
          </p:cNvPicPr>
          <p:nvPr/>
        </p:nvPicPr>
        <p:blipFill>
          <a:blip r:embed="rId3" cstate="print"/>
          <a:stretch>
            <a:fillRect/>
          </a:stretch>
        </p:blipFill>
        <p:spPr>
          <a:xfrm>
            <a:off x="260630" y="1639018"/>
            <a:ext cx="9429226" cy="4730251"/>
          </a:xfrm>
          <a:prstGeom prst="rect">
            <a:avLst/>
          </a:prstGeom>
        </p:spPr>
      </p:pic>
      <p:sp>
        <p:nvSpPr>
          <p:cNvPr id="4" name="TextBox 3"/>
          <p:cNvSpPr txBox="1"/>
          <p:nvPr/>
        </p:nvSpPr>
        <p:spPr>
          <a:xfrm>
            <a:off x="10216055" y="2806262"/>
            <a:ext cx="1744717" cy="1200329"/>
          </a:xfrm>
          <a:prstGeom prst="rect">
            <a:avLst/>
          </a:prstGeom>
          <a:noFill/>
        </p:spPr>
        <p:txBody>
          <a:bodyPr wrap="square" rtlCol="0">
            <a:spAutoFit/>
          </a:bodyPr>
          <a:lstStyle/>
          <a:p>
            <a:r>
              <a:rPr lang="en-US" dirty="0" smtClean="0"/>
              <a:t>There is no </a:t>
            </a:r>
            <a:r>
              <a:rPr lang="en-US" dirty="0" err="1" smtClean="0"/>
              <a:t>multicolinearity</a:t>
            </a:r>
            <a:r>
              <a:rPr lang="en-US" dirty="0" smtClean="0"/>
              <a:t> issue in the dataset.</a:t>
            </a:r>
            <a:endParaRPr lang="en-US" dirty="0"/>
          </a:p>
        </p:txBody>
      </p:sp>
    </p:spTree>
    <p:extLst>
      <p:ext uri="{BB962C8B-B14F-4D97-AF65-F5344CB8AC3E}">
        <p14:creationId xmlns:p14="http://schemas.microsoft.com/office/powerpoint/2010/main" xmlns="" val="1527745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87020" y="199697"/>
            <a:ext cx="3059501" cy="984885"/>
          </a:xfrm>
          <a:prstGeom prst="rect">
            <a:avLst/>
          </a:prstGeom>
        </p:spPr>
        <p:txBody>
          <a:bodyPr wrap="square">
            <a:spAutoFit/>
          </a:bodyPr>
          <a:lstStyle/>
          <a:p>
            <a:r>
              <a:rPr lang="en-US" sz="4000" b="1" dirty="0"/>
              <a:t>Conclusion</a:t>
            </a:r>
          </a:p>
          <a:p>
            <a:endParaRPr lang="en-US" dirty="0"/>
          </a:p>
        </p:txBody>
      </p:sp>
      <p:sp>
        <p:nvSpPr>
          <p:cNvPr id="4" name="Rectangle 3"/>
          <p:cNvSpPr/>
          <p:nvPr/>
        </p:nvSpPr>
        <p:spPr>
          <a:xfrm>
            <a:off x="313499" y="1366394"/>
            <a:ext cx="10786839" cy="4093428"/>
          </a:xfrm>
          <a:prstGeom prst="rect">
            <a:avLst/>
          </a:prstGeom>
        </p:spPr>
        <p:txBody>
          <a:bodyPr wrap="square">
            <a:spAutoFit/>
          </a:bodyPr>
          <a:lstStyle/>
          <a:p>
            <a:pPr>
              <a:buFont typeface="Arial" pitchFamily="34" charset="0"/>
              <a:buChar char="•"/>
            </a:pPr>
            <a:r>
              <a:rPr lang="en-US" sz="2000" dirty="0" smtClean="0"/>
              <a:t> The data has been collected by scraping the website of CARS24. The data has been cleaned, analyzed, encoded and models based on different techniques have been built.</a:t>
            </a:r>
          </a:p>
          <a:p>
            <a:endParaRPr lang="en-US" sz="2000" dirty="0" smtClean="0"/>
          </a:p>
          <a:p>
            <a:pPr>
              <a:buFont typeface="Arial" pitchFamily="34" charset="0"/>
              <a:buChar char="•"/>
            </a:pPr>
            <a:r>
              <a:rPr lang="en-US" sz="2000" dirty="0" smtClean="0"/>
              <a:t> In </a:t>
            </a:r>
            <a:r>
              <a:rPr lang="en-US" sz="2000" dirty="0"/>
              <a:t>this project, I sought to demonstrate how used vehicle prices change and what variables contribute to the fluctuation of automobile prices. The Random forest </a:t>
            </a:r>
            <a:r>
              <a:rPr lang="en-US" sz="2000" dirty="0" err="1"/>
              <a:t>regressor</a:t>
            </a:r>
            <a:r>
              <a:rPr lang="en-US" sz="2000" dirty="0"/>
              <a:t> model did a good job of forecasting prices</a:t>
            </a:r>
            <a:r>
              <a:rPr lang="en-US" sz="2000" dirty="0" smtClean="0"/>
              <a:t>.</a:t>
            </a:r>
          </a:p>
          <a:p>
            <a:pPr>
              <a:buFont typeface="Arial" pitchFamily="34" charset="0"/>
              <a:buChar char="•"/>
            </a:pPr>
            <a:endParaRPr lang="en-US" sz="2000" dirty="0" smtClean="0"/>
          </a:p>
          <a:p>
            <a:endParaRPr lang="en-US" sz="2000" b="1" dirty="0" smtClean="0"/>
          </a:p>
          <a:p>
            <a:endParaRPr lang="en-US" sz="2000" b="1" dirty="0" smtClean="0"/>
          </a:p>
          <a:p>
            <a:r>
              <a:rPr lang="en-US" sz="2000" b="1" dirty="0" smtClean="0"/>
              <a:t>Note</a:t>
            </a:r>
            <a:r>
              <a:rPr lang="en-US" sz="2000" b="1" dirty="0" smtClean="0"/>
              <a:t>:- </a:t>
            </a:r>
            <a:r>
              <a:rPr lang="en-US" sz="2000" dirty="0" smtClean="0"/>
              <a:t>The full details of the project can be found in this link: </a:t>
            </a:r>
            <a:r>
              <a:rPr lang="en-US" sz="2000" b="1" dirty="0" smtClean="0"/>
              <a:t>https://github.com/nasheedasad/Flip-Robo-Car-Price</a:t>
            </a:r>
          </a:p>
          <a:p>
            <a:endParaRPr lang="en-US" sz="2000" dirty="0" smtClean="0"/>
          </a:p>
          <a:p>
            <a:pPr>
              <a:buFont typeface="Arial" pitchFamily="34" charset="0"/>
              <a:buChar char="•"/>
            </a:pPr>
            <a:endParaRPr lang="x-none" sz="2000" dirty="0"/>
          </a:p>
        </p:txBody>
      </p:sp>
    </p:spTree>
    <p:extLst>
      <p:ext uri="{BB962C8B-B14F-4D97-AF65-F5344CB8AC3E}">
        <p14:creationId xmlns:p14="http://schemas.microsoft.com/office/powerpoint/2010/main" xmlns="" val="3321241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2728" y="138825"/>
            <a:ext cx="3795976" cy="707886"/>
          </a:xfrm>
          <a:prstGeom prst="rect">
            <a:avLst/>
          </a:prstGeom>
        </p:spPr>
        <p:txBody>
          <a:bodyPr wrap="none">
            <a:spAutoFit/>
          </a:bodyPr>
          <a:lstStyle/>
          <a:p>
            <a:r>
              <a:rPr lang="en-US" sz="4000" b="1" dirty="0"/>
              <a:t>Table of contents</a:t>
            </a:r>
            <a:endParaRPr lang="x-none" sz="4000" b="1" dirty="0"/>
          </a:p>
        </p:txBody>
      </p:sp>
      <p:sp>
        <p:nvSpPr>
          <p:cNvPr id="3" name="Rectangle 2"/>
          <p:cNvSpPr/>
          <p:nvPr/>
        </p:nvSpPr>
        <p:spPr>
          <a:xfrm>
            <a:off x="744728" y="1844948"/>
            <a:ext cx="6096000" cy="1938992"/>
          </a:xfrm>
          <a:prstGeom prst="rect">
            <a:avLst/>
          </a:prstGeom>
        </p:spPr>
        <p:txBody>
          <a:bodyPr>
            <a:spAutoFit/>
          </a:bodyPr>
          <a:lstStyle/>
          <a:p>
            <a:pPr marL="285750" indent="-285750">
              <a:buFont typeface="Arial" panose="020B0604020202020204" pitchFamily="34" charset="0"/>
              <a:buChar char="•"/>
            </a:pPr>
            <a:r>
              <a:rPr lang="en-US" sz="2400" dirty="0"/>
              <a:t>Introduction </a:t>
            </a:r>
            <a:endParaRPr lang="en-US" sz="2400" dirty="0" smtClean="0"/>
          </a:p>
          <a:p>
            <a:pPr marL="285750" indent="-285750">
              <a:buFont typeface="Arial" panose="020B0604020202020204" pitchFamily="34" charset="0"/>
              <a:buChar char="•"/>
            </a:pPr>
            <a:r>
              <a:rPr lang="en-US" sz="2400" dirty="0" smtClean="0"/>
              <a:t>Analytical </a:t>
            </a:r>
            <a:r>
              <a:rPr lang="en-US" sz="2400" dirty="0"/>
              <a:t>Problem </a:t>
            </a:r>
            <a:r>
              <a:rPr lang="en-US" sz="2400" dirty="0" smtClean="0"/>
              <a:t>Framing</a:t>
            </a:r>
          </a:p>
          <a:p>
            <a:pPr marL="285750" indent="-285750">
              <a:buFont typeface="Arial" panose="020B0604020202020204" pitchFamily="34" charset="0"/>
              <a:buChar char="•"/>
            </a:pPr>
            <a:r>
              <a:rPr lang="en-US" sz="2400" dirty="0" smtClean="0"/>
              <a:t>Model Building</a:t>
            </a:r>
          </a:p>
          <a:p>
            <a:pPr marL="285750" indent="-285750">
              <a:buFont typeface="Arial" panose="020B0604020202020204" pitchFamily="34" charset="0"/>
              <a:buChar char="•"/>
            </a:pPr>
            <a:r>
              <a:rPr lang="en-US" sz="2400" dirty="0" smtClean="0"/>
              <a:t>Data </a:t>
            </a:r>
            <a:r>
              <a:rPr lang="en-US" sz="2400" dirty="0"/>
              <a:t>Visualizations</a:t>
            </a:r>
          </a:p>
          <a:p>
            <a:pPr marL="285750" indent="-285750">
              <a:buFont typeface="Arial" panose="020B0604020202020204" pitchFamily="34" charset="0"/>
              <a:buChar char="•"/>
            </a:pPr>
            <a:r>
              <a:rPr lang="en-US" sz="2400" dirty="0"/>
              <a:t>Conclusion</a:t>
            </a:r>
            <a:endParaRPr lang="x-none" sz="2400" dirty="0"/>
          </a:p>
        </p:txBody>
      </p:sp>
    </p:spTree>
    <p:extLst>
      <p:ext uri="{BB962C8B-B14F-4D97-AF65-F5344CB8AC3E}">
        <p14:creationId xmlns:p14="http://schemas.microsoft.com/office/powerpoint/2010/main" xmlns="" val="1566060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62A21665-C64F-4BDA-B2DE-442D70605718}"/>
              </a:ext>
              <a:ext uri="{C183D7F6-B498-43B3-948B-1728B52AA6E4}">
                <adec:decorative xmlns=""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xmlns="" val="192303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69399" y="0"/>
            <a:ext cx="4042947" cy="707886"/>
          </a:xfrm>
          <a:prstGeom prst="rect">
            <a:avLst/>
          </a:prstGeom>
        </p:spPr>
        <p:txBody>
          <a:bodyPr wrap="square">
            <a:spAutoFit/>
          </a:bodyPr>
          <a:lstStyle/>
          <a:p>
            <a:r>
              <a:rPr lang="en-US" sz="4000" b="1" dirty="0"/>
              <a:t>INTRODUCTION</a:t>
            </a:r>
            <a:endParaRPr lang="x-none" sz="4000" b="1" dirty="0"/>
          </a:p>
        </p:txBody>
      </p:sp>
      <p:sp>
        <p:nvSpPr>
          <p:cNvPr id="4" name="Rectangle 3"/>
          <p:cNvSpPr/>
          <p:nvPr/>
        </p:nvSpPr>
        <p:spPr>
          <a:xfrm>
            <a:off x="641327" y="3651464"/>
            <a:ext cx="10903789" cy="1631216"/>
          </a:xfrm>
          <a:prstGeom prst="rect">
            <a:avLst/>
          </a:prstGeom>
        </p:spPr>
        <p:txBody>
          <a:bodyPr wrap="square">
            <a:spAutoFit/>
          </a:bodyPr>
          <a:lstStyle/>
          <a:p>
            <a:r>
              <a:rPr lang="en-US" sz="2000" dirty="0"/>
              <a:t>The project's goal was to create a model that could forecast the price of used automobiles based on the available independent factors. This model may then be utilized by management to understand how the prices fluctuate in relation to the factors. As a result, they may alter the firm's strategy and focus on regions that will provide significant profits. Furthermore, the model will help management understand the price characteristics of a new market post </a:t>
            </a:r>
            <a:r>
              <a:rPr lang="en-US" sz="2000" dirty="0" err="1"/>
              <a:t>covid</a:t>
            </a:r>
            <a:r>
              <a:rPr lang="en-US" sz="2000" dirty="0"/>
              <a:t>.</a:t>
            </a:r>
            <a:endParaRPr lang="x-none" sz="2000" dirty="0"/>
          </a:p>
        </p:txBody>
      </p:sp>
      <p:sp>
        <p:nvSpPr>
          <p:cNvPr id="6" name="Rectangle 5"/>
          <p:cNvSpPr/>
          <p:nvPr/>
        </p:nvSpPr>
        <p:spPr>
          <a:xfrm>
            <a:off x="672860" y="1049646"/>
            <a:ext cx="10714008" cy="2246769"/>
          </a:xfrm>
          <a:prstGeom prst="rect">
            <a:avLst/>
          </a:prstGeom>
        </p:spPr>
        <p:txBody>
          <a:bodyPr wrap="square">
            <a:spAutoFit/>
          </a:bodyPr>
          <a:lstStyle/>
          <a:p>
            <a:r>
              <a:rPr lang="en-US" sz="2000" dirty="0"/>
              <a:t>We have witnessed several changes in the automotive market as a result of the Covid-19's influence on the market. Some automobiles are in high demand, thus they are more expensive, while others are not, so they are less expensive. One of our clients does business with small traders that sell secondhand cars. With the market changing as a result of the Covid-19 effect, our customer is having issues with their prior automobile price valuation machine learning models. As a result, they are seeking for new machine learning models based on new data. We must create an automobile price valuation model.</a:t>
            </a:r>
            <a:endParaRPr lang="x-none" sz="2000" dirty="0"/>
          </a:p>
        </p:txBody>
      </p:sp>
    </p:spTree>
    <p:extLst>
      <p:ext uri="{BB962C8B-B14F-4D97-AF65-F5344CB8AC3E}">
        <p14:creationId xmlns:p14="http://schemas.microsoft.com/office/powerpoint/2010/main" xmlns="" val="2464143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5748" y="0"/>
            <a:ext cx="5998309" cy="584775"/>
          </a:xfrm>
          <a:prstGeom prst="rect">
            <a:avLst/>
          </a:prstGeom>
        </p:spPr>
        <p:txBody>
          <a:bodyPr wrap="none">
            <a:spAutoFit/>
          </a:bodyPr>
          <a:lstStyle/>
          <a:p>
            <a:r>
              <a:rPr lang="en-US" sz="3200" b="1" dirty="0"/>
              <a:t>ANALYTICAL PROBLEM FRAMING</a:t>
            </a:r>
            <a:endParaRPr lang="x-none" sz="3200" b="1" dirty="0"/>
          </a:p>
        </p:txBody>
      </p:sp>
      <p:sp>
        <p:nvSpPr>
          <p:cNvPr id="3" name="Rectangle 2"/>
          <p:cNvSpPr/>
          <p:nvPr/>
        </p:nvSpPr>
        <p:spPr>
          <a:xfrm>
            <a:off x="333756" y="1321659"/>
            <a:ext cx="6555000" cy="461665"/>
          </a:xfrm>
          <a:prstGeom prst="rect">
            <a:avLst/>
          </a:prstGeom>
        </p:spPr>
        <p:txBody>
          <a:bodyPr wrap="none">
            <a:spAutoFit/>
          </a:bodyPr>
          <a:lstStyle/>
          <a:p>
            <a:r>
              <a:rPr lang="en-US" sz="2400" b="1" dirty="0"/>
              <a:t>Mathematical/Analytical Modeling of the problem</a:t>
            </a:r>
            <a:endParaRPr lang="x-none" sz="2400" b="1" dirty="0"/>
          </a:p>
        </p:txBody>
      </p:sp>
      <p:sp>
        <p:nvSpPr>
          <p:cNvPr id="4" name="Rectangle 3"/>
          <p:cNvSpPr/>
          <p:nvPr/>
        </p:nvSpPr>
        <p:spPr>
          <a:xfrm>
            <a:off x="333756" y="2069452"/>
            <a:ext cx="10800271" cy="707886"/>
          </a:xfrm>
          <a:prstGeom prst="rect">
            <a:avLst/>
          </a:prstGeom>
        </p:spPr>
        <p:txBody>
          <a:bodyPr wrap="square">
            <a:spAutoFit/>
          </a:bodyPr>
          <a:lstStyle/>
          <a:p>
            <a:r>
              <a:rPr lang="en-US" sz="2000" dirty="0"/>
              <a:t>This is a Regression problem, and the final aim is to estimate used vehicle prices based on data. I gathered the data from cars24.com and will build the model using the information I gathered.</a:t>
            </a:r>
            <a:endParaRPr lang="x-none" sz="2000" dirty="0"/>
          </a:p>
        </p:txBody>
      </p:sp>
      <p:sp>
        <p:nvSpPr>
          <p:cNvPr id="5" name="Rectangle 4"/>
          <p:cNvSpPr/>
          <p:nvPr/>
        </p:nvSpPr>
        <p:spPr>
          <a:xfrm>
            <a:off x="253444" y="3031036"/>
            <a:ext cx="4133824" cy="461665"/>
          </a:xfrm>
          <a:prstGeom prst="rect">
            <a:avLst/>
          </a:prstGeom>
        </p:spPr>
        <p:txBody>
          <a:bodyPr wrap="none">
            <a:spAutoFit/>
          </a:bodyPr>
          <a:lstStyle/>
          <a:p>
            <a:r>
              <a:rPr lang="en-US" sz="2400" b="1" dirty="0"/>
              <a:t>Data sources and their formats</a:t>
            </a:r>
            <a:endParaRPr lang="x-none" sz="2400" b="1" dirty="0"/>
          </a:p>
        </p:txBody>
      </p:sp>
      <p:sp>
        <p:nvSpPr>
          <p:cNvPr id="6" name="Rectangle 5"/>
          <p:cNvSpPr/>
          <p:nvPr/>
        </p:nvSpPr>
        <p:spPr>
          <a:xfrm>
            <a:off x="253444" y="3745055"/>
            <a:ext cx="11858244" cy="1015663"/>
          </a:xfrm>
          <a:prstGeom prst="rect">
            <a:avLst/>
          </a:prstGeom>
        </p:spPr>
        <p:txBody>
          <a:bodyPr wrap="square">
            <a:spAutoFit/>
          </a:bodyPr>
          <a:lstStyle/>
          <a:p>
            <a:r>
              <a:rPr lang="en-US" sz="2000" dirty="0"/>
              <a:t>The dataset has 8116 rows and 11 columns. Using this dataset, we will train the Machine Learning models on 75% of the data and test the models on 25% of the data.</a:t>
            </a:r>
          </a:p>
          <a:p>
            <a:r>
              <a:rPr lang="en-US" sz="2000" dirty="0"/>
              <a:t>The data was obtained in csv format from cars24.com. The data is described further down.</a:t>
            </a:r>
          </a:p>
        </p:txBody>
      </p:sp>
    </p:spTree>
    <p:extLst>
      <p:ext uri="{BB962C8B-B14F-4D97-AF65-F5344CB8AC3E}">
        <p14:creationId xmlns:p14="http://schemas.microsoft.com/office/powerpoint/2010/main" xmlns="" val="1439886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xmlns="" val="18120359"/>
              </p:ext>
            </p:extLst>
          </p:nvPr>
        </p:nvGraphicFramePr>
        <p:xfrm>
          <a:off x="1362974" y="733719"/>
          <a:ext cx="9799606" cy="5546310"/>
        </p:xfrm>
        <a:graphic>
          <a:graphicData uri="http://schemas.openxmlformats.org/drawingml/2006/table">
            <a:tbl>
              <a:tblPr firstRow="1" firstCol="1" bandRow="1"/>
              <a:tblGrid>
                <a:gridCol w="4899803"/>
                <a:gridCol w="4899803"/>
              </a:tblGrid>
              <a:tr h="504210">
                <a:tc>
                  <a:txBody>
                    <a:bodyPr/>
                    <a:lstStyle/>
                    <a:p>
                      <a:pPr marL="0" marR="0" algn="l" rtl="0">
                        <a:lnSpc>
                          <a:spcPct val="115000"/>
                        </a:lnSpc>
                        <a:spcBef>
                          <a:spcPts val="0"/>
                        </a:spcBef>
                        <a:spcAft>
                          <a:spcPts val="1000"/>
                        </a:spcAft>
                      </a:pPr>
                      <a:r>
                        <a:rPr lang="en-US" sz="1600">
                          <a:effectLst/>
                          <a:latin typeface="Calibri" panose="020F0502020204030204" pitchFamily="34" charset="0"/>
                          <a:ea typeface="Calibri" panose="020F0502020204030204" pitchFamily="34" charset="0"/>
                          <a:cs typeface="Times New Roman" panose="02020603050405020304" pitchFamily="18" charset="0"/>
                        </a:rPr>
                        <a:t>Brand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lnSpc>
                          <a:spcPct val="115000"/>
                        </a:lnSpc>
                        <a:spcBef>
                          <a:spcPts val="0"/>
                        </a:spcBef>
                        <a:spcAft>
                          <a:spcPts val="1000"/>
                        </a:spcAft>
                      </a:pPr>
                      <a:r>
                        <a:rPr lang="en-US" sz="1600">
                          <a:effectLst/>
                          <a:latin typeface="Calibri" panose="020F0502020204030204" pitchFamily="34" charset="0"/>
                          <a:ea typeface="Calibri" panose="020F0502020204030204" pitchFamily="34" charset="0"/>
                          <a:cs typeface="Times New Roman" panose="02020603050405020304" pitchFamily="18" charset="0"/>
                        </a:rPr>
                        <a:t>Brand of the car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210">
                <a:tc>
                  <a:txBody>
                    <a:bodyPr/>
                    <a:lstStyle/>
                    <a:p>
                      <a:pPr marL="0" marR="0" algn="l" rtl="0">
                        <a:lnSpc>
                          <a:spcPct val="115000"/>
                        </a:lnSpc>
                        <a:spcBef>
                          <a:spcPts val="0"/>
                        </a:spcBef>
                        <a:spcAft>
                          <a:spcPts val="10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Model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lnSpc>
                          <a:spcPct val="115000"/>
                        </a:lnSpc>
                        <a:spcBef>
                          <a:spcPts val="0"/>
                        </a:spcBef>
                        <a:spcAft>
                          <a:spcPts val="10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Model of the car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210">
                <a:tc>
                  <a:txBody>
                    <a:bodyPr/>
                    <a:lstStyle/>
                    <a:p>
                      <a:pPr marL="0" marR="0" algn="l" rtl="0">
                        <a:lnSpc>
                          <a:spcPct val="115000"/>
                        </a:lnSpc>
                        <a:spcBef>
                          <a:spcPts val="0"/>
                        </a:spcBef>
                        <a:spcAft>
                          <a:spcPts val="1000"/>
                        </a:spcAft>
                      </a:pPr>
                      <a:r>
                        <a:rPr lang="en-US" sz="1600">
                          <a:effectLst/>
                          <a:latin typeface="Calibri" panose="020F0502020204030204" pitchFamily="34" charset="0"/>
                          <a:ea typeface="Calibri" panose="020F0502020204030204" pitchFamily="34" charset="0"/>
                          <a:cs typeface="Times New Roman" panose="02020603050405020304" pitchFamily="18" charset="0"/>
                        </a:rPr>
                        <a:t>Variant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lnSpc>
                          <a:spcPct val="115000"/>
                        </a:lnSpc>
                        <a:spcBef>
                          <a:spcPts val="0"/>
                        </a:spcBef>
                        <a:spcAft>
                          <a:spcPts val="1000"/>
                        </a:spcAft>
                      </a:pPr>
                      <a:r>
                        <a:rPr lang="en-US" sz="1600">
                          <a:effectLst/>
                          <a:latin typeface="Calibri" panose="020F0502020204030204" pitchFamily="34" charset="0"/>
                          <a:ea typeface="Calibri" panose="020F0502020204030204" pitchFamily="34" charset="0"/>
                          <a:cs typeface="Times New Roman" panose="02020603050405020304" pitchFamily="18" charset="0"/>
                        </a:rPr>
                        <a:t>Variant of the car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210">
                <a:tc>
                  <a:txBody>
                    <a:bodyPr/>
                    <a:lstStyle/>
                    <a:p>
                      <a:pPr marL="0" marR="0" algn="l" rtl="0">
                        <a:lnSpc>
                          <a:spcPct val="115000"/>
                        </a:lnSpc>
                        <a:spcBef>
                          <a:spcPts val="0"/>
                        </a:spcBef>
                        <a:spcAft>
                          <a:spcPts val="10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Make Year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lnSpc>
                          <a:spcPct val="115000"/>
                        </a:lnSpc>
                        <a:spcBef>
                          <a:spcPts val="0"/>
                        </a:spcBef>
                        <a:spcAft>
                          <a:spcPts val="10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Manufacturing Year of the car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210">
                <a:tc>
                  <a:txBody>
                    <a:bodyPr/>
                    <a:lstStyle/>
                    <a:p>
                      <a:pPr marL="0" marR="0" algn="l" rtl="0">
                        <a:lnSpc>
                          <a:spcPct val="115000"/>
                        </a:lnSpc>
                        <a:spcBef>
                          <a:spcPts val="0"/>
                        </a:spcBef>
                        <a:spcAft>
                          <a:spcPts val="1000"/>
                        </a:spcAft>
                      </a:pPr>
                      <a:r>
                        <a:rPr lang="en-US" sz="1600">
                          <a:effectLst/>
                          <a:latin typeface="Calibri" panose="020F0502020204030204" pitchFamily="34" charset="0"/>
                          <a:ea typeface="Calibri" panose="020F0502020204030204" pitchFamily="34" charset="0"/>
                          <a:cs typeface="Times New Roman" panose="02020603050405020304" pitchFamily="18" charset="0"/>
                        </a:rPr>
                        <a:t>Fuel 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lnSpc>
                          <a:spcPct val="115000"/>
                        </a:lnSpc>
                        <a:spcBef>
                          <a:spcPts val="0"/>
                        </a:spcBef>
                        <a:spcAft>
                          <a:spcPts val="1000"/>
                        </a:spcAft>
                      </a:pPr>
                      <a:r>
                        <a:rPr lang="en-US" sz="1600">
                          <a:effectLst/>
                          <a:latin typeface="Calibri" panose="020F0502020204030204" pitchFamily="34" charset="0"/>
                          <a:ea typeface="Calibri" panose="020F0502020204030204" pitchFamily="34" charset="0"/>
                          <a:cs typeface="Times New Roman" panose="02020603050405020304" pitchFamily="18" charset="0"/>
                        </a:rPr>
                        <a:t>Type of fuel used in the car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210">
                <a:tc>
                  <a:txBody>
                    <a:bodyPr/>
                    <a:lstStyle/>
                    <a:p>
                      <a:pPr marL="0" marR="0" algn="l" rtl="0">
                        <a:lnSpc>
                          <a:spcPct val="115000"/>
                        </a:lnSpc>
                        <a:spcBef>
                          <a:spcPts val="0"/>
                        </a:spcBef>
                        <a:spcAft>
                          <a:spcPts val="1000"/>
                        </a:spcAft>
                      </a:pPr>
                      <a:r>
                        <a:rPr lang="en-US" sz="1600">
                          <a:effectLst/>
                          <a:latin typeface="Calibri" panose="020F0502020204030204" pitchFamily="34" charset="0"/>
                          <a:ea typeface="Calibri" panose="020F0502020204030204" pitchFamily="34" charset="0"/>
                          <a:cs typeface="Times New Roman" panose="02020603050405020304" pitchFamily="18" charset="0"/>
                        </a:rPr>
                        <a:t>Transmission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lnSpc>
                          <a:spcPct val="115000"/>
                        </a:lnSpc>
                        <a:spcBef>
                          <a:spcPts val="0"/>
                        </a:spcBef>
                        <a:spcAft>
                          <a:spcPts val="1000"/>
                        </a:spcAft>
                      </a:pPr>
                      <a:r>
                        <a:rPr lang="en-US" sz="1600">
                          <a:effectLst/>
                          <a:latin typeface="Calibri" panose="020F0502020204030204" pitchFamily="34" charset="0"/>
                          <a:ea typeface="Calibri" panose="020F0502020204030204" pitchFamily="34" charset="0"/>
                          <a:cs typeface="Times New Roman" panose="02020603050405020304" pitchFamily="18" charset="0"/>
                        </a:rPr>
                        <a:t>Type of transmission of the car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210">
                <a:tc>
                  <a:txBody>
                    <a:bodyPr/>
                    <a:lstStyle/>
                    <a:p>
                      <a:pPr marL="0" marR="0" algn="l" rtl="0">
                        <a:lnSpc>
                          <a:spcPct val="115000"/>
                        </a:lnSpc>
                        <a:spcBef>
                          <a:spcPts val="0"/>
                        </a:spcBef>
                        <a:spcAft>
                          <a:spcPts val="1000"/>
                        </a:spcAft>
                      </a:pPr>
                      <a:r>
                        <a:rPr lang="en-US" sz="1600">
                          <a:effectLst/>
                          <a:latin typeface="Calibri" panose="020F0502020204030204" pitchFamily="34" charset="0"/>
                          <a:ea typeface="Calibri" panose="020F0502020204030204" pitchFamily="34" charset="0"/>
                          <a:cs typeface="Times New Roman" panose="02020603050405020304" pitchFamily="18" charset="0"/>
                        </a:rPr>
                        <a:t>Kilometers Driven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lnSpc>
                          <a:spcPct val="115000"/>
                        </a:lnSpc>
                        <a:spcBef>
                          <a:spcPts val="0"/>
                        </a:spcBef>
                        <a:spcAft>
                          <a:spcPts val="1000"/>
                        </a:spcAft>
                      </a:pPr>
                      <a:r>
                        <a:rPr lang="en-US" sz="1600">
                          <a:effectLst/>
                          <a:latin typeface="Calibri" panose="020F0502020204030204" pitchFamily="34" charset="0"/>
                          <a:ea typeface="Calibri" panose="020F0502020204030204" pitchFamily="34" charset="0"/>
                          <a:cs typeface="Times New Roman" panose="02020603050405020304" pitchFamily="18" charset="0"/>
                        </a:rPr>
                        <a:t>Number of KMs driven by the car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210">
                <a:tc>
                  <a:txBody>
                    <a:bodyPr/>
                    <a:lstStyle/>
                    <a:p>
                      <a:pPr marL="0" marR="0" algn="l" rtl="0">
                        <a:lnSpc>
                          <a:spcPct val="115000"/>
                        </a:lnSpc>
                        <a:spcBef>
                          <a:spcPts val="0"/>
                        </a:spcBef>
                        <a:spcAft>
                          <a:spcPts val="1000"/>
                        </a:spcAft>
                      </a:pPr>
                      <a:r>
                        <a:rPr lang="en-US" sz="1600">
                          <a:effectLst/>
                          <a:latin typeface="Calibri" panose="020F0502020204030204" pitchFamily="34" charset="0"/>
                          <a:ea typeface="Calibri" panose="020F0502020204030204" pitchFamily="34" charset="0"/>
                          <a:cs typeface="Times New Roman" panose="02020603050405020304" pitchFamily="18" charset="0"/>
                        </a:rPr>
                        <a:t>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lnSpc>
                          <a:spcPct val="115000"/>
                        </a:lnSpc>
                        <a:spcBef>
                          <a:spcPts val="0"/>
                        </a:spcBef>
                        <a:spcAft>
                          <a:spcPts val="1000"/>
                        </a:spcAft>
                      </a:pPr>
                      <a:r>
                        <a:rPr lang="en-US" sz="1600">
                          <a:effectLst/>
                          <a:latin typeface="Calibri" panose="020F0502020204030204" pitchFamily="34" charset="0"/>
                          <a:ea typeface="Calibri" panose="020F0502020204030204" pitchFamily="34" charset="0"/>
                          <a:cs typeface="Times New Roman" panose="02020603050405020304" pitchFamily="18" charset="0"/>
                        </a:rPr>
                        <a:t>Number of previous owners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210">
                <a:tc>
                  <a:txBody>
                    <a:bodyPr/>
                    <a:lstStyle/>
                    <a:p>
                      <a:pPr marL="0" marR="0" algn="l" rtl="0">
                        <a:lnSpc>
                          <a:spcPct val="115000"/>
                        </a:lnSpc>
                        <a:spcBef>
                          <a:spcPts val="0"/>
                        </a:spcBef>
                        <a:spcAft>
                          <a:spcPts val="1000"/>
                        </a:spcAft>
                      </a:pPr>
                      <a:r>
                        <a:rPr lang="en-US" sz="1600">
                          <a:effectLst/>
                          <a:latin typeface="Calibri" panose="020F0502020204030204" pitchFamily="34" charset="0"/>
                          <a:ea typeface="Calibri" panose="020F0502020204030204" pitchFamily="34" charset="0"/>
                          <a:cs typeface="Times New Roman" panose="02020603050405020304" pitchFamily="18" charset="0"/>
                        </a:rPr>
                        <a:t>Location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lnSpc>
                          <a:spcPct val="115000"/>
                        </a:lnSpc>
                        <a:spcBef>
                          <a:spcPts val="0"/>
                        </a:spcBef>
                        <a:spcAft>
                          <a:spcPts val="10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Cars location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210">
                <a:tc>
                  <a:txBody>
                    <a:bodyPr/>
                    <a:lstStyle/>
                    <a:p>
                      <a:pPr marL="0" marR="0" algn="l" rtl="0">
                        <a:lnSpc>
                          <a:spcPct val="115000"/>
                        </a:lnSpc>
                        <a:spcBef>
                          <a:spcPts val="0"/>
                        </a:spcBef>
                        <a:spcAft>
                          <a:spcPts val="1000"/>
                        </a:spcAft>
                      </a:pPr>
                      <a:r>
                        <a:rPr lang="en-US" sz="1600">
                          <a:effectLst/>
                          <a:latin typeface="Calibri" panose="020F0502020204030204" pitchFamily="34" charset="0"/>
                          <a:ea typeface="Calibri" panose="020F0502020204030204" pitchFamily="34" charset="0"/>
                          <a:cs typeface="Times New Roman" panose="02020603050405020304" pitchFamily="18" charset="0"/>
                        </a:rPr>
                        <a:t>Price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lnSpc>
                          <a:spcPct val="115000"/>
                        </a:lnSpc>
                        <a:spcBef>
                          <a:spcPts val="0"/>
                        </a:spcBef>
                        <a:spcAft>
                          <a:spcPts val="1000"/>
                        </a:spcAft>
                      </a:pPr>
                      <a:r>
                        <a:rPr lang="en-US" sz="1600">
                          <a:effectLst/>
                          <a:latin typeface="Calibri" panose="020F0502020204030204" pitchFamily="34" charset="0"/>
                          <a:ea typeface="Calibri" panose="020F0502020204030204" pitchFamily="34" charset="0"/>
                          <a:cs typeface="Times New Roman" panose="02020603050405020304" pitchFamily="18" charset="0"/>
                        </a:rPr>
                        <a:t>Price of the car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210">
                <a:tc>
                  <a:txBody>
                    <a:bodyPr/>
                    <a:lstStyle/>
                    <a:p>
                      <a:pPr marL="0" marR="0" algn="l" rtl="0">
                        <a:lnSpc>
                          <a:spcPct val="115000"/>
                        </a:lnSpc>
                        <a:spcBef>
                          <a:spcPts val="0"/>
                        </a:spcBef>
                        <a:spcAft>
                          <a:spcPts val="10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Car 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lnSpc>
                          <a:spcPct val="115000"/>
                        </a:lnSpc>
                        <a:spcBef>
                          <a:spcPts val="0"/>
                        </a:spcBef>
                        <a:spcAft>
                          <a:spcPts val="10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Age of the car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3515131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550" y="0"/>
            <a:ext cx="3450496" cy="461665"/>
          </a:xfrm>
          <a:prstGeom prst="rect">
            <a:avLst/>
          </a:prstGeom>
        </p:spPr>
        <p:txBody>
          <a:bodyPr wrap="none">
            <a:spAutoFit/>
          </a:bodyPr>
          <a:lstStyle/>
          <a:p>
            <a:r>
              <a:rPr lang="en-US" sz="2400" b="1" dirty="0"/>
              <a:t>Data Preprocessing Done</a:t>
            </a:r>
            <a:endParaRPr lang="x-none" sz="2400" b="1" dirty="0"/>
          </a:p>
        </p:txBody>
      </p:sp>
      <p:sp>
        <p:nvSpPr>
          <p:cNvPr id="3" name="Rectangle 2"/>
          <p:cNvSpPr/>
          <p:nvPr/>
        </p:nvSpPr>
        <p:spPr>
          <a:xfrm>
            <a:off x="327550" y="461665"/>
            <a:ext cx="7867291" cy="400110"/>
          </a:xfrm>
          <a:prstGeom prst="rect">
            <a:avLst/>
          </a:prstGeom>
        </p:spPr>
        <p:txBody>
          <a:bodyPr wrap="square">
            <a:spAutoFit/>
          </a:bodyPr>
          <a:lstStyle/>
          <a:p>
            <a:r>
              <a:rPr lang="en-US" sz="2000" dirty="0"/>
              <a:t>Importing the required libraries and viewing a preview of the data.</a:t>
            </a:r>
            <a:endParaRPr lang="x-none" sz="2000" dirty="0"/>
          </a:p>
        </p:txBody>
      </p:sp>
      <p:pic>
        <p:nvPicPr>
          <p:cNvPr id="4" name="Picture 3"/>
          <p:cNvPicPr>
            <a:picLocks noChangeAspect="1"/>
          </p:cNvPicPr>
          <p:nvPr/>
        </p:nvPicPr>
        <p:blipFill>
          <a:blip r:embed="rId2" cstate="print"/>
          <a:stretch>
            <a:fillRect/>
          </a:stretch>
        </p:blipFill>
        <p:spPr>
          <a:xfrm>
            <a:off x="327550" y="923330"/>
            <a:ext cx="11283605" cy="3576364"/>
          </a:xfrm>
          <a:prstGeom prst="rect">
            <a:avLst/>
          </a:prstGeom>
        </p:spPr>
      </p:pic>
      <p:pic>
        <p:nvPicPr>
          <p:cNvPr id="5" name="Picture 4"/>
          <p:cNvPicPr>
            <a:picLocks noChangeAspect="1"/>
          </p:cNvPicPr>
          <p:nvPr/>
        </p:nvPicPr>
        <p:blipFill>
          <a:blip r:embed="rId3" cstate="print"/>
          <a:stretch>
            <a:fillRect/>
          </a:stretch>
        </p:blipFill>
        <p:spPr>
          <a:xfrm>
            <a:off x="327549" y="4744528"/>
            <a:ext cx="11283605" cy="1955216"/>
          </a:xfrm>
          <a:prstGeom prst="rect">
            <a:avLst/>
          </a:prstGeom>
        </p:spPr>
      </p:pic>
    </p:spTree>
    <p:extLst>
      <p:ext uri="{BB962C8B-B14F-4D97-AF65-F5344CB8AC3E}">
        <p14:creationId xmlns:p14="http://schemas.microsoft.com/office/powerpoint/2010/main" xmlns="" val="1933996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754853" y="966185"/>
            <a:ext cx="4493908" cy="5055648"/>
          </a:xfrm>
          <a:prstGeom prst="rect">
            <a:avLst/>
          </a:prstGeom>
        </p:spPr>
      </p:pic>
      <p:sp>
        <p:nvSpPr>
          <p:cNvPr id="3" name="Rectangle 2"/>
          <p:cNvSpPr/>
          <p:nvPr/>
        </p:nvSpPr>
        <p:spPr>
          <a:xfrm>
            <a:off x="5749159" y="3185073"/>
            <a:ext cx="5612524" cy="1200329"/>
          </a:xfrm>
          <a:prstGeom prst="rect">
            <a:avLst/>
          </a:prstGeom>
        </p:spPr>
        <p:txBody>
          <a:bodyPr wrap="square">
            <a:spAutoFit/>
          </a:bodyPr>
          <a:lstStyle/>
          <a:p>
            <a:r>
              <a:rPr lang="en-US" dirty="0"/>
              <a:t>We can see there are 8116 rows and 11 columns. There are null values in the 'Transmission' column. We have </a:t>
            </a:r>
            <a:r>
              <a:rPr lang="en-US" dirty="0" err="1"/>
              <a:t>int</a:t>
            </a:r>
            <a:r>
              <a:rPr lang="en-US" dirty="0"/>
              <a:t> and object data types in our dataset. Price is our target variable. </a:t>
            </a:r>
            <a:endParaRPr lang="x-none" dirty="0"/>
          </a:p>
        </p:txBody>
      </p:sp>
    </p:spTree>
    <p:extLst>
      <p:ext uri="{BB962C8B-B14F-4D97-AF65-F5344CB8AC3E}">
        <p14:creationId xmlns:p14="http://schemas.microsoft.com/office/powerpoint/2010/main" xmlns="" val="579157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713936" y="175726"/>
            <a:ext cx="8839967" cy="1283672"/>
          </a:xfrm>
          <a:prstGeom prst="rect">
            <a:avLst/>
          </a:prstGeom>
        </p:spPr>
      </p:pic>
      <p:pic>
        <p:nvPicPr>
          <p:cNvPr id="3" name="Picture 2"/>
          <p:cNvPicPr>
            <a:picLocks noChangeAspect="1"/>
          </p:cNvPicPr>
          <p:nvPr/>
        </p:nvPicPr>
        <p:blipFill>
          <a:blip r:embed="rId3" cstate="print"/>
          <a:stretch>
            <a:fillRect/>
          </a:stretch>
        </p:blipFill>
        <p:spPr>
          <a:xfrm>
            <a:off x="703425" y="1674716"/>
            <a:ext cx="8976602" cy="1188820"/>
          </a:xfrm>
          <a:prstGeom prst="rect">
            <a:avLst/>
          </a:prstGeom>
        </p:spPr>
      </p:pic>
      <p:pic>
        <p:nvPicPr>
          <p:cNvPr id="4" name="Picture 3"/>
          <p:cNvPicPr>
            <a:picLocks noChangeAspect="1"/>
          </p:cNvPicPr>
          <p:nvPr/>
        </p:nvPicPr>
        <p:blipFill>
          <a:blip r:embed="rId4" cstate="print"/>
          <a:stretch>
            <a:fillRect/>
          </a:stretch>
        </p:blipFill>
        <p:spPr>
          <a:xfrm>
            <a:off x="671895" y="3149336"/>
            <a:ext cx="8871498" cy="1949163"/>
          </a:xfrm>
          <a:prstGeom prst="rect">
            <a:avLst/>
          </a:prstGeom>
        </p:spPr>
      </p:pic>
      <p:sp>
        <p:nvSpPr>
          <p:cNvPr id="5" name="TextBox 4"/>
          <p:cNvSpPr txBox="1"/>
          <p:nvPr/>
        </p:nvSpPr>
        <p:spPr>
          <a:xfrm>
            <a:off x="2070538" y="5234152"/>
            <a:ext cx="8429296" cy="923330"/>
          </a:xfrm>
          <a:prstGeom prst="rect">
            <a:avLst/>
          </a:prstGeom>
          <a:noFill/>
        </p:spPr>
        <p:txBody>
          <a:bodyPr wrap="square" rtlCol="0">
            <a:spAutoFit/>
          </a:bodyPr>
          <a:lstStyle/>
          <a:p>
            <a:r>
              <a:rPr lang="en-US" dirty="0" smtClean="0"/>
              <a:t>We </a:t>
            </a:r>
            <a:r>
              <a:rPr lang="en-US" dirty="0" smtClean="0"/>
              <a:t>have converted </a:t>
            </a:r>
            <a:r>
              <a:rPr lang="en-US" dirty="0" smtClean="0"/>
              <a:t>'Kilometers Driven' and 'Price' variables into </a:t>
            </a:r>
            <a:r>
              <a:rPr lang="en-US" dirty="0" err="1" smtClean="0"/>
              <a:t>int</a:t>
            </a:r>
            <a:r>
              <a:rPr lang="en-US" dirty="0" smtClean="0"/>
              <a:t> data types. And we </a:t>
            </a:r>
            <a:r>
              <a:rPr lang="en-US" dirty="0" smtClean="0"/>
              <a:t>have dropped </a:t>
            </a:r>
            <a:r>
              <a:rPr lang="en-US" dirty="0" smtClean="0"/>
              <a:t>'Unnamed: 0' since it gives no value to our dataset. We will do some data cleaning on our 'Fuel type', 'Model' and 'Variant' variables too. </a:t>
            </a:r>
            <a:endParaRPr lang="en-US" dirty="0"/>
          </a:p>
        </p:txBody>
      </p:sp>
    </p:spTree>
    <p:extLst>
      <p:ext uri="{BB962C8B-B14F-4D97-AF65-F5344CB8AC3E}">
        <p14:creationId xmlns:p14="http://schemas.microsoft.com/office/powerpoint/2010/main" xmlns="" val="979419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224286" y="147878"/>
            <a:ext cx="11574012" cy="3299515"/>
          </a:xfrm>
          <a:prstGeom prst="rect">
            <a:avLst/>
          </a:prstGeom>
        </p:spPr>
      </p:pic>
      <p:pic>
        <p:nvPicPr>
          <p:cNvPr id="3" name="Picture 2"/>
          <p:cNvPicPr>
            <a:picLocks noChangeAspect="1"/>
          </p:cNvPicPr>
          <p:nvPr/>
        </p:nvPicPr>
        <p:blipFill>
          <a:blip r:embed="rId3" cstate="print"/>
          <a:stretch>
            <a:fillRect/>
          </a:stretch>
        </p:blipFill>
        <p:spPr>
          <a:xfrm>
            <a:off x="0" y="3581778"/>
            <a:ext cx="7090914" cy="2866317"/>
          </a:xfrm>
          <a:prstGeom prst="rect">
            <a:avLst/>
          </a:prstGeom>
        </p:spPr>
      </p:pic>
      <p:sp>
        <p:nvSpPr>
          <p:cNvPr id="4" name="TextBox 3"/>
          <p:cNvSpPr txBox="1"/>
          <p:nvPr/>
        </p:nvSpPr>
        <p:spPr>
          <a:xfrm>
            <a:off x="7493876" y="4151586"/>
            <a:ext cx="4361793" cy="1477328"/>
          </a:xfrm>
          <a:prstGeom prst="rect">
            <a:avLst/>
          </a:prstGeom>
          <a:noFill/>
        </p:spPr>
        <p:txBody>
          <a:bodyPr wrap="square" rtlCol="0">
            <a:spAutoFit/>
          </a:bodyPr>
          <a:lstStyle/>
          <a:p>
            <a:pPr>
              <a:buFont typeface="Arial" pitchFamily="34" charset="0"/>
              <a:buChar char="•"/>
            </a:pPr>
            <a:r>
              <a:rPr lang="en-US" dirty="0" smtClean="0"/>
              <a:t> </a:t>
            </a:r>
            <a:r>
              <a:rPr lang="en-US" dirty="0" smtClean="0"/>
              <a:t>We will add a new variable 'Car Age' and delete the 'Make Year' variable</a:t>
            </a:r>
            <a:r>
              <a:rPr lang="en-US" dirty="0" smtClean="0"/>
              <a:t>.</a:t>
            </a:r>
          </a:p>
          <a:p>
            <a:pPr>
              <a:buFont typeface="Arial" pitchFamily="34" charset="0"/>
              <a:buChar char="•"/>
            </a:pPr>
            <a:endParaRPr lang="en-US" dirty="0" smtClean="0"/>
          </a:p>
          <a:p>
            <a:pPr>
              <a:buFont typeface="Arial" pitchFamily="34" charset="0"/>
              <a:buChar char="•"/>
            </a:pPr>
            <a:r>
              <a:rPr lang="en-US" dirty="0" smtClean="0"/>
              <a:t> We have converted categorical data into numerical data.</a:t>
            </a:r>
            <a:endParaRPr lang="en-US" dirty="0"/>
          </a:p>
        </p:txBody>
      </p:sp>
    </p:spTree>
    <p:extLst>
      <p:ext uri="{BB962C8B-B14F-4D97-AF65-F5344CB8AC3E}">
        <p14:creationId xmlns:p14="http://schemas.microsoft.com/office/powerpoint/2010/main" xmlns="" val="2644527311"/>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949</Words>
  <Application>Microsoft Office PowerPoint</Application>
  <PresentationFormat>Custom</PresentationFormat>
  <Paragraphs>90</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2021-11-11T12:22:40Z</dcterms:created>
  <dcterms:modified xsi:type="dcterms:W3CDTF">2021-11-11T15:19:41Z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