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3" r:id="rId2"/>
  </p:sldMasterIdLst>
  <p:notesMasterIdLst>
    <p:notesMasterId r:id="rId16"/>
  </p:notesMasterIdLst>
  <p:sldIdLst>
    <p:sldId id="256" r:id="rId3"/>
    <p:sldId id="257" r:id="rId4"/>
    <p:sldId id="258" r:id="rId5"/>
    <p:sldId id="259" r:id="rId6"/>
    <p:sldId id="260" r:id="rId7"/>
    <p:sldId id="261" r:id="rId8"/>
    <p:sldId id="262" r:id="rId9"/>
    <p:sldId id="263" r:id="rId10"/>
    <p:sldId id="265" r:id="rId11"/>
    <p:sldId id="266" r:id="rId12"/>
    <p:sldId id="264"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600" autoAdjust="0"/>
  </p:normalViewPr>
  <p:slideViewPr>
    <p:cSldViewPr snapToGrid="0">
      <p:cViewPr varScale="1">
        <p:scale>
          <a:sx n="44" d="100"/>
          <a:sy n="44" d="100"/>
        </p:scale>
        <p:origin x="15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7E7DE-3A64-4E75-9A36-8B10DDA29D43}" type="datetimeFigureOut">
              <a:rPr lang="en-GB" smtClean="0"/>
              <a:t>08/02/2018</a:t>
            </a:fld>
            <a:endParaRPr lang="en-GB"/>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2D6F-4742-43B6-8D09-CEAC13EE3A0A}" type="slidenum">
              <a:rPr lang="en-GB" smtClean="0"/>
              <a:t>‹#›</a:t>
            </a:fld>
            <a:endParaRPr lang="en-GB"/>
          </a:p>
        </p:txBody>
      </p:sp>
    </p:spTree>
    <p:extLst>
      <p:ext uri="{BB962C8B-B14F-4D97-AF65-F5344CB8AC3E}">
        <p14:creationId xmlns:p14="http://schemas.microsoft.com/office/powerpoint/2010/main" val="3866602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GB" dirty="0"/>
              <a:t>The problem of segmentation of overlapping objects  has a many practical use in industry and . It may be the images of  molecular or cellular objects. In this task the </a:t>
            </a:r>
            <a:r>
              <a:rPr lang="en-GB" dirty="0" err="1"/>
              <a:t>reasercher</a:t>
            </a:r>
            <a:r>
              <a:rPr lang="en-GB" dirty="0"/>
              <a:t> should to calculate the amount of nanoparticles and estimate their </a:t>
            </a:r>
            <a:r>
              <a:rPr lang="en-GB" dirty="0" err="1"/>
              <a:t>countor</a:t>
            </a:r>
            <a:r>
              <a:rPr lang="en-GB" dirty="0"/>
              <a:t>. As an real example I can tell about situation in Russian Academy Of Science several years ago. During the process of the developing of submarine coating</a:t>
            </a:r>
            <a:r>
              <a:rPr lang="ru-RU" dirty="0"/>
              <a:t> </a:t>
            </a:r>
            <a:r>
              <a:rPr lang="en-GB" dirty="0"/>
              <a:t>to reduce </a:t>
            </a:r>
            <a:r>
              <a:rPr lang="en-GB" dirty="0" err="1"/>
              <a:t>acustic</a:t>
            </a:r>
            <a:r>
              <a:rPr lang="en-GB" dirty="0"/>
              <a:t> profile the science should calculate the count of particles on the images of the coating. Usually for  one experiment there are about one hundred photos. Previously research assistants calculate these particles manually. It was awful. But now they can use the machine learning algorithms and it allow them to concentrate on the real problems</a:t>
            </a:r>
          </a:p>
        </p:txBody>
      </p:sp>
      <p:sp>
        <p:nvSpPr>
          <p:cNvPr id="4" name="Номер слайда 3"/>
          <p:cNvSpPr>
            <a:spLocks noGrp="1"/>
          </p:cNvSpPr>
          <p:nvPr>
            <p:ph type="sldNum" sz="quarter" idx="10"/>
          </p:nvPr>
        </p:nvSpPr>
        <p:spPr/>
        <p:txBody>
          <a:bodyPr/>
          <a:lstStyle/>
          <a:p>
            <a:fld id="{73792D6F-4742-43B6-8D09-CEAC13EE3A0A}" type="slidenum">
              <a:rPr lang="en-GB" smtClean="0"/>
              <a:t>2</a:t>
            </a:fld>
            <a:endParaRPr lang="en-GB"/>
          </a:p>
        </p:txBody>
      </p:sp>
    </p:spTree>
    <p:extLst>
      <p:ext uri="{BB962C8B-B14F-4D97-AF65-F5344CB8AC3E}">
        <p14:creationId xmlns:p14="http://schemas.microsoft.com/office/powerpoint/2010/main" val="2422539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Another approach for segmentation of overlapping objects is the concave point-based</a:t>
            </a:r>
          </a:p>
          <a:p>
            <a:r>
              <a:rPr lang="en-US" sz="1200" b="0" i="0" kern="1200" dirty="0">
                <a:solidFill>
                  <a:schemeClr val="tx1"/>
                </a:solidFill>
                <a:effectLst/>
                <a:latin typeface="+mn-lt"/>
                <a:ea typeface="+mn-ea"/>
                <a:cs typeface="+mn-cs"/>
              </a:rPr>
              <a:t>method. That method was well-described in [15]. The idea of this methods is dividing the</a:t>
            </a:r>
          </a:p>
          <a:p>
            <a:r>
              <a:rPr lang="en-US" sz="1200" b="0" i="0" kern="1200" dirty="0">
                <a:solidFill>
                  <a:schemeClr val="tx1"/>
                </a:solidFill>
                <a:effectLst/>
                <a:latin typeface="+mn-lt"/>
                <a:ea typeface="+mn-ea"/>
                <a:cs typeface="+mn-cs"/>
              </a:rPr>
              <a:t>contour of the group of overlapping objects to set of segments separated by special points,</a:t>
            </a:r>
          </a:p>
          <a:p>
            <a:r>
              <a:rPr lang="en-US" sz="1200" b="0" i="0" kern="1200" dirty="0">
                <a:solidFill>
                  <a:schemeClr val="tx1"/>
                </a:solidFill>
                <a:effectLst/>
                <a:latin typeface="+mn-lt"/>
                <a:ea typeface="+mn-ea"/>
                <a:cs typeface="+mn-cs"/>
              </a:rPr>
              <a:t>so-called concave points. The main steps of the methods are shown in Algorithm 1. The</a:t>
            </a:r>
          </a:p>
          <a:p>
            <a:r>
              <a:rPr lang="en-US" sz="1200" b="0" i="0" kern="1200" dirty="0">
                <a:solidFill>
                  <a:schemeClr val="tx1"/>
                </a:solidFill>
                <a:effectLst/>
                <a:latin typeface="+mn-lt"/>
                <a:ea typeface="+mn-ea"/>
                <a:cs typeface="+mn-cs"/>
              </a:rPr>
              <a:t>visualization of the method is shown in Figure 6.</a:t>
            </a:r>
          </a:p>
        </p:txBody>
      </p:sp>
      <p:sp>
        <p:nvSpPr>
          <p:cNvPr id="4" name="Номер слайда 3"/>
          <p:cNvSpPr>
            <a:spLocks noGrp="1"/>
          </p:cNvSpPr>
          <p:nvPr>
            <p:ph type="sldNum" sz="quarter" idx="10"/>
          </p:nvPr>
        </p:nvSpPr>
        <p:spPr/>
        <p:txBody>
          <a:bodyPr/>
          <a:lstStyle/>
          <a:p>
            <a:fld id="{73792D6F-4742-43B6-8D09-CEAC13EE3A0A}" type="slidenum">
              <a:rPr lang="en-GB" smtClean="0"/>
              <a:t>12</a:t>
            </a:fld>
            <a:endParaRPr lang="en-GB"/>
          </a:p>
        </p:txBody>
      </p:sp>
    </p:spTree>
    <p:extLst>
      <p:ext uri="{BB962C8B-B14F-4D97-AF65-F5344CB8AC3E}">
        <p14:creationId xmlns:p14="http://schemas.microsoft.com/office/powerpoint/2010/main" val="2212561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The next step addresses segment combination and ellipse fitting. As discussed in introduction, several grouping methods have been evaluated in the literature [15–17,20]. They generally suffer either from bad recognition, as in the case of large cluster of particles, or from robustness issues, as in the case of highly noisy images or from relatively high computing time requirements. The proposed method, called Global Segments Combinations (GSC), is based on an exhaustive enumeration of all possible combinations of segments, followed by a selection of the best combination thanks to a merit function, and is aimed at addressing these weaknesses. The Stirling partition numbers (also called Stirling number of the second kind) are particularly convenient to perform this enumeration task. Indeed, in combinatorics, the Stirling partition number P(n, p) designates the number of possible ways to partition a set of n objects into p non-empty subsets.</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73792D6F-4742-43B6-8D09-CEAC13EE3A0A}" type="slidenum">
              <a:rPr lang="en-GB" smtClean="0"/>
              <a:t>13</a:t>
            </a:fld>
            <a:endParaRPr lang="en-GB"/>
          </a:p>
        </p:txBody>
      </p:sp>
    </p:spTree>
    <p:extLst>
      <p:ext uri="{BB962C8B-B14F-4D97-AF65-F5344CB8AC3E}">
        <p14:creationId xmlns:p14="http://schemas.microsoft.com/office/powerpoint/2010/main" val="335453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GB" dirty="0"/>
              <a:t>There are  two common ways to solve the task.</a:t>
            </a:r>
          </a:p>
          <a:p>
            <a:r>
              <a:rPr lang="en-GB" dirty="0"/>
              <a:t>First method is so call seed point based method. The visualization of the method steps you see on the screen.</a:t>
            </a:r>
          </a:p>
          <a:p>
            <a:r>
              <a:rPr lang="en-GB" dirty="0"/>
              <a:t>Firstly we apply to binarization to the image. It can be simple Otsu method. Next we extract the seed points, </a:t>
            </a:r>
            <a:r>
              <a:rPr lang="en-GB" dirty="0" err="1"/>
              <a:t>centers</a:t>
            </a:r>
            <a:r>
              <a:rPr lang="en-GB" dirty="0"/>
              <a:t> of overlapped particles. </a:t>
            </a:r>
            <a:r>
              <a:rPr lang="en-GB" dirty="0" err="1"/>
              <a:t>Futhermore</a:t>
            </a:r>
            <a:r>
              <a:rPr lang="en-GB" dirty="0"/>
              <a:t> the contour </a:t>
            </a:r>
            <a:r>
              <a:rPr lang="en-GB" dirty="0" err="1"/>
              <a:t>evidene</a:t>
            </a:r>
            <a:r>
              <a:rPr lang="en-GB" dirty="0"/>
              <a:t> estimation step where </a:t>
            </a:r>
            <a:r>
              <a:rPr lang="en-GB" dirty="0" err="1"/>
              <a:t>weassociate</a:t>
            </a:r>
            <a:r>
              <a:rPr lang="en-GB" dirty="0"/>
              <a:t> edges to seed points. And the last step is estimate of contours of particles. Lets look more detailed to every step</a:t>
            </a:r>
          </a:p>
        </p:txBody>
      </p:sp>
      <p:sp>
        <p:nvSpPr>
          <p:cNvPr id="4" name="Номер слайда 3"/>
          <p:cNvSpPr>
            <a:spLocks noGrp="1"/>
          </p:cNvSpPr>
          <p:nvPr>
            <p:ph type="sldNum" sz="quarter" idx="10"/>
          </p:nvPr>
        </p:nvSpPr>
        <p:spPr/>
        <p:txBody>
          <a:bodyPr/>
          <a:lstStyle/>
          <a:p>
            <a:fld id="{73792D6F-4742-43B6-8D09-CEAC13EE3A0A}" type="slidenum">
              <a:rPr lang="en-GB" smtClean="0"/>
              <a:t>3</a:t>
            </a:fld>
            <a:endParaRPr lang="en-GB"/>
          </a:p>
        </p:txBody>
      </p:sp>
    </p:spTree>
    <p:extLst>
      <p:ext uri="{BB962C8B-B14F-4D97-AF65-F5344CB8AC3E}">
        <p14:creationId xmlns:p14="http://schemas.microsoft.com/office/powerpoint/2010/main" val="129615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GB" dirty="0"/>
              <a:t>There are several methods for seed point extraction. The most used methods are Local coverage filters. These filters based on evaluating the degree of </a:t>
            </a:r>
            <a:r>
              <a:rPr lang="en-GB" dirty="0" err="1"/>
              <a:t>converegence</a:t>
            </a:r>
            <a:r>
              <a:rPr lang="en-GB" dirty="0"/>
              <a:t> of </a:t>
            </a:r>
            <a:r>
              <a:rPr lang="en-GB" dirty="0" err="1"/>
              <a:t>of</a:t>
            </a:r>
            <a:r>
              <a:rPr lang="en-GB" dirty="0"/>
              <a:t> the gradient vector  within a local area around of pixel of the interest.</a:t>
            </a:r>
            <a:r>
              <a:rPr lang="en-US" sz="1200" b="0" i="0" kern="1200" dirty="0">
                <a:solidFill>
                  <a:schemeClr val="tx1"/>
                </a:solidFill>
                <a:effectLst/>
                <a:latin typeface="+mn-lt"/>
                <a:ea typeface="+mn-ea"/>
                <a:cs typeface="+mn-cs"/>
              </a:rPr>
              <a:t> region for each of the N directions changing independently, maximizing convergence for</a:t>
            </a:r>
          </a:p>
          <a:p>
            <a:r>
              <a:rPr lang="en-US" sz="1200" b="0" i="0" kern="1200" dirty="0">
                <a:solidFill>
                  <a:schemeClr val="tx1"/>
                </a:solidFill>
                <a:effectLst/>
                <a:latin typeface="+mn-lt"/>
                <a:ea typeface="+mn-ea"/>
                <a:cs typeface="+mn-cs"/>
              </a:rPr>
              <a:t>each radial direction. </a:t>
            </a:r>
          </a:p>
          <a:p>
            <a:endParaRPr lang="en-GB" dirty="0"/>
          </a:p>
        </p:txBody>
      </p:sp>
      <p:sp>
        <p:nvSpPr>
          <p:cNvPr id="4" name="Номер слайда 3"/>
          <p:cNvSpPr>
            <a:spLocks noGrp="1"/>
          </p:cNvSpPr>
          <p:nvPr>
            <p:ph type="sldNum" sz="quarter" idx="10"/>
          </p:nvPr>
        </p:nvSpPr>
        <p:spPr/>
        <p:txBody>
          <a:bodyPr/>
          <a:lstStyle/>
          <a:p>
            <a:fld id="{73792D6F-4742-43B6-8D09-CEAC13EE3A0A}" type="slidenum">
              <a:rPr lang="en-GB" smtClean="0"/>
              <a:t>4</a:t>
            </a:fld>
            <a:endParaRPr lang="en-GB"/>
          </a:p>
        </p:txBody>
      </p:sp>
    </p:spTree>
    <p:extLst>
      <p:ext uri="{BB962C8B-B14F-4D97-AF65-F5344CB8AC3E}">
        <p14:creationId xmlns:p14="http://schemas.microsoft.com/office/powerpoint/2010/main" val="423763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GB" dirty="0"/>
          </a:p>
        </p:txBody>
      </p:sp>
      <p:sp>
        <p:nvSpPr>
          <p:cNvPr id="4" name="Номер слайда 3"/>
          <p:cNvSpPr>
            <a:spLocks noGrp="1"/>
          </p:cNvSpPr>
          <p:nvPr>
            <p:ph type="sldNum" sz="quarter" idx="10"/>
          </p:nvPr>
        </p:nvSpPr>
        <p:spPr/>
        <p:txBody>
          <a:bodyPr/>
          <a:lstStyle/>
          <a:p>
            <a:fld id="{73792D6F-4742-43B6-8D09-CEAC13EE3A0A}" type="slidenum">
              <a:rPr lang="en-GB" smtClean="0"/>
              <a:t>5</a:t>
            </a:fld>
            <a:endParaRPr lang="en-GB"/>
          </a:p>
        </p:txBody>
      </p:sp>
    </p:spTree>
    <p:extLst>
      <p:ext uri="{BB962C8B-B14F-4D97-AF65-F5344CB8AC3E}">
        <p14:creationId xmlns:p14="http://schemas.microsoft.com/office/powerpoint/2010/main" val="101605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Ultimate Erosion for Convex Sets (UECS) [9] is an iterative morphological algorithm that extracts the seed regions from overlapping object. UECS is an extension of the Ultimate Erosion (UE) method with a modified stopping criteria [9]. The algorithms consist of two stages. On the first stage, the image is decomposed into disjoint convex sets. This stage is based on the Ultimate Erosion algorithm with medicated stooping criteria that make possible to avoid over-segmentation. The result of this stage is set of disconnected objects.</a:t>
            </a:r>
            <a:endParaRPr lang="en-GB" dirty="0"/>
          </a:p>
        </p:txBody>
      </p:sp>
      <p:sp>
        <p:nvSpPr>
          <p:cNvPr id="4" name="Номер слайда 3"/>
          <p:cNvSpPr>
            <a:spLocks noGrp="1"/>
          </p:cNvSpPr>
          <p:nvPr>
            <p:ph type="sldNum" sz="quarter" idx="10"/>
          </p:nvPr>
        </p:nvSpPr>
        <p:spPr/>
        <p:txBody>
          <a:bodyPr/>
          <a:lstStyle/>
          <a:p>
            <a:fld id="{73792D6F-4742-43B6-8D09-CEAC13EE3A0A}" type="slidenum">
              <a:rPr lang="en-GB" smtClean="0"/>
              <a:t>6</a:t>
            </a:fld>
            <a:endParaRPr lang="en-GB"/>
          </a:p>
        </p:txBody>
      </p:sp>
    </p:spTree>
    <p:extLst>
      <p:ext uri="{BB962C8B-B14F-4D97-AF65-F5344CB8AC3E}">
        <p14:creationId xmlns:p14="http://schemas.microsoft.com/office/powerpoint/2010/main" val="301913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Ultimate Erosion for Convex Sets (UECS) [9] is an iterative morphological algorithm that extracts the seed regions from overlapping object. UECS is an extension of the Ultimate Erosion (UE) method with a modified stopping criteria [9]. The algorithms consist of two stages. On the first stage, the image is decomposed into disjoint convex sets. This stage is based on the Ultimate Erosion algorithm with medicated stooping criteria that make possible to avoid over-segmentation. The result of this stage is set of disconnected objects.</a:t>
            </a:r>
            <a:endParaRPr lang="en-GB" dirty="0"/>
          </a:p>
        </p:txBody>
      </p:sp>
      <p:sp>
        <p:nvSpPr>
          <p:cNvPr id="4" name="Номер слайда 3"/>
          <p:cNvSpPr>
            <a:spLocks noGrp="1"/>
          </p:cNvSpPr>
          <p:nvPr>
            <p:ph type="sldNum" sz="quarter" idx="10"/>
          </p:nvPr>
        </p:nvSpPr>
        <p:spPr/>
        <p:txBody>
          <a:bodyPr/>
          <a:lstStyle/>
          <a:p>
            <a:fld id="{73792D6F-4742-43B6-8D09-CEAC13EE3A0A}" type="slidenum">
              <a:rPr lang="en-GB" smtClean="0"/>
              <a:t>7</a:t>
            </a:fld>
            <a:endParaRPr lang="en-GB"/>
          </a:p>
        </p:txBody>
      </p:sp>
    </p:spTree>
    <p:extLst>
      <p:ext uri="{BB962C8B-B14F-4D97-AF65-F5344CB8AC3E}">
        <p14:creationId xmlns:p14="http://schemas.microsoft.com/office/powerpoint/2010/main" val="192373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GB" dirty="0"/>
              <a:t>There are  two common ways to solve the task.</a:t>
            </a:r>
          </a:p>
          <a:p>
            <a:r>
              <a:rPr lang="en-GB" dirty="0"/>
              <a:t>First method is so call seed point based method. The visualization of the method steps you see on the screen.</a:t>
            </a:r>
          </a:p>
          <a:p>
            <a:r>
              <a:rPr lang="en-GB" dirty="0"/>
              <a:t>Firstly we apply to binarization to the image. It can be simple Otsu method. Next we extract the seed points, </a:t>
            </a:r>
            <a:r>
              <a:rPr lang="en-GB" dirty="0" err="1"/>
              <a:t>centers</a:t>
            </a:r>
            <a:r>
              <a:rPr lang="en-GB" dirty="0"/>
              <a:t> of overlapped particles. </a:t>
            </a:r>
            <a:r>
              <a:rPr lang="en-GB" dirty="0" err="1"/>
              <a:t>Futhermore</a:t>
            </a:r>
            <a:r>
              <a:rPr lang="en-GB" dirty="0"/>
              <a:t> the contour </a:t>
            </a:r>
            <a:r>
              <a:rPr lang="en-GB" dirty="0" err="1"/>
              <a:t>evidene</a:t>
            </a:r>
            <a:r>
              <a:rPr lang="en-GB" dirty="0"/>
              <a:t> estimation step where </a:t>
            </a:r>
            <a:r>
              <a:rPr lang="en-GB" dirty="0" err="1"/>
              <a:t>weassociate</a:t>
            </a:r>
            <a:r>
              <a:rPr lang="en-GB" dirty="0"/>
              <a:t> edges to seed points. And the last step is estimate of contours of particles. Lets look more detailed to every step</a:t>
            </a:r>
          </a:p>
        </p:txBody>
      </p:sp>
      <p:sp>
        <p:nvSpPr>
          <p:cNvPr id="4" name="Номер слайда 3"/>
          <p:cNvSpPr>
            <a:spLocks noGrp="1"/>
          </p:cNvSpPr>
          <p:nvPr>
            <p:ph type="sldNum" sz="quarter" idx="10"/>
          </p:nvPr>
        </p:nvSpPr>
        <p:spPr/>
        <p:txBody>
          <a:bodyPr/>
          <a:lstStyle/>
          <a:p>
            <a:fld id="{73792D6F-4742-43B6-8D09-CEAC13EE3A0A}" type="slidenum">
              <a:rPr lang="en-GB" smtClean="0"/>
              <a:t>9</a:t>
            </a:fld>
            <a:endParaRPr lang="en-GB"/>
          </a:p>
        </p:txBody>
      </p:sp>
    </p:spTree>
    <p:extLst>
      <p:ext uri="{BB962C8B-B14F-4D97-AF65-F5344CB8AC3E}">
        <p14:creationId xmlns:p14="http://schemas.microsoft.com/office/powerpoint/2010/main" val="163161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Another approach for segmentation of overlapping objects is the concave point-based</a:t>
            </a:r>
          </a:p>
          <a:p>
            <a:r>
              <a:rPr lang="en-US" sz="1200" b="0" i="0" kern="1200" dirty="0">
                <a:solidFill>
                  <a:schemeClr val="tx1"/>
                </a:solidFill>
                <a:effectLst/>
                <a:latin typeface="+mn-lt"/>
                <a:ea typeface="+mn-ea"/>
                <a:cs typeface="+mn-cs"/>
              </a:rPr>
              <a:t>method. That method was well-described in [15]. The idea of this methods is dividing the</a:t>
            </a:r>
          </a:p>
          <a:p>
            <a:r>
              <a:rPr lang="en-US" sz="1200" b="0" i="0" kern="1200" dirty="0">
                <a:solidFill>
                  <a:schemeClr val="tx1"/>
                </a:solidFill>
                <a:effectLst/>
                <a:latin typeface="+mn-lt"/>
                <a:ea typeface="+mn-ea"/>
                <a:cs typeface="+mn-cs"/>
              </a:rPr>
              <a:t>contour of the group of overlapping objects to set of segments separated by special points,</a:t>
            </a:r>
          </a:p>
          <a:p>
            <a:r>
              <a:rPr lang="en-US" sz="1200" b="0" i="0" kern="1200" dirty="0">
                <a:solidFill>
                  <a:schemeClr val="tx1"/>
                </a:solidFill>
                <a:effectLst/>
                <a:latin typeface="+mn-lt"/>
                <a:ea typeface="+mn-ea"/>
                <a:cs typeface="+mn-cs"/>
              </a:rPr>
              <a:t>so-called concave points. The main steps of the methods are shown in Algorithm 1. The</a:t>
            </a:r>
          </a:p>
          <a:p>
            <a:r>
              <a:rPr lang="en-US" sz="1200" b="0" i="0" kern="1200" dirty="0">
                <a:solidFill>
                  <a:schemeClr val="tx1"/>
                </a:solidFill>
                <a:effectLst/>
                <a:latin typeface="+mn-lt"/>
                <a:ea typeface="+mn-ea"/>
                <a:cs typeface="+mn-cs"/>
              </a:rPr>
              <a:t>visualization of the method is shown in Figure 6.</a:t>
            </a:r>
          </a:p>
        </p:txBody>
      </p:sp>
      <p:sp>
        <p:nvSpPr>
          <p:cNvPr id="4" name="Номер слайда 3"/>
          <p:cNvSpPr>
            <a:spLocks noGrp="1"/>
          </p:cNvSpPr>
          <p:nvPr>
            <p:ph type="sldNum" sz="quarter" idx="10"/>
          </p:nvPr>
        </p:nvSpPr>
        <p:spPr/>
        <p:txBody>
          <a:bodyPr/>
          <a:lstStyle/>
          <a:p>
            <a:fld id="{73792D6F-4742-43B6-8D09-CEAC13EE3A0A}" type="slidenum">
              <a:rPr lang="en-GB" smtClean="0"/>
              <a:t>10</a:t>
            </a:fld>
            <a:endParaRPr lang="en-GB"/>
          </a:p>
        </p:txBody>
      </p:sp>
    </p:spTree>
    <p:extLst>
      <p:ext uri="{BB962C8B-B14F-4D97-AF65-F5344CB8AC3E}">
        <p14:creationId xmlns:p14="http://schemas.microsoft.com/office/powerpoint/2010/main" val="343950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Another approach for segmentation of overlapping objects is the concave point-based</a:t>
            </a:r>
          </a:p>
          <a:p>
            <a:r>
              <a:rPr lang="en-US" sz="1200" b="0" i="0" kern="1200" dirty="0">
                <a:solidFill>
                  <a:schemeClr val="tx1"/>
                </a:solidFill>
                <a:effectLst/>
                <a:latin typeface="+mn-lt"/>
                <a:ea typeface="+mn-ea"/>
                <a:cs typeface="+mn-cs"/>
              </a:rPr>
              <a:t>method. That method was well-described in [15]. The idea of this methods is dividing the</a:t>
            </a:r>
          </a:p>
          <a:p>
            <a:r>
              <a:rPr lang="en-US" sz="1200" b="0" i="0" kern="1200" dirty="0">
                <a:solidFill>
                  <a:schemeClr val="tx1"/>
                </a:solidFill>
                <a:effectLst/>
                <a:latin typeface="+mn-lt"/>
                <a:ea typeface="+mn-ea"/>
                <a:cs typeface="+mn-cs"/>
              </a:rPr>
              <a:t>contour of the group of overlapping objects to set of segments separated by special points,</a:t>
            </a:r>
          </a:p>
          <a:p>
            <a:r>
              <a:rPr lang="en-US" sz="1200" b="0" i="0" kern="1200" dirty="0">
                <a:solidFill>
                  <a:schemeClr val="tx1"/>
                </a:solidFill>
                <a:effectLst/>
                <a:latin typeface="+mn-lt"/>
                <a:ea typeface="+mn-ea"/>
                <a:cs typeface="+mn-cs"/>
              </a:rPr>
              <a:t>so-called concave points. The main steps of the methods are shown in Algorithm 1. The</a:t>
            </a:r>
          </a:p>
          <a:p>
            <a:r>
              <a:rPr lang="en-US" sz="1200" b="0" i="0" kern="1200" dirty="0">
                <a:solidFill>
                  <a:schemeClr val="tx1"/>
                </a:solidFill>
                <a:effectLst/>
                <a:latin typeface="+mn-lt"/>
                <a:ea typeface="+mn-ea"/>
                <a:cs typeface="+mn-cs"/>
              </a:rPr>
              <a:t>visualization of the method is shown in Figure 6.</a:t>
            </a:r>
          </a:p>
        </p:txBody>
      </p:sp>
      <p:sp>
        <p:nvSpPr>
          <p:cNvPr id="4" name="Номер слайда 3"/>
          <p:cNvSpPr>
            <a:spLocks noGrp="1"/>
          </p:cNvSpPr>
          <p:nvPr>
            <p:ph type="sldNum" sz="quarter" idx="10"/>
          </p:nvPr>
        </p:nvSpPr>
        <p:spPr/>
        <p:txBody>
          <a:bodyPr/>
          <a:lstStyle/>
          <a:p>
            <a:fld id="{73792D6F-4742-43B6-8D09-CEAC13EE3A0A}" type="slidenum">
              <a:rPr lang="en-GB" smtClean="0"/>
              <a:t>11</a:t>
            </a:fld>
            <a:endParaRPr lang="en-GB"/>
          </a:p>
        </p:txBody>
      </p:sp>
    </p:spTree>
    <p:extLst>
      <p:ext uri="{BB962C8B-B14F-4D97-AF65-F5344CB8AC3E}">
        <p14:creationId xmlns:p14="http://schemas.microsoft.com/office/powerpoint/2010/main" val="226587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9F104F2-B611-454B-99E3-2A303727FCAA}" type="datetime1">
              <a:rPr lang="en-GB" smtClean="0"/>
              <a:t>08/02/2018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176022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38323DC-0357-41D9-92C7-57571B765B97}" type="datetime1">
              <a:rPr lang="en-GB" smtClean="0"/>
              <a:t>08/02/2018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254447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EB6976B-7739-4093-94A1-00CD5EEB1F6D}" type="datetime1">
              <a:rPr lang="en-GB" smtClean="0"/>
              <a:t>08/02/2018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3158886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7A8797-FC26-4428-BBA3-423E79FA2AC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GB"/>
          </a:p>
        </p:txBody>
      </p:sp>
      <p:sp>
        <p:nvSpPr>
          <p:cNvPr id="3" name="Подзаголовок 2">
            <a:extLst>
              <a:ext uri="{FF2B5EF4-FFF2-40B4-BE49-F238E27FC236}">
                <a16:creationId xmlns:a16="http://schemas.microsoft.com/office/drawing/2014/main" id="{A7AB55B1-0465-4429-BD3B-18CD1CA48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GB"/>
          </a:p>
        </p:txBody>
      </p:sp>
      <p:sp>
        <p:nvSpPr>
          <p:cNvPr id="4" name="Дата 3">
            <a:extLst>
              <a:ext uri="{FF2B5EF4-FFF2-40B4-BE49-F238E27FC236}">
                <a16:creationId xmlns:a16="http://schemas.microsoft.com/office/drawing/2014/main" id="{C6D6C9D0-A2BA-43EE-BCA2-3720704CAC5B}"/>
              </a:ext>
            </a:extLst>
          </p:cNvPr>
          <p:cNvSpPr>
            <a:spLocks noGrp="1"/>
          </p:cNvSpPr>
          <p:nvPr>
            <p:ph type="dt" sz="half" idx="10"/>
          </p:nvPr>
        </p:nvSpPr>
        <p:spPr/>
        <p:txBody>
          <a:bodyPr/>
          <a:lstStyle/>
          <a:p>
            <a:fld id="{89F104F2-B611-454B-99E3-2A303727FCAA}" type="datetime1">
              <a:rPr lang="en-GB" smtClean="0"/>
              <a:t>08/02/2018</a:t>
            </a:fld>
            <a:endParaRPr lang="en-GB"/>
          </a:p>
        </p:txBody>
      </p:sp>
      <p:sp>
        <p:nvSpPr>
          <p:cNvPr id="5" name="Нижний колонтитул 4">
            <a:extLst>
              <a:ext uri="{FF2B5EF4-FFF2-40B4-BE49-F238E27FC236}">
                <a16:creationId xmlns:a16="http://schemas.microsoft.com/office/drawing/2014/main" id="{E5E44AC9-AC9F-433A-B84D-5C6D27542F03}"/>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7936C5FD-902C-4442-A84E-F4ACF7D5360F}"/>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4766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0CBECE-04EA-4CA3-8A73-188304A4D51E}"/>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268B5C7A-D453-49B5-9E6D-77EBAF0B54C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B1B125FD-9BDA-4886-870B-8FE0558C69CA}"/>
              </a:ext>
            </a:extLst>
          </p:cNvPr>
          <p:cNvSpPr>
            <a:spLocks noGrp="1"/>
          </p:cNvSpPr>
          <p:nvPr>
            <p:ph type="dt" sz="half" idx="10"/>
          </p:nvPr>
        </p:nvSpPr>
        <p:spPr/>
        <p:txBody>
          <a:bodyPr/>
          <a:lstStyle/>
          <a:p>
            <a:fld id="{79D0E700-E82E-4E62-8933-781814968834}" type="datetime1">
              <a:rPr lang="en-GB" smtClean="0"/>
              <a:t>08/02/2018</a:t>
            </a:fld>
            <a:endParaRPr lang="en-GB"/>
          </a:p>
        </p:txBody>
      </p:sp>
      <p:sp>
        <p:nvSpPr>
          <p:cNvPr id="5" name="Нижний колонтитул 4">
            <a:extLst>
              <a:ext uri="{FF2B5EF4-FFF2-40B4-BE49-F238E27FC236}">
                <a16:creationId xmlns:a16="http://schemas.microsoft.com/office/drawing/2014/main" id="{5EF4D0A1-0C03-4274-93E9-8EC7E3D98E37}"/>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52C6D96E-FD78-42F3-9ABD-40028487DAAF}"/>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347816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8ED5BE-D171-4E99-9ECB-B2969922E9A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GB"/>
          </a:p>
        </p:txBody>
      </p:sp>
      <p:sp>
        <p:nvSpPr>
          <p:cNvPr id="3" name="Текст 2">
            <a:extLst>
              <a:ext uri="{FF2B5EF4-FFF2-40B4-BE49-F238E27FC236}">
                <a16:creationId xmlns:a16="http://schemas.microsoft.com/office/drawing/2014/main" id="{E493FBBB-1961-4210-8BC7-2A273BBF7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E47433D-466B-40E9-8726-41C8C06D2185}"/>
              </a:ext>
            </a:extLst>
          </p:cNvPr>
          <p:cNvSpPr>
            <a:spLocks noGrp="1"/>
          </p:cNvSpPr>
          <p:nvPr>
            <p:ph type="dt" sz="half" idx="10"/>
          </p:nvPr>
        </p:nvSpPr>
        <p:spPr/>
        <p:txBody>
          <a:bodyPr/>
          <a:lstStyle/>
          <a:p>
            <a:fld id="{6FC426A2-D3B5-44C1-8403-6E7CD248DB35}" type="datetime1">
              <a:rPr lang="en-GB" smtClean="0"/>
              <a:t>08/02/2018</a:t>
            </a:fld>
            <a:endParaRPr lang="en-GB"/>
          </a:p>
        </p:txBody>
      </p:sp>
      <p:sp>
        <p:nvSpPr>
          <p:cNvPr id="5" name="Нижний колонтитул 4">
            <a:extLst>
              <a:ext uri="{FF2B5EF4-FFF2-40B4-BE49-F238E27FC236}">
                <a16:creationId xmlns:a16="http://schemas.microsoft.com/office/drawing/2014/main" id="{4A1DC12E-CFDB-4331-AA66-68DB697F0910}"/>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5DA8DEC7-54A2-4B26-AF85-0DFFF1C62D74}"/>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1981710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E19DF-DEF3-4A53-95FC-8ED336F08E80}"/>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B8FEC7C1-0392-4361-9104-E2BB0B2BE99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Объект 3">
            <a:extLst>
              <a:ext uri="{FF2B5EF4-FFF2-40B4-BE49-F238E27FC236}">
                <a16:creationId xmlns:a16="http://schemas.microsoft.com/office/drawing/2014/main" id="{7E8B4AC8-82FF-43C3-A1F5-EE74E134333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Дата 4">
            <a:extLst>
              <a:ext uri="{FF2B5EF4-FFF2-40B4-BE49-F238E27FC236}">
                <a16:creationId xmlns:a16="http://schemas.microsoft.com/office/drawing/2014/main" id="{3AA67DB5-48FA-4F69-85FB-668A22D13904}"/>
              </a:ext>
            </a:extLst>
          </p:cNvPr>
          <p:cNvSpPr>
            <a:spLocks noGrp="1"/>
          </p:cNvSpPr>
          <p:nvPr>
            <p:ph type="dt" sz="half" idx="10"/>
          </p:nvPr>
        </p:nvSpPr>
        <p:spPr/>
        <p:txBody>
          <a:bodyPr/>
          <a:lstStyle/>
          <a:p>
            <a:fld id="{627F5F26-8B77-4EBC-B8B3-67288FE14A57}" type="datetime1">
              <a:rPr lang="en-GB" smtClean="0"/>
              <a:t>08/02/2018</a:t>
            </a:fld>
            <a:endParaRPr lang="en-GB"/>
          </a:p>
        </p:txBody>
      </p:sp>
      <p:sp>
        <p:nvSpPr>
          <p:cNvPr id="6" name="Нижний колонтитул 5">
            <a:extLst>
              <a:ext uri="{FF2B5EF4-FFF2-40B4-BE49-F238E27FC236}">
                <a16:creationId xmlns:a16="http://schemas.microsoft.com/office/drawing/2014/main" id="{BEF9ACF5-C13D-4EBE-82CA-127F28037F83}"/>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1A66EA06-9FBA-4B99-82EE-AF5F4251F500}"/>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1717234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5B9FDD-A822-42B9-9D8E-D20926C3D038}"/>
              </a:ext>
            </a:extLst>
          </p:cNvPr>
          <p:cNvSpPr>
            <a:spLocks noGrp="1"/>
          </p:cNvSpPr>
          <p:nvPr>
            <p:ph type="title"/>
          </p:nvPr>
        </p:nvSpPr>
        <p:spPr>
          <a:xfrm>
            <a:off x="839788" y="365125"/>
            <a:ext cx="10515600" cy="1325563"/>
          </a:xfrm>
        </p:spPr>
        <p:txBody>
          <a:bodyPr/>
          <a:lstStyle/>
          <a:p>
            <a:r>
              <a:rPr lang="ru-RU"/>
              <a:t>Образец заголовка</a:t>
            </a:r>
            <a:endParaRPr lang="en-GB"/>
          </a:p>
        </p:txBody>
      </p:sp>
      <p:sp>
        <p:nvSpPr>
          <p:cNvPr id="3" name="Текст 2">
            <a:extLst>
              <a:ext uri="{FF2B5EF4-FFF2-40B4-BE49-F238E27FC236}">
                <a16:creationId xmlns:a16="http://schemas.microsoft.com/office/drawing/2014/main" id="{886DCC84-A776-4C8F-8019-41974BC47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45F668D-321E-44C7-8CC2-4688FE83651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Текст 4">
            <a:extLst>
              <a:ext uri="{FF2B5EF4-FFF2-40B4-BE49-F238E27FC236}">
                <a16:creationId xmlns:a16="http://schemas.microsoft.com/office/drawing/2014/main" id="{A97D8135-D9B9-404E-9128-03F7D341B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A990007-D871-4E79-95E4-0530646D0D0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7" name="Дата 6">
            <a:extLst>
              <a:ext uri="{FF2B5EF4-FFF2-40B4-BE49-F238E27FC236}">
                <a16:creationId xmlns:a16="http://schemas.microsoft.com/office/drawing/2014/main" id="{58986A95-B834-4D1F-A272-953DB6C98509}"/>
              </a:ext>
            </a:extLst>
          </p:cNvPr>
          <p:cNvSpPr>
            <a:spLocks noGrp="1"/>
          </p:cNvSpPr>
          <p:nvPr>
            <p:ph type="dt" sz="half" idx="10"/>
          </p:nvPr>
        </p:nvSpPr>
        <p:spPr/>
        <p:txBody>
          <a:bodyPr/>
          <a:lstStyle/>
          <a:p>
            <a:fld id="{623A2345-CC69-48DF-90A0-F40381792E46}" type="datetime1">
              <a:rPr lang="en-GB" smtClean="0"/>
              <a:t>08/02/2018</a:t>
            </a:fld>
            <a:endParaRPr lang="en-GB"/>
          </a:p>
        </p:txBody>
      </p:sp>
      <p:sp>
        <p:nvSpPr>
          <p:cNvPr id="8" name="Нижний колонтитул 7">
            <a:extLst>
              <a:ext uri="{FF2B5EF4-FFF2-40B4-BE49-F238E27FC236}">
                <a16:creationId xmlns:a16="http://schemas.microsoft.com/office/drawing/2014/main" id="{5D324EB7-89BF-4D53-BB37-4E0D32F3AC01}"/>
              </a:ext>
            </a:extLst>
          </p:cNvPr>
          <p:cNvSpPr>
            <a:spLocks noGrp="1"/>
          </p:cNvSpPr>
          <p:nvPr>
            <p:ph type="ftr" sz="quarter" idx="11"/>
          </p:nvPr>
        </p:nvSpPr>
        <p:spPr/>
        <p:txBody>
          <a:bodyPr/>
          <a:lstStyle/>
          <a:p>
            <a:endParaRPr lang="en-GB"/>
          </a:p>
        </p:txBody>
      </p:sp>
      <p:sp>
        <p:nvSpPr>
          <p:cNvPr id="9" name="Номер слайда 8">
            <a:extLst>
              <a:ext uri="{FF2B5EF4-FFF2-40B4-BE49-F238E27FC236}">
                <a16:creationId xmlns:a16="http://schemas.microsoft.com/office/drawing/2014/main" id="{03018CAD-7F9A-4157-9DBE-73F22E0B6B18}"/>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3651839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8B51D3-91C0-4D6A-921B-D4DE8CD0F960}"/>
              </a:ext>
            </a:extLst>
          </p:cNvPr>
          <p:cNvSpPr>
            <a:spLocks noGrp="1"/>
          </p:cNvSpPr>
          <p:nvPr>
            <p:ph type="title"/>
          </p:nvPr>
        </p:nvSpPr>
        <p:spPr/>
        <p:txBody>
          <a:bodyPr/>
          <a:lstStyle/>
          <a:p>
            <a:r>
              <a:rPr lang="ru-RU"/>
              <a:t>Образец заголовка</a:t>
            </a:r>
            <a:endParaRPr lang="en-GB"/>
          </a:p>
        </p:txBody>
      </p:sp>
      <p:sp>
        <p:nvSpPr>
          <p:cNvPr id="3" name="Дата 2">
            <a:extLst>
              <a:ext uri="{FF2B5EF4-FFF2-40B4-BE49-F238E27FC236}">
                <a16:creationId xmlns:a16="http://schemas.microsoft.com/office/drawing/2014/main" id="{E65B8D8A-0AE2-4394-A83B-944451C804E6}"/>
              </a:ext>
            </a:extLst>
          </p:cNvPr>
          <p:cNvSpPr>
            <a:spLocks noGrp="1"/>
          </p:cNvSpPr>
          <p:nvPr>
            <p:ph type="dt" sz="half" idx="10"/>
          </p:nvPr>
        </p:nvSpPr>
        <p:spPr/>
        <p:txBody>
          <a:bodyPr/>
          <a:lstStyle/>
          <a:p>
            <a:fld id="{3987A7E5-3A26-426B-B954-C952902C463B}" type="datetime1">
              <a:rPr lang="en-GB" smtClean="0"/>
              <a:t>08/02/2018</a:t>
            </a:fld>
            <a:endParaRPr lang="en-GB"/>
          </a:p>
        </p:txBody>
      </p:sp>
      <p:sp>
        <p:nvSpPr>
          <p:cNvPr id="4" name="Нижний колонтитул 3">
            <a:extLst>
              <a:ext uri="{FF2B5EF4-FFF2-40B4-BE49-F238E27FC236}">
                <a16:creationId xmlns:a16="http://schemas.microsoft.com/office/drawing/2014/main" id="{21B8ED78-315A-446E-844E-3E7F4F2F6BAD}"/>
              </a:ext>
            </a:extLst>
          </p:cNvPr>
          <p:cNvSpPr>
            <a:spLocks noGrp="1"/>
          </p:cNvSpPr>
          <p:nvPr>
            <p:ph type="ftr" sz="quarter" idx="11"/>
          </p:nvPr>
        </p:nvSpPr>
        <p:spPr/>
        <p:txBody>
          <a:bodyPr/>
          <a:lstStyle/>
          <a:p>
            <a:endParaRPr lang="en-GB"/>
          </a:p>
        </p:txBody>
      </p:sp>
      <p:sp>
        <p:nvSpPr>
          <p:cNvPr id="5" name="Номер слайда 4">
            <a:extLst>
              <a:ext uri="{FF2B5EF4-FFF2-40B4-BE49-F238E27FC236}">
                <a16:creationId xmlns:a16="http://schemas.microsoft.com/office/drawing/2014/main" id="{8EEC1C61-B8B1-4B43-86D2-D7FD16BCF560}"/>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1022832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8608E4F-7FFB-40EE-B9D3-94B84ECDBFA7}"/>
              </a:ext>
            </a:extLst>
          </p:cNvPr>
          <p:cNvSpPr>
            <a:spLocks noGrp="1"/>
          </p:cNvSpPr>
          <p:nvPr>
            <p:ph type="dt" sz="half" idx="10"/>
          </p:nvPr>
        </p:nvSpPr>
        <p:spPr/>
        <p:txBody>
          <a:bodyPr/>
          <a:lstStyle/>
          <a:p>
            <a:fld id="{60366DE9-C2A9-46E6-8C44-84A0F24F8A67}" type="datetime1">
              <a:rPr lang="en-GB" smtClean="0"/>
              <a:t>08/02/2018</a:t>
            </a:fld>
            <a:endParaRPr lang="en-GB"/>
          </a:p>
        </p:txBody>
      </p:sp>
      <p:sp>
        <p:nvSpPr>
          <p:cNvPr id="3" name="Нижний колонтитул 2">
            <a:extLst>
              <a:ext uri="{FF2B5EF4-FFF2-40B4-BE49-F238E27FC236}">
                <a16:creationId xmlns:a16="http://schemas.microsoft.com/office/drawing/2014/main" id="{0459A618-188E-4B8D-A5A6-3E644DBE74ED}"/>
              </a:ext>
            </a:extLst>
          </p:cNvPr>
          <p:cNvSpPr>
            <a:spLocks noGrp="1"/>
          </p:cNvSpPr>
          <p:nvPr>
            <p:ph type="ftr" sz="quarter" idx="11"/>
          </p:nvPr>
        </p:nvSpPr>
        <p:spPr/>
        <p:txBody>
          <a:bodyPr/>
          <a:lstStyle/>
          <a:p>
            <a:endParaRPr lang="en-GB"/>
          </a:p>
        </p:txBody>
      </p:sp>
      <p:sp>
        <p:nvSpPr>
          <p:cNvPr id="4" name="Номер слайда 3">
            <a:extLst>
              <a:ext uri="{FF2B5EF4-FFF2-40B4-BE49-F238E27FC236}">
                <a16:creationId xmlns:a16="http://schemas.microsoft.com/office/drawing/2014/main" id="{435014B8-D758-4188-B76C-95EF17548687}"/>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3728453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ACA932-AEEE-4C9A-BD06-411284E562E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Объект 2">
            <a:extLst>
              <a:ext uri="{FF2B5EF4-FFF2-40B4-BE49-F238E27FC236}">
                <a16:creationId xmlns:a16="http://schemas.microsoft.com/office/drawing/2014/main" id="{0C8D6D47-E55A-42AC-AD4D-C2CAD6482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Текст 3">
            <a:extLst>
              <a:ext uri="{FF2B5EF4-FFF2-40B4-BE49-F238E27FC236}">
                <a16:creationId xmlns:a16="http://schemas.microsoft.com/office/drawing/2014/main" id="{53698B5E-8E6B-4B9B-A616-D4FC00CDD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9ADEAB0-8619-4302-9B64-4BC5DC76999F}"/>
              </a:ext>
            </a:extLst>
          </p:cNvPr>
          <p:cNvSpPr>
            <a:spLocks noGrp="1"/>
          </p:cNvSpPr>
          <p:nvPr>
            <p:ph type="dt" sz="half" idx="10"/>
          </p:nvPr>
        </p:nvSpPr>
        <p:spPr/>
        <p:txBody>
          <a:bodyPr/>
          <a:lstStyle/>
          <a:p>
            <a:fld id="{6AF540D4-20C5-40B3-9328-858314E8135A}" type="datetime1">
              <a:rPr lang="en-GB" smtClean="0"/>
              <a:t>08/02/2018</a:t>
            </a:fld>
            <a:endParaRPr lang="en-GB"/>
          </a:p>
        </p:txBody>
      </p:sp>
      <p:sp>
        <p:nvSpPr>
          <p:cNvPr id="6" name="Нижний колонтитул 5">
            <a:extLst>
              <a:ext uri="{FF2B5EF4-FFF2-40B4-BE49-F238E27FC236}">
                <a16:creationId xmlns:a16="http://schemas.microsoft.com/office/drawing/2014/main" id="{751BCC2B-8D20-4D5E-BCDC-03354C89D876}"/>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45089CA2-1F87-460C-A7E1-537E12F5DA2C}"/>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347867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9D0E700-E82E-4E62-8933-781814968834}" type="datetime1">
              <a:rPr lang="en-GB" smtClean="0"/>
              <a:t>08/02/2018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1868556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268E13-09A3-48A8-AB13-29DD647EC23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Рисунок 2">
            <a:extLst>
              <a:ext uri="{FF2B5EF4-FFF2-40B4-BE49-F238E27FC236}">
                <a16:creationId xmlns:a16="http://schemas.microsoft.com/office/drawing/2014/main" id="{72609795-DEDD-4512-BFED-CB966B5F9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 3">
            <a:extLst>
              <a:ext uri="{FF2B5EF4-FFF2-40B4-BE49-F238E27FC236}">
                <a16:creationId xmlns:a16="http://schemas.microsoft.com/office/drawing/2014/main" id="{A06D68E5-296F-4A69-9943-80B9B3FBF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420001-5396-45A6-8C02-D443CE98C18C}"/>
              </a:ext>
            </a:extLst>
          </p:cNvPr>
          <p:cNvSpPr>
            <a:spLocks noGrp="1"/>
          </p:cNvSpPr>
          <p:nvPr>
            <p:ph type="dt" sz="half" idx="10"/>
          </p:nvPr>
        </p:nvSpPr>
        <p:spPr/>
        <p:txBody>
          <a:bodyPr/>
          <a:lstStyle/>
          <a:p>
            <a:fld id="{6C90DA1C-34E6-456D-94CD-27C5BED0F634}" type="datetime1">
              <a:rPr lang="en-GB" smtClean="0"/>
              <a:t>08/02/2018</a:t>
            </a:fld>
            <a:endParaRPr lang="en-GB"/>
          </a:p>
        </p:txBody>
      </p:sp>
      <p:sp>
        <p:nvSpPr>
          <p:cNvPr id="6" name="Нижний колонтитул 5">
            <a:extLst>
              <a:ext uri="{FF2B5EF4-FFF2-40B4-BE49-F238E27FC236}">
                <a16:creationId xmlns:a16="http://schemas.microsoft.com/office/drawing/2014/main" id="{829A9852-1D81-409D-BD79-9AF056B5604F}"/>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01FD6419-1619-4019-A788-F5B8C2C11A54}"/>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2147319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5D78C8-9D4D-448C-A48D-B54FAA90062A}"/>
              </a:ext>
            </a:extLst>
          </p:cNvPr>
          <p:cNvSpPr>
            <a:spLocks noGrp="1"/>
          </p:cNvSpPr>
          <p:nvPr>
            <p:ph type="title"/>
          </p:nvPr>
        </p:nvSpPr>
        <p:spPr/>
        <p:txBody>
          <a:bodyPr/>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AF379EF0-7927-4E43-BED9-C517658D724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0BECFEF2-9400-4647-A990-AA8C10E35731}"/>
              </a:ext>
            </a:extLst>
          </p:cNvPr>
          <p:cNvSpPr>
            <a:spLocks noGrp="1"/>
          </p:cNvSpPr>
          <p:nvPr>
            <p:ph type="dt" sz="half" idx="10"/>
          </p:nvPr>
        </p:nvSpPr>
        <p:spPr/>
        <p:txBody>
          <a:bodyPr/>
          <a:lstStyle/>
          <a:p>
            <a:fld id="{638323DC-0357-41D9-92C7-57571B765B97}" type="datetime1">
              <a:rPr lang="en-GB" smtClean="0"/>
              <a:t>08/02/2018</a:t>
            </a:fld>
            <a:endParaRPr lang="en-GB"/>
          </a:p>
        </p:txBody>
      </p:sp>
      <p:sp>
        <p:nvSpPr>
          <p:cNvPr id="5" name="Нижний колонтитул 4">
            <a:extLst>
              <a:ext uri="{FF2B5EF4-FFF2-40B4-BE49-F238E27FC236}">
                <a16:creationId xmlns:a16="http://schemas.microsoft.com/office/drawing/2014/main" id="{79DD8167-59D3-4ED8-965D-6BA58516BBC4}"/>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C09059FA-857B-485E-92D7-94EA43AE0576}"/>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3143541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94250E0-EC0F-4D87-931A-F59C9F6F7678}"/>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F245510D-B52A-40EB-9D4A-F9F75B3BFFD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A259BD6D-E8D1-4D3B-A97E-59C7D1D9EBA6}"/>
              </a:ext>
            </a:extLst>
          </p:cNvPr>
          <p:cNvSpPr>
            <a:spLocks noGrp="1"/>
          </p:cNvSpPr>
          <p:nvPr>
            <p:ph type="dt" sz="half" idx="10"/>
          </p:nvPr>
        </p:nvSpPr>
        <p:spPr/>
        <p:txBody>
          <a:bodyPr/>
          <a:lstStyle/>
          <a:p>
            <a:fld id="{1EB6976B-7739-4093-94A1-00CD5EEB1F6D}" type="datetime1">
              <a:rPr lang="en-GB" smtClean="0"/>
              <a:t>08/02/2018</a:t>
            </a:fld>
            <a:endParaRPr lang="en-GB"/>
          </a:p>
        </p:txBody>
      </p:sp>
      <p:sp>
        <p:nvSpPr>
          <p:cNvPr id="5" name="Нижний колонтитул 4">
            <a:extLst>
              <a:ext uri="{FF2B5EF4-FFF2-40B4-BE49-F238E27FC236}">
                <a16:creationId xmlns:a16="http://schemas.microsoft.com/office/drawing/2014/main" id="{22748A24-12A7-42F7-A376-561E2C171B19}"/>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AD4FF680-51A9-43AE-BBEB-94F66174F292}"/>
              </a:ext>
            </a:extLst>
          </p:cNvPr>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578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FC426A2-D3B5-44C1-8403-6E7CD248DB35}" type="datetime1">
              <a:rPr lang="en-GB" smtClean="0"/>
              <a:t>08/02/2018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58334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27F5F26-8B77-4EBC-B8B3-67288FE14A57}" type="datetime1">
              <a:rPr lang="en-GB" smtClean="0"/>
              <a:t>08/02/2018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325257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623A2345-CC69-48DF-90A0-F40381792E46}" type="datetime1">
              <a:rPr lang="en-GB" smtClean="0"/>
              <a:t>08/02/2018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903D03-AA8A-49C2-BD8B-FFDED7C78784}" type="slidenum">
              <a:rPr lang="en-GB" smtClean="0"/>
              <a:t>‹#›</a:t>
            </a:fld>
            <a:endParaRPr lang="en-GB"/>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76887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87A7E5-3A26-426B-B954-C952902C463B}" type="datetime1">
              <a:rPr lang="en-GB" smtClean="0"/>
              <a:t>08/02/2018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903D03-AA8A-49C2-BD8B-FFDED7C78784}" type="slidenum">
              <a:rPr lang="en-GB" smtClean="0"/>
              <a:t>‹#›</a:t>
            </a:fld>
            <a:endParaRPr lang="en-GB"/>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450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66DE9-C2A9-46E6-8C44-84A0F24F8A67}" type="datetime1">
              <a:rPr lang="en-GB" smtClean="0"/>
              <a:t>08/02/2018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215282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6AF540D4-20C5-40B3-9328-858314E8135A}" type="datetime1">
              <a:rPr lang="en-GB" smtClean="0"/>
              <a:t>08/02/2018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359740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6C90DA1C-34E6-456D-94CD-27C5BED0F634}" type="datetime1">
              <a:rPr lang="en-GB" smtClean="0"/>
              <a:t>08/02/2018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903D03-AA8A-49C2-BD8B-FFDED7C78784}" type="slidenum">
              <a:rPr lang="en-GB" smtClean="0"/>
              <a:t>‹#›</a:t>
            </a:fld>
            <a:endParaRPr lang="en-GB"/>
          </a:p>
        </p:txBody>
      </p:sp>
    </p:spTree>
    <p:extLst>
      <p:ext uri="{BB962C8B-B14F-4D97-AF65-F5344CB8AC3E}">
        <p14:creationId xmlns:p14="http://schemas.microsoft.com/office/powerpoint/2010/main" val="248525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5E179E3-F94E-4623-9AFC-75098939307E}" type="datetime1">
              <a:rPr lang="en-GB" smtClean="0"/>
              <a:t>08/02/2018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C903D03-AA8A-49C2-BD8B-FFDED7C78784}" type="slidenum">
              <a:rPr lang="en-GB" smtClean="0"/>
              <a:t>‹#›</a:t>
            </a:fld>
            <a:endParaRPr lang="en-GB"/>
          </a:p>
        </p:txBody>
      </p:sp>
    </p:spTree>
    <p:extLst>
      <p:ext uri="{BB962C8B-B14F-4D97-AF65-F5344CB8AC3E}">
        <p14:creationId xmlns:p14="http://schemas.microsoft.com/office/powerpoint/2010/main" val="1421936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D4393-6216-48A6-9F83-1BC0BF827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GB"/>
          </a:p>
        </p:txBody>
      </p:sp>
      <p:sp>
        <p:nvSpPr>
          <p:cNvPr id="3" name="Текст 2">
            <a:extLst>
              <a:ext uri="{FF2B5EF4-FFF2-40B4-BE49-F238E27FC236}">
                <a16:creationId xmlns:a16="http://schemas.microsoft.com/office/drawing/2014/main" id="{CC88F9FD-11FA-472A-9DEF-D8261D7CE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1766E236-5C34-4D6D-A626-E31320CD4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179E3-F94E-4623-9AFC-75098939307E}" type="datetime1">
              <a:rPr lang="en-GB" smtClean="0"/>
              <a:t>08/02/2018</a:t>
            </a:fld>
            <a:endParaRPr lang="en-GB"/>
          </a:p>
        </p:txBody>
      </p:sp>
      <p:sp>
        <p:nvSpPr>
          <p:cNvPr id="5" name="Нижний колонтитул 4">
            <a:extLst>
              <a:ext uri="{FF2B5EF4-FFF2-40B4-BE49-F238E27FC236}">
                <a16:creationId xmlns:a16="http://schemas.microsoft.com/office/drawing/2014/main" id="{F369259B-D5BB-4725-8843-8B6341E246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Номер слайда 5">
            <a:extLst>
              <a:ext uri="{FF2B5EF4-FFF2-40B4-BE49-F238E27FC236}">
                <a16:creationId xmlns:a16="http://schemas.microsoft.com/office/drawing/2014/main" id="{E80D8910-BF8A-438F-9F79-7C7089C7C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03D03-AA8A-49C2-BD8B-FFDED7C78784}" type="slidenum">
              <a:rPr lang="en-GB" smtClean="0"/>
              <a:t>‹#›</a:t>
            </a:fld>
            <a:endParaRPr lang="en-GB"/>
          </a:p>
        </p:txBody>
      </p:sp>
    </p:spTree>
    <p:extLst>
      <p:ext uri="{BB962C8B-B14F-4D97-AF65-F5344CB8AC3E}">
        <p14:creationId xmlns:p14="http://schemas.microsoft.com/office/powerpoint/2010/main" val="21354621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13C6-4E58-43B3-A564-267C61EE5C45}"/>
              </a:ext>
            </a:extLst>
          </p:cNvPr>
          <p:cNvSpPr>
            <a:spLocks noGrp="1"/>
          </p:cNvSpPr>
          <p:nvPr>
            <p:ph type="ctrTitle"/>
          </p:nvPr>
        </p:nvSpPr>
        <p:spPr/>
        <p:txBody>
          <a:bodyPr>
            <a:normAutofit fontScale="90000"/>
          </a:bodyPr>
          <a:lstStyle/>
          <a:p>
            <a:r>
              <a:rPr lang="en-US" dirty="0"/>
              <a:t>CONTOUR SEGMENT GROUPING FOR OVERLAPPING CONVEX OBJECT SEGMENTATION</a:t>
            </a:r>
            <a:endParaRPr lang="en-GB" dirty="0"/>
          </a:p>
        </p:txBody>
      </p:sp>
      <p:sp>
        <p:nvSpPr>
          <p:cNvPr id="3" name="Подзаголовок 2">
            <a:extLst>
              <a:ext uri="{FF2B5EF4-FFF2-40B4-BE49-F238E27FC236}">
                <a16:creationId xmlns:a16="http://schemas.microsoft.com/office/drawing/2014/main" id="{AB8D12C8-1E0C-4D01-AF29-B70A3F59A209}"/>
              </a:ext>
            </a:extLst>
          </p:cNvPr>
          <p:cNvSpPr>
            <a:spLocks noGrp="1"/>
          </p:cNvSpPr>
          <p:nvPr>
            <p:ph type="subTitle" idx="1"/>
          </p:nvPr>
        </p:nvSpPr>
        <p:spPr>
          <a:xfrm>
            <a:off x="1524000" y="3811587"/>
            <a:ext cx="9144000" cy="2674937"/>
          </a:xfrm>
        </p:spPr>
        <p:txBody>
          <a:bodyPr>
            <a:normAutofit/>
          </a:bodyPr>
          <a:lstStyle/>
          <a:p>
            <a:pPr algn="r"/>
            <a:r>
              <a:rPr lang="en-GB" dirty="0"/>
              <a:t>Author:</a:t>
            </a:r>
          </a:p>
          <a:p>
            <a:pPr algn="r"/>
            <a:r>
              <a:rPr lang="en-GB" dirty="0"/>
              <a:t>Nikita Ashikhmin</a:t>
            </a:r>
          </a:p>
          <a:p>
            <a:pPr algn="r"/>
            <a:r>
              <a:rPr lang="en-GB" dirty="0"/>
              <a:t>Examiners:</a:t>
            </a:r>
          </a:p>
          <a:p>
            <a:pPr algn="r"/>
            <a:r>
              <a:rPr lang="en-GB" dirty="0"/>
              <a:t>Professor </a:t>
            </a:r>
            <a:r>
              <a:rPr lang="en-GB" dirty="0" err="1"/>
              <a:t>Heikki</a:t>
            </a:r>
            <a:r>
              <a:rPr lang="en-GB" dirty="0"/>
              <a:t> </a:t>
            </a:r>
            <a:r>
              <a:rPr lang="en-GB" dirty="0" err="1"/>
              <a:t>KälviäinenAssociate</a:t>
            </a:r>
            <a:r>
              <a:rPr lang="en-GB" dirty="0"/>
              <a:t> </a:t>
            </a:r>
          </a:p>
          <a:p>
            <a:pPr algn="r"/>
            <a:r>
              <a:rPr lang="en-GB" dirty="0"/>
              <a:t>Professor, </a:t>
            </a:r>
            <a:r>
              <a:rPr lang="en-GB" dirty="0" err="1"/>
              <a:t>Cand</a:t>
            </a:r>
            <a:r>
              <a:rPr lang="en-GB" dirty="0"/>
              <a:t>. Sci Gleb Radchenko</a:t>
            </a:r>
          </a:p>
          <a:p>
            <a:pPr algn="r"/>
            <a:endParaRPr lang="en-GB" dirty="0"/>
          </a:p>
        </p:txBody>
      </p:sp>
      <p:sp>
        <p:nvSpPr>
          <p:cNvPr id="4" name="Номер слайда 3">
            <a:extLst>
              <a:ext uri="{FF2B5EF4-FFF2-40B4-BE49-F238E27FC236}">
                <a16:creationId xmlns:a16="http://schemas.microsoft.com/office/drawing/2014/main" id="{C8FDE7D3-C85C-4CA6-A405-0426CBA25A43}"/>
              </a:ext>
            </a:extLst>
          </p:cNvPr>
          <p:cNvSpPr>
            <a:spLocks noGrp="1"/>
          </p:cNvSpPr>
          <p:nvPr>
            <p:ph type="sldNum" sz="quarter" idx="12"/>
          </p:nvPr>
        </p:nvSpPr>
        <p:spPr/>
        <p:txBody>
          <a:bodyPr/>
          <a:lstStyle/>
          <a:p>
            <a:fld id="{CC903D03-AA8A-49C2-BD8B-FFDED7C78784}" type="slidenum">
              <a:rPr lang="en-GB" smtClean="0"/>
              <a:t>1</a:t>
            </a:fld>
            <a:endParaRPr lang="en-GB"/>
          </a:p>
        </p:txBody>
      </p:sp>
    </p:spTree>
    <p:extLst>
      <p:ext uri="{BB962C8B-B14F-4D97-AF65-F5344CB8AC3E}">
        <p14:creationId xmlns:p14="http://schemas.microsoft.com/office/powerpoint/2010/main" val="143696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945BD5-17AB-41AE-A9EC-28DA6112047C}"/>
              </a:ext>
            </a:extLst>
          </p:cNvPr>
          <p:cNvSpPr>
            <a:spLocks noGrp="1"/>
          </p:cNvSpPr>
          <p:nvPr>
            <p:ph type="title"/>
          </p:nvPr>
        </p:nvSpPr>
        <p:spPr/>
        <p:txBody>
          <a:bodyPr/>
          <a:lstStyle/>
          <a:p>
            <a:r>
              <a:rPr lang="en-GB" dirty="0"/>
              <a:t>Concave point based method</a:t>
            </a:r>
          </a:p>
        </p:txBody>
      </p:sp>
      <p:sp>
        <p:nvSpPr>
          <p:cNvPr id="4" name="Номер слайда 3">
            <a:extLst>
              <a:ext uri="{FF2B5EF4-FFF2-40B4-BE49-F238E27FC236}">
                <a16:creationId xmlns:a16="http://schemas.microsoft.com/office/drawing/2014/main" id="{22E0A173-C870-4DE3-BFA8-34E80EADB9FC}"/>
              </a:ext>
            </a:extLst>
          </p:cNvPr>
          <p:cNvSpPr>
            <a:spLocks noGrp="1"/>
          </p:cNvSpPr>
          <p:nvPr>
            <p:ph type="sldNum" sz="quarter" idx="12"/>
          </p:nvPr>
        </p:nvSpPr>
        <p:spPr/>
        <p:txBody>
          <a:bodyPr/>
          <a:lstStyle/>
          <a:p>
            <a:fld id="{CC903D03-AA8A-49C2-BD8B-FFDED7C78784}" type="slidenum">
              <a:rPr lang="en-GB" smtClean="0"/>
              <a:t>10</a:t>
            </a:fld>
            <a:endParaRPr lang="en-GB"/>
          </a:p>
        </p:txBody>
      </p:sp>
      <p:sp>
        <p:nvSpPr>
          <p:cNvPr id="10" name="TextBox 9">
            <a:extLst>
              <a:ext uri="{FF2B5EF4-FFF2-40B4-BE49-F238E27FC236}">
                <a16:creationId xmlns:a16="http://schemas.microsoft.com/office/drawing/2014/main" id="{FBDF955E-1FE3-40B3-A2CC-A0CB0B5853EA}"/>
              </a:ext>
            </a:extLst>
          </p:cNvPr>
          <p:cNvSpPr txBox="1"/>
          <p:nvPr/>
        </p:nvSpPr>
        <p:spPr>
          <a:xfrm>
            <a:off x="711201" y="5460580"/>
            <a:ext cx="10914742" cy="1200329"/>
          </a:xfrm>
          <a:prstGeom prst="rect">
            <a:avLst/>
          </a:prstGeom>
          <a:noFill/>
        </p:spPr>
        <p:txBody>
          <a:bodyPr wrap="square" rtlCol="0">
            <a:spAutoFit/>
          </a:bodyPr>
          <a:lstStyle/>
          <a:p>
            <a:r>
              <a:rPr lang="en-US" sz="2400" dirty="0"/>
              <a:t>(a) Original image; (b) Contour segmentation; (c) Segment grouping (the thin gray lines are added to illustrate the grouping of non-adjacent segments); (d) Contour estimation.</a:t>
            </a:r>
            <a:endParaRPr lang="en-GB" sz="2400" dirty="0"/>
          </a:p>
        </p:txBody>
      </p:sp>
      <p:pic>
        <p:nvPicPr>
          <p:cNvPr id="12" name="Рисунок 11">
            <a:extLst>
              <a:ext uri="{FF2B5EF4-FFF2-40B4-BE49-F238E27FC236}">
                <a16:creationId xmlns:a16="http://schemas.microsoft.com/office/drawing/2014/main" id="{59C0B994-6D91-40FE-BEDE-07515AA2A2A5}"/>
              </a:ext>
            </a:extLst>
          </p:cNvPr>
          <p:cNvPicPr>
            <a:picLocks noChangeAspect="1"/>
          </p:cNvPicPr>
          <p:nvPr/>
        </p:nvPicPr>
        <p:blipFill>
          <a:blip r:embed="rId3"/>
          <a:stretch>
            <a:fillRect/>
          </a:stretch>
        </p:blipFill>
        <p:spPr>
          <a:xfrm>
            <a:off x="838200" y="1585303"/>
            <a:ext cx="10515600" cy="3687394"/>
          </a:xfrm>
          <a:prstGeom prst="rect">
            <a:avLst/>
          </a:prstGeom>
        </p:spPr>
      </p:pic>
    </p:spTree>
    <p:extLst>
      <p:ext uri="{BB962C8B-B14F-4D97-AF65-F5344CB8AC3E}">
        <p14:creationId xmlns:p14="http://schemas.microsoft.com/office/powerpoint/2010/main" val="344440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945BD5-17AB-41AE-A9EC-28DA6112047C}"/>
              </a:ext>
            </a:extLst>
          </p:cNvPr>
          <p:cNvSpPr>
            <a:spLocks noGrp="1"/>
          </p:cNvSpPr>
          <p:nvPr>
            <p:ph type="title"/>
          </p:nvPr>
        </p:nvSpPr>
        <p:spPr/>
        <p:txBody>
          <a:bodyPr/>
          <a:lstStyle/>
          <a:p>
            <a:r>
              <a:rPr lang="en-GB" dirty="0"/>
              <a:t>Contour segmentation</a:t>
            </a:r>
          </a:p>
        </p:txBody>
      </p:sp>
      <p:sp>
        <p:nvSpPr>
          <p:cNvPr id="4" name="Номер слайда 3">
            <a:extLst>
              <a:ext uri="{FF2B5EF4-FFF2-40B4-BE49-F238E27FC236}">
                <a16:creationId xmlns:a16="http://schemas.microsoft.com/office/drawing/2014/main" id="{22E0A173-C870-4DE3-BFA8-34E80EADB9FC}"/>
              </a:ext>
            </a:extLst>
          </p:cNvPr>
          <p:cNvSpPr>
            <a:spLocks noGrp="1"/>
          </p:cNvSpPr>
          <p:nvPr>
            <p:ph type="sldNum" sz="quarter" idx="12"/>
          </p:nvPr>
        </p:nvSpPr>
        <p:spPr/>
        <p:txBody>
          <a:bodyPr/>
          <a:lstStyle/>
          <a:p>
            <a:fld id="{CC903D03-AA8A-49C2-BD8B-FFDED7C78784}" type="slidenum">
              <a:rPr lang="en-GB" smtClean="0"/>
              <a:t>11</a:t>
            </a:fld>
            <a:endParaRPr lang="en-GB"/>
          </a:p>
        </p:txBody>
      </p:sp>
      <p:pic>
        <p:nvPicPr>
          <p:cNvPr id="7" name="Рисунок 6">
            <a:extLst>
              <a:ext uri="{FF2B5EF4-FFF2-40B4-BE49-F238E27FC236}">
                <a16:creationId xmlns:a16="http://schemas.microsoft.com/office/drawing/2014/main" id="{53249FAD-628E-47AE-BC10-00ACD16699C7}"/>
              </a:ext>
            </a:extLst>
          </p:cNvPr>
          <p:cNvPicPr>
            <a:picLocks noChangeAspect="1"/>
          </p:cNvPicPr>
          <p:nvPr/>
        </p:nvPicPr>
        <p:blipFill>
          <a:blip r:embed="rId3"/>
          <a:stretch>
            <a:fillRect/>
          </a:stretch>
        </p:blipFill>
        <p:spPr>
          <a:xfrm>
            <a:off x="827664" y="1560286"/>
            <a:ext cx="10536672" cy="3737428"/>
          </a:xfrm>
          <a:prstGeom prst="rect">
            <a:avLst/>
          </a:prstGeom>
        </p:spPr>
      </p:pic>
      <p:sp>
        <p:nvSpPr>
          <p:cNvPr id="8" name="Объект 2">
            <a:extLst>
              <a:ext uri="{FF2B5EF4-FFF2-40B4-BE49-F238E27FC236}">
                <a16:creationId xmlns:a16="http://schemas.microsoft.com/office/drawing/2014/main" id="{396250BA-280E-4611-8CF2-1C077B01A922}"/>
              </a:ext>
            </a:extLst>
          </p:cNvPr>
          <p:cNvSpPr>
            <a:spLocks noGrp="1"/>
          </p:cNvSpPr>
          <p:nvPr>
            <p:ph idx="1"/>
          </p:nvPr>
        </p:nvSpPr>
        <p:spPr>
          <a:xfrm>
            <a:off x="838200" y="5444331"/>
            <a:ext cx="10515600" cy="765402"/>
          </a:xfrm>
        </p:spPr>
        <p:txBody>
          <a:bodyPr>
            <a:noAutofit/>
          </a:bodyPr>
          <a:lstStyle/>
          <a:p>
            <a:pPr marL="0" indent="0">
              <a:buNone/>
            </a:pPr>
            <a:r>
              <a:rPr lang="en-US" sz="2000" dirty="0"/>
              <a:t>(a) Edge map; (b) Corner detection; (c) Concavity test to extract concave corners (green circle) and removed convex corners (pink </a:t>
            </a:r>
            <a:r>
              <a:rPr lang="en-US" sz="2000" dirty="0" err="1"/>
              <a:t>sqaure</a:t>
            </a:r>
            <a:r>
              <a:rPr lang="en-US" sz="2000" dirty="0"/>
              <a:t>); (d) Contour segmentation by concave points (the colors are used only for illustrative purpose to visualize the segmented contour by concave points)</a:t>
            </a:r>
            <a:endParaRPr lang="en-GB" sz="2000" dirty="0"/>
          </a:p>
        </p:txBody>
      </p:sp>
    </p:spTree>
    <p:extLst>
      <p:ext uri="{BB962C8B-B14F-4D97-AF65-F5344CB8AC3E}">
        <p14:creationId xmlns:p14="http://schemas.microsoft.com/office/powerpoint/2010/main" val="28595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945BD5-17AB-41AE-A9EC-28DA6112047C}"/>
              </a:ext>
            </a:extLst>
          </p:cNvPr>
          <p:cNvSpPr>
            <a:spLocks noGrp="1"/>
          </p:cNvSpPr>
          <p:nvPr>
            <p:ph type="title"/>
          </p:nvPr>
        </p:nvSpPr>
        <p:spPr/>
        <p:txBody>
          <a:bodyPr/>
          <a:lstStyle/>
          <a:p>
            <a:r>
              <a:rPr lang="en-GB" dirty="0"/>
              <a:t>Segment grouping</a:t>
            </a:r>
          </a:p>
        </p:txBody>
      </p:sp>
      <p:sp>
        <p:nvSpPr>
          <p:cNvPr id="4" name="Номер слайда 3">
            <a:extLst>
              <a:ext uri="{FF2B5EF4-FFF2-40B4-BE49-F238E27FC236}">
                <a16:creationId xmlns:a16="http://schemas.microsoft.com/office/drawing/2014/main" id="{22E0A173-C870-4DE3-BFA8-34E80EADB9FC}"/>
              </a:ext>
            </a:extLst>
          </p:cNvPr>
          <p:cNvSpPr>
            <a:spLocks noGrp="1"/>
          </p:cNvSpPr>
          <p:nvPr>
            <p:ph type="sldNum" sz="quarter" idx="12"/>
          </p:nvPr>
        </p:nvSpPr>
        <p:spPr/>
        <p:txBody>
          <a:bodyPr/>
          <a:lstStyle/>
          <a:p>
            <a:fld id="{CC903D03-AA8A-49C2-BD8B-FFDED7C78784}" type="slidenum">
              <a:rPr lang="en-GB" smtClean="0"/>
              <a:t>12</a:t>
            </a:fld>
            <a:endParaRPr lang="en-GB"/>
          </a:p>
        </p:txBody>
      </p:sp>
      <p:sp>
        <p:nvSpPr>
          <p:cNvPr id="8" name="Объект 2">
            <a:extLst>
              <a:ext uri="{FF2B5EF4-FFF2-40B4-BE49-F238E27FC236}">
                <a16:creationId xmlns:a16="http://schemas.microsoft.com/office/drawing/2014/main" id="{396250BA-280E-4611-8CF2-1C077B01A922}"/>
              </a:ext>
            </a:extLst>
          </p:cNvPr>
          <p:cNvSpPr>
            <a:spLocks noGrp="1"/>
          </p:cNvSpPr>
          <p:nvPr>
            <p:ph idx="1"/>
          </p:nvPr>
        </p:nvSpPr>
        <p:spPr>
          <a:xfrm>
            <a:off x="8210550" y="1690688"/>
            <a:ext cx="3633107" cy="4844371"/>
          </a:xfrm>
        </p:spPr>
        <p:txBody>
          <a:bodyPr>
            <a:noAutofit/>
          </a:bodyPr>
          <a:lstStyle/>
          <a:p>
            <a:pPr marL="0" indent="0">
              <a:buNone/>
            </a:pPr>
            <a:r>
              <a:rPr lang="en-US" dirty="0"/>
              <a:t>The </a:t>
            </a:r>
            <a:r>
              <a:rPr lang="en-US" i="1" dirty="0" err="1"/>
              <a:t>i-</a:t>
            </a:r>
            <a:r>
              <a:rPr lang="en-US" dirty="0" err="1"/>
              <a:t>th</a:t>
            </a:r>
            <a:r>
              <a:rPr lang="en-US" dirty="0"/>
              <a:t> combination (in red) is matched with an ellipse (in blue). For each point </a:t>
            </a:r>
            <a:r>
              <a:rPr lang="en-US" i="1" dirty="0"/>
              <a:t>j </a:t>
            </a:r>
            <a:r>
              <a:rPr lang="en-US" dirty="0"/>
              <a:t>of the </a:t>
            </a:r>
            <a:r>
              <a:rPr lang="en-US" dirty="0" err="1"/>
              <a:t>ith</a:t>
            </a:r>
            <a:r>
              <a:rPr lang="en-US" dirty="0"/>
              <a:t> combination the distance to the corresponding point of the fitted ellipse is calculated. </a:t>
            </a:r>
            <a:endParaRPr lang="en-GB" dirty="0"/>
          </a:p>
        </p:txBody>
      </p:sp>
      <p:pic>
        <p:nvPicPr>
          <p:cNvPr id="5" name="Рисунок 4">
            <a:extLst>
              <a:ext uri="{FF2B5EF4-FFF2-40B4-BE49-F238E27FC236}">
                <a16:creationId xmlns:a16="http://schemas.microsoft.com/office/drawing/2014/main" id="{D6F26ECE-B892-47C7-B501-2D14BD81F37C}"/>
              </a:ext>
            </a:extLst>
          </p:cNvPr>
          <p:cNvPicPr>
            <a:picLocks noChangeAspect="1"/>
          </p:cNvPicPr>
          <p:nvPr/>
        </p:nvPicPr>
        <p:blipFill>
          <a:blip r:embed="rId3"/>
          <a:stretch>
            <a:fillRect/>
          </a:stretch>
        </p:blipFill>
        <p:spPr>
          <a:xfrm>
            <a:off x="838200" y="1511979"/>
            <a:ext cx="7372350" cy="4740451"/>
          </a:xfrm>
          <a:prstGeom prst="rect">
            <a:avLst/>
          </a:prstGeom>
        </p:spPr>
      </p:pic>
    </p:spTree>
    <p:extLst>
      <p:ext uri="{BB962C8B-B14F-4D97-AF65-F5344CB8AC3E}">
        <p14:creationId xmlns:p14="http://schemas.microsoft.com/office/powerpoint/2010/main" val="386549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945BD5-17AB-41AE-A9EC-28DA6112047C}"/>
              </a:ext>
            </a:extLst>
          </p:cNvPr>
          <p:cNvSpPr>
            <a:spLocks noGrp="1"/>
          </p:cNvSpPr>
          <p:nvPr>
            <p:ph type="title"/>
          </p:nvPr>
        </p:nvSpPr>
        <p:spPr/>
        <p:txBody>
          <a:bodyPr/>
          <a:lstStyle/>
          <a:p>
            <a:r>
              <a:rPr lang="en-GB" dirty="0"/>
              <a:t>Cluster decomposition</a:t>
            </a:r>
          </a:p>
        </p:txBody>
      </p:sp>
      <p:sp>
        <p:nvSpPr>
          <p:cNvPr id="4" name="Номер слайда 3">
            <a:extLst>
              <a:ext uri="{FF2B5EF4-FFF2-40B4-BE49-F238E27FC236}">
                <a16:creationId xmlns:a16="http://schemas.microsoft.com/office/drawing/2014/main" id="{22E0A173-C870-4DE3-BFA8-34E80EADB9FC}"/>
              </a:ext>
            </a:extLst>
          </p:cNvPr>
          <p:cNvSpPr>
            <a:spLocks noGrp="1"/>
          </p:cNvSpPr>
          <p:nvPr>
            <p:ph type="sldNum" sz="quarter" idx="12"/>
          </p:nvPr>
        </p:nvSpPr>
        <p:spPr/>
        <p:txBody>
          <a:bodyPr/>
          <a:lstStyle/>
          <a:p>
            <a:fld id="{CC903D03-AA8A-49C2-BD8B-FFDED7C78784}" type="slidenum">
              <a:rPr lang="en-GB" smtClean="0"/>
              <a:t>13</a:t>
            </a:fld>
            <a:endParaRPr lang="en-GB"/>
          </a:p>
        </p:txBody>
      </p:sp>
      <p:sp>
        <p:nvSpPr>
          <p:cNvPr id="8" name="Объект 2">
            <a:extLst>
              <a:ext uri="{FF2B5EF4-FFF2-40B4-BE49-F238E27FC236}">
                <a16:creationId xmlns:a16="http://schemas.microsoft.com/office/drawing/2014/main" id="{396250BA-280E-4611-8CF2-1C077B01A922}"/>
              </a:ext>
            </a:extLst>
          </p:cNvPr>
          <p:cNvSpPr>
            <a:spLocks noGrp="1"/>
          </p:cNvSpPr>
          <p:nvPr>
            <p:ph idx="1"/>
          </p:nvPr>
        </p:nvSpPr>
        <p:spPr>
          <a:xfrm>
            <a:off x="7301001" y="3181464"/>
            <a:ext cx="4582570" cy="3311412"/>
          </a:xfrm>
        </p:spPr>
        <p:txBody>
          <a:bodyPr>
            <a:noAutofit/>
          </a:bodyPr>
          <a:lstStyle/>
          <a:p>
            <a:pPr marL="0" indent="0">
              <a:buNone/>
            </a:pPr>
            <a:r>
              <a:rPr lang="en-US" dirty="0"/>
              <a:t>Illustration of cluster decomposition and ellipse fitting in the case of a cluster involving 17 segments: </a:t>
            </a:r>
          </a:p>
          <a:p>
            <a:pPr marL="514350" indent="-514350">
              <a:buAutoNum type="alphaLcParenBoth"/>
            </a:pPr>
            <a:r>
              <a:rPr lang="en-US" dirty="0"/>
              <a:t>Initial cluster and detected split </a:t>
            </a:r>
          </a:p>
          <a:p>
            <a:pPr marL="514350" indent="-514350">
              <a:buAutoNum type="alphaLcParenBoth"/>
            </a:pPr>
            <a:r>
              <a:rPr lang="en-US" dirty="0"/>
              <a:t>resulting </a:t>
            </a:r>
            <a:r>
              <a:rPr lang="en-US" dirty="0" err="1"/>
              <a:t>subclusters</a:t>
            </a:r>
            <a:r>
              <a:rPr lang="en-US" dirty="0"/>
              <a:t> and ellipse fitting. </a:t>
            </a:r>
            <a:endParaRPr lang="en-GB" dirty="0"/>
          </a:p>
        </p:txBody>
      </p:sp>
      <p:pic>
        <p:nvPicPr>
          <p:cNvPr id="3" name="Рисунок 2">
            <a:extLst>
              <a:ext uri="{FF2B5EF4-FFF2-40B4-BE49-F238E27FC236}">
                <a16:creationId xmlns:a16="http://schemas.microsoft.com/office/drawing/2014/main" id="{5F203B9B-2F7A-401B-AFDD-2A5D79C483E8}"/>
              </a:ext>
            </a:extLst>
          </p:cNvPr>
          <p:cNvPicPr>
            <a:picLocks noChangeAspect="1"/>
          </p:cNvPicPr>
          <p:nvPr/>
        </p:nvPicPr>
        <p:blipFill>
          <a:blip r:embed="rId3"/>
          <a:stretch>
            <a:fillRect/>
          </a:stretch>
        </p:blipFill>
        <p:spPr>
          <a:xfrm>
            <a:off x="620486" y="1434863"/>
            <a:ext cx="6462801" cy="5067424"/>
          </a:xfrm>
          <a:prstGeom prst="rect">
            <a:avLst/>
          </a:prstGeom>
        </p:spPr>
      </p:pic>
      <p:pic>
        <p:nvPicPr>
          <p:cNvPr id="5" name="Рисунок 4">
            <a:extLst>
              <a:ext uri="{FF2B5EF4-FFF2-40B4-BE49-F238E27FC236}">
                <a16:creationId xmlns:a16="http://schemas.microsoft.com/office/drawing/2014/main" id="{AF214E74-0A09-45D2-BF72-D27DC8876D02}"/>
              </a:ext>
            </a:extLst>
          </p:cNvPr>
          <p:cNvPicPr>
            <a:picLocks noChangeAspect="1"/>
          </p:cNvPicPr>
          <p:nvPr/>
        </p:nvPicPr>
        <p:blipFill>
          <a:blip r:embed="rId4"/>
          <a:stretch>
            <a:fillRect/>
          </a:stretch>
        </p:blipFill>
        <p:spPr>
          <a:xfrm>
            <a:off x="7478641" y="1874727"/>
            <a:ext cx="4306957" cy="1122698"/>
          </a:xfrm>
          <a:prstGeom prst="rect">
            <a:avLst/>
          </a:prstGeom>
        </p:spPr>
      </p:pic>
      <p:sp>
        <p:nvSpPr>
          <p:cNvPr id="10" name="Объект 2">
            <a:extLst>
              <a:ext uri="{FF2B5EF4-FFF2-40B4-BE49-F238E27FC236}">
                <a16:creationId xmlns:a16="http://schemas.microsoft.com/office/drawing/2014/main" id="{C423C14B-5D55-4E15-B6BB-E1C00E960190}"/>
              </a:ext>
            </a:extLst>
          </p:cNvPr>
          <p:cNvSpPr txBox="1">
            <a:spLocks/>
          </p:cNvSpPr>
          <p:nvPr/>
        </p:nvSpPr>
        <p:spPr>
          <a:xfrm>
            <a:off x="7576614" y="665333"/>
            <a:ext cx="4426542" cy="3541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
        <p:nvSpPr>
          <p:cNvPr id="6" name="TextBox 5">
            <a:extLst>
              <a:ext uri="{FF2B5EF4-FFF2-40B4-BE49-F238E27FC236}">
                <a16:creationId xmlns:a16="http://schemas.microsoft.com/office/drawing/2014/main" id="{CF936B19-62D4-433F-8440-418A934A8F84}"/>
              </a:ext>
            </a:extLst>
          </p:cNvPr>
          <p:cNvSpPr txBox="1"/>
          <p:nvPr/>
        </p:nvSpPr>
        <p:spPr>
          <a:xfrm>
            <a:off x="7301001" y="1434863"/>
            <a:ext cx="3907813" cy="523220"/>
          </a:xfrm>
          <a:prstGeom prst="rect">
            <a:avLst/>
          </a:prstGeom>
          <a:noFill/>
        </p:spPr>
        <p:txBody>
          <a:bodyPr wrap="square" rtlCol="0">
            <a:spAutoFit/>
          </a:bodyPr>
          <a:lstStyle/>
          <a:p>
            <a:r>
              <a:rPr lang="en-GB" sz="2800" dirty="0"/>
              <a:t>Stirling numbers:</a:t>
            </a:r>
          </a:p>
        </p:txBody>
      </p:sp>
    </p:spTree>
    <p:extLst>
      <p:ext uri="{BB962C8B-B14F-4D97-AF65-F5344CB8AC3E}">
        <p14:creationId xmlns:p14="http://schemas.microsoft.com/office/powerpoint/2010/main" val="268036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13ECF3-334E-4AFA-9A8B-DB840BA07646}"/>
              </a:ext>
            </a:extLst>
          </p:cNvPr>
          <p:cNvSpPr>
            <a:spLocks noGrp="1"/>
          </p:cNvSpPr>
          <p:nvPr>
            <p:ph type="title"/>
          </p:nvPr>
        </p:nvSpPr>
        <p:spPr/>
        <p:txBody>
          <a:bodyPr/>
          <a:lstStyle/>
          <a:p>
            <a:r>
              <a:rPr lang="en-GB" dirty="0"/>
              <a:t>Background</a:t>
            </a:r>
          </a:p>
        </p:txBody>
      </p:sp>
      <p:sp>
        <p:nvSpPr>
          <p:cNvPr id="6" name="Номер слайда 5">
            <a:extLst>
              <a:ext uri="{FF2B5EF4-FFF2-40B4-BE49-F238E27FC236}">
                <a16:creationId xmlns:a16="http://schemas.microsoft.com/office/drawing/2014/main" id="{6102BD34-078B-4640-8C80-59B115774A71}"/>
              </a:ext>
            </a:extLst>
          </p:cNvPr>
          <p:cNvSpPr>
            <a:spLocks noGrp="1"/>
          </p:cNvSpPr>
          <p:nvPr>
            <p:ph type="sldNum" sz="quarter" idx="12"/>
          </p:nvPr>
        </p:nvSpPr>
        <p:spPr/>
        <p:txBody>
          <a:bodyPr/>
          <a:lstStyle/>
          <a:p>
            <a:fld id="{CC903D03-AA8A-49C2-BD8B-FFDED7C78784}" type="slidenum">
              <a:rPr lang="en-GB" smtClean="0"/>
              <a:t>2</a:t>
            </a:fld>
            <a:endParaRPr lang="en-GB" dirty="0"/>
          </a:p>
        </p:txBody>
      </p:sp>
      <p:pic>
        <p:nvPicPr>
          <p:cNvPr id="4" name="Рисунок 3">
            <a:extLst>
              <a:ext uri="{FF2B5EF4-FFF2-40B4-BE49-F238E27FC236}">
                <a16:creationId xmlns:a16="http://schemas.microsoft.com/office/drawing/2014/main" id="{059E1F72-FF29-43D0-8BA7-E83EA289E1D8}"/>
              </a:ext>
            </a:extLst>
          </p:cNvPr>
          <p:cNvPicPr>
            <a:picLocks noChangeAspect="1"/>
          </p:cNvPicPr>
          <p:nvPr/>
        </p:nvPicPr>
        <p:blipFill>
          <a:blip r:embed="rId3"/>
          <a:stretch>
            <a:fillRect/>
          </a:stretch>
        </p:blipFill>
        <p:spPr>
          <a:xfrm>
            <a:off x="2473592" y="1506075"/>
            <a:ext cx="7244816" cy="2517444"/>
          </a:xfrm>
          <a:prstGeom prst="rect">
            <a:avLst/>
          </a:prstGeom>
        </p:spPr>
      </p:pic>
      <p:sp>
        <p:nvSpPr>
          <p:cNvPr id="5" name="TextBox 4">
            <a:extLst>
              <a:ext uri="{FF2B5EF4-FFF2-40B4-BE49-F238E27FC236}">
                <a16:creationId xmlns:a16="http://schemas.microsoft.com/office/drawing/2014/main" id="{BA56B8C6-E0D8-4625-A29C-EEA4F279C4EC}"/>
              </a:ext>
            </a:extLst>
          </p:cNvPr>
          <p:cNvSpPr txBox="1"/>
          <p:nvPr/>
        </p:nvSpPr>
        <p:spPr>
          <a:xfrm>
            <a:off x="3315425" y="4023519"/>
            <a:ext cx="5120640" cy="369332"/>
          </a:xfrm>
          <a:prstGeom prst="rect">
            <a:avLst/>
          </a:prstGeom>
          <a:noFill/>
        </p:spPr>
        <p:txBody>
          <a:bodyPr wrap="square" rtlCol="0">
            <a:spAutoFit/>
          </a:bodyPr>
          <a:lstStyle/>
          <a:p>
            <a:pPr algn="ctr"/>
            <a:r>
              <a:rPr lang="en-GB" dirty="0"/>
              <a:t>Examples of real images</a:t>
            </a:r>
          </a:p>
        </p:txBody>
      </p:sp>
      <p:pic>
        <p:nvPicPr>
          <p:cNvPr id="1026" name="Picture 2" descr="https://defence.ru/assets/content/paragraph2/217838/45503/0-d23bb-c98f1aa9-orig-fotor.jpg?nocache=340926">
            <a:extLst>
              <a:ext uri="{FF2B5EF4-FFF2-40B4-BE49-F238E27FC236}">
                <a16:creationId xmlns:a16="http://schemas.microsoft.com/office/drawing/2014/main" id="{AA4982C5-97EE-4628-A950-4B3449F2AF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267" b="26603"/>
          <a:stretch/>
        </p:blipFill>
        <p:spPr bwMode="auto">
          <a:xfrm>
            <a:off x="1665408" y="4492400"/>
            <a:ext cx="8861184" cy="204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7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945BD5-17AB-41AE-A9EC-28DA6112047C}"/>
              </a:ext>
            </a:extLst>
          </p:cNvPr>
          <p:cNvSpPr>
            <a:spLocks noGrp="1"/>
          </p:cNvSpPr>
          <p:nvPr>
            <p:ph type="title"/>
          </p:nvPr>
        </p:nvSpPr>
        <p:spPr/>
        <p:txBody>
          <a:bodyPr/>
          <a:lstStyle/>
          <a:p>
            <a:r>
              <a:rPr lang="en-GB" dirty="0"/>
              <a:t>Seed points methods</a:t>
            </a:r>
          </a:p>
        </p:txBody>
      </p:sp>
      <p:pic>
        <p:nvPicPr>
          <p:cNvPr id="5" name="Объект 4">
            <a:extLst>
              <a:ext uri="{FF2B5EF4-FFF2-40B4-BE49-F238E27FC236}">
                <a16:creationId xmlns:a16="http://schemas.microsoft.com/office/drawing/2014/main" id="{84F925E4-1806-4119-9059-845EEC80AC10}"/>
              </a:ext>
            </a:extLst>
          </p:cNvPr>
          <p:cNvPicPr>
            <a:picLocks noGrp="1" noChangeAspect="1"/>
          </p:cNvPicPr>
          <p:nvPr>
            <p:ph idx="1"/>
          </p:nvPr>
        </p:nvPicPr>
        <p:blipFill>
          <a:blip r:embed="rId3"/>
          <a:stretch>
            <a:fillRect/>
          </a:stretch>
        </p:blipFill>
        <p:spPr>
          <a:xfrm>
            <a:off x="838200" y="2014314"/>
            <a:ext cx="10515600" cy="3973959"/>
          </a:xfrm>
          <a:prstGeom prst="rect">
            <a:avLst/>
          </a:prstGeom>
        </p:spPr>
      </p:pic>
      <p:sp>
        <p:nvSpPr>
          <p:cNvPr id="4" name="Номер слайда 3">
            <a:extLst>
              <a:ext uri="{FF2B5EF4-FFF2-40B4-BE49-F238E27FC236}">
                <a16:creationId xmlns:a16="http://schemas.microsoft.com/office/drawing/2014/main" id="{22E0A173-C870-4DE3-BFA8-34E80EADB9FC}"/>
              </a:ext>
            </a:extLst>
          </p:cNvPr>
          <p:cNvSpPr>
            <a:spLocks noGrp="1"/>
          </p:cNvSpPr>
          <p:nvPr>
            <p:ph type="sldNum" sz="quarter" idx="12"/>
          </p:nvPr>
        </p:nvSpPr>
        <p:spPr/>
        <p:txBody>
          <a:bodyPr/>
          <a:lstStyle/>
          <a:p>
            <a:fld id="{CC903D03-AA8A-49C2-BD8B-FFDED7C78784}" type="slidenum">
              <a:rPr lang="en-GB" smtClean="0"/>
              <a:t>3</a:t>
            </a:fld>
            <a:endParaRPr lang="en-GB"/>
          </a:p>
        </p:txBody>
      </p:sp>
    </p:spTree>
    <p:extLst>
      <p:ext uri="{BB962C8B-B14F-4D97-AF65-F5344CB8AC3E}">
        <p14:creationId xmlns:p14="http://schemas.microsoft.com/office/powerpoint/2010/main" val="130176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1F87D3-0A9C-4301-96BA-D514430BF1BE}"/>
              </a:ext>
            </a:extLst>
          </p:cNvPr>
          <p:cNvSpPr>
            <a:spLocks noGrp="1"/>
          </p:cNvSpPr>
          <p:nvPr>
            <p:ph type="title"/>
          </p:nvPr>
        </p:nvSpPr>
        <p:spPr/>
        <p:txBody>
          <a:bodyPr/>
          <a:lstStyle/>
          <a:p>
            <a:r>
              <a:rPr lang="en-GB" dirty="0"/>
              <a:t>Local Convergence Filters</a:t>
            </a:r>
          </a:p>
        </p:txBody>
      </p:sp>
      <p:sp>
        <p:nvSpPr>
          <p:cNvPr id="4" name="Номер слайда 3">
            <a:extLst>
              <a:ext uri="{FF2B5EF4-FFF2-40B4-BE49-F238E27FC236}">
                <a16:creationId xmlns:a16="http://schemas.microsoft.com/office/drawing/2014/main" id="{2FACB4D4-976E-4203-A916-26FCD1C52134}"/>
              </a:ext>
            </a:extLst>
          </p:cNvPr>
          <p:cNvSpPr>
            <a:spLocks noGrp="1"/>
          </p:cNvSpPr>
          <p:nvPr>
            <p:ph type="sldNum" sz="quarter" idx="12"/>
          </p:nvPr>
        </p:nvSpPr>
        <p:spPr/>
        <p:txBody>
          <a:bodyPr/>
          <a:lstStyle/>
          <a:p>
            <a:fld id="{CC903D03-AA8A-49C2-BD8B-FFDED7C78784}" type="slidenum">
              <a:rPr lang="en-GB" smtClean="0"/>
              <a:t>4</a:t>
            </a:fld>
            <a:endParaRPr lang="en-GB"/>
          </a:p>
        </p:txBody>
      </p:sp>
      <p:pic>
        <p:nvPicPr>
          <p:cNvPr id="5" name="Рисунок 4">
            <a:extLst>
              <a:ext uri="{FF2B5EF4-FFF2-40B4-BE49-F238E27FC236}">
                <a16:creationId xmlns:a16="http://schemas.microsoft.com/office/drawing/2014/main" id="{EB965A84-6D93-4CC8-9F1E-7680D0439550}"/>
              </a:ext>
            </a:extLst>
          </p:cNvPr>
          <p:cNvPicPr>
            <a:picLocks noChangeAspect="1"/>
          </p:cNvPicPr>
          <p:nvPr/>
        </p:nvPicPr>
        <p:blipFill>
          <a:blip r:embed="rId3"/>
          <a:stretch>
            <a:fillRect/>
          </a:stretch>
        </p:blipFill>
        <p:spPr>
          <a:xfrm>
            <a:off x="562442" y="1620574"/>
            <a:ext cx="8195457" cy="2327311"/>
          </a:xfrm>
          <a:prstGeom prst="rect">
            <a:avLst/>
          </a:prstGeom>
        </p:spPr>
      </p:pic>
      <p:pic>
        <p:nvPicPr>
          <p:cNvPr id="6" name="Рисунок 5">
            <a:extLst>
              <a:ext uri="{FF2B5EF4-FFF2-40B4-BE49-F238E27FC236}">
                <a16:creationId xmlns:a16="http://schemas.microsoft.com/office/drawing/2014/main" id="{EE219ABB-06AD-4D67-B1D2-0496241F602B}"/>
              </a:ext>
            </a:extLst>
          </p:cNvPr>
          <p:cNvPicPr>
            <a:picLocks noChangeAspect="1"/>
          </p:cNvPicPr>
          <p:nvPr/>
        </p:nvPicPr>
        <p:blipFill>
          <a:blip r:embed="rId4"/>
          <a:stretch>
            <a:fillRect/>
          </a:stretch>
        </p:blipFill>
        <p:spPr>
          <a:xfrm>
            <a:off x="602031" y="3992826"/>
            <a:ext cx="8155869" cy="2282919"/>
          </a:xfrm>
          <a:prstGeom prst="rect">
            <a:avLst/>
          </a:prstGeom>
        </p:spPr>
      </p:pic>
      <p:sp>
        <p:nvSpPr>
          <p:cNvPr id="8" name="TextBox 7">
            <a:extLst>
              <a:ext uri="{FF2B5EF4-FFF2-40B4-BE49-F238E27FC236}">
                <a16:creationId xmlns:a16="http://schemas.microsoft.com/office/drawing/2014/main" id="{091A919A-4C9D-41B4-8FA2-220FDB817D5C}"/>
              </a:ext>
            </a:extLst>
          </p:cNvPr>
          <p:cNvSpPr txBox="1"/>
          <p:nvPr/>
        </p:nvSpPr>
        <p:spPr>
          <a:xfrm>
            <a:off x="602031" y="6250023"/>
            <a:ext cx="11629343" cy="461665"/>
          </a:xfrm>
          <a:prstGeom prst="rect">
            <a:avLst/>
          </a:prstGeom>
          <a:noFill/>
        </p:spPr>
        <p:txBody>
          <a:bodyPr wrap="square" rtlCol="0">
            <a:spAutoFit/>
          </a:bodyPr>
          <a:lstStyle/>
          <a:p>
            <a:pPr marL="342900" indent="-342900">
              <a:buAutoNum type="alphaLcParenR"/>
            </a:pPr>
            <a:r>
              <a:rPr lang="en-GB" sz="2400" i="1" dirty="0"/>
              <a:t>Original image b) Filter response c) </a:t>
            </a:r>
            <a:r>
              <a:rPr lang="en-US" sz="2400" i="1" dirty="0"/>
              <a:t>Detection </a:t>
            </a:r>
            <a:r>
              <a:rPr lang="en-US" sz="2400" i="1" dirty="0" err="1"/>
              <a:t>overlayed</a:t>
            </a:r>
            <a:r>
              <a:rPr lang="en-US" sz="2400" i="1" dirty="0"/>
              <a:t> on the input image</a:t>
            </a:r>
            <a:endParaRPr lang="en-GB" sz="2400" i="1" dirty="0"/>
          </a:p>
        </p:txBody>
      </p:sp>
      <p:sp>
        <p:nvSpPr>
          <p:cNvPr id="9" name="TextBox 8">
            <a:extLst>
              <a:ext uri="{FF2B5EF4-FFF2-40B4-BE49-F238E27FC236}">
                <a16:creationId xmlns:a16="http://schemas.microsoft.com/office/drawing/2014/main" id="{54D26F0C-B65D-471F-A49B-0EF07F78A45C}"/>
              </a:ext>
            </a:extLst>
          </p:cNvPr>
          <p:cNvSpPr txBox="1"/>
          <p:nvPr/>
        </p:nvSpPr>
        <p:spPr>
          <a:xfrm>
            <a:off x="8757900" y="1679446"/>
            <a:ext cx="3216386" cy="1877437"/>
          </a:xfrm>
          <a:prstGeom prst="rect">
            <a:avLst/>
          </a:prstGeom>
          <a:noFill/>
        </p:spPr>
        <p:txBody>
          <a:bodyPr wrap="square" rtlCol="0">
            <a:spAutoFit/>
          </a:bodyPr>
          <a:lstStyle/>
          <a:p>
            <a:r>
              <a:rPr lang="en-GB" sz="2800" b="1" dirty="0"/>
              <a:t>Coin filter</a:t>
            </a:r>
          </a:p>
          <a:p>
            <a:r>
              <a:rPr lang="en-US" sz="2000" dirty="0"/>
              <a:t>has the support region in</a:t>
            </a:r>
          </a:p>
          <a:p>
            <a:r>
              <a:rPr lang="en-US" sz="2000" dirty="0"/>
              <a:t>this method is defined by a circular shape</a:t>
            </a:r>
          </a:p>
          <a:p>
            <a:endParaRPr lang="en-GB" sz="2800" b="1" dirty="0"/>
          </a:p>
        </p:txBody>
      </p:sp>
      <p:sp>
        <p:nvSpPr>
          <p:cNvPr id="11" name="TextBox 10">
            <a:extLst>
              <a:ext uri="{FF2B5EF4-FFF2-40B4-BE49-F238E27FC236}">
                <a16:creationId xmlns:a16="http://schemas.microsoft.com/office/drawing/2014/main" id="{E6A2BCC2-6EBE-4175-B112-F2F12AB65B9D}"/>
              </a:ext>
            </a:extLst>
          </p:cNvPr>
          <p:cNvSpPr txBox="1"/>
          <p:nvPr/>
        </p:nvSpPr>
        <p:spPr>
          <a:xfrm>
            <a:off x="8757900" y="3992826"/>
            <a:ext cx="3332500" cy="2339102"/>
          </a:xfrm>
          <a:prstGeom prst="rect">
            <a:avLst/>
          </a:prstGeom>
          <a:noFill/>
        </p:spPr>
        <p:txBody>
          <a:bodyPr wrap="square" rtlCol="0">
            <a:spAutoFit/>
          </a:bodyPr>
          <a:lstStyle/>
          <a:p>
            <a:r>
              <a:rPr lang="en-GB" sz="2800" b="1" dirty="0"/>
              <a:t>IRIS filter</a:t>
            </a:r>
          </a:p>
          <a:p>
            <a:r>
              <a:rPr lang="en-US" sz="2000" dirty="0"/>
              <a:t>differs from the previous one in that the radius of a support</a:t>
            </a:r>
            <a:r>
              <a:rPr lang="en-GB" sz="2000" dirty="0"/>
              <a:t> </a:t>
            </a:r>
            <a:r>
              <a:rPr lang="en-US" sz="2000" dirty="0"/>
              <a:t>region for each of the N directions changing independently.</a:t>
            </a:r>
          </a:p>
          <a:p>
            <a:endParaRPr lang="en-US" dirty="0"/>
          </a:p>
        </p:txBody>
      </p:sp>
    </p:spTree>
    <p:extLst>
      <p:ext uri="{BB962C8B-B14F-4D97-AF65-F5344CB8AC3E}">
        <p14:creationId xmlns:p14="http://schemas.microsoft.com/office/powerpoint/2010/main" val="240484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1F87D3-0A9C-4301-96BA-D514430BF1BE}"/>
              </a:ext>
            </a:extLst>
          </p:cNvPr>
          <p:cNvSpPr>
            <a:spLocks noGrp="1"/>
          </p:cNvSpPr>
          <p:nvPr>
            <p:ph type="title"/>
          </p:nvPr>
        </p:nvSpPr>
        <p:spPr/>
        <p:txBody>
          <a:bodyPr/>
          <a:lstStyle/>
          <a:p>
            <a:r>
              <a:rPr lang="en-GB" dirty="0"/>
              <a:t>Local Convergence Filters</a:t>
            </a:r>
          </a:p>
        </p:txBody>
      </p:sp>
      <p:sp>
        <p:nvSpPr>
          <p:cNvPr id="4" name="Номер слайда 3">
            <a:extLst>
              <a:ext uri="{FF2B5EF4-FFF2-40B4-BE49-F238E27FC236}">
                <a16:creationId xmlns:a16="http://schemas.microsoft.com/office/drawing/2014/main" id="{2FACB4D4-976E-4203-A916-26FCD1C52134}"/>
              </a:ext>
            </a:extLst>
          </p:cNvPr>
          <p:cNvSpPr>
            <a:spLocks noGrp="1"/>
          </p:cNvSpPr>
          <p:nvPr>
            <p:ph type="sldNum" sz="quarter" idx="12"/>
          </p:nvPr>
        </p:nvSpPr>
        <p:spPr/>
        <p:txBody>
          <a:bodyPr/>
          <a:lstStyle/>
          <a:p>
            <a:fld id="{CC903D03-AA8A-49C2-BD8B-FFDED7C78784}" type="slidenum">
              <a:rPr lang="en-GB" smtClean="0"/>
              <a:t>5</a:t>
            </a:fld>
            <a:endParaRPr lang="en-GB"/>
          </a:p>
        </p:txBody>
      </p:sp>
      <p:sp>
        <p:nvSpPr>
          <p:cNvPr id="8" name="TextBox 7">
            <a:extLst>
              <a:ext uri="{FF2B5EF4-FFF2-40B4-BE49-F238E27FC236}">
                <a16:creationId xmlns:a16="http://schemas.microsoft.com/office/drawing/2014/main" id="{091A919A-4C9D-41B4-8FA2-220FDB817D5C}"/>
              </a:ext>
            </a:extLst>
          </p:cNvPr>
          <p:cNvSpPr txBox="1"/>
          <p:nvPr/>
        </p:nvSpPr>
        <p:spPr>
          <a:xfrm>
            <a:off x="602031" y="6308079"/>
            <a:ext cx="11629343" cy="461665"/>
          </a:xfrm>
          <a:prstGeom prst="rect">
            <a:avLst/>
          </a:prstGeom>
          <a:noFill/>
        </p:spPr>
        <p:txBody>
          <a:bodyPr wrap="square" rtlCol="0">
            <a:spAutoFit/>
          </a:bodyPr>
          <a:lstStyle/>
          <a:p>
            <a:pPr marL="342900" indent="-342900">
              <a:buAutoNum type="alphaLcParenR"/>
            </a:pPr>
            <a:r>
              <a:rPr lang="en-GB" sz="2400" i="1" dirty="0"/>
              <a:t>Original image b) Filter response c) </a:t>
            </a:r>
            <a:r>
              <a:rPr lang="en-US" sz="2400" i="1" dirty="0"/>
              <a:t>Detection </a:t>
            </a:r>
            <a:r>
              <a:rPr lang="en-US" sz="2400" i="1" dirty="0" err="1"/>
              <a:t>overlayed</a:t>
            </a:r>
            <a:r>
              <a:rPr lang="en-US" sz="2400" i="1" dirty="0"/>
              <a:t> on the input image</a:t>
            </a:r>
            <a:endParaRPr lang="en-GB" sz="2400" i="1" dirty="0"/>
          </a:p>
        </p:txBody>
      </p:sp>
      <p:sp>
        <p:nvSpPr>
          <p:cNvPr id="9" name="TextBox 8">
            <a:extLst>
              <a:ext uri="{FF2B5EF4-FFF2-40B4-BE49-F238E27FC236}">
                <a16:creationId xmlns:a16="http://schemas.microsoft.com/office/drawing/2014/main" id="{54D26F0C-B65D-471F-A49B-0EF07F78A45C}"/>
              </a:ext>
            </a:extLst>
          </p:cNvPr>
          <p:cNvSpPr txBox="1"/>
          <p:nvPr/>
        </p:nvSpPr>
        <p:spPr>
          <a:xfrm>
            <a:off x="8757900" y="1771293"/>
            <a:ext cx="3100271" cy="1877437"/>
          </a:xfrm>
          <a:prstGeom prst="rect">
            <a:avLst/>
          </a:prstGeom>
          <a:noFill/>
        </p:spPr>
        <p:txBody>
          <a:bodyPr wrap="square" rtlCol="0">
            <a:spAutoFit/>
          </a:bodyPr>
          <a:lstStyle/>
          <a:p>
            <a:r>
              <a:rPr lang="en-GB" sz="2800" b="1" dirty="0"/>
              <a:t>Adaptive ring filter</a:t>
            </a:r>
          </a:p>
          <a:p>
            <a:r>
              <a:rPr lang="en-US" sz="2000" dirty="0"/>
              <a:t>differs from the previous filters by defining a ring-shaped convergence region</a:t>
            </a:r>
          </a:p>
          <a:p>
            <a:endParaRPr lang="en-GB" sz="2800" b="1" dirty="0"/>
          </a:p>
        </p:txBody>
      </p:sp>
      <p:sp>
        <p:nvSpPr>
          <p:cNvPr id="11" name="TextBox 10">
            <a:extLst>
              <a:ext uri="{FF2B5EF4-FFF2-40B4-BE49-F238E27FC236}">
                <a16:creationId xmlns:a16="http://schemas.microsoft.com/office/drawing/2014/main" id="{E6A2BCC2-6EBE-4175-B112-F2F12AB65B9D}"/>
              </a:ext>
            </a:extLst>
          </p:cNvPr>
          <p:cNvSpPr txBox="1"/>
          <p:nvPr/>
        </p:nvSpPr>
        <p:spPr>
          <a:xfrm>
            <a:off x="8757900" y="3992826"/>
            <a:ext cx="3332500" cy="2185214"/>
          </a:xfrm>
          <a:prstGeom prst="rect">
            <a:avLst/>
          </a:prstGeom>
          <a:noFill/>
        </p:spPr>
        <p:txBody>
          <a:bodyPr wrap="square" rtlCol="0">
            <a:spAutoFit/>
          </a:bodyPr>
          <a:lstStyle/>
          <a:p>
            <a:r>
              <a:rPr lang="en-GB" sz="2800" b="1" dirty="0"/>
              <a:t>Sliding  Band  Filter  filter</a:t>
            </a:r>
          </a:p>
          <a:p>
            <a:r>
              <a:rPr lang="en-US" sz="2000" dirty="0"/>
              <a:t>combines  both  the  shape  flexibility  of  the  IF  with the limited band search of the ARF. </a:t>
            </a:r>
            <a:endParaRPr lang="en-US" dirty="0"/>
          </a:p>
        </p:txBody>
      </p:sp>
      <p:pic>
        <p:nvPicPr>
          <p:cNvPr id="7" name="Рисунок 6">
            <a:extLst>
              <a:ext uri="{FF2B5EF4-FFF2-40B4-BE49-F238E27FC236}">
                <a16:creationId xmlns:a16="http://schemas.microsoft.com/office/drawing/2014/main" id="{60EA2AF6-5667-4D2D-8056-9E5794DACB59}"/>
              </a:ext>
            </a:extLst>
          </p:cNvPr>
          <p:cNvPicPr>
            <a:picLocks noChangeAspect="1"/>
          </p:cNvPicPr>
          <p:nvPr/>
        </p:nvPicPr>
        <p:blipFill>
          <a:blip r:embed="rId3"/>
          <a:stretch>
            <a:fillRect/>
          </a:stretch>
        </p:blipFill>
        <p:spPr>
          <a:xfrm>
            <a:off x="602031" y="1672891"/>
            <a:ext cx="8172166" cy="2239330"/>
          </a:xfrm>
          <a:prstGeom prst="rect">
            <a:avLst/>
          </a:prstGeom>
        </p:spPr>
      </p:pic>
      <p:pic>
        <p:nvPicPr>
          <p:cNvPr id="10" name="Рисунок 9">
            <a:extLst>
              <a:ext uri="{FF2B5EF4-FFF2-40B4-BE49-F238E27FC236}">
                <a16:creationId xmlns:a16="http://schemas.microsoft.com/office/drawing/2014/main" id="{06EC444F-FE13-43BE-9F45-49A956E9C6FA}"/>
              </a:ext>
            </a:extLst>
          </p:cNvPr>
          <p:cNvPicPr>
            <a:picLocks noChangeAspect="1"/>
          </p:cNvPicPr>
          <p:nvPr/>
        </p:nvPicPr>
        <p:blipFill>
          <a:blip r:embed="rId4"/>
          <a:stretch>
            <a:fillRect/>
          </a:stretch>
        </p:blipFill>
        <p:spPr>
          <a:xfrm>
            <a:off x="602031" y="4067251"/>
            <a:ext cx="8172166" cy="2279312"/>
          </a:xfrm>
          <a:prstGeom prst="rect">
            <a:avLst/>
          </a:prstGeom>
        </p:spPr>
      </p:pic>
    </p:spTree>
    <p:extLst>
      <p:ext uri="{BB962C8B-B14F-4D97-AF65-F5344CB8AC3E}">
        <p14:creationId xmlns:p14="http://schemas.microsoft.com/office/powerpoint/2010/main" val="111964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FF8CD-7B3E-4026-B205-3A17CD099546}"/>
              </a:ext>
            </a:extLst>
          </p:cNvPr>
          <p:cNvSpPr>
            <a:spLocks noGrp="1"/>
          </p:cNvSpPr>
          <p:nvPr>
            <p:ph type="title"/>
          </p:nvPr>
        </p:nvSpPr>
        <p:spPr/>
        <p:txBody>
          <a:bodyPr/>
          <a:lstStyle/>
          <a:p>
            <a:r>
              <a:rPr lang="it-IT" dirty="0"/>
              <a:t>Ultimate Erosion for Convex Sets</a:t>
            </a:r>
            <a:endParaRPr lang="en-GB" dirty="0"/>
          </a:p>
        </p:txBody>
      </p:sp>
      <p:sp>
        <p:nvSpPr>
          <p:cNvPr id="3" name="Объект 2">
            <a:extLst>
              <a:ext uri="{FF2B5EF4-FFF2-40B4-BE49-F238E27FC236}">
                <a16:creationId xmlns:a16="http://schemas.microsoft.com/office/drawing/2014/main" id="{A7F316B4-9E92-4394-AACE-99F6C08D5E03}"/>
              </a:ext>
            </a:extLst>
          </p:cNvPr>
          <p:cNvSpPr>
            <a:spLocks noGrp="1"/>
          </p:cNvSpPr>
          <p:nvPr>
            <p:ph idx="1"/>
          </p:nvPr>
        </p:nvSpPr>
        <p:spPr>
          <a:xfrm>
            <a:off x="838201" y="6030817"/>
            <a:ext cx="7772400" cy="669925"/>
          </a:xfrm>
        </p:spPr>
        <p:txBody>
          <a:bodyPr>
            <a:normAutofit lnSpcReduction="10000"/>
          </a:bodyPr>
          <a:lstStyle/>
          <a:p>
            <a:pPr marL="342900" indent="-342900">
              <a:buAutoNum type="alphaLcParenBoth"/>
            </a:pPr>
            <a:r>
              <a:rPr lang="en-US" sz="1800" dirty="0"/>
              <a:t>Original grayscale image; (b) Binary image;  (c) After morphological opening; </a:t>
            </a:r>
          </a:p>
          <a:p>
            <a:pPr marL="0" indent="0">
              <a:buNone/>
            </a:pPr>
            <a:r>
              <a:rPr lang="en-US" sz="1800" dirty="0"/>
              <a:t>(d) UECS (threshold 0.1);  (e) UECS (threshold 0.2);  (f) UECS (threshold 0.3); </a:t>
            </a:r>
          </a:p>
          <a:p>
            <a:pPr marL="0" indent="0">
              <a:buNone/>
            </a:pPr>
            <a:endParaRPr lang="en-GB" sz="1800" dirty="0"/>
          </a:p>
        </p:txBody>
      </p:sp>
      <p:pic>
        <p:nvPicPr>
          <p:cNvPr id="5" name="Рисунок 4">
            <a:extLst>
              <a:ext uri="{FF2B5EF4-FFF2-40B4-BE49-F238E27FC236}">
                <a16:creationId xmlns:a16="http://schemas.microsoft.com/office/drawing/2014/main" id="{7FBF31CD-2D87-4730-A885-D78B4376C925}"/>
              </a:ext>
            </a:extLst>
          </p:cNvPr>
          <p:cNvPicPr>
            <a:picLocks noChangeAspect="1"/>
          </p:cNvPicPr>
          <p:nvPr/>
        </p:nvPicPr>
        <p:blipFill>
          <a:blip r:embed="rId3"/>
          <a:stretch>
            <a:fillRect/>
          </a:stretch>
        </p:blipFill>
        <p:spPr>
          <a:xfrm>
            <a:off x="838200" y="1456033"/>
            <a:ext cx="7277100" cy="4574784"/>
          </a:xfrm>
          <a:prstGeom prst="rect">
            <a:avLst/>
          </a:prstGeom>
        </p:spPr>
      </p:pic>
      <p:sp>
        <p:nvSpPr>
          <p:cNvPr id="6" name="TextBox 5">
            <a:extLst>
              <a:ext uri="{FF2B5EF4-FFF2-40B4-BE49-F238E27FC236}">
                <a16:creationId xmlns:a16="http://schemas.microsoft.com/office/drawing/2014/main" id="{911D4616-6068-4D6D-BB2D-15F1307678DC}"/>
              </a:ext>
            </a:extLst>
          </p:cNvPr>
          <p:cNvSpPr txBox="1"/>
          <p:nvPr/>
        </p:nvSpPr>
        <p:spPr>
          <a:xfrm>
            <a:off x="8331200" y="1456033"/>
            <a:ext cx="3505200" cy="4493538"/>
          </a:xfrm>
          <a:prstGeom prst="rect">
            <a:avLst/>
          </a:prstGeom>
          <a:noFill/>
        </p:spPr>
        <p:txBody>
          <a:bodyPr wrap="square" rtlCol="0">
            <a:spAutoFit/>
          </a:bodyPr>
          <a:lstStyle/>
          <a:p>
            <a:r>
              <a:rPr lang="en-US" sz="2600" dirty="0"/>
              <a:t>Ultimate Erosion for Convex Sets (UECS) is an iterative morphological algorithm that extracts the seed regions from overlapping object. UECS is an extension of the Ultimate Erosion (UE) method with a modified stopping criteria.</a:t>
            </a:r>
            <a:endParaRPr lang="en-GB" sz="2600" dirty="0"/>
          </a:p>
        </p:txBody>
      </p:sp>
    </p:spTree>
    <p:extLst>
      <p:ext uri="{BB962C8B-B14F-4D97-AF65-F5344CB8AC3E}">
        <p14:creationId xmlns:p14="http://schemas.microsoft.com/office/powerpoint/2010/main" val="255614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FF8CD-7B3E-4026-B205-3A17CD099546}"/>
              </a:ext>
            </a:extLst>
          </p:cNvPr>
          <p:cNvSpPr>
            <a:spLocks noGrp="1"/>
          </p:cNvSpPr>
          <p:nvPr>
            <p:ph type="title"/>
          </p:nvPr>
        </p:nvSpPr>
        <p:spPr/>
        <p:txBody>
          <a:bodyPr/>
          <a:lstStyle/>
          <a:p>
            <a:r>
              <a:rPr lang="en-GB" dirty="0"/>
              <a:t>Distance Transform</a:t>
            </a:r>
          </a:p>
        </p:txBody>
      </p:sp>
      <p:sp>
        <p:nvSpPr>
          <p:cNvPr id="3" name="Объект 2">
            <a:extLst>
              <a:ext uri="{FF2B5EF4-FFF2-40B4-BE49-F238E27FC236}">
                <a16:creationId xmlns:a16="http://schemas.microsoft.com/office/drawing/2014/main" id="{A7F316B4-9E92-4394-AACE-99F6C08D5E03}"/>
              </a:ext>
            </a:extLst>
          </p:cNvPr>
          <p:cNvSpPr>
            <a:spLocks noGrp="1"/>
          </p:cNvSpPr>
          <p:nvPr>
            <p:ph idx="1"/>
          </p:nvPr>
        </p:nvSpPr>
        <p:spPr>
          <a:xfrm>
            <a:off x="890828" y="5834743"/>
            <a:ext cx="7057573" cy="765402"/>
          </a:xfrm>
        </p:spPr>
        <p:txBody>
          <a:bodyPr>
            <a:noAutofit/>
          </a:bodyPr>
          <a:lstStyle/>
          <a:p>
            <a:pPr marL="0" indent="0">
              <a:buNone/>
            </a:pPr>
            <a:r>
              <a:rPr lang="en-US" sz="1800" dirty="0"/>
              <a:t>(a) Original image; (b) Binary image; (c) Binary image after morphological opening;(d) Result of DT; (e) Seed points/regions identified by DT (</a:t>
            </a:r>
            <a:r>
              <a:rPr lang="en-US" sz="1800" dirty="0" err="1"/>
              <a:t>thershold</a:t>
            </a:r>
            <a:r>
              <a:rPr lang="en-US" sz="1800" dirty="0"/>
              <a:t> 0.5); (f) Seed points/regions identified by DT (</a:t>
            </a:r>
            <a:r>
              <a:rPr lang="en-US" sz="1800" dirty="0" err="1"/>
              <a:t>thershold</a:t>
            </a:r>
            <a:r>
              <a:rPr lang="en-US" sz="1800" dirty="0"/>
              <a:t> 0.7)</a:t>
            </a:r>
            <a:endParaRPr lang="en-GB" sz="1800" dirty="0"/>
          </a:p>
        </p:txBody>
      </p:sp>
      <p:sp>
        <p:nvSpPr>
          <p:cNvPr id="6" name="TextBox 5">
            <a:extLst>
              <a:ext uri="{FF2B5EF4-FFF2-40B4-BE49-F238E27FC236}">
                <a16:creationId xmlns:a16="http://schemas.microsoft.com/office/drawing/2014/main" id="{911D4616-6068-4D6D-BB2D-15F1307678DC}"/>
              </a:ext>
            </a:extLst>
          </p:cNvPr>
          <p:cNvSpPr txBox="1"/>
          <p:nvPr/>
        </p:nvSpPr>
        <p:spPr>
          <a:xfrm>
            <a:off x="8166086" y="1456033"/>
            <a:ext cx="3706600" cy="3293209"/>
          </a:xfrm>
          <a:prstGeom prst="rect">
            <a:avLst/>
          </a:prstGeom>
          <a:noFill/>
        </p:spPr>
        <p:txBody>
          <a:bodyPr wrap="square" rtlCol="0">
            <a:spAutoFit/>
          </a:bodyPr>
          <a:lstStyle/>
          <a:p>
            <a:r>
              <a:rPr lang="en-US" sz="2600" dirty="0"/>
              <a:t>The Distance Transform (DT) is a simple operator that is usually applied to image</a:t>
            </a:r>
          </a:p>
          <a:p>
            <a:r>
              <a:rPr lang="en-US" sz="2600" dirty="0"/>
              <a:t>segmentation. The DT transform each pixel in its small region of the interest. </a:t>
            </a:r>
          </a:p>
        </p:txBody>
      </p:sp>
      <p:pic>
        <p:nvPicPr>
          <p:cNvPr id="4" name="Рисунок 3">
            <a:extLst>
              <a:ext uri="{FF2B5EF4-FFF2-40B4-BE49-F238E27FC236}">
                <a16:creationId xmlns:a16="http://schemas.microsoft.com/office/drawing/2014/main" id="{FB90E594-4852-4EED-829A-212410C307FA}"/>
              </a:ext>
            </a:extLst>
          </p:cNvPr>
          <p:cNvPicPr>
            <a:picLocks noChangeAspect="1"/>
          </p:cNvPicPr>
          <p:nvPr/>
        </p:nvPicPr>
        <p:blipFill>
          <a:blip r:embed="rId3"/>
          <a:stretch>
            <a:fillRect/>
          </a:stretch>
        </p:blipFill>
        <p:spPr>
          <a:xfrm>
            <a:off x="954313" y="1456033"/>
            <a:ext cx="6930605" cy="4378710"/>
          </a:xfrm>
          <a:prstGeom prst="rect">
            <a:avLst/>
          </a:prstGeom>
        </p:spPr>
      </p:pic>
    </p:spTree>
    <p:extLst>
      <p:ext uri="{BB962C8B-B14F-4D97-AF65-F5344CB8AC3E}">
        <p14:creationId xmlns:p14="http://schemas.microsoft.com/office/powerpoint/2010/main" val="60448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70D862-43A7-4C28-9D6B-EF8E0541FFB3}"/>
              </a:ext>
            </a:extLst>
          </p:cNvPr>
          <p:cNvSpPr>
            <a:spLocks noGrp="1"/>
          </p:cNvSpPr>
          <p:nvPr>
            <p:ph type="title"/>
          </p:nvPr>
        </p:nvSpPr>
        <p:spPr/>
        <p:txBody>
          <a:bodyPr/>
          <a:lstStyle/>
          <a:p>
            <a:r>
              <a:rPr lang="en-GB" dirty="0"/>
              <a:t>Fast Radial Symmetry Transform</a:t>
            </a:r>
          </a:p>
        </p:txBody>
      </p:sp>
      <p:sp>
        <p:nvSpPr>
          <p:cNvPr id="4" name="Номер слайда 3">
            <a:extLst>
              <a:ext uri="{FF2B5EF4-FFF2-40B4-BE49-F238E27FC236}">
                <a16:creationId xmlns:a16="http://schemas.microsoft.com/office/drawing/2014/main" id="{4C2FAFB4-1E49-47E9-B6DD-172AC305B6D8}"/>
              </a:ext>
            </a:extLst>
          </p:cNvPr>
          <p:cNvSpPr>
            <a:spLocks noGrp="1"/>
          </p:cNvSpPr>
          <p:nvPr>
            <p:ph type="sldNum" sz="quarter" idx="12"/>
          </p:nvPr>
        </p:nvSpPr>
        <p:spPr/>
        <p:txBody>
          <a:bodyPr/>
          <a:lstStyle/>
          <a:p>
            <a:fld id="{CC903D03-AA8A-49C2-BD8B-FFDED7C78784}" type="slidenum">
              <a:rPr lang="en-GB" smtClean="0"/>
              <a:t>8</a:t>
            </a:fld>
            <a:endParaRPr lang="en-GB" dirty="0"/>
          </a:p>
        </p:txBody>
      </p:sp>
      <p:pic>
        <p:nvPicPr>
          <p:cNvPr id="6" name="Рисунок 5">
            <a:extLst>
              <a:ext uri="{FF2B5EF4-FFF2-40B4-BE49-F238E27FC236}">
                <a16:creationId xmlns:a16="http://schemas.microsoft.com/office/drawing/2014/main" id="{64714AFD-FC3E-4643-AE77-0CEE7E465ED8}"/>
              </a:ext>
            </a:extLst>
          </p:cNvPr>
          <p:cNvPicPr>
            <a:picLocks noChangeAspect="1"/>
          </p:cNvPicPr>
          <p:nvPr/>
        </p:nvPicPr>
        <p:blipFill>
          <a:blip r:embed="rId2"/>
          <a:stretch>
            <a:fillRect/>
          </a:stretch>
        </p:blipFill>
        <p:spPr>
          <a:xfrm>
            <a:off x="885908" y="1451156"/>
            <a:ext cx="5593896" cy="2477437"/>
          </a:xfrm>
          <a:prstGeom prst="rect">
            <a:avLst/>
          </a:prstGeom>
        </p:spPr>
      </p:pic>
      <p:sp>
        <p:nvSpPr>
          <p:cNvPr id="7" name="TextBox 6">
            <a:extLst>
              <a:ext uri="{FF2B5EF4-FFF2-40B4-BE49-F238E27FC236}">
                <a16:creationId xmlns:a16="http://schemas.microsoft.com/office/drawing/2014/main" id="{1902658E-C460-42DF-8022-F1AAA3CEE879}"/>
              </a:ext>
            </a:extLst>
          </p:cNvPr>
          <p:cNvSpPr txBox="1"/>
          <p:nvPr/>
        </p:nvSpPr>
        <p:spPr>
          <a:xfrm>
            <a:off x="6527512" y="1451156"/>
            <a:ext cx="5210092" cy="1200329"/>
          </a:xfrm>
          <a:prstGeom prst="rect">
            <a:avLst/>
          </a:prstGeom>
          <a:noFill/>
        </p:spPr>
        <p:txBody>
          <a:bodyPr wrap="square" rtlCol="0">
            <a:spAutoFit/>
          </a:bodyPr>
          <a:lstStyle/>
          <a:p>
            <a:r>
              <a:rPr lang="en-US" b="1" dirty="0" err="1"/>
              <a:t>Seedpoint</a:t>
            </a:r>
            <a:r>
              <a:rPr lang="en-US" b="1" dirty="0"/>
              <a:t> extraction by BE-FRS: </a:t>
            </a:r>
          </a:p>
          <a:p>
            <a:r>
              <a:rPr lang="en-US" dirty="0"/>
              <a:t>(a) Original grayscale image; (b) Binary image after morphological erosion; (C) </a:t>
            </a:r>
            <a:r>
              <a:rPr lang="en-US" dirty="0" err="1"/>
              <a:t>Seedpoints</a:t>
            </a:r>
            <a:r>
              <a:rPr lang="en-US" dirty="0"/>
              <a:t> identified by FRS.</a:t>
            </a:r>
            <a:endParaRPr lang="en-GB" dirty="0"/>
          </a:p>
        </p:txBody>
      </p:sp>
      <p:sp>
        <p:nvSpPr>
          <p:cNvPr id="9" name="TextBox 8">
            <a:extLst>
              <a:ext uri="{FF2B5EF4-FFF2-40B4-BE49-F238E27FC236}">
                <a16:creationId xmlns:a16="http://schemas.microsoft.com/office/drawing/2014/main" id="{3B43DD4E-DD13-4D37-ABD8-9CECC176BF10}"/>
              </a:ext>
            </a:extLst>
          </p:cNvPr>
          <p:cNvSpPr txBox="1"/>
          <p:nvPr/>
        </p:nvSpPr>
        <p:spPr>
          <a:xfrm>
            <a:off x="6527512" y="4194427"/>
            <a:ext cx="5210092" cy="1754326"/>
          </a:xfrm>
          <a:prstGeom prst="rect">
            <a:avLst/>
          </a:prstGeom>
          <a:noFill/>
        </p:spPr>
        <p:txBody>
          <a:bodyPr wrap="square" rtlCol="0">
            <a:spAutoFit/>
          </a:bodyPr>
          <a:lstStyle/>
          <a:p>
            <a:r>
              <a:rPr lang="en-US" b="1" dirty="0"/>
              <a:t>Contour evidence extraction performed by edge-to-</a:t>
            </a:r>
            <a:r>
              <a:rPr lang="en-US" b="1" dirty="0" err="1"/>
              <a:t>seedpoint</a:t>
            </a:r>
            <a:r>
              <a:rPr lang="en-US" b="1" dirty="0"/>
              <a:t> association</a:t>
            </a:r>
            <a:r>
              <a:rPr lang="en-US" dirty="0"/>
              <a:t>:</a:t>
            </a:r>
          </a:p>
          <a:p>
            <a:r>
              <a:rPr lang="en-US" dirty="0"/>
              <a:t>(a) Original grayscale image; (b) Gradient image; (c) Edge-to-</a:t>
            </a:r>
            <a:r>
              <a:rPr lang="en-US" dirty="0" err="1"/>
              <a:t>seedpoint</a:t>
            </a:r>
            <a:r>
              <a:rPr lang="en-US" dirty="0"/>
              <a:t> association (the colors are used only for illustrative purpose to visualize the edge-to-</a:t>
            </a:r>
            <a:r>
              <a:rPr lang="en-US" dirty="0" err="1"/>
              <a:t>seedpoint</a:t>
            </a:r>
            <a:r>
              <a:rPr lang="en-US" dirty="0"/>
              <a:t> association).</a:t>
            </a:r>
            <a:endParaRPr lang="en-GB" dirty="0"/>
          </a:p>
        </p:txBody>
      </p:sp>
      <p:pic>
        <p:nvPicPr>
          <p:cNvPr id="10" name="Рисунок 9">
            <a:extLst>
              <a:ext uri="{FF2B5EF4-FFF2-40B4-BE49-F238E27FC236}">
                <a16:creationId xmlns:a16="http://schemas.microsoft.com/office/drawing/2014/main" id="{5270F4D7-5B32-4F96-A768-9667786618AB}"/>
              </a:ext>
            </a:extLst>
          </p:cNvPr>
          <p:cNvPicPr>
            <a:picLocks noChangeAspect="1"/>
          </p:cNvPicPr>
          <p:nvPr/>
        </p:nvPicPr>
        <p:blipFill>
          <a:blip r:embed="rId3"/>
          <a:stretch>
            <a:fillRect/>
          </a:stretch>
        </p:blipFill>
        <p:spPr>
          <a:xfrm>
            <a:off x="885908" y="4194427"/>
            <a:ext cx="5507284" cy="2454859"/>
          </a:xfrm>
          <a:prstGeom prst="rect">
            <a:avLst/>
          </a:prstGeom>
        </p:spPr>
      </p:pic>
    </p:spTree>
    <p:extLst>
      <p:ext uri="{BB962C8B-B14F-4D97-AF65-F5344CB8AC3E}">
        <p14:creationId xmlns:p14="http://schemas.microsoft.com/office/powerpoint/2010/main" val="64416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945BD5-17AB-41AE-A9EC-28DA6112047C}"/>
              </a:ext>
            </a:extLst>
          </p:cNvPr>
          <p:cNvSpPr>
            <a:spLocks noGrp="1"/>
          </p:cNvSpPr>
          <p:nvPr>
            <p:ph type="title"/>
          </p:nvPr>
        </p:nvSpPr>
        <p:spPr/>
        <p:txBody>
          <a:bodyPr/>
          <a:lstStyle/>
          <a:p>
            <a:r>
              <a:rPr lang="en-GB" dirty="0"/>
              <a:t>Fast Radial Symmetry method</a:t>
            </a:r>
          </a:p>
        </p:txBody>
      </p:sp>
      <p:pic>
        <p:nvPicPr>
          <p:cNvPr id="5" name="Объект 4">
            <a:extLst>
              <a:ext uri="{FF2B5EF4-FFF2-40B4-BE49-F238E27FC236}">
                <a16:creationId xmlns:a16="http://schemas.microsoft.com/office/drawing/2014/main" id="{84F925E4-1806-4119-9059-845EEC80AC10}"/>
              </a:ext>
            </a:extLst>
          </p:cNvPr>
          <p:cNvPicPr>
            <a:picLocks noGrp="1" noChangeAspect="1"/>
          </p:cNvPicPr>
          <p:nvPr>
            <p:ph idx="1"/>
          </p:nvPr>
        </p:nvPicPr>
        <p:blipFill>
          <a:blip r:embed="rId3"/>
          <a:stretch>
            <a:fillRect/>
          </a:stretch>
        </p:blipFill>
        <p:spPr>
          <a:xfrm>
            <a:off x="838200" y="2014314"/>
            <a:ext cx="10515600" cy="3973959"/>
          </a:xfrm>
          <a:prstGeom prst="rect">
            <a:avLst/>
          </a:prstGeom>
        </p:spPr>
      </p:pic>
      <p:sp>
        <p:nvSpPr>
          <p:cNvPr id="4" name="Номер слайда 3">
            <a:extLst>
              <a:ext uri="{FF2B5EF4-FFF2-40B4-BE49-F238E27FC236}">
                <a16:creationId xmlns:a16="http://schemas.microsoft.com/office/drawing/2014/main" id="{22E0A173-C870-4DE3-BFA8-34E80EADB9FC}"/>
              </a:ext>
            </a:extLst>
          </p:cNvPr>
          <p:cNvSpPr>
            <a:spLocks noGrp="1"/>
          </p:cNvSpPr>
          <p:nvPr>
            <p:ph type="sldNum" sz="quarter" idx="12"/>
          </p:nvPr>
        </p:nvSpPr>
        <p:spPr/>
        <p:txBody>
          <a:bodyPr/>
          <a:lstStyle/>
          <a:p>
            <a:fld id="{CC903D03-AA8A-49C2-BD8B-FFDED7C78784}" type="slidenum">
              <a:rPr lang="en-GB" smtClean="0"/>
              <a:t>9</a:t>
            </a:fld>
            <a:endParaRPr lang="en-GB"/>
          </a:p>
        </p:txBody>
      </p:sp>
    </p:spTree>
    <p:extLst>
      <p:ext uri="{BB962C8B-B14F-4D97-AF65-F5344CB8AC3E}">
        <p14:creationId xmlns:p14="http://schemas.microsoft.com/office/powerpoint/2010/main" val="3555122877"/>
      </p:ext>
    </p:extLst>
  </p:cSld>
  <p:clrMapOvr>
    <a:masterClrMapping/>
  </p:clrMapOvr>
</p:sld>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1541</Words>
  <Application>Microsoft Office PowerPoint</Application>
  <PresentationFormat>Широкоэкранный</PresentationFormat>
  <Paragraphs>96</Paragraphs>
  <Slides>13</Slides>
  <Notes>11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13</vt:i4>
      </vt:variant>
    </vt:vector>
  </HeadingPairs>
  <TitlesOfParts>
    <vt:vector size="19" baseType="lpstr">
      <vt:lpstr>Arial</vt:lpstr>
      <vt:lpstr>Calibri</vt:lpstr>
      <vt:lpstr>Calibri Light</vt:lpstr>
      <vt:lpstr>Wingdings 2</vt:lpstr>
      <vt:lpstr>HDOfficeLightV0</vt:lpstr>
      <vt:lpstr>Тема Office</vt:lpstr>
      <vt:lpstr>CONTOUR SEGMENT GROUPING FOR OVERLAPPING CONVEX OBJECT SEGMENTATION</vt:lpstr>
      <vt:lpstr>Background</vt:lpstr>
      <vt:lpstr>Seed points methods</vt:lpstr>
      <vt:lpstr>Local Convergence Filters</vt:lpstr>
      <vt:lpstr>Local Convergence Filters</vt:lpstr>
      <vt:lpstr>Ultimate Erosion for Convex Sets</vt:lpstr>
      <vt:lpstr>Distance Transform</vt:lpstr>
      <vt:lpstr>Fast Radial Symmetry Transform</vt:lpstr>
      <vt:lpstr>Fast Radial Symmetry method</vt:lpstr>
      <vt:lpstr>Concave point based method</vt:lpstr>
      <vt:lpstr>Contour segmentation</vt:lpstr>
      <vt:lpstr>Segment grouping</vt:lpstr>
      <vt:lpstr>Cluster decomposition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CONTOUR SEGMENT GROUPING FOR OVERLAPPING CONVEX OBJECT SEGMENTATION</dc:title>
  <dc:creator>Никита Андреевич Ашихмин</dc:creator>
  <cp:lastModifiedBy>Никита Андреевич Ашихмин</cp:lastModifiedBy>
  <cp:revision>22</cp:revision>
  <dcterms:created xsi:type="dcterms:W3CDTF">2018-02-08T13:57:46Z</dcterms:created>
  <dcterms:modified xsi:type="dcterms:W3CDTF">2018-02-08T22:37:05Z</dcterms:modified>
</cp:coreProperties>
</file>