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157" y="-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Intermediate </a:t>
            </a:r>
            <a:r>
              <a:rPr lang="en-IN" dirty="0" err="1" smtClean="0"/>
              <a:t>sql</a:t>
            </a:r>
            <a:endParaRPr lang="en-US" dirty="0"/>
          </a:p>
        </p:txBody>
      </p:sp>
      <p:sp>
        <p:nvSpPr>
          <p:cNvPr id="3" name="Content Placeholder 2"/>
          <p:cNvSpPr>
            <a:spLocks noGrp="1"/>
          </p:cNvSpPr>
          <p:nvPr>
            <p:ph idx="1"/>
          </p:nvPr>
        </p:nvSpPr>
        <p:spPr>
          <a:xfrm>
            <a:off x="457200" y="838200"/>
            <a:ext cx="8229600" cy="5791200"/>
          </a:xfrm>
        </p:spPr>
        <p:txBody>
          <a:bodyPr>
            <a:noAutofit/>
          </a:bodyPr>
          <a:lstStyle/>
          <a:p>
            <a:r>
              <a:rPr lang="en-IN" sz="1400" dirty="0" smtClean="0"/>
              <a:t>JOIN EXPRESSIONS:</a:t>
            </a:r>
          </a:p>
          <a:p>
            <a:pPr lvl="1"/>
            <a:r>
              <a:rPr lang="en-IN" sz="1400" dirty="0" err="1" smtClean="0"/>
              <a:t>Sql</a:t>
            </a:r>
            <a:r>
              <a:rPr lang="en-IN" sz="1400" dirty="0" smtClean="0"/>
              <a:t> provides other forms of join operation, </a:t>
            </a:r>
            <a:r>
              <a:rPr lang="en-IN" sz="1400" dirty="0" err="1" smtClean="0"/>
              <a:t>inlcuding</a:t>
            </a:r>
            <a:r>
              <a:rPr lang="en-IN" sz="1400" dirty="0" smtClean="0"/>
              <a:t> ability to specify the join predicate, and the ability to include in the result, </a:t>
            </a:r>
            <a:r>
              <a:rPr lang="en-IN" sz="1400" dirty="0" err="1" smtClean="0"/>
              <a:t>tuples</a:t>
            </a:r>
            <a:r>
              <a:rPr lang="en-IN" sz="1400" dirty="0" smtClean="0"/>
              <a:t> that are excluded by natural join .</a:t>
            </a:r>
          </a:p>
          <a:p>
            <a:r>
              <a:rPr lang="en-IN" sz="1400" dirty="0" smtClean="0"/>
              <a:t>Join conditions:</a:t>
            </a:r>
          </a:p>
          <a:p>
            <a:pPr lvl="1"/>
            <a:r>
              <a:rPr lang="en-IN" sz="1400" dirty="0" smtClean="0"/>
              <a:t>Select* </a:t>
            </a:r>
          </a:p>
          <a:p>
            <a:pPr lvl="1"/>
            <a:r>
              <a:rPr lang="en-IN" sz="1400" dirty="0" smtClean="0"/>
              <a:t>From student join takes on student.id= takes.id;</a:t>
            </a:r>
          </a:p>
          <a:p>
            <a:endParaRPr lang="en-IN" sz="1400" dirty="0" smtClean="0"/>
          </a:p>
          <a:p>
            <a:r>
              <a:rPr lang="en-IN" sz="1400" dirty="0" smtClean="0"/>
              <a:t>It is similar to “natural join” , with the only difference that the result has “id” attribute listed twice.</a:t>
            </a:r>
          </a:p>
          <a:p>
            <a:r>
              <a:rPr lang="en-IN" sz="1400" dirty="0" smtClean="0"/>
              <a:t>The above query is similar to :</a:t>
            </a:r>
          </a:p>
          <a:p>
            <a:pPr lvl="1"/>
            <a:r>
              <a:rPr lang="en-IN" sz="1400" dirty="0" smtClean="0"/>
              <a:t>Select * </a:t>
            </a:r>
          </a:p>
          <a:p>
            <a:pPr lvl="1"/>
            <a:r>
              <a:rPr lang="en-IN" sz="1400" dirty="0" smtClean="0"/>
              <a:t>From student, takes</a:t>
            </a:r>
          </a:p>
          <a:p>
            <a:pPr lvl="1"/>
            <a:r>
              <a:rPr lang="en-IN" sz="1400" dirty="0" smtClean="0"/>
              <a:t>Where student.id= takes.id;</a:t>
            </a:r>
          </a:p>
          <a:p>
            <a:r>
              <a:rPr lang="en-IN" sz="1400" dirty="0" smtClean="0"/>
              <a:t/>
            </a:r>
            <a:br>
              <a:rPr lang="en-IN" sz="1400" dirty="0" smtClean="0"/>
            </a:br>
            <a:r>
              <a:rPr lang="en-IN" sz="1400" dirty="0" smtClean="0"/>
              <a:t>if u want id to be displayed only once:</a:t>
            </a:r>
          </a:p>
          <a:p>
            <a:pPr lvl="1"/>
            <a:r>
              <a:rPr lang="en-IN" sz="1400" dirty="0" smtClean="0"/>
              <a:t>Select student.id as id, {rest of the attributes of both tables }</a:t>
            </a:r>
          </a:p>
          <a:p>
            <a:pPr lvl="1"/>
            <a:r>
              <a:rPr lang="en-IN" sz="1400" dirty="0" smtClean="0"/>
              <a:t>From student join takes student.id = takes.id;</a:t>
            </a:r>
          </a:p>
          <a:p>
            <a:endParaRPr lang="en-IN" sz="1400" dirty="0" smtClean="0"/>
          </a:p>
          <a:p>
            <a:r>
              <a:rPr lang="en-IN" sz="1400" dirty="0" smtClean="0"/>
              <a:t>‘on’ may appear redundant because we can use “where” ..</a:t>
            </a:r>
          </a:p>
          <a:p>
            <a:r>
              <a:rPr lang="en-IN" sz="1400" dirty="0" smtClean="0"/>
              <a:t>But there are 2 good reasons to use “on”:</a:t>
            </a:r>
          </a:p>
          <a:p>
            <a:pPr lvl="1"/>
            <a:r>
              <a:rPr lang="en-IN" sz="1400" dirty="0" smtClean="0"/>
              <a:t>For an “outer join”, “on” behaves differently than “where” conditions.</a:t>
            </a:r>
          </a:p>
          <a:p>
            <a:pPr lvl="1"/>
            <a:r>
              <a:rPr lang="en-IN" sz="1400" dirty="0" err="1" smtClean="0"/>
              <a:t>Sql</a:t>
            </a:r>
            <a:r>
              <a:rPr lang="en-IN" sz="1400" dirty="0" smtClean="0"/>
              <a:t> query is more readable if the join condition is specified on the “on” clause and rest of the conditions appear on where clause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Materialized views</a:t>
            </a:r>
            <a:endParaRPr lang="en-US" dirty="0"/>
          </a:p>
        </p:txBody>
      </p:sp>
      <p:sp>
        <p:nvSpPr>
          <p:cNvPr id="3" name="Content Placeholder 2"/>
          <p:cNvSpPr>
            <a:spLocks noGrp="1"/>
          </p:cNvSpPr>
          <p:nvPr>
            <p:ph idx="1"/>
          </p:nvPr>
        </p:nvSpPr>
        <p:spPr/>
        <p:txBody>
          <a:bodyPr/>
          <a:lstStyle/>
          <a:p>
            <a:r>
              <a:rPr lang="en-IN" dirty="0" smtClean="0"/>
              <a:t>Certain db systems allow view definitions to be stored, but they make sure that if the actual relations used in the view are changed, the view is kept up-to-date.</a:t>
            </a:r>
          </a:p>
          <a:p>
            <a:r>
              <a:rPr lang="en-IN" dirty="0" smtClean="0"/>
              <a:t>Such views are called materialized views.</a:t>
            </a:r>
          </a:p>
          <a:p>
            <a:r>
              <a:rPr lang="en-IN" dirty="0" smtClean="0"/>
              <a:t>The process of keeping materialized view </a:t>
            </a:r>
            <a:r>
              <a:rPr lang="en-IN" dirty="0" err="1" smtClean="0"/>
              <a:t>uptodate</a:t>
            </a:r>
            <a:r>
              <a:rPr lang="en-IN" dirty="0" smtClean="0"/>
              <a:t> is called materialized view maintenance( view maintenance).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t>Update of a view</a:t>
            </a:r>
            <a:br>
              <a:rPr lang="en-IN" dirty="0" smtClean="0"/>
            </a:br>
            <a:endParaRPr lang="en-US" dirty="0"/>
          </a:p>
        </p:txBody>
      </p:sp>
      <p:sp>
        <p:nvSpPr>
          <p:cNvPr id="3" name="Content Placeholder 2"/>
          <p:cNvSpPr>
            <a:spLocks noGrp="1"/>
          </p:cNvSpPr>
          <p:nvPr>
            <p:ph idx="1"/>
          </p:nvPr>
        </p:nvSpPr>
        <p:spPr>
          <a:xfrm>
            <a:off x="457200" y="762000"/>
            <a:ext cx="8229600" cy="5364163"/>
          </a:xfrm>
        </p:spPr>
        <p:txBody>
          <a:bodyPr>
            <a:normAutofit lnSpcReduction="10000"/>
          </a:bodyPr>
          <a:lstStyle/>
          <a:p>
            <a:r>
              <a:rPr lang="en-IN" sz="1400" dirty="0" smtClean="0"/>
              <a:t>Although views are a useful tool for queries, they present serious problems if we express updates, </a:t>
            </a:r>
            <a:r>
              <a:rPr lang="en-IN" sz="1400" dirty="0" err="1" smtClean="0"/>
              <a:t>insertions,or</a:t>
            </a:r>
            <a:r>
              <a:rPr lang="en-IN" sz="1400" dirty="0" smtClean="0"/>
              <a:t> deletions with them.</a:t>
            </a:r>
          </a:p>
          <a:p>
            <a:r>
              <a:rPr lang="en-IN" sz="1400" dirty="0" smtClean="0"/>
              <a:t>The problem is that a modification to the db expressed in terms of view must be translated to a modification to the actual relations in the logical model of the db.</a:t>
            </a:r>
            <a:endParaRPr lang="en-US" sz="1400" dirty="0" smtClean="0"/>
          </a:p>
          <a:p>
            <a:r>
              <a:rPr lang="en-IN" sz="1400" dirty="0" smtClean="0"/>
              <a:t>If we do:-</a:t>
            </a:r>
          </a:p>
          <a:p>
            <a:pPr lvl="1"/>
            <a:r>
              <a:rPr lang="en-IN" sz="1400" dirty="0" smtClean="0"/>
              <a:t>Insert into faculty</a:t>
            </a:r>
          </a:p>
          <a:p>
            <a:pPr lvl="2"/>
            <a:r>
              <a:rPr lang="en-IN" sz="1400" dirty="0" smtClean="0"/>
              <a:t>Values (‘3000’, ‘green’, ‘music’);</a:t>
            </a:r>
          </a:p>
          <a:p>
            <a:r>
              <a:rPr lang="en-IN" sz="1400" dirty="0" smtClean="0"/>
              <a:t>The insertion must be represented by an insertion into the relation “instructor’ , since instructor is the actual relation fro which the db system constructs the view “faculty”.</a:t>
            </a:r>
          </a:p>
          <a:p>
            <a:r>
              <a:rPr lang="en-IN" sz="1400" dirty="0" smtClean="0"/>
              <a:t>2 reasonable </a:t>
            </a:r>
            <a:r>
              <a:rPr lang="en-IN" sz="1400" dirty="0" err="1" smtClean="0"/>
              <a:t>approches</a:t>
            </a:r>
            <a:r>
              <a:rPr lang="en-IN" sz="1400" dirty="0" smtClean="0"/>
              <a:t> :</a:t>
            </a:r>
          </a:p>
          <a:p>
            <a:pPr lvl="1"/>
            <a:r>
              <a:rPr lang="en-IN" sz="1400" dirty="0" smtClean="0"/>
              <a:t>Reject insertion and return error message to the user</a:t>
            </a:r>
          </a:p>
          <a:p>
            <a:pPr lvl="1"/>
            <a:r>
              <a:rPr lang="en-IN" sz="1400" dirty="0" smtClean="0"/>
              <a:t>Insert a </a:t>
            </a:r>
            <a:r>
              <a:rPr lang="en-IN" sz="1400" dirty="0" err="1" smtClean="0"/>
              <a:t>tuple</a:t>
            </a:r>
            <a:r>
              <a:rPr lang="en-IN" sz="1400" dirty="0" smtClean="0"/>
              <a:t>(‘3000’, ‘</a:t>
            </a:r>
            <a:r>
              <a:rPr lang="en-IN" sz="1400" dirty="0" err="1" smtClean="0"/>
              <a:t>green’,’music</a:t>
            </a:r>
            <a:r>
              <a:rPr lang="en-IN" sz="1400" dirty="0" smtClean="0"/>
              <a:t>’, ‘null’) into ‘instructor’ relation.</a:t>
            </a:r>
          </a:p>
          <a:p>
            <a:endParaRPr lang="en-IN" sz="1400" dirty="0" smtClean="0"/>
          </a:p>
          <a:p>
            <a:r>
              <a:rPr lang="en-IN" sz="1400" dirty="0" smtClean="0"/>
              <a:t>Because of these problems, modifications are generally not permitted on view relations, except in limited cases.</a:t>
            </a:r>
          </a:p>
          <a:p>
            <a:r>
              <a:rPr lang="en-IN" sz="1400" dirty="0" smtClean="0"/>
              <a:t>In general, a SQL view is said to be updatable if following conditions are satisfied by the query defining the view:</a:t>
            </a:r>
          </a:p>
          <a:p>
            <a:pPr lvl="1"/>
            <a:r>
              <a:rPr lang="en-IN" sz="1400" dirty="0" smtClean="0"/>
              <a:t>The from clause has only one db relation.</a:t>
            </a:r>
          </a:p>
          <a:p>
            <a:pPr lvl="1"/>
            <a:r>
              <a:rPr lang="en-IN" sz="1400" dirty="0" smtClean="0"/>
              <a:t>The select clause contains only attribute names of the relation, and does not have any expressions, aggregates or distinct specifications.</a:t>
            </a:r>
          </a:p>
          <a:p>
            <a:pPr lvl="1"/>
            <a:r>
              <a:rPr lang="en-IN" sz="1400" dirty="0" smtClean="0"/>
              <a:t>Any attribute not listed in the select clause can be set to null, that is, it does not have a not null constraint and is not part of  a primary key.</a:t>
            </a:r>
          </a:p>
          <a:p>
            <a:pPr lvl="1"/>
            <a:r>
              <a:rPr lang="en-IN" sz="1400" dirty="0" smtClean="0"/>
              <a:t>The query does not have a group by or having clause.</a:t>
            </a:r>
          </a:p>
          <a:p>
            <a:pPr lvl="1"/>
            <a:endParaRPr lang="en-IN" sz="1400" dirty="0" smtClean="0"/>
          </a:p>
          <a:p>
            <a:pPr lvl="1"/>
            <a:endParaRPr lang="en-IN" sz="1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transactions</a:t>
            </a:r>
            <a:endParaRPr lang="en-US" dirty="0"/>
          </a:p>
        </p:txBody>
      </p:sp>
      <p:sp>
        <p:nvSpPr>
          <p:cNvPr id="3" name="Content Placeholder 2"/>
          <p:cNvSpPr>
            <a:spLocks noGrp="1"/>
          </p:cNvSpPr>
          <p:nvPr>
            <p:ph idx="1"/>
          </p:nvPr>
        </p:nvSpPr>
        <p:spPr>
          <a:xfrm>
            <a:off x="457200" y="1143000"/>
            <a:ext cx="8229600" cy="5562600"/>
          </a:xfrm>
        </p:spPr>
        <p:txBody>
          <a:bodyPr>
            <a:noAutofit/>
          </a:bodyPr>
          <a:lstStyle/>
          <a:p>
            <a:r>
              <a:rPr lang="en-IN" sz="1400" dirty="0" smtClean="0"/>
              <a:t>A transaction consists of a sequence of query and/or update statements. The SQL standard specifies that a transaction begins </a:t>
            </a:r>
            <a:r>
              <a:rPr lang="en-IN" sz="1400" dirty="0" err="1" smtClean="0"/>
              <a:t>implictly</a:t>
            </a:r>
            <a:r>
              <a:rPr lang="en-IN" sz="1400" dirty="0" smtClean="0"/>
              <a:t> when a SQL statement is executed.</a:t>
            </a:r>
          </a:p>
          <a:p>
            <a:r>
              <a:rPr lang="en-IN" sz="1400" dirty="0" smtClean="0"/>
              <a:t>One of the following </a:t>
            </a:r>
            <a:r>
              <a:rPr lang="en-IN" sz="1400" dirty="0" err="1" smtClean="0"/>
              <a:t>sql</a:t>
            </a:r>
            <a:r>
              <a:rPr lang="en-IN" sz="1400" dirty="0" smtClean="0"/>
              <a:t> statements must end the transaction:</a:t>
            </a:r>
          </a:p>
          <a:p>
            <a:pPr lvl="1"/>
            <a:r>
              <a:rPr lang="en-IN" sz="1400" dirty="0" smtClean="0"/>
              <a:t>Commit work- commits the current transaction ; i.e.,  makes the updates performed by the transaction become permanent in the db. After the transaction is committed , a new transaction is automatically started.</a:t>
            </a:r>
          </a:p>
          <a:p>
            <a:pPr lvl="1"/>
            <a:r>
              <a:rPr lang="en-IN" sz="1400" dirty="0" smtClean="0"/>
              <a:t>Rollback work – causes the current transaction to be rolled back; i.e., it undoes all the updates performed by the </a:t>
            </a:r>
            <a:r>
              <a:rPr lang="en-IN" sz="1400" dirty="0" err="1" smtClean="0"/>
              <a:t>sql</a:t>
            </a:r>
            <a:r>
              <a:rPr lang="en-IN" sz="1400" dirty="0" smtClean="0"/>
              <a:t> statements in the transaction. The db is restored to what it was before the first statement of the transaction was executed.</a:t>
            </a:r>
          </a:p>
          <a:p>
            <a:endParaRPr lang="en-IN" sz="1400" dirty="0" smtClean="0"/>
          </a:p>
          <a:p>
            <a:r>
              <a:rPr lang="en-IN" sz="1400" dirty="0" smtClean="0"/>
              <a:t>THE keyword “work” is optional in both the statements.</a:t>
            </a:r>
          </a:p>
          <a:p>
            <a:r>
              <a:rPr lang="en-IN" sz="1400" dirty="0" smtClean="0"/>
              <a:t>Transaction rollback is useful if some error condition is detected during execution of  a transaction. </a:t>
            </a:r>
          </a:p>
          <a:p>
            <a:r>
              <a:rPr lang="en-IN" sz="1400" dirty="0" smtClean="0"/>
              <a:t>Once a transaction has executed “commit work”, its effects can no longer be undone by “rollback work”.</a:t>
            </a:r>
          </a:p>
          <a:p>
            <a:r>
              <a:rPr lang="en-IN" sz="1400" dirty="0" smtClean="0"/>
              <a:t>The db system guarantees that in the event of some failure, such as an error inn of the </a:t>
            </a:r>
            <a:r>
              <a:rPr lang="en-IN" sz="1400" dirty="0" err="1" smtClean="0"/>
              <a:t>sql</a:t>
            </a:r>
            <a:r>
              <a:rPr lang="en-IN" sz="1400" dirty="0" smtClean="0"/>
              <a:t> statements, a power outage, or a system crash, a transaction’s effects will be rolled back if it has not yet executed “commit work”. </a:t>
            </a:r>
          </a:p>
          <a:p>
            <a:r>
              <a:rPr lang="en-IN" sz="1400" dirty="0" smtClean="0"/>
              <a:t>In case of power outage or other system crash, the rollback occurs when the system restarts.</a:t>
            </a:r>
          </a:p>
          <a:p>
            <a:endParaRPr lang="en-IN" sz="1400" dirty="0" smtClean="0"/>
          </a:p>
          <a:p>
            <a:r>
              <a:rPr lang="en-IN" sz="1400" b="1" u="sng" dirty="0" smtClean="0">
                <a:solidFill>
                  <a:srgbClr val="FF0000"/>
                </a:solidFill>
              </a:rPr>
              <a:t>ATOMIC :</a:t>
            </a:r>
          </a:p>
          <a:p>
            <a:r>
              <a:rPr lang="en-IN" sz="1400" dirty="0" smtClean="0"/>
              <a:t>By either committing the actions of a transaction after all the steps are completed, or rolling back all its actions in case the transaction could not complete all its actions successfully, the db provides an abstraction of a transaction as being ATOMIC, that is, </a:t>
            </a:r>
            <a:r>
              <a:rPr lang="en-IN" sz="1400" dirty="0" err="1" smtClean="0"/>
              <a:t>indivisble</a:t>
            </a:r>
            <a:r>
              <a:rPr lang="en-IN" sz="1400" dirty="0" smtClean="0"/>
              <a:t>. </a:t>
            </a:r>
          </a:p>
          <a:p>
            <a:r>
              <a:rPr lang="en-IN" sz="1400" dirty="0" smtClean="0"/>
              <a:t>Either all the effects of the transaction are reflected in the db, or none are( after rollback).</a:t>
            </a:r>
          </a:p>
          <a:p>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INTEGRITY CONSTRAINTS</a:t>
            </a:r>
            <a:br>
              <a:rPr lang="en-IN" dirty="0" smtClean="0"/>
            </a:br>
            <a:endParaRPr lang="en-US" dirty="0"/>
          </a:p>
        </p:txBody>
      </p:sp>
      <p:sp>
        <p:nvSpPr>
          <p:cNvPr id="3" name="Content Placeholder 2"/>
          <p:cNvSpPr>
            <a:spLocks noGrp="1"/>
          </p:cNvSpPr>
          <p:nvPr>
            <p:ph idx="1"/>
          </p:nvPr>
        </p:nvSpPr>
        <p:spPr>
          <a:xfrm>
            <a:off x="457200" y="914400"/>
            <a:ext cx="8229600" cy="5211763"/>
          </a:xfrm>
        </p:spPr>
        <p:txBody>
          <a:bodyPr>
            <a:noAutofit/>
          </a:bodyPr>
          <a:lstStyle/>
          <a:p>
            <a:r>
              <a:rPr lang="en-IN" sz="1600" dirty="0" smtClean="0"/>
              <a:t>Integrity constraints ensure that changes made to the db by authorized users do not result in a loss of data inconsistency.</a:t>
            </a:r>
          </a:p>
          <a:p>
            <a:r>
              <a:rPr lang="en-IN" sz="1600" dirty="0" smtClean="0"/>
              <a:t>Thus, integrity constraints guard against accidental damage to the db.</a:t>
            </a:r>
          </a:p>
          <a:p>
            <a:r>
              <a:rPr lang="en-IN" sz="1600" dirty="0" smtClean="0"/>
              <a:t>Examples of integrity constraints are:-</a:t>
            </a:r>
          </a:p>
          <a:p>
            <a:pPr lvl="1"/>
            <a:r>
              <a:rPr lang="en-IN" sz="1600" dirty="0" smtClean="0"/>
              <a:t>An instructor name cannot be null.</a:t>
            </a:r>
          </a:p>
          <a:p>
            <a:pPr lvl="1"/>
            <a:r>
              <a:rPr lang="en-IN" sz="1600" dirty="0" smtClean="0"/>
              <a:t>No 2 instructors can have the same </a:t>
            </a:r>
            <a:r>
              <a:rPr lang="en-IN" sz="1600" dirty="0" err="1" smtClean="0"/>
              <a:t>instructor_id</a:t>
            </a:r>
            <a:endParaRPr lang="en-IN" sz="1600" dirty="0" smtClean="0"/>
          </a:p>
          <a:p>
            <a:pPr lvl="1"/>
            <a:r>
              <a:rPr lang="en-IN" sz="1600" dirty="0" smtClean="0"/>
              <a:t>Every dept. Name in the course relation must have a matching dept. Name in the dept. Relation.</a:t>
            </a:r>
          </a:p>
          <a:p>
            <a:pPr lvl="1"/>
            <a:r>
              <a:rPr lang="en-IN" sz="1600" dirty="0" smtClean="0"/>
              <a:t>The budget of a dept. Must be greater than $0.00</a:t>
            </a:r>
          </a:p>
          <a:p>
            <a:r>
              <a:rPr lang="en-IN" sz="1600" dirty="0" smtClean="0"/>
              <a:t>In general , integrity constraint can be an arbitrary predicate pertaining to the db. However, arbitrary predicates may be costly to test. Thus , most db systems allow one to specify integrity constraints that can be tested with minimal overhead.</a:t>
            </a:r>
          </a:p>
          <a:p>
            <a:r>
              <a:rPr lang="en-IN" sz="1600" dirty="0" smtClean="0"/>
              <a:t>Integrity constraints are usually part of the db schema design </a:t>
            </a:r>
            <a:r>
              <a:rPr lang="en-IN" sz="1600" dirty="0" err="1" smtClean="0"/>
              <a:t>processs</a:t>
            </a:r>
            <a:r>
              <a:rPr lang="en-IN" sz="1600" dirty="0" smtClean="0"/>
              <a:t>, and declared as part of </a:t>
            </a:r>
            <a:r>
              <a:rPr lang="en-IN" sz="1600" dirty="0" err="1" smtClean="0"/>
              <a:t>ṭhe</a:t>
            </a:r>
            <a:r>
              <a:rPr lang="en-IN" sz="1600" dirty="0" smtClean="0"/>
              <a:t> “create table” command used to create relations. However, integrity constraints can also be added to an existing relation using “alter table </a:t>
            </a:r>
            <a:r>
              <a:rPr lang="en-IN" sz="1600" dirty="0" err="1" smtClean="0"/>
              <a:t>table_name</a:t>
            </a:r>
            <a:r>
              <a:rPr lang="en-IN" sz="1600" dirty="0" smtClean="0"/>
              <a:t> add constraint”,</a:t>
            </a:r>
          </a:p>
          <a:p>
            <a:pPr lvl="1"/>
            <a:r>
              <a:rPr lang="en-IN" sz="1600" dirty="0" smtClean="0"/>
              <a:t>Where constraint can be any constraint on the relation.</a:t>
            </a:r>
          </a:p>
          <a:p>
            <a:r>
              <a:rPr lang="en-IN" sz="1600" dirty="0" smtClean="0"/>
              <a:t>The allowed integrity constraints include:-</a:t>
            </a:r>
          </a:p>
          <a:p>
            <a:pPr lvl="1"/>
            <a:r>
              <a:rPr lang="en-IN" sz="1600" dirty="0" smtClean="0"/>
              <a:t>Not null</a:t>
            </a:r>
          </a:p>
          <a:p>
            <a:pPr lvl="1"/>
            <a:r>
              <a:rPr lang="en-IN" sz="1600" dirty="0" smtClean="0"/>
              <a:t>Unique</a:t>
            </a:r>
          </a:p>
          <a:p>
            <a:pPr lvl="1"/>
            <a:r>
              <a:rPr lang="en-IN" sz="1600" dirty="0" smtClean="0"/>
              <a:t>Check(&lt;predicate&gt;)</a:t>
            </a:r>
            <a:endParaRPr lang="en-US" sz="16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types of constraints</a:t>
            </a:r>
            <a:endParaRPr lang="en-US" dirty="0"/>
          </a:p>
        </p:txBody>
      </p:sp>
      <p:sp>
        <p:nvSpPr>
          <p:cNvPr id="3" name="Content Placeholder 2"/>
          <p:cNvSpPr>
            <a:spLocks noGrp="1"/>
          </p:cNvSpPr>
          <p:nvPr>
            <p:ph idx="1"/>
          </p:nvPr>
        </p:nvSpPr>
        <p:spPr/>
        <p:txBody>
          <a:bodyPr>
            <a:normAutofit fontScale="77500" lnSpcReduction="20000"/>
          </a:bodyPr>
          <a:lstStyle/>
          <a:p>
            <a:r>
              <a:rPr lang="en-IN" dirty="0" smtClean="0"/>
              <a:t>1. </a:t>
            </a:r>
            <a:r>
              <a:rPr lang="en-IN" b="1" dirty="0" smtClean="0">
                <a:solidFill>
                  <a:srgbClr val="FF0000"/>
                </a:solidFill>
              </a:rPr>
              <a:t>NOT NULL constraint</a:t>
            </a:r>
            <a:endParaRPr lang="en-US" b="1" dirty="0" smtClean="0">
              <a:solidFill>
                <a:srgbClr val="FF0000"/>
              </a:solidFill>
            </a:endParaRPr>
          </a:p>
          <a:p>
            <a:r>
              <a:rPr lang="en-IN" dirty="0" smtClean="0"/>
              <a:t>For certain attributes, null value may be inappropriate. Consider a </a:t>
            </a:r>
            <a:r>
              <a:rPr lang="en-IN" dirty="0" err="1" smtClean="0"/>
              <a:t>tuple</a:t>
            </a:r>
            <a:r>
              <a:rPr lang="en-IN" dirty="0" smtClean="0"/>
              <a:t> in student relation, where </a:t>
            </a:r>
            <a:r>
              <a:rPr lang="en-IN" dirty="0" err="1" smtClean="0"/>
              <a:t>student_name</a:t>
            </a:r>
            <a:r>
              <a:rPr lang="en-IN" dirty="0" smtClean="0"/>
              <a:t> is null. It does not contain any useful info. Similarly we </a:t>
            </a:r>
            <a:r>
              <a:rPr lang="en-IN" dirty="0" err="1" smtClean="0"/>
              <a:t>dont</a:t>
            </a:r>
            <a:r>
              <a:rPr lang="en-IN" dirty="0" smtClean="0"/>
              <a:t> want the department budget to be null.</a:t>
            </a:r>
          </a:p>
          <a:p>
            <a:r>
              <a:rPr lang="en-IN" dirty="0" smtClean="0"/>
              <a:t>In such cases, we wish to forbid null values.</a:t>
            </a:r>
          </a:p>
          <a:p>
            <a:pPr lvl="1"/>
            <a:r>
              <a:rPr lang="en-IN" dirty="0" smtClean="0"/>
              <a:t>Name </a:t>
            </a:r>
            <a:r>
              <a:rPr lang="en-IN" dirty="0" err="1" smtClean="0"/>
              <a:t>varchar</a:t>
            </a:r>
            <a:r>
              <a:rPr lang="en-IN" dirty="0" smtClean="0"/>
              <a:t>(20) not null</a:t>
            </a:r>
          </a:p>
          <a:p>
            <a:pPr lvl="1"/>
            <a:r>
              <a:rPr lang="en-IN" dirty="0" smtClean="0"/>
              <a:t>Budget numeric(13,2) not null</a:t>
            </a:r>
          </a:p>
          <a:p>
            <a:r>
              <a:rPr lang="en-IN" dirty="0" smtClean="0"/>
              <a:t>Any db modification that would cause a null to be inserted in an attribute declared as not null, generates an error .</a:t>
            </a:r>
          </a:p>
          <a:p>
            <a:r>
              <a:rPr lang="en-IN" dirty="0" smtClean="0"/>
              <a:t>In particular, we </a:t>
            </a:r>
            <a:r>
              <a:rPr lang="en-IN" dirty="0" err="1" smtClean="0"/>
              <a:t>dont</a:t>
            </a:r>
            <a:r>
              <a:rPr lang="en-IN" dirty="0" smtClean="0"/>
              <a:t> want our primary key to avoid null values.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2. Unique constraint</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IN" dirty="0" smtClean="0"/>
              <a:t>Unique (A0, A1, A2, ... , An)</a:t>
            </a:r>
          </a:p>
          <a:p>
            <a:endParaRPr lang="en-IN" dirty="0" smtClean="0"/>
          </a:p>
          <a:p>
            <a:r>
              <a:rPr lang="en-IN" dirty="0" smtClean="0"/>
              <a:t>The unique specification says that the attributes (A0, A1,...,An) form a candidate key; i.e., no 2 </a:t>
            </a:r>
            <a:r>
              <a:rPr lang="en-IN" dirty="0" err="1" smtClean="0"/>
              <a:t>tuples</a:t>
            </a:r>
            <a:r>
              <a:rPr lang="en-IN" dirty="0" smtClean="0"/>
              <a:t> in the relation can be same on all the listed attributes.</a:t>
            </a:r>
          </a:p>
          <a:p>
            <a:r>
              <a:rPr lang="en-IN" dirty="0" smtClean="0"/>
              <a:t>However candidate key attributes are permitted to be null unless they have been </a:t>
            </a:r>
            <a:r>
              <a:rPr lang="en-IN" dirty="0" err="1" smtClean="0"/>
              <a:t>explictly</a:t>
            </a:r>
            <a:r>
              <a:rPr lang="en-IN" dirty="0" smtClean="0"/>
              <a:t> been declared to be not null.</a:t>
            </a:r>
            <a:endParaRPr lang="en-US" dirty="0" smtClean="0"/>
          </a:p>
          <a:p>
            <a:endParaRPr lang="en-IN"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FF0000"/>
                </a:solidFill>
              </a:rPr>
              <a:t>3. Check clause</a:t>
            </a:r>
            <a:endParaRPr lang="en-US" b="1"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IN" dirty="0" smtClean="0"/>
              <a:t>When applied to a relation declaration, the check clause(P) specifies a predicate P that must be satisfied by every </a:t>
            </a:r>
            <a:r>
              <a:rPr lang="en-IN" dirty="0" err="1" smtClean="0"/>
              <a:t>tuple</a:t>
            </a:r>
            <a:r>
              <a:rPr lang="en-IN" dirty="0" smtClean="0"/>
              <a:t> in a relation.</a:t>
            </a:r>
          </a:p>
          <a:p>
            <a:r>
              <a:rPr lang="en-IN" dirty="0" smtClean="0"/>
              <a:t>A common use of the check clause is to ensure that the attributes values satisfy  certain conditions, in effect creating a powerful type system.</a:t>
            </a:r>
          </a:p>
          <a:p>
            <a:r>
              <a:rPr lang="en-IN" dirty="0" smtClean="0"/>
              <a:t>For </a:t>
            </a:r>
            <a:r>
              <a:rPr lang="en-IN" dirty="0" err="1" smtClean="0"/>
              <a:t>eg</a:t>
            </a:r>
            <a:r>
              <a:rPr lang="en-IN" dirty="0" smtClean="0"/>
              <a:t>:</a:t>
            </a:r>
            <a:r>
              <a:rPr lang="en-US" dirty="0" smtClean="0"/>
              <a:t> check( budget &gt; 0) ensures budget is never negative .</a:t>
            </a:r>
          </a:p>
          <a:p>
            <a:pPr lvl="1"/>
            <a:r>
              <a:rPr lang="en-IN" dirty="0" smtClean="0"/>
              <a:t>Create table section</a:t>
            </a:r>
          </a:p>
          <a:p>
            <a:pPr lvl="1"/>
            <a:r>
              <a:rPr lang="en-IN" dirty="0" smtClean="0"/>
              <a:t>( </a:t>
            </a:r>
            <a:r>
              <a:rPr lang="en-IN" dirty="0" err="1" smtClean="0"/>
              <a:t>course_id</a:t>
            </a:r>
            <a:r>
              <a:rPr lang="en-IN" dirty="0" smtClean="0"/>
              <a:t> </a:t>
            </a:r>
            <a:r>
              <a:rPr lang="en-IN" dirty="0" err="1" smtClean="0"/>
              <a:t>varchar</a:t>
            </a:r>
            <a:r>
              <a:rPr lang="en-IN" dirty="0" smtClean="0"/>
              <a:t>(8),</a:t>
            </a:r>
          </a:p>
          <a:p>
            <a:pPr lvl="1"/>
            <a:r>
              <a:rPr lang="en-IN" dirty="0" smtClean="0"/>
              <a:t>semester </a:t>
            </a:r>
            <a:r>
              <a:rPr lang="en-IN" dirty="0" err="1" smtClean="0"/>
              <a:t>varchar</a:t>
            </a:r>
            <a:r>
              <a:rPr lang="en-IN" dirty="0" smtClean="0"/>
              <a:t>(6),</a:t>
            </a:r>
          </a:p>
          <a:p>
            <a:pPr lvl="1"/>
            <a:r>
              <a:rPr lang="en-IN" dirty="0" smtClean="0"/>
              <a:t>...</a:t>
            </a:r>
          </a:p>
          <a:p>
            <a:pPr lvl="1"/>
            <a:r>
              <a:rPr lang="en-IN" dirty="0" smtClean="0"/>
              <a:t>Primary key(</a:t>
            </a:r>
            <a:r>
              <a:rPr lang="en-IN" dirty="0" err="1" smtClean="0"/>
              <a:t>course_id</a:t>
            </a:r>
            <a:r>
              <a:rPr lang="en-IN" dirty="0" smtClean="0"/>
              <a:t>, </a:t>
            </a:r>
            <a:r>
              <a:rPr lang="en-IN" dirty="0" err="1" smtClean="0"/>
              <a:t>sec_id</a:t>
            </a:r>
            <a:r>
              <a:rPr lang="en-IN" dirty="0" smtClean="0"/>
              <a:t>, semester, year),</a:t>
            </a:r>
          </a:p>
          <a:p>
            <a:pPr lvl="1"/>
            <a:r>
              <a:rPr lang="en-IN" dirty="0" smtClean="0"/>
              <a:t>Check ( semester in (‘fall’, ‘spring’, ‘winter’, ‘summer’)));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Referential integrity</a:t>
            </a:r>
            <a:endParaRPr lang="en-US" dirty="0"/>
          </a:p>
        </p:txBody>
      </p:sp>
      <p:sp>
        <p:nvSpPr>
          <p:cNvPr id="3" name="Content Placeholder 2"/>
          <p:cNvSpPr>
            <a:spLocks noGrp="1"/>
          </p:cNvSpPr>
          <p:nvPr>
            <p:ph idx="1"/>
          </p:nvPr>
        </p:nvSpPr>
        <p:spPr/>
        <p:txBody>
          <a:bodyPr>
            <a:normAutofit fontScale="47500" lnSpcReduction="20000"/>
          </a:bodyPr>
          <a:lstStyle/>
          <a:p>
            <a:pPr fontAlgn="base"/>
            <a:r>
              <a:rPr lang="en-US" dirty="0" smtClean="0"/>
              <a:t>Referential integrity refers to the relationship between tables. Because each table in a database must have a primary key, this primary key can appear in other tables because of its relationship to data within those tables. When a primary key from one table appears in another table, it is called a </a:t>
            </a:r>
            <a:r>
              <a:rPr lang="en-US" i="1" dirty="0" smtClean="0"/>
              <a:t>foreign key</a:t>
            </a:r>
            <a:r>
              <a:rPr lang="en-US" dirty="0" smtClean="0"/>
              <a:t>.</a:t>
            </a:r>
          </a:p>
          <a:p>
            <a:pPr fontAlgn="base"/>
            <a:r>
              <a:rPr lang="en-US" dirty="0" smtClean="0"/>
              <a:t>Foreign keys join tables and establish dependencies between tables. tables can form a hierarchy of dependencies in such a way that if you change or delete a row in one table, you destroy the meaning of rows in other tables. For example, the following figure shows that the </a:t>
            </a:r>
            <a:r>
              <a:rPr lang="en-US" b="1" dirty="0" err="1" smtClean="0"/>
              <a:t>customer_num</a:t>
            </a:r>
            <a:r>
              <a:rPr lang="en-US" dirty="0" smtClean="0"/>
              <a:t> column of the </a:t>
            </a:r>
            <a:r>
              <a:rPr lang="en-US" b="1" dirty="0" smtClean="0"/>
              <a:t>customer</a:t>
            </a:r>
            <a:r>
              <a:rPr lang="en-US" dirty="0" smtClean="0"/>
              <a:t> table is a primary key for that table and a foreign key in the </a:t>
            </a:r>
            <a:r>
              <a:rPr lang="en-US" b="1" dirty="0" smtClean="0"/>
              <a:t>orders</a:t>
            </a:r>
            <a:r>
              <a:rPr lang="en-US" dirty="0" smtClean="0"/>
              <a:t> and </a:t>
            </a:r>
            <a:r>
              <a:rPr lang="en-US" b="1" dirty="0" err="1" smtClean="0"/>
              <a:t>cust_call</a:t>
            </a:r>
            <a:r>
              <a:rPr lang="en-US" dirty="0" smtClean="0"/>
              <a:t> tables. Customer number 106, George Watson, is </a:t>
            </a:r>
            <a:r>
              <a:rPr lang="en-US" i="1" dirty="0" smtClean="0"/>
              <a:t>referenced</a:t>
            </a:r>
            <a:r>
              <a:rPr lang="en-US" dirty="0" smtClean="0"/>
              <a:t> in both the </a:t>
            </a:r>
            <a:r>
              <a:rPr lang="en-US" b="1" dirty="0" smtClean="0"/>
              <a:t>orders</a:t>
            </a:r>
            <a:r>
              <a:rPr lang="en-US" dirty="0" smtClean="0"/>
              <a:t> and </a:t>
            </a:r>
            <a:r>
              <a:rPr lang="en-US" b="1" dirty="0" err="1" smtClean="0"/>
              <a:t>cust_calls</a:t>
            </a:r>
            <a:r>
              <a:rPr lang="en-US" dirty="0" smtClean="0"/>
              <a:t> tables. If customer 106 is deleted from the </a:t>
            </a:r>
            <a:r>
              <a:rPr lang="en-US" b="1" dirty="0" smtClean="0"/>
              <a:t>customer</a:t>
            </a:r>
            <a:r>
              <a:rPr lang="en-US" dirty="0" smtClean="0"/>
              <a:t> table, the link between the three tables and this particular customer is destroyed.</a:t>
            </a:r>
          </a:p>
          <a:p>
            <a:pPr fontAlgn="base"/>
            <a:r>
              <a:rPr lang="en-US" dirty="0" smtClean="0"/>
              <a:t>When you delete a row that contains a primary key or update it with a different primary key, you destroy the meaning of any rows that contain that value as a foreign key. Referential integrity is the logical dependency of a foreign key on a primary key. The integrity of a row that contains a foreign key depends on the integrity of the row that it references—the row that contains the matching primary key.</a:t>
            </a:r>
          </a:p>
          <a:p>
            <a:pPr fontAlgn="base"/>
            <a:r>
              <a:rPr lang="en-US" dirty="0" smtClean="0"/>
              <a:t>By default, the database server does not allow you to violate referential integrity and gives you an error message if you attempt to delete rows from the parent table before you delete rows from the child table. You can, however, use the ON DELETE CASCADE option to cause deletes from a parent table to trip deletes on child tables.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US" dirty="0"/>
          </a:p>
        </p:txBody>
      </p:sp>
      <p:sp>
        <p:nvSpPr>
          <p:cNvPr id="3" name="Content Placeholder 2"/>
          <p:cNvSpPr>
            <a:spLocks noGrp="1"/>
          </p:cNvSpPr>
          <p:nvPr>
            <p:ph idx="1"/>
          </p:nvPr>
        </p:nvSpPr>
        <p:spPr/>
        <p:txBody>
          <a:bodyPr>
            <a:normAutofit fontScale="85000" lnSpcReduction="20000"/>
          </a:bodyPr>
          <a:lstStyle/>
          <a:p>
            <a:r>
              <a:rPr lang="en-IN" sz="2000" dirty="0" smtClean="0"/>
              <a:t>Foreign key (</a:t>
            </a:r>
            <a:r>
              <a:rPr lang="en-IN" sz="2000" dirty="0" err="1" smtClean="0"/>
              <a:t>dept_name</a:t>
            </a:r>
            <a:r>
              <a:rPr lang="en-IN" sz="2000" dirty="0" smtClean="0"/>
              <a:t>) references department</a:t>
            </a:r>
          </a:p>
          <a:p>
            <a:r>
              <a:rPr lang="en-IN" sz="2000" dirty="0" smtClean="0"/>
              <a:t>This foreign key declaration specifies that for each course </a:t>
            </a:r>
            <a:r>
              <a:rPr lang="en-IN" sz="2000" dirty="0" err="1" smtClean="0"/>
              <a:t>tuple</a:t>
            </a:r>
            <a:r>
              <a:rPr lang="en-IN" sz="2000" dirty="0" smtClean="0"/>
              <a:t>, the dept name specified in the </a:t>
            </a:r>
            <a:r>
              <a:rPr lang="en-IN" sz="2000" dirty="0" err="1" smtClean="0"/>
              <a:t>tuple</a:t>
            </a:r>
            <a:r>
              <a:rPr lang="en-IN" sz="2000" dirty="0" smtClean="0"/>
              <a:t> must exist in the dept relation.</a:t>
            </a:r>
          </a:p>
          <a:p>
            <a:r>
              <a:rPr lang="en-IN" sz="2000" dirty="0" smtClean="0"/>
              <a:t>By default , in SQL, a foreign key references the </a:t>
            </a:r>
            <a:r>
              <a:rPr lang="en-IN" sz="2000" dirty="0" err="1" smtClean="0"/>
              <a:t>primry</a:t>
            </a:r>
            <a:r>
              <a:rPr lang="en-IN" sz="2000" dirty="0" smtClean="0"/>
              <a:t>-key attributes of the referenced table.</a:t>
            </a:r>
          </a:p>
          <a:p>
            <a:r>
              <a:rPr lang="en-IN" sz="2000" dirty="0" smtClean="0"/>
              <a:t>SQL also supports a version of the references clause where a list of  attributes of the referenced relation can be specified explicitly. The specified list of attributes ,  must however, be declared as a candidate key of the referenced relation, using either a primary key constraint, or a unique constraint.</a:t>
            </a:r>
          </a:p>
          <a:p>
            <a:r>
              <a:rPr lang="en-IN" sz="2000" dirty="0" smtClean="0"/>
              <a:t>We can use the short form as part of an attribute </a:t>
            </a:r>
            <a:r>
              <a:rPr lang="en-IN" sz="2000" dirty="0" err="1" smtClean="0"/>
              <a:t>definnition</a:t>
            </a:r>
            <a:r>
              <a:rPr lang="en-IN" sz="2000" dirty="0" smtClean="0"/>
              <a:t> to </a:t>
            </a:r>
            <a:r>
              <a:rPr lang="en-IN" sz="2000" dirty="0" err="1" smtClean="0"/>
              <a:t>decalre</a:t>
            </a:r>
            <a:r>
              <a:rPr lang="en-IN" sz="2000" dirty="0" smtClean="0"/>
              <a:t> that the attribute forms a foreign key:</a:t>
            </a:r>
          </a:p>
          <a:p>
            <a:pPr lvl="1"/>
            <a:r>
              <a:rPr lang="en-IN" sz="1600" dirty="0" err="1" smtClean="0"/>
              <a:t>Dept_name</a:t>
            </a:r>
            <a:r>
              <a:rPr lang="en-IN" sz="1600" dirty="0" smtClean="0"/>
              <a:t> </a:t>
            </a:r>
            <a:r>
              <a:rPr lang="en-IN" sz="1600" dirty="0" err="1" smtClean="0"/>
              <a:t>varchar</a:t>
            </a:r>
            <a:r>
              <a:rPr lang="en-IN" sz="1600" dirty="0" smtClean="0"/>
              <a:t>(20) references department</a:t>
            </a:r>
          </a:p>
          <a:p>
            <a:endParaRPr lang="en-IN" sz="2000" dirty="0" smtClean="0"/>
          </a:p>
          <a:p>
            <a:r>
              <a:rPr lang="en-IN" sz="2000" dirty="0" smtClean="0"/>
              <a:t>When a referential-integrity constraint is violated, the normal procedure is to reject the action that caused the violation . However, a foreign key clause can specify that if a delete or update action on the referenced relation violated the constraint, then </a:t>
            </a:r>
            <a:r>
              <a:rPr lang="en-US" sz="2000" dirty="0" smtClean="0"/>
              <a:t>instead of rejecting actions , the system must take steps to change the </a:t>
            </a:r>
            <a:r>
              <a:rPr lang="en-US" sz="2000" dirty="0" err="1" smtClean="0"/>
              <a:t>tuple</a:t>
            </a:r>
            <a:r>
              <a:rPr lang="en-US" sz="2000" dirty="0" smtClean="0"/>
              <a:t> in the referencing relation to restore the constraint.</a:t>
            </a:r>
            <a:endParaRPr lang="en-IN" sz="20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Continued...</a:t>
            </a:r>
            <a:endParaRPr lang="en-US" dirty="0"/>
          </a:p>
        </p:txBody>
      </p:sp>
      <p:sp>
        <p:nvSpPr>
          <p:cNvPr id="3" name="Content Placeholder 2"/>
          <p:cNvSpPr>
            <a:spLocks noGrp="1"/>
          </p:cNvSpPr>
          <p:nvPr>
            <p:ph idx="1"/>
          </p:nvPr>
        </p:nvSpPr>
        <p:spPr/>
        <p:txBody>
          <a:bodyPr>
            <a:normAutofit fontScale="62500" lnSpcReduction="20000"/>
          </a:bodyPr>
          <a:lstStyle/>
          <a:p>
            <a:r>
              <a:rPr lang="en-IN" sz="2000" dirty="0" smtClean="0">
                <a:solidFill>
                  <a:srgbClr val="00B050"/>
                </a:solidFill>
              </a:rPr>
              <a:t>create table course</a:t>
            </a:r>
          </a:p>
          <a:p>
            <a:pPr lvl="1">
              <a:buNone/>
            </a:pPr>
            <a:r>
              <a:rPr lang="en-IN" sz="2000" dirty="0" smtClean="0">
                <a:solidFill>
                  <a:srgbClr val="00B050"/>
                </a:solidFill>
              </a:rPr>
              <a:t>(</a:t>
            </a:r>
          </a:p>
          <a:p>
            <a:pPr lvl="1">
              <a:buNone/>
            </a:pPr>
            <a:r>
              <a:rPr lang="en-IN" sz="2000" dirty="0" smtClean="0">
                <a:solidFill>
                  <a:srgbClr val="00B050"/>
                </a:solidFill>
              </a:rPr>
              <a:t>Foreign key (</a:t>
            </a:r>
            <a:r>
              <a:rPr lang="en-IN" sz="2000" dirty="0" err="1" smtClean="0">
                <a:solidFill>
                  <a:srgbClr val="00B050"/>
                </a:solidFill>
              </a:rPr>
              <a:t>dept_name</a:t>
            </a:r>
            <a:r>
              <a:rPr lang="en-IN" sz="2000" dirty="0" smtClean="0">
                <a:solidFill>
                  <a:srgbClr val="00B050"/>
                </a:solidFill>
              </a:rPr>
              <a:t>) references department</a:t>
            </a:r>
          </a:p>
          <a:p>
            <a:pPr lvl="2">
              <a:buNone/>
            </a:pPr>
            <a:r>
              <a:rPr lang="en-IN" sz="2000" dirty="0" smtClean="0">
                <a:solidFill>
                  <a:srgbClr val="00B050"/>
                </a:solidFill>
              </a:rPr>
              <a:t>on delete cascade</a:t>
            </a:r>
          </a:p>
          <a:p>
            <a:pPr lvl="2">
              <a:buNone/>
            </a:pPr>
            <a:r>
              <a:rPr lang="en-IN" sz="2000" dirty="0" smtClean="0">
                <a:solidFill>
                  <a:srgbClr val="00B050"/>
                </a:solidFill>
              </a:rPr>
              <a:t>on update cascade,</a:t>
            </a:r>
          </a:p>
          <a:p>
            <a:pPr lvl="1">
              <a:buNone/>
            </a:pPr>
            <a:r>
              <a:rPr lang="en-IN" sz="2000" dirty="0" smtClean="0">
                <a:solidFill>
                  <a:srgbClr val="00B050"/>
                </a:solidFill>
              </a:rPr>
              <a:t>);</a:t>
            </a:r>
          </a:p>
          <a:p>
            <a:endParaRPr lang="en-IN" sz="2400" dirty="0" smtClean="0"/>
          </a:p>
          <a:p>
            <a:r>
              <a:rPr lang="en-IN" sz="2400" dirty="0" smtClean="0"/>
              <a:t>Because of the clause “on delete cascade” associated with the foreign-key declaration, if a delete of a </a:t>
            </a:r>
            <a:r>
              <a:rPr lang="en-IN" sz="2400" dirty="0" err="1" smtClean="0"/>
              <a:t>tuple</a:t>
            </a:r>
            <a:r>
              <a:rPr lang="en-IN" sz="2400" dirty="0" smtClean="0"/>
              <a:t> of in department results in this referential-integrity  constraint being violated, the system does not reject the delete.</a:t>
            </a:r>
          </a:p>
          <a:p>
            <a:r>
              <a:rPr lang="en-IN" sz="2400" dirty="0" smtClean="0"/>
              <a:t>Instead, the delete “cascades” to the course relation, deleting the </a:t>
            </a:r>
            <a:r>
              <a:rPr lang="en-IN" sz="2400" dirty="0" err="1" smtClean="0"/>
              <a:t>tuple</a:t>
            </a:r>
            <a:r>
              <a:rPr lang="en-IN" sz="2400" dirty="0" smtClean="0"/>
              <a:t> that refers to the department that was deleted. Similarly, the system does not reject the update to a field referenced by the constraint if it violates the constraint; instead the system updates the field </a:t>
            </a:r>
            <a:r>
              <a:rPr lang="en-IN" sz="2400" dirty="0" err="1" smtClean="0"/>
              <a:t>dept_name</a:t>
            </a:r>
            <a:r>
              <a:rPr lang="en-IN" sz="2400" dirty="0" smtClean="0"/>
              <a:t> in the referencing </a:t>
            </a:r>
            <a:r>
              <a:rPr lang="en-IN" sz="2400" dirty="0" err="1" smtClean="0"/>
              <a:t>tuples</a:t>
            </a:r>
            <a:r>
              <a:rPr lang="en-IN" sz="2400" dirty="0" smtClean="0"/>
              <a:t> in course to the new value as well. SQL also allows the foreign key clause to specify actions other than cascade, if the constraint is violated. </a:t>
            </a:r>
          </a:p>
          <a:p>
            <a:r>
              <a:rPr lang="en-IN" sz="2400" dirty="0" smtClean="0"/>
              <a:t>The referencing field (</a:t>
            </a:r>
            <a:r>
              <a:rPr lang="en-IN" sz="2400" dirty="0" err="1" smtClean="0"/>
              <a:t>dept_name</a:t>
            </a:r>
            <a:r>
              <a:rPr lang="en-IN" sz="2400" dirty="0" smtClean="0"/>
              <a:t>) can be set to null( by using “set null” </a:t>
            </a:r>
            <a:r>
              <a:rPr lang="en-IN" sz="2400" dirty="0" err="1" smtClean="0"/>
              <a:t>inplace</a:t>
            </a:r>
            <a:r>
              <a:rPr lang="en-IN" sz="2400" dirty="0" smtClean="0"/>
              <a:t> of cascade) , or to the default value for the domain (by using “set default”)  </a:t>
            </a:r>
          </a:p>
          <a:p>
            <a:r>
              <a:rPr lang="en-IN" sz="2400" dirty="0" smtClean="0"/>
              <a:t>If there is a chain of foreign-key dependencies across multiple relations, a deletion or update at one end of the chain can propagate across the entire chain,</a:t>
            </a:r>
          </a:p>
          <a:p>
            <a:r>
              <a:rPr lang="en-IN" sz="2400" dirty="0" smtClean="0"/>
              <a:t>If a cascading update or delete causes a constraint violation that cant be handled by a further cascading operation, the system aborts the transaction. As a result , all the actions caused by the transaction and its cascading actions are undone.</a:t>
            </a:r>
          </a:p>
          <a:p>
            <a:endParaRPr lang="en-IN" sz="24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OUTER JOINS</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t>OUTER join comes into picture when a </a:t>
            </a:r>
            <a:r>
              <a:rPr lang="en-IN" dirty="0" err="1" smtClean="0"/>
              <a:t>tuple</a:t>
            </a:r>
            <a:r>
              <a:rPr lang="en-IN" dirty="0" smtClean="0"/>
              <a:t> is there in one relation and not the other. so the </a:t>
            </a:r>
            <a:r>
              <a:rPr lang="en-IN" dirty="0" err="1" smtClean="0"/>
              <a:t>tuple’s</a:t>
            </a:r>
            <a:r>
              <a:rPr lang="en-IN" dirty="0" smtClean="0"/>
              <a:t> data is not displayed when we use “natural join” operation.</a:t>
            </a:r>
            <a:endParaRPr lang="en-US" dirty="0" smtClean="0"/>
          </a:p>
          <a:p>
            <a:r>
              <a:rPr lang="en-IN" dirty="0" smtClean="0"/>
              <a:t>Some </a:t>
            </a:r>
            <a:r>
              <a:rPr lang="en-IN" dirty="0" err="1" smtClean="0"/>
              <a:t>tuples</a:t>
            </a:r>
            <a:r>
              <a:rPr lang="en-IN" dirty="0" smtClean="0"/>
              <a:t> in either or both of the relations being joined may be lost in natural join operation.</a:t>
            </a:r>
          </a:p>
          <a:p>
            <a:r>
              <a:rPr lang="en-IN" dirty="0" smtClean="0"/>
              <a:t>The “outer join” works in a way similar to “join “ operation, but preserve the </a:t>
            </a:r>
            <a:r>
              <a:rPr lang="en-IN" dirty="0" err="1" smtClean="0"/>
              <a:t>tuples</a:t>
            </a:r>
            <a:r>
              <a:rPr lang="en-IN" dirty="0" smtClean="0"/>
              <a:t> that would be lost in a join, by creating </a:t>
            </a:r>
            <a:r>
              <a:rPr lang="en-IN" dirty="0" err="1" smtClean="0"/>
              <a:t>tuples</a:t>
            </a:r>
            <a:r>
              <a:rPr lang="en-IN" dirty="0" smtClean="0"/>
              <a:t> in the result containing null values.</a:t>
            </a:r>
          </a:p>
          <a:p>
            <a:r>
              <a:rPr lang="en-IN" dirty="0" smtClean="0"/>
              <a:t>There are 3 types of OUTER JOIN:-</a:t>
            </a:r>
          </a:p>
          <a:p>
            <a:pPr lvl="1"/>
            <a:r>
              <a:rPr lang="en-IN" dirty="0" smtClean="0"/>
              <a:t>Left outer join: 	preserves </a:t>
            </a:r>
            <a:r>
              <a:rPr lang="en-IN" dirty="0" err="1" smtClean="0"/>
              <a:t>tuples</a:t>
            </a:r>
            <a:r>
              <a:rPr lang="en-IN" dirty="0" smtClean="0"/>
              <a:t> only in the relation named before (to the left of) the left outer join operation.</a:t>
            </a:r>
          </a:p>
          <a:p>
            <a:pPr lvl="1"/>
            <a:r>
              <a:rPr lang="en-IN" dirty="0" smtClean="0"/>
              <a:t>Right outer join: 	preserves </a:t>
            </a:r>
            <a:r>
              <a:rPr lang="en-IN" dirty="0" err="1" smtClean="0"/>
              <a:t>tuples</a:t>
            </a:r>
            <a:r>
              <a:rPr lang="en-IN" dirty="0" smtClean="0"/>
              <a:t> only in the relation named after (to the right of ) the right outer join operation.</a:t>
            </a:r>
          </a:p>
          <a:p>
            <a:pPr lvl="1"/>
            <a:r>
              <a:rPr lang="en-IN" dirty="0" smtClean="0"/>
              <a:t>Full outer join: 	preserves </a:t>
            </a:r>
            <a:r>
              <a:rPr lang="en-IN" dirty="0" err="1" smtClean="0"/>
              <a:t>tuples</a:t>
            </a:r>
            <a:r>
              <a:rPr lang="en-IN" dirty="0" smtClean="0"/>
              <a:t> in both relations.</a:t>
            </a:r>
          </a:p>
          <a:p>
            <a:pPr lvl="1"/>
            <a:endParaRPr lang="en-IN" dirty="0" smtClean="0"/>
          </a:p>
          <a:p>
            <a:r>
              <a:rPr lang="en-IN" dirty="0" smtClean="0"/>
              <a:t> in contrast, THE JOIN OPERATIONS WE STUDIED IN “INTRODUCTION TO SQL” that </a:t>
            </a:r>
            <a:r>
              <a:rPr lang="en-IN" dirty="0" err="1" smtClean="0"/>
              <a:t>dont</a:t>
            </a:r>
            <a:r>
              <a:rPr lang="en-IN" dirty="0" smtClean="0"/>
              <a:t> preserve </a:t>
            </a:r>
            <a:r>
              <a:rPr lang="en-IN" dirty="0" err="1" smtClean="0"/>
              <a:t>nonmatched</a:t>
            </a:r>
            <a:r>
              <a:rPr lang="en-IN" dirty="0" smtClean="0"/>
              <a:t> </a:t>
            </a:r>
            <a:r>
              <a:rPr lang="en-IN" dirty="0" err="1" smtClean="0"/>
              <a:t>tuples</a:t>
            </a:r>
            <a:r>
              <a:rPr lang="en-IN" dirty="0" smtClean="0"/>
              <a:t> are called “</a:t>
            </a:r>
            <a:r>
              <a:rPr lang="en-IN" dirty="0" smtClean="0">
                <a:solidFill>
                  <a:srgbClr val="FF0000"/>
                </a:solidFill>
              </a:rPr>
              <a:t>INNER JOIN</a:t>
            </a:r>
            <a:r>
              <a:rPr lang="en-IN" dirty="0" smtClean="0"/>
              <a:t>” operations. To distinguish them from </a:t>
            </a:r>
            <a:r>
              <a:rPr lang="en-IN" dirty="0" smtClean="0">
                <a:solidFill>
                  <a:srgbClr val="FF0000"/>
                </a:solidFill>
              </a:rPr>
              <a:t>outer-join</a:t>
            </a:r>
            <a:r>
              <a:rPr lang="en-IN" dirty="0" smtClean="0"/>
              <a:t> operations.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Continued...</a:t>
            </a:r>
            <a:endParaRPr lang="en-US" dirty="0"/>
          </a:p>
        </p:txBody>
      </p:sp>
      <p:sp>
        <p:nvSpPr>
          <p:cNvPr id="3" name="Content Placeholder 2"/>
          <p:cNvSpPr>
            <a:spLocks noGrp="1"/>
          </p:cNvSpPr>
          <p:nvPr>
            <p:ph idx="1"/>
          </p:nvPr>
        </p:nvSpPr>
        <p:spPr/>
        <p:txBody>
          <a:bodyPr>
            <a:normAutofit fontScale="92500" lnSpcReduction="10000"/>
          </a:bodyPr>
          <a:lstStyle/>
          <a:p>
            <a:r>
              <a:rPr lang="en-IN" dirty="0" smtClean="0"/>
              <a:t>Null values complicate the semantics of referential-integrity constraints in SQL. Attributes of foreign keys are allowed to be null, provided that they have not otherwise been declared to be not null. </a:t>
            </a:r>
          </a:p>
          <a:p>
            <a:r>
              <a:rPr lang="en-IN" dirty="0" smtClean="0"/>
              <a:t>If all the columns of a foreign key are non null in a given </a:t>
            </a:r>
            <a:r>
              <a:rPr lang="en-IN" dirty="0" err="1" smtClean="0"/>
              <a:t>tuple</a:t>
            </a:r>
            <a:r>
              <a:rPr lang="en-IN" dirty="0" smtClean="0"/>
              <a:t>, the usual definition of foreign key constraints is used for that </a:t>
            </a:r>
            <a:r>
              <a:rPr lang="en-IN" dirty="0" err="1" smtClean="0"/>
              <a:t>tuple</a:t>
            </a:r>
            <a:r>
              <a:rPr lang="en-IN" dirty="0" smtClean="0"/>
              <a:t>. </a:t>
            </a:r>
          </a:p>
          <a:p>
            <a:r>
              <a:rPr lang="en-IN" dirty="0" smtClean="0"/>
              <a:t>If any of the foreign key columns is null, the </a:t>
            </a:r>
            <a:r>
              <a:rPr lang="en-IN" dirty="0" err="1" smtClean="0"/>
              <a:t>tuple</a:t>
            </a:r>
            <a:r>
              <a:rPr lang="en-IN" dirty="0" smtClean="0"/>
              <a:t> is defined automatically to satisfy the constraint.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Remaining topics not so important</a:t>
            </a:r>
            <a:endParaRPr lang="en-US" dirty="0"/>
          </a:p>
        </p:txBody>
      </p:sp>
      <p:sp>
        <p:nvSpPr>
          <p:cNvPr id="3" name="Content Placeholder 2"/>
          <p:cNvSpPr>
            <a:spLocks noGrp="1"/>
          </p:cNvSpPr>
          <p:nvPr>
            <p:ph idx="1"/>
          </p:nvPr>
        </p:nvSpPr>
        <p:spPr/>
        <p:txBody>
          <a:bodyPr>
            <a:normAutofit fontScale="85000" lnSpcReduction="20000"/>
          </a:bodyPr>
          <a:lstStyle/>
          <a:p>
            <a:r>
              <a:rPr lang="en-IN" sz="2000" dirty="0" smtClean="0"/>
              <a:t>Integrity constraint violation during a transaction</a:t>
            </a:r>
          </a:p>
          <a:p>
            <a:endParaRPr lang="en-IN" sz="2000" dirty="0" smtClean="0"/>
          </a:p>
          <a:p>
            <a:r>
              <a:rPr lang="en-IN" sz="2000" dirty="0" smtClean="0"/>
              <a:t>Complex check conditions and assertions:---------</a:t>
            </a:r>
          </a:p>
          <a:p>
            <a:pPr lvl="1"/>
            <a:r>
              <a:rPr lang="en-IN" sz="2000" dirty="0" smtClean="0">
                <a:solidFill>
                  <a:srgbClr val="00B050"/>
                </a:solidFill>
              </a:rPr>
              <a:t>Check (</a:t>
            </a:r>
            <a:r>
              <a:rPr lang="en-IN" sz="2000" dirty="0" err="1" smtClean="0">
                <a:solidFill>
                  <a:srgbClr val="00B050"/>
                </a:solidFill>
              </a:rPr>
              <a:t>time_slot</a:t>
            </a:r>
            <a:r>
              <a:rPr lang="en-IN" sz="2000" dirty="0" smtClean="0">
                <a:solidFill>
                  <a:srgbClr val="00B050"/>
                </a:solidFill>
              </a:rPr>
              <a:t> in (select </a:t>
            </a:r>
            <a:r>
              <a:rPr lang="en-IN" sz="2000" dirty="0" err="1" smtClean="0">
                <a:solidFill>
                  <a:srgbClr val="00B050"/>
                </a:solidFill>
              </a:rPr>
              <a:t>time_slot</a:t>
            </a:r>
            <a:r>
              <a:rPr lang="en-IN" sz="2000" dirty="0" smtClean="0">
                <a:solidFill>
                  <a:srgbClr val="00B050"/>
                </a:solidFill>
              </a:rPr>
              <a:t> from </a:t>
            </a:r>
            <a:r>
              <a:rPr lang="en-IN" sz="2000" dirty="0" err="1" smtClean="0">
                <a:solidFill>
                  <a:srgbClr val="00B050"/>
                </a:solidFill>
              </a:rPr>
              <a:t>time_slot</a:t>
            </a:r>
            <a:r>
              <a:rPr lang="en-IN" sz="2000" dirty="0" smtClean="0">
                <a:solidFill>
                  <a:srgbClr val="00B050"/>
                </a:solidFill>
              </a:rPr>
              <a:t>))</a:t>
            </a:r>
          </a:p>
          <a:p>
            <a:pPr lvl="1"/>
            <a:r>
              <a:rPr lang="en-IN" sz="2000" dirty="0" smtClean="0"/>
              <a:t>An  assertion is a predicate expressing a condition that we wish the db always to satisfy.</a:t>
            </a:r>
          </a:p>
          <a:p>
            <a:pPr lvl="2">
              <a:buNone/>
            </a:pPr>
            <a:r>
              <a:rPr lang="en-IN" sz="1600" dirty="0" smtClean="0">
                <a:solidFill>
                  <a:srgbClr val="00B050"/>
                </a:solidFill>
              </a:rPr>
              <a:t>Create assertion &lt;assertion-name&gt; check &lt;predicate&gt;;</a:t>
            </a:r>
          </a:p>
          <a:p>
            <a:endParaRPr lang="en-IN" sz="2400" dirty="0" smtClean="0"/>
          </a:p>
          <a:p>
            <a:r>
              <a:rPr lang="en-IN" sz="2400" dirty="0" err="1" smtClean="0"/>
              <a:t>Sql</a:t>
            </a:r>
            <a:r>
              <a:rPr lang="en-IN" sz="2400" dirty="0" smtClean="0"/>
              <a:t> data types &amp; schemas</a:t>
            </a:r>
          </a:p>
          <a:p>
            <a:pPr lvl="1"/>
            <a:r>
              <a:rPr lang="en-IN" sz="2000" dirty="0" smtClean="0"/>
              <a:t>Date and time types in </a:t>
            </a:r>
            <a:r>
              <a:rPr lang="en-IN" sz="2000" dirty="0" err="1" smtClean="0"/>
              <a:t>sql</a:t>
            </a:r>
            <a:r>
              <a:rPr lang="en-IN" sz="2000" dirty="0" smtClean="0"/>
              <a:t>:</a:t>
            </a:r>
          </a:p>
          <a:p>
            <a:pPr lvl="2"/>
            <a:r>
              <a:rPr lang="en-IN" sz="1600" dirty="0" smtClean="0"/>
              <a:t>Date: (year-month-day of the month)   ‘2022-04-14’</a:t>
            </a:r>
          </a:p>
          <a:p>
            <a:pPr lvl="2"/>
            <a:r>
              <a:rPr lang="en-IN" sz="1600" dirty="0" smtClean="0"/>
              <a:t>Time: 10:14:59</a:t>
            </a:r>
          </a:p>
          <a:p>
            <a:pPr lvl="2"/>
            <a:r>
              <a:rPr lang="en-IN" sz="1600" dirty="0" smtClean="0"/>
              <a:t>timestamp: ‘2022 -04-14 10:14:02.30’</a:t>
            </a:r>
          </a:p>
          <a:p>
            <a:r>
              <a:rPr lang="en-IN" sz="2400" dirty="0" smtClean="0"/>
              <a:t>Default values:</a:t>
            </a:r>
          </a:p>
          <a:p>
            <a:pPr lvl="2">
              <a:buNone/>
            </a:pPr>
            <a:r>
              <a:rPr lang="en-IN" sz="1500" dirty="0" smtClean="0">
                <a:solidFill>
                  <a:srgbClr val="00B050"/>
                </a:solidFill>
              </a:rPr>
              <a:t>Create table student(</a:t>
            </a:r>
          </a:p>
          <a:p>
            <a:pPr lvl="3">
              <a:buNone/>
            </a:pPr>
            <a:r>
              <a:rPr lang="en-IN" sz="1500" dirty="0" smtClean="0">
                <a:solidFill>
                  <a:srgbClr val="00B050"/>
                </a:solidFill>
              </a:rPr>
              <a:t>Id </a:t>
            </a:r>
            <a:r>
              <a:rPr lang="en-IN" sz="1500" dirty="0" err="1" smtClean="0">
                <a:solidFill>
                  <a:srgbClr val="00B050"/>
                </a:solidFill>
              </a:rPr>
              <a:t>varchar</a:t>
            </a:r>
            <a:r>
              <a:rPr lang="en-IN" sz="1500" dirty="0" smtClean="0">
                <a:solidFill>
                  <a:srgbClr val="00B050"/>
                </a:solidFill>
              </a:rPr>
              <a:t>(6),</a:t>
            </a:r>
          </a:p>
          <a:p>
            <a:pPr lvl="3">
              <a:buNone/>
            </a:pPr>
            <a:r>
              <a:rPr lang="en-IN" sz="1500" dirty="0" err="1" smtClean="0">
                <a:solidFill>
                  <a:srgbClr val="00B050"/>
                </a:solidFill>
              </a:rPr>
              <a:t>Total_cred</a:t>
            </a:r>
            <a:r>
              <a:rPr lang="en-IN" sz="1500" dirty="0" smtClean="0">
                <a:solidFill>
                  <a:srgbClr val="00B050"/>
                </a:solidFill>
              </a:rPr>
              <a:t> number(3,0) default 0,</a:t>
            </a:r>
          </a:p>
          <a:p>
            <a:pPr lvl="3">
              <a:buNone/>
            </a:pPr>
            <a:r>
              <a:rPr lang="en-IN" sz="1500" dirty="0" smtClean="0">
                <a:solidFill>
                  <a:srgbClr val="00B050"/>
                </a:solidFill>
              </a:rPr>
              <a:t>Primary key( id));</a:t>
            </a:r>
            <a:endParaRPr lang="en-US" sz="1500" dirty="0">
              <a:solidFill>
                <a:srgbClr val="00B05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authorization</a:t>
            </a:r>
            <a:endParaRPr lang="en-US" dirty="0"/>
          </a:p>
        </p:txBody>
      </p:sp>
      <p:sp>
        <p:nvSpPr>
          <p:cNvPr id="3" name="Content Placeholder 2"/>
          <p:cNvSpPr>
            <a:spLocks noGrp="1"/>
          </p:cNvSpPr>
          <p:nvPr>
            <p:ph idx="1"/>
          </p:nvPr>
        </p:nvSpPr>
        <p:spPr/>
        <p:txBody>
          <a:bodyPr/>
          <a:lstStyle/>
          <a:p>
            <a:r>
              <a:rPr lang="en-IN" dirty="0" smtClean="0"/>
              <a:t>Authorizations on the data include:</a:t>
            </a:r>
          </a:p>
          <a:p>
            <a:pPr lvl="1"/>
            <a:r>
              <a:rPr lang="en-IN" dirty="0" smtClean="0"/>
              <a:t>To read data</a:t>
            </a:r>
          </a:p>
          <a:p>
            <a:pPr lvl="1"/>
            <a:r>
              <a:rPr lang="en-IN" dirty="0" smtClean="0"/>
              <a:t>To insert new data</a:t>
            </a:r>
          </a:p>
          <a:p>
            <a:pPr lvl="1"/>
            <a:r>
              <a:rPr lang="en-IN" dirty="0" smtClean="0"/>
              <a:t>To update existing </a:t>
            </a:r>
            <a:r>
              <a:rPr lang="en-IN" dirty="0" err="1" smtClean="0"/>
              <a:t>dat</a:t>
            </a:r>
            <a:r>
              <a:rPr lang="en-US" dirty="0" smtClean="0"/>
              <a:t>a</a:t>
            </a:r>
          </a:p>
          <a:p>
            <a:pPr lvl="1"/>
            <a:r>
              <a:rPr lang="en-IN" dirty="0" smtClean="0"/>
              <a:t>To delete data</a:t>
            </a:r>
          </a:p>
          <a:p>
            <a:endParaRPr lang="en-IN" dirty="0" smtClean="0"/>
          </a:p>
          <a:p>
            <a:r>
              <a:rPr lang="en-IN" dirty="0" smtClean="0"/>
              <a:t>Each of these types of authorizations is called a privilege.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Left outer join</a:t>
            </a:r>
            <a:endParaRPr lang="en-US" dirty="0"/>
          </a:p>
        </p:txBody>
      </p:sp>
      <p:sp>
        <p:nvSpPr>
          <p:cNvPr id="3" name="Content Placeholder 2"/>
          <p:cNvSpPr>
            <a:spLocks noGrp="1"/>
          </p:cNvSpPr>
          <p:nvPr>
            <p:ph idx="1"/>
          </p:nvPr>
        </p:nvSpPr>
        <p:spPr/>
        <p:txBody>
          <a:bodyPr>
            <a:normAutofit fontScale="47500" lnSpcReduction="20000"/>
          </a:bodyPr>
          <a:lstStyle/>
          <a:p>
            <a:r>
              <a:rPr lang="en-IN" dirty="0" smtClean="0"/>
              <a:t>The attributes of </a:t>
            </a:r>
            <a:r>
              <a:rPr lang="en-IN" dirty="0" err="1" smtClean="0"/>
              <a:t>tuple</a:t>
            </a:r>
            <a:r>
              <a:rPr lang="en-IN" dirty="0" smtClean="0"/>
              <a:t> “r” that are derived from the LHS  relation are filled in with the values from </a:t>
            </a:r>
            <a:r>
              <a:rPr lang="en-IN" dirty="0" err="1" smtClean="0"/>
              <a:t>tuple</a:t>
            </a:r>
            <a:r>
              <a:rPr lang="en-IN" dirty="0" smtClean="0"/>
              <a:t> “t”.</a:t>
            </a:r>
          </a:p>
          <a:p>
            <a:r>
              <a:rPr lang="en-IN" dirty="0" smtClean="0"/>
              <a:t>The remaining attributes of “r” are filled with null values.</a:t>
            </a:r>
          </a:p>
          <a:p>
            <a:pPr lvl="1"/>
            <a:r>
              <a:rPr lang="en-IN" dirty="0" smtClean="0"/>
              <a:t>Select * </a:t>
            </a:r>
          </a:p>
          <a:p>
            <a:pPr lvl="1"/>
            <a:r>
              <a:rPr lang="en-IN" dirty="0" smtClean="0"/>
              <a:t>From student natural left outer join takes;</a:t>
            </a:r>
          </a:p>
          <a:p>
            <a:r>
              <a:rPr lang="en-IN" dirty="0" smtClean="0"/>
              <a:t>Find all students who have not taken a course :</a:t>
            </a:r>
          </a:p>
          <a:p>
            <a:pPr lvl="1"/>
            <a:r>
              <a:rPr lang="en-IN" dirty="0" smtClean="0"/>
              <a:t>Select id</a:t>
            </a:r>
          </a:p>
          <a:p>
            <a:pPr lvl="1"/>
            <a:r>
              <a:rPr lang="en-IN" dirty="0" smtClean="0"/>
              <a:t>From student natural left outer join takes</a:t>
            </a:r>
          </a:p>
          <a:p>
            <a:pPr lvl="1"/>
            <a:r>
              <a:rPr lang="en-IN" dirty="0" smtClean="0"/>
              <a:t>Where </a:t>
            </a:r>
            <a:r>
              <a:rPr lang="en-IN" dirty="0" err="1" smtClean="0"/>
              <a:t>course_id</a:t>
            </a:r>
            <a:r>
              <a:rPr lang="en-IN" dirty="0" smtClean="0"/>
              <a:t> is null;</a:t>
            </a:r>
          </a:p>
          <a:p>
            <a:pPr lvl="1"/>
            <a:endParaRPr lang="en-IN" dirty="0" smtClean="0"/>
          </a:p>
          <a:p>
            <a:pPr lvl="1"/>
            <a:r>
              <a:rPr lang="en-IN" dirty="0" smtClean="0"/>
              <a:t>Or</a:t>
            </a:r>
          </a:p>
          <a:p>
            <a:pPr lvl="1"/>
            <a:endParaRPr lang="en-IN" dirty="0" smtClean="0"/>
          </a:p>
          <a:p>
            <a:pPr lvl="1"/>
            <a:r>
              <a:rPr lang="en-IN" dirty="0" smtClean="0"/>
              <a:t>Select *</a:t>
            </a:r>
          </a:p>
          <a:p>
            <a:pPr lvl="1"/>
            <a:r>
              <a:rPr lang="en-IN" dirty="0" smtClean="0"/>
              <a:t>From student left outer join  takes on student.id = takes.id;</a:t>
            </a:r>
          </a:p>
          <a:p>
            <a:pPr lvl="1"/>
            <a:endParaRPr lang="en-IN" dirty="0" smtClean="0"/>
          </a:p>
          <a:p>
            <a:r>
              <a:rPr lang="en-IN" dirty="0" smtClean="0"/>
              <a:t>“on” &amp; “where” behaves differently for outer join. Outer join adds null-padded </a:t>
            </a:r>
            <a:r>
              <a:rPr lang="en-IN" dirty="0" err="1" smtClean="0"/>
              <a:t>tuples</a:t>
            </a:r>
            <a:r>
              <a:rPr lang="en-IN" dirty="0" smtClean="0"/>
              <a:t> only for those </a:t>
            </a:r>
            <a:r>
              <a:rPr lang="en-IN" dirty="0" err="1" smtClean="0"/>
              <a:t>tuples</a:t>
            </a:r>
            <a:r>
              <a:rPr lang="en-IN" dirty="0" smtClean="0"/>
              <a:t> that do not contribute to the result of the corresponding </a:t>
            </a:r>
            <a:r>
              <a:rPr lang="en-IN" dirty="0" err="1" smtClean="0"/>
              <a:t>innner</a:t>
            </a:r>
            <a:r>
              <a:rPr lang="en-IN" dirty="0" smtClean="0"/>
              <a:t> join. </a:t>
            </a:r>
          </a:p>
          <a:p>
            <a:r>
              <a:rPr lang="en-IN" dirty="0" smtClean="0"/>
              <a:t>The “on” condition is a part of the specification , but a “where” clause is not.</a:t>
            </a:r>
          </a:p>
          <a:p>
            <a:endParaRPr lang="en-IN"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Right outer join</a:t>
            </a:r>
            <a:endParaRPr lang="en-US" dirty="0"/>
          </a:p>
        </p:txBody>
      </p:sp>
      <p:sp>
        <p:nvSpPr>
          <p:cNvPr id="3" name="Content Placeholder 2"/>
          <p:cNvSpPr>
            <a:spLocks noGrp="1"/>
          </p:cNvSpPr>
          <p:nvPr>
            <p:ph idx="1"/>
          </p:nvPr>
        </p:nvSpPr>
        <p:spPr/>
        <p:txBody>
          <a:bodyPr>
            <a:normAutofit fontScale="92500" lnSpcReduction="20000"/>
          </a:bodyPr>
          <a:lstStyle/>
          <a:p>
            <a:r>
              <a:rPr lang="en-IN" dirty="0" smtClean="0"/>
              <a:t>Symmetric to the left outer join</a:t>
            </a:r>
          </a:p>
          <a:p>
            <a:r>
              <a:rPr lang="en-IN" dirty="0" err="1" smtClean="0"/>
              <a:t>Tuples</a:t>
            </a:r>
            <a:r>
              <a:rPr lang="en-IN" dirty="0" smtClean="0"/>
              <a:t> from  The RHS relation that </a:t>
            </a:r>
            <a:r>
              <a:rPr lang="en-IN" dirty="0" err="1" smtClean="0"/>
              <a:t>dont</a:t>
            </a:r>
            <a:r>
              <a:rPr lang="en-IN" dirty="0" smtClean="0"/>
              <a:t> match any </a:t>
            </a:r>
            <a:r>
              <a:rPr lang="en-IN" dirty="0" err="1" smtClean="0"/>
              <a:t>tuple</a:t>
            </a:r>
            <a:r>
              <a:rPr lang="en-IN" dirty="0" smtClean="0"/>
              <a:t> in the LHS relation are padded with nulls and are added to the result of the right outer join.</a:t>
            </a:r>
          </a:p>
          <a:p>
            <a:pPr lvl="1"/>
            <a:r>
              <a:rPr lang="en-IN" dirty="0" smtClean="0"/>
              <a:t>Select *</a:t>
            </a:r>
          </a:p>
          <a:p>
            <a:pPr lvl="1"/>
            <a:r>
              <a:rPr lang="en-IN" dirty="0" smtClean="0"/>
              <a:t>From takes natural right outer join student;</a:t>
            </a:r>
          </a:p>
          <a:p>
            <a:pPr lvl="1"/>
            <a:endParaRPr lang="en-IN" dirty="0" smtClean="0"/>
          </a:p>
          <a:p>
            <a:r>
              <a:rPr lang="en-IN" dirty="0" smtClean="0"/>
              <a:t>WE GET SAME RESULT AS THE ABOVE QUERY except for the order in which the attributes appear in result.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Full outer join</a:t>
            </a:r>
            <a:endParaRPr lang="en-US" dirty="0"/>
          </a:p>
        </p:txBody>
      </p:sp>
      <p:sp>
        <p:nvSpPr>
          <p:cNvPr id="3" name="Content Placeholder 2"/>
          <p:cNvSpPr>
            <a:spLocks noGrp="1"/>
          </p:cNvSpPr>
          <p:nvPr>
            <p:ph idx="1"/>
          </p:nvPr>
        </p:nvSpPr>
        <p:spPr/>
        <p:txBody>
          <a:bodyPr>
            <a:normAutofit fontScale="92500" lnSpcReduction="10000"/>
          </a:bodyPr>
          <a:lstStyle/>
          <a:p>
            <a:r>
              <a:rPr lang="en-IN" sz="2000" dirty="0" smtClean="0"/>
              <a:t>Combination of left and right outer join types.</a:t>
            </a:r>
          </a:p>
          <a:p>
            <a:r>
              <a:rPr lang="en-IN" sz="2000" dirty="0" smtClean="0"/>
              <a:t>Display the list of all students in comp. Sci. Dept. , along with the course sections, if any, that they  have taken in spring 2009. All course sections from spring 2009 must be displayed , even if no student from comp. Sci. Dept has taken the course section.</a:t>
            </a:r>
          </a:p>
          <a:p>
            <a:pPr lvl="1">
              <a:buNone/>
            </a:pPr>
            <a:r>
              <a:rPr lang="en-IN" sz="2000" dirty="0" smtClean="0"/>
              <a:t>Select *</a:t>
            </a:r>
          </a:p>
          <a:p>
            <a:pPr lvl="1">
              <a:buNone/>
            </a:pPr>
            <a:r>
              <a:rPr lang="en-IN" sz="2000" dirty="0" smtClean="0"/>
              <a:t>From ( select * </a:t>
            </a:r>
          </a:p>
          <a:p>
            <a:pPr lvl="3">
              <a:buNone/>
            </a:pPr>
            <a:r>
              <a:rPr lang="en-IN" dirty="0" smtClean="0"/>
              <a:t>From student </a:t>
            </a:r>
          </a:p>
          <a:p>
            <a:pPr lvl="3">
              <a:buNone/>
            </a:pPr>
            <a:r>
              <a:rPr lang="en-IN" dirty="0" smtClean="0"/>
              <a:t>Where </a:t>
            </a:r>
            <a:r>
              <a:rPr lang="en-IN" dirty="0" err="1" smtClean="0"/>
              <a:t>dept_name</a:t>
            </a:r>
            <a:r>
              <a:rPr lang="en-IN" dirty="0" smtClean="0"/>
              <a:t> = “comp. Sci.”)</a:t>
            </a:r>
          </a:p>
          <a:p>
            <a:pPr lvl="3">
              <a:buNone/>
            </a:pPr>
            <a:r>
              <a:rPr lang="en-IN" dirty="0" smtClean="0"/>
              <a:t>natural full outer join </a:t>
            </a:r>
          </a:p>
          <a:p>
            <a:pPr lvl="3">
              <a:buNone/>
            </a:pPr>
            <a:r>
              <a:rPr lang="en-IN" dirty="0" smtClean="0"/>
              <a:t>(select *</a:t>
            </a:r>
          </a:p>
          <a:p>
            <a:pPr lvl="3">
              <a:buNone/>
            </a:pPr>
            <a:r>
              <a:rPr lang="en-IN" dirty="0" smtClean="0"/>
              <a:t>From takes</a:t>
            </a:r>
          </a:p>
          <a:p>
            <a:pPr lvl="3">
              <a:buNone/>
            </a:pPr>
            <a:r>
              <a:rPr lang="en-IN" dirty="0" smtClean="0"/>
              <a:t>Where semester = “spring” and year =2009);</a:t>
            </a:r>
          </a:p>
          <a:p>
            <a:pPr lvl="1">
              <a:buNone/>
            </a:pPr>
            <a:r>
              <a:rPr lang="en-IN" sz="2000" dirty="0" smtClean="0"/>
              <a:t>	</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Join types and conditions</a:t>
            </a:r>
            <a:endParaRPr lang="en-US" dirty="0"/>
          </a:p>
        </p:txBody>
      </p:sp>
      <p:sp>
        <p:nvSpPr>
          <p:cNvPr id="3" name="Content Placeholder 2"/>
          <p:cNvSpPr>
            <a:spLocks noGrp="1"/>
          </p:cNvSpPr>
          <p:nvPr>
            <p:ph idx="1"/>
          </p:nvPr>
        </p:nvSpPr>
        <p:spPr/>
        <p:txBody>
          <a:bodyPr>
            <a:normAutofit/>
          </a:bodyPr>
          <a:lstStyle/>
          <a:p>
            <a:pPr>
              <a:buNone/>
            </a:pPr>
            <a:r>
              <a:rPr lang="en-IN" sz="2000" dirty="0" smtClean="0"/>
              <a:t>By default , “join” refers to “inner join” .</a:t>
            </a:r>
          </a:p>
          <a:p>
            <a:pPr>
              <a:buNone/>
            </a:pPr>
            <a:r>
              <a:rPr lang="en-IN" sz="2000" dirty="0" smtClean="0"/>
              <a:t>Thus:</a:t>
            </a:r>
          </a:p>
          <a:p>
            <a:pPr lvl="1">
              <a:buNone/>
            </a:pPr>
            <a:r>
              <a:rPr lang="en-IN" sz="2000" dirty="0" smtClean="0"/>
              <a:t>Select *</a:t>
            </a:r>
          </a:p>
          <a:p>
            <a:pPr lvl="1">
              <a:buNone/>
            </a:pPr>
            <a:r>
              <a:rPr lang="en-IN" sz="2000" dirty="0" smtClean="0"/>
              <a:t>From student join takes using(id);</a:t>
            </a:r>
          </a:p>
          <a:p>
            <a:pPr>
              <a:buNone/>
            </a:pPr>
            <a:endParaRPr lang="en-IN" sz="2000" dirty="0" smtClean="0"/>
          </a:p>
          <a:p>
            <a:pPr lvl="1">
              <a:buNone/>
            </a:pPr>
            <a:r>
              <a:rPr lang="en-IN" sz="2000" dirty="0" smtClean="0"/>
              <a:t>Select *</a:t>
            </a:r>
          </a:p>
          <a:p>
            <a:pPr lvl="1">
              <a:buNone/>
            </a:pPr>
            <a:r>
              <a:rPr lang="en-IN" sz="2000" dirty="0" smtClean="0"/>
              <a:t>From student inner join takes using (id);</a:t>
            </a:r>
          </a:p>
          <a:p>
            <a:pPr lvl="1">
              <a:buNone/>
            </a:pPr>
            <a:endParaRPr lang="en-IN" sz="2000" dirty="0" smtClean="0"/>
          </a:p>
          <a:p>
            <a:pPr>
              <a:buNone/>
            </a:pPr>
            <a:r>
              <a:rPr lang="en-IN" sz="2000" dirty="0" smtClean="0"/>
              <a:t>Are same.</a:t>
            </a:r>
          </a:p>
          <a:p>
            <a:pPr>
              <a:buNone/>
            </a:pPr>
            <a:endParaRPr lang="en-IN" sz="2000" dirty="0" smtClean="0"/>
          </a:p>
          <a:p>
            <a:pPr>
              <a:buNone/>
            </a:pPr>
            <a:r>
              <a:rPr lang="en-IN" sz="2000" dirty="0" err="1" smtClean="0"/>
              <a:t>Similary</a:t>
            </a:r>
            <a:r>
              <a:rPr lang="en-IN" sz="2000" dirty="0" smtClean="0"/>
              <a:t> , natural join is equivalent to natural inner join.</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views</a:t>
            </a:r>
            <a:endParaRPr lang="en-US" dirty="0"/>
          </a:p>
        </p:txBody>
      </p:sp>
      <p:sp>
        <p:nvSpPr>
          <p:cNvPr id="3" name="Content Placeholder 2"/>
          <p:cNvSpPr>
            <a:spLocks noGrp="1"/>
          </p:cNvSpPr>
          <p:nvPr>
            <p:ph idx="1"/>
          </p:nvPr>
        </p:nvSpPr>
        <p:spPr/>
        <p:txBody>
          <a:bodyPr>
            <a:normAutofit fontScale="70000" lnSpcReduction="20000"/>
          </a:bodyPr>
          <a:lstStyle/>
          <a:p>
            <a:r>
              <a:rPr lang="en-IN" dirty="0" smtClean="0"/>
              <a:t>So far, we have operated at the logical-model level.</a:t>
            </a:r>
          </a:p>
          <a:p>
            <a:r>
              <a:rPr lang="en-IN" dirty="0" smtClean="0"/>
              <a:t>It is not desirable for all users to see the entire logical level. Security considerations may require that certain data be hidden from users.</a:t>
            </a:r>
          </a:p>
          <a:p>
            <a:r>
              <a:rPr lang="en-IN" dirty="0" smtClean="0"/>
              <a:t>In general, it is a bad idea to compute and store query results .</a:t>
            </a:r>
          </a:p>
          <a:p>
            <a:r>
              <a:rPr lang="en-IN" dirty="0" smtClean="0"/>
              <a:t>Instead, </a:t>
            </a:r>
            <a:r>
              <a:rPr lang="en-IN" dirty="0" err="1" smtClean="0"/>
              <a:t>sql</a:t>
            </a:r>
            <a:r>
              <a:rPr lang="en-IN" dirty="0" smtClean="0"/>
              <a:t> provides a virtual function to be defined by a query,, and the relation conceptually contains the result of the query.</a:t>
            </a:r>
          </a:p>
          <a:p>
            <a:r>
              <a:rPr lang="en-IN" dirty="0" smtClean="0"/>
              <a:t>The virtual function is not </a:t>
            </a:r>
            <a:r>
              <a:rPr lang="en-IN" dirty="0" err="1" smtClean="0"/>
              <a:t>precomputed</a:t>
            </a:r>
            <a:r>
              <a:rPr lang="en-IN" dirty="0" smtClean="0"/>
              <a:t> and stored .</a:t>
            </a:r>
          </a:p>
          <a:p>
            <a:endParaRPr lang="en-IN" dirty="0" smtClean="0"/>
          </a:p>
          <a:p>
            <a:r>
              <a:rPr lang="en-IN" b="1" dirty="0" smtClean="0">
                <a:solidFill>
                  <a:srgbClr val="00B050"/>
                </a:solidFill>
              </a:rPr>
              <a:t>Any relation which is not part of the logical model, but is made visible to a user as a virtual function, is called a VIEW.</a:t>
            </a:r>
          </a:p>
          <a:p>
            <a:r>
              <a:rPr lang="en-IN" dirty="0" smtClean="0"/>
              <a:t>IT IS POSSIBLE to support a large no. Of views on top of any given set of actual relations.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View </a:t>
            </a:r>
            <a:r>
              <a:rPr lang="en-IN" dirty="0" err="1" smtClean="0"/>
              <a:t>definiton</a:t>
            </a:r>
            <a:endParaRPr lang="en-US" dirty="0"/>
          </a:p>
        </p:txBody>
      </p:sp>
      <p:sp>
        <p:nvSpPr>
          <p:cNvPr id="3" name="Content Placeholder 2"/>
          <p:cNvSpPr>
            <a:spLocks noGrp="1"/>
          </p:cNvSpPr>
          <p:nvPr>
            <p:ph idx="1"/>
          </p:nvPr>
        </p:nvSpPr>
        <p:spPr/>
        <p:txBody>
          <a:bodyPr>
            <a:normAutofit fontScale="55000" lnSpcReduction="20000"/>
          </a:bodyPr>
          <a:lstStyle/>
          <a:p>
            <a:r>
              <a:rPr lang="en-IN" dirty="0" smtClean="0"/>
              <a:t>We define a view in SQL by using the “ create view” command. We must give a name and must state the query that computes the view.</a:t>
            </a:r>
          </a:p>
          <a:p>
            <a:r>
              <a:rPr lang="en-IN" dirty="0" smtClean="0"/>
              <a:t>The form of the “create view” command is:-</a:t>
            </a:r>
            <a:endParaRPr lang="en-US" dirty="0" smtClean="0"/>
          </a:p>
          <a:p>
            <a:pPr lvl="1"/>
            <a:r>
              <a:rPr lang="en-IN" dirty="0" smtClean="0"/>
              <a:t>create view v as &lt;query expression&gt;;</a:t>
            </a:r>
          </a:p>
          <a:p>
            <a:r>
              <a:rPr lang="en-IN" dirty="0" smtClean="0"/>
              <a:t>Create a view “faculty” with attributes except salary:</a:t>
            </a:r>
          </a:p>
          <a:p>
            <a:pPr lvl="1">
              <a:buNone/>
            </a:pPr>
            <a:r>
              <a:rPr lang="en-IN" dirty="0" smtClean="0">
                <a:solidFill>
                  <a:srgbClr val="00B050"/>
                </a:solidFill>
              </a:rPr>
              <a:t>Create view faculty as</a:t>
            </a:r>
          </a:p>
          <a:p>
            <a:pPr lvl="1">
              <a:buNone/>
            </a:pPr>
            <a:r>
              <a:rPr lang="en-IN" dirty="0" smtClean="0">
                <a:solidFill>
                  <a:srgbClr val="00B050"/>
                </a:solidFill>
              </a:rPr>
              <a:t>Select id, name, </a:t>
            </a:r>
            <a:r>
              <a:rPr lang="en-IN" dirty="0" err="1" smtClean="0">
                <a:solidFill>
                  <a:srgbClr val="00B050"/>
                </a:solidFill>
              </a:rPr>
              <a:t>dept_name</a:t>
            </a:r>
            <a:endParaRPr lang="en-IN" dirty="0" smtClean="0">
              <a:solidFill>
                <a:srgbClr val="00B050"/>
              </a:solidFill>
            </a:endParaRPr>
          </a:p>
          <a:p>
            <a:pPr lvl="1">
              <a:buNone/>
            </a:pPr>
            <a:r>
              <a:rPr lang="en-IN" dirty="0" smtClean="0">
                <a:solidFill>
                  <a:srgbClr val="00B050"/>
                </a:solidFill>
              </a:rPr>
              <a:t>From instructor;</a:t>
            </a:r>
          </a:p>
          <a:p>
            <a:r>
              <a:rPr lang="en-IN" dirty="0" smtClean="0"/>
              <a:t>Create a view that lists all courses offered by the physics dept. In the fall of 2009 with building and room no.</a:t>
            </a:r>
          </a:p>
          <a:p>
            <a:endParaRPr lang="en-IN" dirty="0" smtClean="0"/>
          </a:p>
          <a:p>
            <a:pPr lvl="1">
              <a:buNone/>
            </a:pPr>
            <a:r>
              <a:rPr lang="en-IN" sz="2600" dirty="0" smtClean="0">
                <a:solidFill>
                  <a:srgbClr val="00B050"/>
                </a:solidFill>
              </a:rPr>
              <a:t>Create view physics_fall_2009 as</a:t>
            </a:r>
          </a:p>
          <a:p>
            <a:pPr lvl="2">
              <a:buNone/>
            </a:pPr>
            <a:r>
              <a:rPr lang="en-IN" sz="2600" dirty="0" smtClean="0">
                <a:solidFill>
                  <a:srgbClr val="00B050"/>
                </a:solidFill>
              </a:rPr>
              <a:t>Select </a:t>
            </a:r>
            <a:r>
              <a:rPr lang="en-IN" sz="2600" dirty="0" err="1" smtClean="0">
                <a:solidFill>
                  <a:srgbClr val="00B050"/>
                </a:solidFill>
              </a:rPr>
              <a:t>course.course_id</a:t>
            </a:r>
            <a:r>
              <a:rPr lang="en-IN" sz="2600" dirty="0" smtClean="0">
                <a:solidFill>
                  <a:srgbClr val="00B050"/>
                </a:solidFill>
              </a:rPr>
              <a:t>, </a:t>
            </a:r>
            <a:r>
              <a:rPr lang="en-IN" sz="2600" dirty="0" err="1" smtClean="0">
                <a:solidFill>
                  <a:srgbClr val="00B050"/>
                </a:solidFill>
              </a:rPr>
              <a:t>sec_id</a:t>
            </a:r>
            <a:r>
              <a:rPr lang="en-IN" sz="2600" dirty="0" smtClean="0">
                <a:solidFill>
                  <a:srgbClr val="00B050"/>
                </a:solidFill>
              </a:rPr>
              <a:t>, building, </a:t>
            </a:r>
            <a:r>
              <a:rPr lang="en-IN" sz="2600" dirty="0" err="1" smtClean="0">
                <a:solidFill>
                  <a:srgbClr val="00B050"/>
                </a:solidFill>
              </a:rPr>
              <a:t>room_no</a:t>
            </a:r>
            <a:endParaRPr lang="en-IN" sz="2600" dirty="0" smtClean="0">
              <a:solidFill>
                <a:srgbClr val="00B050"/>
              </a:solidFill>
            </a:endParaRPr>
          </a:p>
          <a:p>
            <a:pPr lvl="2">
              <a:buNone/>
            </a:pPr>
            <a:r>
              <a:rPr lang="en-IN" sz="2600" dirty="0" smtClean="0">
                <a:solidFill>
                  <a:srgbClr val="00B050"/>
                </a:solidFill>
              </a:rPr>
              <a:t>From course, section</a:t>
            </a:r>
          </a:p>
          <a:p>
            <a:pPr lvl="2">
              <a:buNone/>
            </a:pPr>
            <a:r>
              <a:rPr lang="en-IN" sz="2600" dirty="0" smtClean="0">
                <a:solidFill>
                  <a:srgbClr val="00B050"/>
                </a:solidFill>
              </a:rPr>
              <a:t>Where </a:t>
            </a:r>
            <a:r>
              <a:rPr lang="en-IN" sz="2600" dirty="0" err="1" smtClean="0">
                <a:solidFill>
                  <a:srgbClr val="00B050"/>
                </a:solidFill>
              </a:rPr>
              <a:t>course.course_id</a:t>
            </a:r>
            <a:r>
              <a:rPr lang="en-IN" sz="2600" dirty="0" smtClean="0">
                <a:solidFill>
                  <a:srgbClr val="00B050"/>
                </a:solidFill>
              </a:rPr>
              <a:t> = </a:t>
            </a:r>
            <a:r>
              <a:rPr lang="en-IN" sz="2600" dirty="0" err="1" smtClean="0">
                <a:solidFill>
                  <a:srgbClr val="00B050"/>
                </a:solidFill>
              </a:rPr>
              <a:t>section.course_id</a:t>
            </a:r>
            <a:endParaRPr lang="en-IN" sz="2600" dirty="0" smtClean="0">
              <a:solidFill>
                <a:srgbClr val="00B050"/>
              </a:solidFill>
            </a:endParaRPr>
          </a:p>
          <a:p>
            <a:pPr lvl="3">
              <a:buNone/>
            </a:pPr>
            <a:r>
              <a:rPr lang="en-IN" sz="2600" dirty="0" smtClean="0">
                <a:solidFill>
                  <a:srgbClr val="00B050"/>
                </a:solidFill>
              </a:rPr>
              <a:t>And </a:t>
            </a:r>
            <a:r>
              <a:rPr lang="en-IN" sz="2600" dirty="0" err="1" smtClean="0">
                <a:solidFill>
                  <a:srgbClr val="00B050"/>
                </a:solidFill>
              </a:rPr>
              <a:t>course.dept_name</a:t>
            </a:r>
            <a:r>
              <a:rPr lang="en-IN" sz="2600" dirty="0" smtClean="0">
                <a:solidFill>
                  <a:srgbClr val="00B050"/>
                </a:solidFill>
              </a:rPr>
              <a:t> = ‘physics’</a:t>
            </a:r>
          </a:p>
          <a:p>
            <a:pPr lvl="3">
              <a:buNone/>
            </a:pPr>
            <a:r>
              <a:rPr lang="en-IN" sz="2600" dirty="0" smtClean="0">
                <a:solidFill>
                  <a:srgbClr val="00B050"/>
                </a:solidFill>
              </a:rPr>
              <a:t>And </a:t>
            </a:r>
            <a:r>
              <a:rPr lang="en-IN" sz="2600" dirty="0" err="1" smtClean="0">
                <a:solidFill>
                  <a:srgbClr val="00B050"/>
                </a:solidFill>
              </a:rPr>
              <a:t>section.semester</a:t>
            </a:r>
            <a:r>
              <a:rPr lang="en-IN" sz="2600" dirty="0" smtClean="0">
                <a:solidFill>
                  <a:srgbClr val="00B050"/>
                </a:solidFill>
              </a:rPr>
              <a:t>=‘fall’</a:t>
            </a:r>
          </a:p>
          <a:p>
            <a:pPr lvl="3">
              <a:buNone/>
            </a:pPr>
            <a:r>
              <a:rPr lang="en-IN" sz="2600" dirty="0" smtClean="0">
                <a:solidFill>
                  <a:srgbClr val="00B050"/>
                </a:solidFill>
              </a:rPr>
              <a:t>And </a:t>
            </a:r>
            <a:r>
              <a:rPr lang="en-IN" sz="2600" dirty="0" err="1" smtClean="0">
                <a:solidFill>
                  <a:srgbClr val="00B050"/>
                </a:solidFill>
              </a:rPr>
              <a:t>section.year</a:t>
            </a:r>
            <a:r>
              <a:rPr lang="en-IN" sz="2600" dirty="0" smtClean="0">
                <a:solidFill>
                  <a:srgbClr val="00B050"/>
                </a:solidFill>
              </a:rPr>
              <a:t>=‘2009’;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6629"/>
          </a:xfrm>
        </p:spPr>
        <p:txBody>
          <a:bodyPr>
            <a:normAutofit fontScale="90000"/>
          </a:bodyPr>
          <a:lstStyle/>
          <a:p>
            <a:r>
              <a:rPr lang="en-IN" dirty="0" smtClean="0"/>
              <a:t>Using views in </a:t>
            </a:r>
            <a:r>
              <a:rPr lang="en-IN" dirty="0" err="1" smtClean="0"/>
              <a:t>sql</a:t>
            </a:r>
            <a:r>
              <a:rPr lang="en-IN" dirty="0" smtClean="0"/>
              <a:t> queries</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r>
              <a:rPr lang="en-IN" sz="1200" dirty="0" smtClean="0"/>
              <a:t>Once we define a view, we can use the view name to refer to the virtual </a:t>
            </a:r>
            <a:r>
              <a:rPr lang="en-IN" sz="1200" dirty="0" err="1" smtClean="0"/>
              <a:t>relatio</a:t>
            </a:r>
            <a:r>
              <a:rPr lang="en-IN" sz="1200" dirty="0" smtClean="0"/>
              <a:t> that the view generates.</a:t>
            </a:r>
          </a:p>
          <a:p>
            <a:pPr lvl="1">
              <a:buNone/>
            </a:pPr>
            <a:r>
              <a:rPr lang="en-IN" sz="1200" dirty="0" smtClean="0">
                <a:solidFill>
                  <a:srgbClr val="00B050"/>
                </a:solidFill>
              </a:rPr>
              <a:t>Select </a:t>
            </a:r>
            <a:r>
              <a:rPr lang="en-IN" sz="1200" dirty="0" err="1" smtClean="0">
                <a:solidFill>
                  <a:srgbClr val="00B050"/>
                </a:solidFill>
              </a:rPr>
              <a:t>course_id</a:t>
            </a:r>
            <a:endParaRPr lang="en-IN" sz="1200" dirty="0" smtClean="0">
              <a:solidFill>
                <a:srgbClr val="00B050"/>
              </a:solidFill>
            </a:endParaRPr>
          </a:p>
          <a:p>
            <a:pPr lvl="1">
              <a:buNone/>
            </a:pPr>
            <a:r>
              <a:rPr lang="en-IN" sz="1200" dirty="0" smtClean="0">
                <a:solidFill>
                  <a:srgbClr val="00B050"/>
                </a:solidFill>
              </a:rPr>
              <a:t>From physics_fall_2009</a:t>
            </a:r>
          </a:p>
          <a:p>
            <a:pPr lvl="1">
              <a:buNone/>
            </a:pPr>
            <a:r>
              <a:rPr lang="en-IN" sz="1200" dirty="0" smtClean="0">
                <a:solidFill>
                  <a:srgbClr val="00B050"/>
                </a:solidFill>
              </a:rPr>
              <a:t>Where building=‘</a:t>
            </a:r>
            <a:r>
              <a:rPr lang="en-IN" sz="1200" dirty="0" err="1" smtClean="0">
                <a:solidFill>
                  <a:srgbClr val="00B050"/>
                </a:solidFill>
              </a:rPr>
              <a:t>fuking_vuilidng</a:t>
            </a:r>
            <a:r>
              <a:rPr lang="en-IN" sz="1200" dirty="0" smtClean="0"/>
              <a:t>’;</a:t>
            </a:r>
          </a:p>
          <a:p>
            <a:r>
              <a:rPr lang="en-IN" sz="1200" dirty="0" smtClean="0"/>
              <a:t>View name may appear in a query any place where a relation name may appear, </a:t>
            </a:r>
          </a:p>
          <a:p>
            <a:r>
              <a:rPr lang="en-IN" sz="1200" dirty="0" smtClean="0"/>
              <a:t>The attribute names of a view can be specified explicitly as follows:-</a:t>
            </a:r>
          </a:p>
          <a:p>
            <a:pPr lvl="1">
              <a:buNone/>
            </a:pPr>
            <a:r>
              <a:rPr lang="en-IN" sz="1200" dirty="0" smtClean="0">
                <a:solidFill>
                  <a:srgbClr val="00B050"/>
                </a:solidFill>
              </a:rPr>
              <a:t>Create view </a:t>
            </a:r>
            <a:r>
              <a:rPr lang="en-IN" sz="1200" dirty="0" err="1" smtClean="0">
                <a:solidFill>
                  <a:srgbClr val="00B050"/>
                </a:solidFill>
              </a:rPr>
              <a:t>departments_total_salary</a:t>
            </a:r>
            <a:r>
              <a:rPr lang="en-IN" sz="1200" dirty="0" smtClean="0">
                <a:solidFill>
                  <a:srgbClr val="00B050"/>
                </a:solidFill>
              </a:rPr>
              <a:t>(</a:t>
            </a:r>
            <a:r>
              <a:rPr lang="en-IN" sz="1200" dirty="0" err="1" smtClean="0">
                <a:solidFill>
                  <a:srgbClr val="00B050"/>
                </a:solidFill>
              </a:rPr>
              <a:t>dept_name</a:t>
            </a:r>
            <a:r>
              <a:rPr lang="en-IN" sz="1200" dirty="0" smtClean="0">
                <a:solidFill>
                  <a:srgbClr val="00B050"/>
                </a:solidFill>
              </a:rPr>
              <a:t>, </a:t>
            </a:r>
            <a:r>
              <a:rPr lang="en-IN" sz="1200" dirty="0" err="1" smtClean="0">
                <a:solidFill>
                  <a:srgbClr val="00B050"/>
                </a:solidFill>
              </a:rPr>
              <a:t>total_salary</a:t>
            </a:r>
            <a:r>
              <a:rPr lang="en-IN" sz="1200" dirty="0" smtClean="0">
                <a:solidFill>
                  <a:srgbClr val="00B050"/>
                </a:solidFill>
              </a:rPr>
              <a:t>) as</a:t>
            </a:r>
          </a:p>
          <a:p>
            <a:pPr lvl="2">
              <a:buNone/>
            </a:pPr>
            <a:r>
              <a:rPr lang="en-IN" sz="1200" dirty="0" smtClean="0">
                <a:solidFill>
                  <a:srgbClr val="00B050"/>
                </a:solidFill>
              </a:rPr>
              <a:t>Select </a:t>
            </a:r>
            <a:r>
              <a:rPr lang="en-IN" sz="1200" dirty="0" err="1" smtClean="0">
                <a:solidFill>
                  <a:srgbClr val="00B050"/>
                </a:solidFill>
              </a:rPr>
              <a:t>dept_name</a:t>
            </a:r>
            <a:r>
              <a:rPr lang="en-IN" sz="1200" dirty="0" smtClean="0">
                <a:solidFill>
                  <a:srgbClr val="00B050"/>
                </a:solidFill>
              </a:rPr>
              <a:t> , sum(salary)</a:t>
            </a:r>
          </a:p>
          <a:p>
            <a:pPr lvl="2">
              <a:buNone/>
            </a:pPr>
            <a:r>
              <a:rPr lang="en-IN" sz="1200" dirty="0" smtClean="0">
                <a:solidFill>
                  <a:srgbClr val="00B050"/>
                </a:solidFill>
              </a:rPr>
              <a:t>From instructor</a:t>
            </a:r>
          </a:p>
          <a:p>
            <a:pPr lvl="2">
              <a:buNone/>
            </a:pPr>
            <a:r>
              <a:rPr lang="en-IN" sz="1200" dirty="0" smtClean="0">
                <a:solidFill>
                  <a:srgbClr val="00B050"/>
                </a:solidFill>
              </a:rPr>
              <a:t>Group by </a:t>
            </a:r>
            <a:r>
              <a:rPr lang="en-IN" sz="1200" dirty="0" err="1" smtClean="0">
                <a:solidFill>
                  <a:srgbClr val="00B050"/>
                </a:solidFill>
              </a:rPr>
              <a:t>dept_name</a:t>
            </a:r>
            <a:r>
              <a:rPr lang="en-IN" sz="1200" dirty="0" smtClean="0">
                <a:solidFill>
                  <a:srgbClr val="00B050"/>
                </a:solidFill>
              </a:rPr>
              <a:t>;</a:t>
            </a:r>
            <a:endParaRPr lang="en-US" sz="1200" dirty="0" smtClean="0">
              <a:solidFill>
                <a:srgbClr val="00B050"/>
              </a:solidFill>
            </a:endParaRPr>
          </a:p>
          <a:p>
            <a:r>
              <a:rPr lang="en-IN" sz="1200" dirty="0" smtClean="0"/>
              <a:t>One view may be used in the expression defining another view.</a:t>
            </a:r>
          </a:p>
          <a:p>
            <a:pPr lvl="1">
              <a:buNone/>
            </a:pPr>
            <a:r>
              <a:rPr lang="en-IN" sz="1200" dirty="0" smtClean="0">
                <a:solidFill>
                  <a:srgbClr val="00B050"/>
                </a:solidFill>
              </a:rPr>
              <a:t>Create view physics_fall_2009_watson as </a:t>
            </a:r>
          </a:p>
          <a:p>
            <a:pPr lvl="2">
              <a:buNone/>
            </a:pPr>
            <a:r>
              <a:rPr lang="en-IN" sz="1200" dirty="0" smtClean="0">
                <a:solidFill>
                  <a:srgbClr val="00B050"/>
                </a:solidFill>
              </a:rPr>
              <a:t>Select </a:t>
            </a:r>
            <a:r>
              <a:rPr lang="en-IN" sz="1200" dirty="0" err="1" smtClean="0">
                <a:solidFill>
                  <a:srgbClr val="00B050"/>
                </a:solidFill>
              </a:rPr>
              <a:t>course_id</a:t>
            </a:r>
            <a:r>
              <a:rPr lang="en-IN" sz="1200" dirty="0" smtClean="0">
                <a:solidFill>
                  <a:srgbClr val="00B050"/>
                </a:solidFill>
              </a:rPr>
              <a:t> , </a:t>
            </a:r>
            <a:r>
              <a:rPr lang="en-IN" sz="1200" dirty="0" err="1" smtClean="0">
                <a:solidFill>
                  <a:srgbClr val="00B050"/>
                </a:solidFill>
              </a:rPr>
              <a:t>room_no</a:t>
            </a:r>
            <a:endParaRPr lang="en-IN" sz="1200" dirty="0" smtClean="0">
              <a:solidFill>
                <a:srgbClr val="00B050"/>
              </a:solidFill>
            </a:endParaRPr>
          </a:p>
          <a:p>
            <a:pPr lvl="2">
              <a:buNone/>
            </a:pPr>
            <a:r>
              <a:rPr lang="en-IN" sz="1200" dirty="0" smtClean="0">
                <a:solidFill>
                  <a:srgbClr val="00B050"/>
                </a:solidFill>
              </a:rPr>
              <a:t>From physics_fall_2009</a:t>
            </a:r>
          </a:p>
          <a:p>
            <a:pPr lvl="2">
              <a:buNone/>
            </a:pPr>
            <a:r>
              <a:rPr lang="en-IN" sz="1200" dirty="0" smtClean="0">
                <a:solidFill>
                  <a:srgbClr val="00B050"/>
                </a:solidFill>
              </a:rPr>
              <a:t>Where building =‘</a:t>
            </a:r>
            <a:r>
              <a:rPr lang="en-IN" sz="1200" dirty="0" err="1" smtClean="0">
                <a:solidFill>
                  <a:srgbClr val="00B050"/>
                </a:solidFill>
              </a:rPr>
              <a:t>watson</a:t>
            </a:r>
            <a:r>
              <a:rPr lang="en-IN" sz="1200" dirty="0" smtClean="0">
                <a:solidFill>
                  <a:srgbClr val="00B050"/>
                </a:solidFill>
              </a:rPr>
              <a:t>’;</a:t>
            </a:r>
          </a:p>
          <a:p>
            <a:endParaRPr lang="en-IN" sz="1200" dirty="0" smtClean="0"/>
          </a:p>
          <a:p>
            <a:r>
              <a:rPr lang="en-IN" sz="1200" dirty="0" smtClean="0"/>
              <a:t>Equivalent to :-	</a:t>
            </a:r>
          </a:p>
          <a:p>
            <a:pPr lvl="2">
              <a:buNone/>
            </a:pPr>
            <a:r>
              <a:rPr lang="en-IN" sz="1200" dirty="0" smtClean="0">
                <a:solidFill>
                  <a:srgbClr val="00B050"/>
                </a:solidFill>
              </a:rPr>
              <a:t>Create view physics_fall_2009_watson as</a:t>
            </a:r>
          </a:p>
          <a:p>
            <a:pPr lvl="3">
              <a:buNone/>
            </a:pPr>
            <a:r>
              <a:rPr lang="en-IN" sz="1200" dirty="0" smtClean="0">
                <a:solidFill>
                  <a:srgbClr val="00B050"/>
                </a:solidFill>
              </a:rPr>
              <a:t>(select </a:t>
            </a:r>
            <a:r>
              <a:rPr lang="en-IN" sz="1200" dirty="0" err="1" smtClean="0">
                <a:solidFill>
                  <a:srgbClr val="00B050"/>
                </a:solidFill>
              </a:rPr>
              <a:t>course_id</a:t>
            </a:r>
            <a:r>
              <a:rPr lang="en-IN" sz="1200" dirty="0" smtClean="0">
                <a:solidFill>
                  <a:srgbClr val="00B050"/>
                </a:solidFill>
              </a:rPr>
              <a:t>, </a:t>
            </a:r>
            <a:r>
              <a:rPr lang="en-IN" sz="1200" dirty="0" err="1" smtClean="0">
                <a:solidFill>
                  <a:srgbClr val="00B050"/>
                </a:solidFill>
              </a:rPr>
              <a:t>room_no</a:t>
            </a:r>
            <a:endParaRPr lang="en-IN" sz="1200" dirty="0" smtClean="0">
              <a:solidFill>
                <a:srgbClr val="00B050"/>
              </a:solidFill>
            </a:endParaRPr>
          </a:p>
          <a:p>
            <a:pPr lvl="3">
              <a:buNone/>
            </a:pPr>
            <a:r>
              <a:rPr lang="en-IN" sz="1200" dirty="0" smtClean="0">
                <a:solidFill>
                  <a:srgbClr val="00B050"/>
                </a:solidFill>
              </a:rPr>
              <a:t>From ( select </a:t>
            </a:r>
            <a:r>
              <a:rPr lang="en-IN" sz="1200" dirty="0" err="1" smtClean="0">
                <a:solidFill>
                  <a:srgbClr val="00B050"/>
                </a:solidFill>
              </a:rPr>
              <a:t>course.course_id</a:t>
            </a:r>
            <a:r>
              <a:rPr lang="en-IN" sz="1200" dirty="0" smtClean="0">
                <a:solidFill>
                  <a:srgbClr val="00B050"/>
                </a:solidFill>
              </a:rPr>
              <a:t>, building, </a:t>
            </a:r>
            <a:r>
              <a:rPr lang="en-IN" sz="1200" dirty="0" err="1" smtClean="0">
                <a:solidFill>
                  <a:srgbClr val="00B050"/>
                </a:solidFill>
              </a:rPr>
              <a:t>room_no</a:t>
            </a:r>
            <a:endParaRPr lang="en-IN" sz="1200" dirty="0" smtClean="0">
              <a:solidFill>
                <a:srgbClr val="00B050"/>
              </a:solidFill>
            </a:endParaRPr>
          </a:p>
          <a:p>
            <a:pPr lvl="4">
              <a:buNone/>
            </a:pPr>
            <a:r>
              <a:rPr lang="en-IN" sz="1200" dirty="0" smtClean="0">
                <a:solidFill>
                  <a:srgbClr val="00B050"/>
                </a:solidFill>
              </a:rPr>
              <a:t>From course, section</a:t>
            </a:r>
          </a:p>
          <a:p>
            <a:pPr lvl="4">
              <a:buNone/>
            </a:pPr>
            <a:r>
              <a:rPr lang="en-IN" sz="1200" dirty="0" smtClean="0">
                <a:solidFill>
                  <a:srgbClr val="00B050"/>
                </a:solidFill>
              </a:rPr>
              <a:t>Where </a:t>
            </a:r>
            <a:r>
              <a:rPr lang="en-IN" sz="1200" dirty="0" err="1" smtClean="0">
                <a:solidFill>
                  <a:srgbClr val="00B050"/>
                </a:solidFill>
              </a:rPr>
              <a:t>course.course_id</a:t>
            </a:r>
            <a:r>
              <a:rPr lang="en-IN" sz="1200" dirty="0" smtClean="0">
                <a:solidFill>
                  <a:srgbClr val="00B050"/>
                </a:solidFill>
              </a:rPr>
              <a:t> = </a:t>
            </a:r>
            <a:r>
              <a:rPr lang="en-IN" sz="1200" dirty="0" err="1" smtClean="0">
                <a:solidFill>
                  <a:srgbClr val="00B050"/>
                </a:solidFill>
              </a:rPr>
              <a:t>section.course_id</a:t>
            </a:r>
            <a:endParaRPr lang="en-IN" sz="1200" dirty="0" smtClean="0">
              <a:solidFill>
                <a:srgbClr val="00B050"/>
              </a:solidFill>
            </a:endParaRPr>
          </a:p>
          <a:p>
            <a:pPr lvl="5">
              <a:buNone/>
            </a:pPr>
            <a:r>
              <a:rPr lang="en-IN" sz="1200" dirty="0" smtClean="0">
                <a:solidFill>
                  <a:srgbClr val="00B050"/>
                </a:solidFill>
              </a:rPr>
              <a:t>And </a:t>
            </a:r>
            <a:r>
              <a:rPr lang="en-IN" sz="1200" dirty="0" err="1" smtClean="0">
                <a:solidFill>
                  <a:srgbClr val="00B050"/>
                </a:solidFill>
              </a:rPr>
              <a:t>course.dept_name</a:t>
            </a:r>
            <a:r>
              <a:rPr lang="en-IN" sz="1200" dirty="0" smtClean="0">
                <a:solidFill>
                  <a:srgbClr val="00B050"/>
                </a:solidFill>
              </a:rPr>
              <a:t>= ‘</a:t>
            </a:r>
            <a:r>
              <a:rPr lang="en-IN" sz="1200" dirty="0" err="1" smtClean="0">
                <a:solidFill>
                  <a:srgbClr val="00B050"/>
                </a:solidFill>
              </a:rPr>
              <a:t>Phyiscs</a:t>
            </a:r>
            <a:r>
              <a:rPr lang="en-IN" sz="1200" dirty="0" smtClean="0">
                <a:solidFill>
                  <a:srgbClr val="00B050"/>
                </a:solidFill>
              </a:rPr>
              <a:t>’</a:t>
            </a:r>
          </a:p>
          <a:p>
            <a:pPr lvl="5">
              <a:buNone/>
            </a:pPr>
            <a:r>
              <a:rPr lang="en-IN" sz="1200" dirty="0" smtClean="0">
                <a:solidFill>
                  <a:srgbClr val="00B050"/>
                </a:solidFill>
              </a:rPr>
              <a:t>And </a:t>
            </a:r>
            <a:r>
              <a:rPr lang="en-IN" sz="1200" dirty="0" err="1" smtClean="0">
                <a:solidFill>
                  <a:srgbClr val="00B050"/>
                </a:solidFill>
              </a:rPr>
              <a:t>section.semester</a:t>
            </a:r>
            <a:r>
              <a:rPr lang="en-IN" sz="1200" dirty="0" smtClean="0">
                <a:solidFill>
                  <a:srgbClr val="00B050"/>
                </a:solidFill>
              </a:rPr>
              <a:t> =‘fall’</a:t>
            </a:r>
          </a:p>
          <a:p>
            <a:pPr lvl="5">
              <a:buNone/>
            </a:pPr>
            <a:r>
              <a:rPr lang="en-IN" sz="1200" dirty="0" smtClean="0">
                <a:solidFill>
                  <a:srgbClr val="00B050"/>
                </a:solidFill>
              </a:rPr>
              <a:t>And </a:t>
            </a:r>
            <a:r>
              <a:rPr lang="en-IN" sz="1200" dirty="0" err="1" smtClean="0">
                <a:solidFill>
                  <a:srgbClr val="00B050"/>
                </a:solidFill>
              </a:rPr>
              <a:t>section.year</a:t>
            </a:r>
            <a:r>
              <a:rPr lang="en-IN" sz="1200" dirty="0" smtClean="0">
                <a:solidFill>
                  <a:srgbClr val="00B050"/>
                </a:solidFill>
              </a:rPr>
              <a:t>=‘2009’)</a:t>
            </a:r>
          </a:p>
          <a:p>
            <a:pPr lvl="3">
              <a:buNone/>
            </a:pPr>
            <a:r>
              <a:rPr lang="en-IN" sz="1200" dirty="0" smtClean="0">
                <a:solidFill>
                  <a:srgbClr val="00B050"/>
                </a:solidFill>
              </a:rPr>
              <a:t>From building=‘</a:t>
            </a:r>
            <a:r>
              <a:rPr lang="en-IN" sz="1200" dirty="0" err="1" smtClean="0">
                <a:solidFill>
                  <a:srgbClr val="00B050"/>
                </a:solidFill>
              </a:rPr>
              <a:t>watson</a:t>
            </a:r>
            <a:r>
              <a:rPr lang="en-IN" sz="1200" dirty="0" smtClean="0">
                <a:solidFill>
                  <a:srgbClr val="00B050"/>
                </a:solidFil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TotalTime>
  <Words>2816</Words>
  <Application>Microsoft Office PowerPoint</Application>
  <PresentationFormat>On-screen Show (4:3)</PresentationFormat>
  <Paragraphs>262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Intermediate sql</vt:lpstr>
      <vt:lpstr>OUTER JOINS</vt:lpstr>
      <vt:lpstr>Left outer join</vt:lpstr>
      <vt:lpstr>Right outer join</vt:lpstr>
      <vt:lpstr>Full outer join</vt:lpstr>
      <vt:lpstr>Join types and conditions</vt:lpstr>
      <vt:lpstr>views</vt:lpstr>
      <vt:lpstr>View definiton</vt:lpstr>
      <vt:lpstr>Using views in sql queries</vt:lpstr>
      <vt:lpstr>Materialized views</vt:lpstr>
      <vt:lpstr>Update of a view </vt:lpstr>
      <vt:lpstr>transactions</vt:lpstr>
      <vt:lpstr>INTEGRITY CONSTRAINTS </vt:lpstr>
      <vt:lpstr>3 types of constraints</vt:lpstr>
      <vt:lpstr>2. Unique constraint</vt:lpstr>
      <vt:lpstr>3. Check clause</vt:lpstr>
      <vt:lpstr>Referential integrity</vt:lpstr>
      <vt:lpstr>Continued...</vt:lpstr>
      <vt:lpstr>Continued...</vt:lpstr>
      <vt:lpstr>Continued...</vt:lpstr>
      <vt:lpstr>Remaining topics not so important</vt:lpstr>
      <vt:lpstr>authorization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LUK-PC</dc:creator>
  <cp:lastModifiedBy>LUK-PC</cp:lastModifiedBy>
  <cp:revision>90</cp:revision>
  <dcterms:created xsi:type="dcterms:W3CDTF">2006-08-16T00:00:00Z</dcterms:created>
  <dcterms:modified xsi:type="dcterms:W3CDTF">2022-04-14T18:26:35Z</dcterms:modified>
</cp:coreProperties>
</file>