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1301"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IN" dirty="0" smtClean="0"/>
              <a:t>Intro to SQL</a:t>
            </a:r>
            <a:endParaRPr lang="en-US" dirty="0"/>
          </a:p>
        </p:txBody>
      </p:sp>
      <p:sp>
        <p:nvSpPr>
          <p:cNvPr id="3" name="Content Placeholder 2"/>
          <p:cNvSpPr>
            <a:spLocks noGrp="1"/>
          </p:cNvSpPr>
          <p:nvPr>
            <p:ph idx="1"/>
          </p:nvPr>
        </p:nvSpPr>
        <p:spPr>
          <a:xfrm>
            <a:off x="457200" y="914400"/>
            <a:ext cx="8229600" cy="5715000"/>
          </a:xfrm>
        </p:spPr>
        <p:txBody>
          <a:bodyPr>
            <a:noAutofit/>
          </a:bodyPr>
          <a:lstStyle/>
          <a:p>
            <a:r>
              <a:rPr lang="en-IN" sz="1600" dirty="0" smtClean="0"/>
              <a:t>IBM developed it </a:t>
            </a:r>
          </a:p>
          <a:p>
            <a:r>
              <a:rPr lang="en-IN" sz="1600" dirty="0" smtClean="0"/>
              <a:t>Originally called SEQUEL</a:t>
            </a:r>
          </a:p>
          <a:p>
            <a:r>
              <a:rPr lang="en-IN" sz="1600" dirty="0" smtClean="0"/>
              <a:t>The SQL has several parts: ----------</a:t>
            </a:r>
          </a:p>
          <a:p>
            <a:pPr lvl="1"/>
            <a:r>
              <a:rPr lang="en-IN" sz="1600" dirty="0" smtClean="0"/>
              <a:t>DDL</a:t>
            </a:r>
          </a:p>
          <a:p>
            <a:pPr lvl="2"/>
            <a:r>
              <a:rPr lang="en-IN" sz="1600" dirty="0" smtClean="0"/>
              <a:t>Provides commands for defining relation schemas, deleting relations, and modifying relation schemas.</a:t>
            </a:r>
          </a:p>
          <a:p>
            <a:pPr lvl="1"/>
            <a:r>
              <a:rPr lang="en-IN" sz="1600" dirty="0" smtClean="0"/>
              <a:t>DML</a:t>
            </a:r>
          </a:p>
          <a:p>
            <a:pPr lvl="2"/>
            <a:r>
              <a:rPr lang="en-IN" sz="1600" dirty="0" smtClean="0"/>
              <a:t>Provides ability to query info. From db &amp; 2 insert </a:t>
            </a:r>
            <a:r>
              <a:rPr lang="en-IN" sz="1600" dirty="0" err="1" smtClean="0"/>
              <a:t>tuples</a:t>
            </a:r>
            <a:r>
              <a:rPr lang="en-IN" sz="1600" dirty="0" smtClean="0"/>
              <a:t> into, delete </a:t>
            </a:r>
            <a:r>
              <a:rPr lang="en-IN" sz="1600" dirty="0" err="1" smtClean="0"/>
              <a:t>tuples</a:t>
            </a:r>
            <a:r>
              <a:rPr lang="en-IN" sz="1600" dirty="0" smtClean="0"/>
              <a:t> from, and modify </a:t>
            </a:r>
            <a:r>
              <a:rPr lang="en-IN" sz="1600" dirty="0" err="1" smtClean="0"/>
              <a:t>tuples</a:t>
            </a:r>
            <a:r>
              <a:rPr lang="en-IN" sz="1600" dirty="0" smtClean="0"/>
              <a:t> in the db</a:t>
            </a:r>
          </a:p>
          <a:p>
            <a:pPr lvl="1"/>
            <a:r>
              <a:rPr lang="en-IN" sz="1600" dirty="0" smtClean="0"/>
              <a:t>INTEGRITY</a:t>
            </a:r>
          </a:p>
          <a:p>
            <a:pPr lvl="2"/>
            <a:r>
              <a:rPr lang="en-IN" sz="1600" dirty="0" smtClean="0"/>
              <a:t>Includes commands for specifying integrity constraints that the data in the db must satisfy.</a:t>
            </a:r>
          </a:p>
          <a:p>
            <a:pPr lvl="1"/>
            <a:r>
              <a:rPr lang="en-IN" sz="1600" dirty="0" smtClean="0"/>
              <a:t>VIEW DEFINITON</a:t>
            </a:r>
          </a:p>
          <a:p>
            <a:pPr lvl="2"/>
            <a:r>
              <a:rPr lang="en-IN" sz="1600" dirty="0" smtClean="0"/>
              <a:t>Includes commands for defining views.</a:t>
            </a:r>
          </a:p>
          <a:p>
            <a:pPr lvl="1"/>
            <a:r>
              <a:rPr lang="en-IN" sz="1600" dirty="0" smtClean="0"/>
              <a:t>TRANSACTION CONTROL</a:t>
            </a:r>
          </a:p>
          <a:p>
            <a:pPr lvl="2"/>
            <a:r>
              <a:rPr lang="en-IN" sz="1600" dirty="0" smtClean="0"/>
              <a:t>Commands for specifying beginning and ending of  transactions.</a:t>
            </a:r>
          </a:p>
          <a:p>
            <a:pPr lvl="1"/>
            <a:r>
              <a:rPr lang="en-IN" sz="1600" dirty="0" smtClean="0"/>
              <a:t>EMBEDDED SQL / DYNAMIC SQL</a:t>
            </a:r>
          </a:p>
          <a:p>
            <a:pPr lvl="2"/>
            <a:r>
              <a:rPr lang="en-IN" sz="1600" dirty="0" smtClean="0"/>
              <a:t>Embedded in C, C++, OR java</a:t>
            </a:r>
          </a:p>
          <a:p>
            <a:pPr lvl="1"/>
            <a:r>
              <a:rPr lang="en-IN" sz="1600" dirty="0" smtClean="0"/>
              <a:t>AUTHORIZATION</a:t>
            </a:r>
          </a:p>
          <a:p>
            <a:pPr lvl="2"/>
            <a:r>
              <a:rPr lang="en-IN" sz="1600" dirty="0" smtClean="0"/>
              <a:t>Access rights to relations and views</a:t>
            </a:r>
            <a:endParaRPr lang="en-US"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natural join</a:t>
            </a:r>
            <a:endParaRPr lang="en-US" dirty="0"/>
          </a:p>
        </p:txBody>
      </p:sp>
      <p:sp>
        <p:nvSpPr>
          <p:cNvPr id="3" name="Content Placeholder 2"/>
          <p:cNvSpPr>
            <a:spLocks noGrp="1"/>
          </p:cNvSpPr>
          <p:nvPr>
            <p:ph idx="1"/>
          </p:nvPr>
        </p:nvSpPr>
        <p:spPr/>
        <p:txBody>
          <a:bodyPr>
            <a:normAutofit fontScale="77500" lnSpcReduction="20000"/>
          </a:bodyPr>
          <a:lstStyle/>
          <a:p>
            <a:r>
              <a:rPr lang="en-IN" dirty="0" smtClean="0"/>
              <a:t>Operates on 2 relations and produces a relation as the result. Unlike </a:t>
            </a:r>
            <a:r>
              <a:rPr lang="en-IN" dirty="0" err="1" smtClean="0"/>
              <a:t>cartesian</a:t>
            </a:r>
            <a:r>
              <a:rPr lang="en-IN" dirty="0" smtClean="0"/>
              <a:t> product of 2 relations, </a:t>
            </a:r>
            <a:r>
              <a:rPr lang="en-IN" dirty="0" err="1" smtClean="0"/>
              <a:t>whichh</a:t>
            </a:r>
            <a:r>
              <a:rPr lang="en-IN" dirty="0" smtClean="0"/>
              <a:t> concatenates each </a:t>
            </a:r>
            <a:r>
              <a:rPr lang="en-IN" dirty="0" err="1" smtClean="0"/>
              <a:t>tuple</a:t>
            </a:r>
            <a:r>
              <a:rPr lang="en-IN" dirty="0" smtClean="0"/>
              <a:t> of first with every </a:t>
            </a:r>
            <a:r>
              <a:rPr lang="en-IN" dirty="0" err="1" smtClean="0"/>
              <a:t>tuple</a:t>
            </a:r>
            <a:r>
              <a:rPr lang="en-IN" dirty="0" smtClean="0"/>
              <a:t> of 2</a:t>
            </a:r>
            <a:r>
              <a:rPr lang="en-IN" baseline="30000" dirty="0" smtClean="0"/>
              <a:t>nd</a:t>
            </a:r>
            <a:r>
              <a:rPr lang="en-IN" dirty="0" smtClean="0"/>
              <a:t> ,</a:t>
            </a:r>
          </a:p>
          <a:p>
            <a:r>
              <a:rPr lang="en-IN" dirty="0" smtClean="0"/>
              <a:t>Natural join considers only those pairs of </a:t>
            </a:r>
            <a:r>
              <a:rPr lang="en-IN" dirty="0" err="1" smtClean="0"/>
              <a:t>tuples</a:t>
            </a:r>
            <a:r>
              <a:rPr lang="en-IN" dirty="0" smtClean="0"/>
              <a:t> with the same value on those attributes that appear in the schemas of both relations.</a:t>
            </a:r>
          </a:p>
          <a:p>
            <a:endParaRPr lang="en-IN" dirty="0" smtClean="0"/>
          </a:p>
          <a:p>
            <a:pPr lvl="1"/>
            <a:r>
              <a:rPr lang="en-IN" dirty="0" smtClean="0"/>
              <a:t>Instead of writing :-</a:t>
            </a:r>
          </a:p>
          <a:p>
            <a:pPr lvl="2"/>
            <a:r>
              <a:rPr lang="en-IN" dirty="0" smtClean="0"/>
              <a:t>Select name, </a:t>
            </a:r>
            <a:r>
              <a:rPr lang="en-IN" dirty="0" err="1" smtClean="0"/>
              <a:t>course_id</a:t>
            </a:r>
            <a:endParaRPr lang="en-IN" dirty="0" smtClean="0"/>
          </a:p>
          <a:p>
            <a:pPr lvl="2"/>
            <a:r>
              <a:rPr lang="en-IN" dirty="0" smtClean="0"/>
              <a:t>From instructor, teaches</a:t>
            </a:r>
          </a:p>
          <a:p>
            <a:pPr lvl="2"/>
            <a:r>
              <a:rPr lang="en-IN" dirty="0" smtClean="0"/>
              <a:t>Where instructor.id= teaches.id;</a:t>
            </a:r>
          </a:p>
          <a:p>
            <a:pPr lvl="1"/>
            <a:r>
              <a:rPr lang="en-IN" dirty="0" smtClean="0"/>
              <a:t>Just write:-</a:t>
            </a:r>
          </a:p>
          <a:p>
            <a:pPr lvl="2"/>
            <a:r>
              <a:rPr lang="en-IN" dirty="0" smtClean="0"/>
              <a:t>Select name, </a:t>
            </a:r>
            <a:r>
              <a:rPr lang="en-IN" dirty="0" err="1" smtClean="0"/>
              <a:t>course_id</a:t>
            </a:r>
            <a:endParaRPr lang="en-IN" dirty="0" smtClean="0"/>
          </a:p>
          <a:p>
            <a:pPr lvl="2"/>
            <a:r>
              <a:rPr lang="en-IN" dirty="0" smtClean="0"/>
              <a:t>From instructor natural join teaches;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More join operations</a:t>
            </a:r>
            <a:endParaRPr lang="en-US" dirty="0"/>
          </a:p>
        </p:txBody>
      </p:sp>
      <p:sp>
        <p:nvSpPr>
          <p:cNvPr id="3" name="Content Placeholder 2"/>
          <p:cNvSpPr>
            <a:spLocks noGrp="1"/>
          </p:cNvSpPr>
          <p:nvPr>
            <p:ph idx="1"/>
          </p:nvPr>
        </p:nvSpPr>
        <p:spPr/>
        <p:txBody>
          <a:bodyPr>
            <a:normAutofit lnSpcReduction="10000"/>
          </a:bodyPr>
          <a:lstStyle/>
          <a:p>
            <a:pPr>
              <a:buFont typeface="Wingdings" pitchFamily="2" charset="2"/>
              <a:buChar char="Ø"/>
            </a:pPr>
            <a:r>
              <a:rPr lang="en-IN" sz="2000" dirty="0" smtClean="0"/>
              <a:t>list the names of all instructors along with the titles of courses that they teach. </a:t>
            </a:r>
          </a:p>
          <a:p>
            <a:pPr lvl="1">
              <a:buFont typeface="Wingdings" pitchFamily="2" charset="2"/>
              <a:buChar char="Ø"/>
            </a:pPr>
            <a:r>
              <a:rPr lang="en-IN" sz="2000" dirty="0" smtClean="0"/>
              <a:t>Select name, title</a:t>
            </a:r>
          </a:p>
          <a:p>
            <a:pPr lvl="1">
              <a:buFont typeface="Wingdings" pitchFamily="2" charset="2"/>
              <a:buChar char="Ø"/>
            </a:pPr>
            <a:r>
              <a:rPr lang="en-IN" sz="2000" dirty="0" smtClean="0"/>
              <a:t>From instructor natural join teaches, course</a:t>
            </a:r>
          </a:p>
          <a:p>
            <a:pPr lvl="1">
              <a:buFont typeface="Wingdings" pitchFamily="2" charset="2"/>
              <a:buChar char="Ø"/>
            </a:pPr>
            <a:r>
              <a:rPr lang="en-IN" sz="2000" dirty="0" smtClean="0"/>
              <a:t>Where </a:t>
            </a:r>
            <a:r>
              <a:rPr lang="en-IN" sz="2000" dirty="0" err="1" smtClean="0"/>
              <a:t>teaches.course_id</a:t>
            </a:r>
            <a:r>
              <a:rPr lang="en-IN" sz="2000" dirty="0" smtClean="0"/>
              <a:t> = </a:t>
            </a:r>
            <a:r>
              <a:rPr lang="en-IN" sz="2000" dirty="0" err="1" smtClean="0"/>
              <a:t>course.course_id</a:t>
            </a:r>
            <a:r>
              <a:rPr lang="en-IN" sz="2000" dirty="0" smtClean="0"/>
              <a:t>;</a:t>
            </a:r>
          </a:p>
          <a:p>
            <a:pPr lvl="1">
              <a:buFont typeface="Wingdings" pitchFamily="2" charset="2"/>
              <a:buChar char="Ø"/>
            </a:pPr>
            <a:endParaRPr lang="en-IN" sz="2000" dirty="0" smtClean="0"/>
          </a:p>
          <a:p>
            <a:pPr>
              <a:buFont typeface="Wingdings" pitchFamily="2" charset="2"/>
              <a:buChar char="Ø"/>
            </a:pPr>
            <a:r>
              <a:rPr lang="en-IN" sz="2000" dirty="0" smtClean="0">
                <a:solidFill>
                  <a:srgbClr val="FF0000"/>
                </a:solidFill>
              </a:rPr>
              <a:t>join ... using </a:t>
            </a:r>
            <a:r>
              <a:rPr lang="en-IN" sz="2000" dirty="0" smtClean="0"/>
              <a:t>operation:------</a:t>
            </a:r>
          </a:p>
          <a:p>
            <a:pPr lvl="1">
              <a:buFont typeface="Wingdings" pitchFamily="2" charset="2"/>
              <a:buChar char="Ø"/>
            </a:pPr>
            <a:r>
              <a:rPr lang="en-IN" sz="2000" dirty="0" smtClean="0"/>
              <a:t>select name, title</a:t>
            </a:r>
          </a:p>
          <a:p>
            <a:pPr lvl="1">
              <a:buFont typeface="Wingdings" pitchFamily="2" charset="2"/>
              <a:buChar char="Ø"/>
            </a:pPr>
            <a:r>
              <a:rPr lang="en-IN" sz="2000" dirty="0" smtClean="0"/>
              <a:t>From ( instructor natural join teaches) join course using ( </a:t>
            </a:r>
            <a:r>
              <a:rPr lang="en-IN" sz="2000" dirty="0" err="1" smtClean="0"/>
              <a:t>course_id</a:t>
            </a:r>
            <a:r>
              <a:rPr lang="en-IN" sz="2000" dirty="0" smtClean="0"/>
              <a:t>);</a:t>
            </a:r>
          </a:p>
          <a:p>
            <a:pPr>
              <a:buFont typeface="Wingdings" pitchFamily="2" charset="2"/>
              <a:buChar char="Ø"/>
            </a:pPr>
            <a:endParaRPr lang="en-IN" sz="2400" dirty="0" smtClean="0"/>
          </a:p>
          <a:p>
            <a:pPr>
              <a:buFont typeface="Wingdings" pitchFamily="2" charset="2"/>
              <a:buChar char="Ø"/>
            </a:pPr>
            <a:r>
              <a:rPr lang="en-IN" sz="2400" dirty="0" smtClean="0"/>
              <a:t>The operation join...using requires a list of attribute names to be specified. Both inputs must have attributes with specified names. </a:t>
            </a:r>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ADDITIONAL BASIC OPERATIONS</a:t>
            </a:r>
            <a:endParaRPr lang="en-US" dirty="0"/>
          </a:p>
        </p:txBody>
      </p:sp>
      <p:sp>
        <p:nvSpPr>
          <p:cNvPr id="3" name="Content Placeholder 2"/>
          <p:cNvSpPr>
            <a:spLocks noGrp="1"/>
          </p:cNvSpPr>
          <p:nvPr>
            <p:ph idx="1"/>
          </p:nvPr>
        </p:nvSpPr>
        <p:spPr/>
        <p:txBody>
          <a:bodyPr>
            <a:noAutofit/>
          </a:bodyPr>
          <a:lstStyle/>
          <a:p>
            <a:r>
              <a:rPr lang="en-IN" sz="1400" dirty="0" smtClean="0"/>
              <a:t>RENAME operation: </a:t>
            </a:r>
          </a:p>
          <a:p>
            <a:pPr lvl="1"/>
            <a:r>
              <a:rPr lang="en-IN" sz="1400" dirty="0" smtClean="0"/>
              <a:t>Select name as </a:t>
            </a:r>
            <a:r>
              <a:rPr lang="en-IN" sz="1400" dirty="0" err="1" smtClean="0"/>
              <a:t>instructor_name</a:t>
            </a:r>
            <a:r>
              <a:rPr lang="en-IN" sz="1400" dirty="0" smtClean="0"/>
              <a:t>, </a:t>
            </a:r>
            <a:r>
              <a:rPr lang="en-IN" sz="1400" dirty="0" err="1" smtClean="0"/>
              <a:t>course_id</a:t>
            </a:r>
            <a:endParaRPr lang="en-IN" sz="1400" dirty="0" smtClean="0"/>
          </a:p>
          <a:p>
            <a:pPr lvl="1"/>
            <a:r>
              <a:rPr lang="en-IN" sz="1400" dirty="0" smtClean="0"/>
              <a:t>From instructor, teaches</a:t>
            </a:r>
          </a:p>
          <a:p>
            <a:pPr lvl="1"/>
            <a:r>
              <a:rPr lang="en-IN" sz="1400" dirty="0" smtClean="0"/>
              <a:t>Where instructor.id = teaches.id;</a:t>
            </a:r>
          </a:p>
          <a:p>
            <a:pPr lvl="1"/>
            <a:endParaRPr lang="en-IN" sz="1400" dirty="0" smtClean="0"/>
          </a:p>
          <a:p>
            <a:r>
              <a:rPr lang="en-IN" sz="1400" dirty="0" smtClean="0"/>
              <a:t>Reasons for using rename operation: --</a:t>
            </a:r>
          </a:p>
          <a:p>
            <a:pPr lvl="1"/>
            <a:r>
              <a:rPr lang="en-IN" sz="1400" dirty="0" smtClean="0"/>
              <a:t>2 relations may have attributes with the same name, in which case the attribute name is duplicated in the result.</a:t>
            </a:r>
          </a:p>
          <a:p>
            <a:pPr lvl="1"/>
            <a:r>
              <a:rPr lang="en-IN" sz="1400" dirty="0" smtClean="0"/>
              <a:t>If we use arithmetic operation in the select clause, the resultant attribute </a:t>
            </a:r>
            <a:r>
              <a:rPr lang="en-IN" sz="1400" dirty="0" err="1" smtClean="0"/>
              <a:t>doesnt</a:t>
            </a:r>
            <a:r>
              <a:rPr lang="en-IN" sz="1400" dirty="0" smtClean="0"/>
              <a:t> have a name.</a:t>
            </a:r>
          </a:p>
          <a:p>
            <a:pPr lvl="1"/>
            <a:r>
              <a:rPr lang="en-IN" sz="1400" dirty="0" smtClean="0"/>
              <a:t>We may want to change the attribute name in the result, </a:t>
            </a:r>
          </a:p>
          <a:p>
            <a:pPr lvl="1"/>
            <a:r>
              <a:rPr lang="en-IN" sz="1400" dirty="0" smtClean="0"/>
              <a:t>We can also rename relation names</a:t>
            </a:r>
          </a:p>
          <a:p>
            <a:pPr lvl="2"/>
            <a:r>
              <a:rPr lang="en-IN" sz="1400" dirty="0" smtClean="0"/>
              <a:t>Select T.name, </a:t>
            </a:r>
            <a:r>
              <a:rPr lang="en-IN" sz="1400" dirty="0" err="1" smtClean="0"/>
              <a:t>S.course_id</a:t>
            </a:r>
            <a:endParaRPr lang="en-IN" sz="1400" dirty="0" smtClean="0"/>
          </a:p>
          <a:p>
            <a:pPr lvl="2"/>
            <a:r>
              <a:rPr lang="en-IN" sz="1400" dirty="0" smtClean="0"/>
              <a:t>From instructor as T, teaches as S</a:t>
            </a:r>
          </a:p>
          <a:p>
            <a:pPr lvl="2"/>
            <a:r>
              <a:rPr lang="en-IN" sz="1400" dirty="0" smtClean="0"/>
              <a:t>Where T.id= S.id;</a:t>
            </a:r>
          </a:p>
          <a:p>
            <a:r>
              <a:rPr lang="en-IN" sz="1400" dirty="0" smtClean="0">
                <a:solidFill>
                  <a:srgbClr val="FF0000"/>
                </a:solidFill>
              </a:rPr>
              <a:t>Another reason to rename relation:- is when we need to compare </a:t>
            </a:r>
            <a:r>
              <a:rPr lang="en-IN" sz="1400" dirty="0" err="1" smtClean="0">
                <a:solidFill>
                  <a:srgbClr val="FF0000"/>
                </a:solidFill>
              </a:rPr>
              <a:t>tuples</a:t>
            </a:r>
            <a:r>
              <a:rPr lang="en-IN" sz="1400" dirty="0" smtClean="0">
                <a:solidFill>
                  <a:srgbClr val="FF0000"/>
                </a:solidFill>
              </a:rPr>
              <a:t> in the same relation.</a:t>
            </a:r>
          </a:p>
          <a:p>
            <a:pPr lvl="1"/>
            <a:r>
              <a:rPr lang="en-IN" sz="1400" dirty="0" smtClean="0"/>
              <a:t>Find the names of all instructors whose salary is greater than at least 1 instructor in the biology dept.</a:t>
            </a:r>
          </a:p>
          <a:p>
            <a:pPr lvl="2"/>
            <a:r>
              <a:rPr lang="en-IN" sz="1400" dirty="0" smtClean="0"/>
              <a:t>select distinct T.name</a:t>
            </a:r>
          </a:p>
          <a:p>
            <a:pPr lvl="2"/>
            <a:r>
              <a:rPr lang="en-IN" sz="1400" dirty="0" smtClean="0"/>
              <a:t>From instructor as T, instructor as S</a:t>
            </a:r>
          </a:p>
          <a:p>
            <a:pPr lvl="2"/>
            <a:r>
              <a:rPr lang="en-IN" sz="1400" dirty="0" smtClean="0"/>
              <a:t>Where </a:t>
            </a:r>
            <a:r>
              <a:rPr lang="en-IN" sz="1400" dirty="0" err="1" smtClean="0"/>
              <a:t>T.salary</a:t>
            </a:r>
            <a:r>
              <a:rPr lang="en-IN" sz="1400" dirty="0" smtClean="0"/>
              <a:t> &gt; </a:t>
            </a:r>
            <a:r>
              <a:rPr lang="en-IN" sz="1400" dirty="0" err="1" smtClean="0"/>
              <a:t>S.salary</a:t>
            </a:r>
            <a:r>
              <a:rPr lang="en-IN" sz="1400" dirty="0" smtClean="0"/>
              <a:t> and </a:t>
            </a:r>
            <a:r>
              <a:rPr lang="en-IN" sz="1400" dirty="0" err="1" smtClean="0"/>
              <a:t>S.dept_name</a:t>
            </a:r>
            <a:r>
              <a:rPr lang="en-IN" sz="1400" dirty="0" smtClean="0"/>
              <a:t> = “Biology”;</a:t>
            </a:r>
          </a:p>
          <a:p>
            <a:pPr lvl="1"/>
            <a:endParaRPr lang="en-IN" sz="1400" dirty="0" smtClean="0"/>
          </a:p>
          <a:p>
            <a:endParaRPr lang="en-US" sz="1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IN" dirty="0" smtClean="0"/>
              <a:t>STRING OPERATIONS</a:t>
            </a:r>
            <a:endParaRPr lang="en-US" dirty="0"/>
          </a:p>
        </p:txBody>
      </p:sp>
      <p:sp>
        <p:nvSpPr>
          <p:cNvPr id="3" name="Content Placeholder 2"/>
          <p:cNvSpPr>
            <a:spLocks noGrp="1"/>
          </p:cNvSpPr>
          <p:nvPr>
            <p:ph idx="1"/>
          </p:nvPr>
        </p:nvSpPr>
        <p:spPr>
          <a:xfrm>
            <a:off x="457200" y="762000"/>
            <a:ext cx="8229600" cy="5364163"/>
          </a:xfrm>
        </p:spPr>
        <p:txBody>
          <a:bodyPr>
            <a:normAutofit fontScale="55000" lnSpcReduction="20000"/>
          </a:bodyPr>
          <a:lstStyle/>
          <a:p>
            <a:r>
              <a:rPr lang="en-IN" dirty="0" smtClean="0"/>
              <a:t>Strings are enclosed in single or double quotes.</a:t>
            </a:r>
          </a:p>
          <a:p>
            <a:r>
              <a:rPr lang="en-IN" dirty="0" smtClean="0"/>
              <a:t>Equality operation on strings is case-sensitive.</a:t>
            </a:r>
          </a:p>
          <a:p>
            <a:r>
              <a:rPr lang="en-IN" dirty="0" err="1" smtClean="0"/>
              <a:t>Sql</a:t>
            </a:r>
            <a:r>
              <a:rPr lang="en-IN" dirty="0" smtClean="0"/>
              <a:t> permits a variety of functions on character strings; such as :-</a:t>
            </a:r>
          </a:p>
          <a:p>
            <a:pPr lvl="1"/>
            <a:r>
              <a:rPr lang="en-IN" dirty="0" smtClean="0"/>
              <a:t>Concatenation</a:t>
            </a:r>
          </a:p>
          <a:p>
            <a:pPr lvl="1"/>
            <a:r>
              <a:rPr lang="en-IN" dirty="0" smtClean="0"/>
              <a:t>Extracting substring</a:t>
            </a:r>
            <a:r>
              <a:rPr lang="en-US" dirty="0" smtClean="0"/>
              <a:t>s</a:t>
            </a:r>
          </a:p>
          <a:p>
            <a:pPr lvl="1"/>
            <a:r>
              <a:rPr lang="en-IN" dirty="0" smtClean="0"/>
              <a:t>Finding lengths</a:t>
            </a:r>
          </a:p>
          <a:p>
            <a:pPr lvl="1"/>
            <a:r>
              <a:rPr lang="en-IN" dirty="0" smtClean="0"/>
              <a:t>Converting to lower or uppercase</a:t>
            </a:r>
          </a:p>
          <a:p>
            <a:pPr lvl="1"/>
            <a:r>
              <a:rPr lang="en-IN" dirty="0" smtClean="0"/>
              <a:t>Remove spaces at the end</a:t>
            </a:r>
          </a:p>
          <a:p>
            <a:pPr lvl="1"/>
            <a:r>
              <a:rPr lang="en-IN" dirty="0" smtClean="0"/>
              <a:t>Pattern matching using like operator( patterns are case sensitive)</a:t>
            </a:r>
          </a:p>
          <a:p>
            <a:pPr lvl="2"/>
            <a:r>
              <a:rPr lang="en-IN" dirty="0" smtClean="0"/>
              <a:t>Percent(%): matches any substring</a:t>
            </a:r>
          </a:p>
          <a:p>
            <a:pPr lvl="2"/>
            <a:r>
              <a:rPr lang="en-IN" dirty="0" smtClean="0"/>
              <a:t>Underscore(_): matches a single character</a:t>
            </a:r>
          </a:p>
          <a:p>
            <a:pPr lvl="2"/>
            <a:r>
              <a:rPr lang="en-IN" dirty="0" smtClean="0">
                <a:solidFill>
                  <a:srgbClr val="FF0000"/>
                </a:solidFill>
              </a:rPr>
              <a:t>Select </a:t>
            </a:r>
            <a:r>
              <a:rPr lang="en-IN" dirty="0" err="1" smtClean="0">
                <a:solidFill>
                  <a:srgbClr val="FF0000"/>
                </a:solidFill>
              </a:rPr>
              <a:t>dept_name</a:t>
            </a:r>
            <a:endParaRPr lang="en-IN" dirty="0" smtClean="0">
              <a:solidFill>
                <a:srgbClr val="FF0000"/>
              </a:solidFill>
            </a:endParaRPr>
          </a:p>
          <a:p>
            <a:pPr lvl="2"/>
            <a:r>
              <a:rPr lang="en-IN" dirty="0" smtClean="0">
                <a:solidFill>
                  <a:srgbClr val="FF0000"/>
                </a:solidFill>
              </a:rPr>
              <a:t>From department</a:t>
            </a:r>
          </a:p>
          <a:p>
            <a:pPr lvl="2"/>
            <a:r>
              <a:rPr lang="en-IN" dirty="0" smtClean="0">
                <a:solidFill>
                  <a:srgbClr val="FF0000"/>
                </a:solidFill>
              </a:rPr>
              <a:t>Where building like “%</a:t>
            </a:r>
            <a:r>
              <a:rPr lang="en-IN" dirty="0" err="1" smtClean="0">
                <a:solidFill>
                  <a:srgbClr val="FF0000"/>
                </a:solidFill>
              </a:rPr>
              <a:t>watson</a:t>
            </a:r>
            <a:r>
              <a:rPr lang="en-IN" dirty="0" smtClean="0">
                <a:solidFill>
                  <a:srgbClr val="FF0000"/>
                </a:solidFill>
              </a:rPr>
              <a:t>%”;</a:t>
            </a:r>
          </a:p>
          <a:p>
            <a:pPr lvl="2"/>
            <a:endParaRPr lang="en-IN" dirty="0" smtClean="0"/>
          </a:p>
          <a:p>
            <a:pPr lvl="2"/>
            <a:r>
              <a:rPr lang="en-IN" dirty="0" err="1" smtClean="0"/>
              <a:t>Eg</a:t>
            </a:r>
            <a:r>
              <a:rPr lang="en-IN" dirty="0" smtClean="0"/>
              <a:t>: “intro%” – substring that starts with intro</a:t>
            </a:r>
          </a:p>
          <a:p>
            <a:pPr lvl="3"/>
            <a:r>
              <a:rPr lang="en-IN" dirty="0" smtClean="0"/>
              <a:t>“%comp%” – “comp” as a substring</a:t>
            </a:r>
          </a:p>
          <a:p>
            <a:pPr lvl="3"/>
            <a:r>
              <a:rPr lang="en-IN" dirty="0" smtClean="0"/>
              <a:t>“___” exactly 3 characters</a:t>
            </a:r>
          </a:p>
          <a:p>
            <a:pPr lvl="3"/>
            <a:r>
              <a:rPr lang="en-IN" dirty="0" smtClean="0"/>
              <a:t>“___%” at least 3 characters</a:t>
            </a:r>
          </a:p>
          <a:p>
            <a:pPr lvl="1"/>
            <a:r>
              <a:rPr lang="en-IN" dirty="0" smtClean="0">
                <a:solidFill>
                  <a:srgbClr val="FF0000"/>
                </a:solidFill>
              </a:rPr>
              <a:t>Escape character</a:t>
            </a:r>
            <a:r>
              <a:rPr lang="en-IN" dirty="0" smtClean="0"/>
              <a:t>: used immediately before a special pattern character to indicate that special pattern character is to be treated like a normal character. </a:t>
            </a:r>
            <a:r>
              <a:rPr lang="en-IN" dirty="0" err="1" smtClean="0"/>
              <a:t>Eg</a:t>
            </a:r>
            <a:r>
              <a:rPr lang="en-IN" dirty="0" smtClean="0"/>
              <a:t>:</a:t>
            </a:r>
          </a:p>
          <a:p>
            <a:pPr lvl="2"/>
            <a:r>
              <a:rPr lang="en-IN" dirty="0" smtClean="0"/>
              <a:t>Like ‘</a:t>
            </a:r>
            <a:r>
              <a:rPr lang="en-IN" dirty="0" err="1" smtClean="0"/>
              <a:t>ab</a:t>
            </a:r>
            <a:r>
              <a:rPr lang="en-IN" dirty="0" smtClean="0"/>
              <a:t>\%</a:t>
            </a:r>
            <a:r>
              <a:rPr lang="en-IN" dirty="0" err="1" smtClean="0"/>
              <a:t>cd</a:t>
            </a:r>
            <a:r>
              <a:rPr lang="en-IN" dirty="0" smtClean="0"/>
              <a:t>%” – matches </a:t>
            </a:r>
            <a:r>
              <a:rPr lang="en-IN" dirty="0" err="1" smtClean="0"/>
              <a:t>alll</a:t>
            </a:r>
            <a:r>
              <a:rPr lang="en-IN" dirty="0" smtClean="0"/>
              <a:t> characters with substring “</a:t>
            </a:r>
            <a:r>
              <a:rPr lang="en-IN" dirty="0" err="1" smtClean="0"/>
              <a:t>ab%cd</a:t>
            </a:r>
            <a:r>
              <a:rPr lang="en-IN" dirty="0" smtClean="0"/>
              <a:t>”  in the beginning..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More......</a:t>
            </a:r>
            <a:endParaRPr lang="en-US" dirty="0"/>
          </a:p>
        </p:txBody>
      </p:sp>
      <p:sp>
        <p:nvSpPr>
          <p:cNvPr id="3" name="Content Placeholder 2"/>
          <p:cNvSpPr>
            <a:spLocks noGrp="1"/>
          </p:cNvSpPr>
          <p:nvPr>
            <p:ph idx="1"/>
          </p:nvPr>
        </p:nvSpPr>
        <p:spPr/>
        <p:txBody>
          <a:bodyPr>
            <a:normAutofit fontScale="70000" lnSpcReduction="20000"/>
          </a:bodyPr>
          <a:lstStyle/>
          <a:p>
            <a:r>
              <a:rPr lang="en-IN" dirty="0" smtClean="0"/>
              <a:t>* can be used in select clause to denote all attributes</a:t>
            </a:r>
          </a:p>
          <a:p>
            <a:pPr lvl="1"/>
            <a:r>
              <a:rPr lang="en-IN" dirty="0" smtClean="0"/>
              <a:t>Select instructor.*</a:t>
            </a:r>
          </a:p>
          <a:p>
            <a:pPr lvl="1"/>
            <a:r>
              <a:rPr lang="en-IN" dirty="0" smtClean="0"/>
              <a:t>From instructor, teaches</a:t>
            </a:r>
          </a:p>
          <a:p>
            <a:pPr lvl="1"/>
            <a:r>
              <a:rPr lang="en-IN" dirty="0" smtClean="0"/>
              <a:t>Where instructor.id= teaches.id;</a:t>
            </a:r>
          </a:p>
          <a:p>
            <a:r>
              <a:rPr lang="en-IN" dirty="0" smtClean="0"/>
              <a:t>Ordering the display of </a:t>
            </a:r>
            <a:r>
              <a:rPr lang="en-IN" dirty="0" err="1" smtClean="0"/>
              <a:t>tuples</a:t>
            </a:r>
            <a:r>
              <a:rPr lang="en-IN" dirty="0" smtClean="0"/>
              <a:t>:</a:t>
            </a:r>
          </a:p>
          <a:p>
            <a:pPr lvl="1"/>
            <a:r>
              <a:rPr lang="en-IN" dirty="0" smtClean="0"/>
              <a:t>It causes the </a:t>
            </a:r>
            <a:r>
              <a:rPr lang="en-IN" dirty="0" err="1" smtClean="0"/>
              <a:t>tuples</a:t>
            </a:r>
            <a:r>
              <a:rPr lang="en-IN" dirty="0" smtClean="0"/>
              <a:t> in the result of a query to appear in sorted order( by default ascending)</a:t>
            </a:r>
          </a:p>
          <a:p>
            <a:pPr lvl="2"/>
            <a:r>
              <a:rPr lang="en-IN" dirty="0" smtClean="0"/>
              <a:t>Select name</a:t>
            </a:r>
          </a:p>
          <a:p>
            <a:pPr lvl="2"/>
            <a:r>
              <a:rPr lang="en-IN" dirty="0" smtClean="0"/>
              <a:t>From instructor</a:t>
            </a:r>
          </a:p>
          <a:p>
            <a:pPr lvl="2"/>
            <a:r>
              <a:rPr lang="en-IN" dirty="0" smtClean="0"/>
              <a:t>Where </a:t>
            </a:r>
            <a:r>
              <a:rPr lang="en-IN" dirty="0" err="1" smtClean="0"/>
              <a:t>dept_name</a:t>
            </a:r>
            <a:r>
              <a:rPr lang="en-IN" dirty="0" smtClean="0"/>
              <a:t> =‘Physics’</a:t>
            </a:r>
          </a:p>
          <a:p>
            <a:pPr lvl="2"/>
            <a:r>
              <a:rPr lang="en-IN" dirty="0" smtClean="0"/>
              <a:t>Order for name;</a:t>
            </a:r>
          </a:p>
          <a:p>
            <a:pPr lvl="2"/>
            <a:endParaRPr lang="en-IN" dirty="0" smtClean="0"/>
          </a:p>
          <a:p>
            <a:pPr lvl="2"/>
            <a:r>
              <a:rPr lang="en-IN" dirty="0" smtClean="0"/>
              <a:t>Select *</a:t>
            </a:r>
          </a:p>
          <a:p>
            <a:pPr lvl="2"/>
            <a:r>
              <a:rPr lang="en-IN" dirty="0" smtClean="0"/>
              <a:t>From instructor </a:t>
            </a:r>
          </a:p>
          <a:p>
            <a:pPr lvl="2"/>
            <a:r>
              <a:rPr lang="en-IN" dirty="0" smtClean="0"/>
              <a:t>Order by salary </a:t>
            </a:r>
            <a:r>
              <a:rPr lang="en-IN" dirty="0" err="1" smtClean="0"/>
              <a:t>desc</a:t>
            </a:r>
            <a:r>
              <a:rPr lang="en-IN" dirty="0" smtClean="0"/>
              <a:t>, name </a:t>
            </a:r>
            <a:r>
              <a:rPr lang="en-IN" dirty="0" err="1" smtClean="0"/>
              <a:t>asc</a:t>
            </a:r>
            <a:r>
              <a:rPr lang="en-IN" dirty="0" smtClean="0"/>
              <a:t>;</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More....</a:t>
            </a:r>
            <a:endParaRPr lang="en-US" dirty="0"/>
          </a:p>
        </p:txBody>
      </p:sp>
      <p:sp>
        <p:nvSpPr>
          <p:cNvPr id="3" name="Content Placeholder 2"/>
          <p:cNvSpPr>
            <a:spLocks noGrp="1"/>
          </p:cNvSpPr>
          <p:nvPr>
            <p:ph idx="1"/>
          </p:nvPr>
        </p:nvSpPr>
        <p:spPr/>
        <p:txBody>
          <a:bodyPr>
            <a:normAutofit fontScale="55000" lnSpcReduction="20000"/>
          </a:bodyPr>
          <a:lstStyle/>
          <a:p>
            <a:r>
              <a:rPr lang="en-IN" dirty="0" smtClean="0"/>
              <a:t>Where clause predicates:-</a:t>
            </a:r>
          </a:p>
          <a:p>
            <a:pPr lvl="1"/>
            <a:r>
              <a:rPr lang="en-IN" dirty="0" smtClean="0"/>
              <a:t>Between operator:</a:t>
            </a:r>
          </a:p>
          <a:p>
            <a:pPr lvl="2"/>
            <a:r>
              <a:rPr lang="en-IN" dirty="0" smtClean="0">
                <a:solidFill>
                  <a:srgbClr val="FF0000"/>
                </a:solidFill>
              </a:rPr>
              <a:t>Select name </a:t>
            </a:r>
          </a:p>
          <a:p>
            <a:pPr lvl="2"/>
            <a:r>
              <a:rPr lang="en-IN" dirty="0" smtClean="0">
                <a:solidFill>
                  <a:srgbClr val="FF0000"/>
                </a:solidFill>
              </a:rPr>
              <a:t>From instructor</a:t>
            </a:r>
          </a:p>
          <a:p>
            <a:pPr lvl="2"/>
            <a:r>
              <a:rPr lang="en-IN" dirty="0" smtClean="0">
                <a:solidFill>
                  <a:srgbClr val="FF0000"/>
                </a:solidFill>
              </a:rPr>
              <a:t>Where salary between 10000 and 90000;</a:t>
            </a:r>
          </a:p>
          <a:p>
            <a:pPr lvl="1"/>
            <a:r>
              <a:rPr lang="en-IN" dirty="0" smtClean="0"/>
              <a:t>Not between operator: similar to between operator</a:t>
            </a:r>
          </a:p>
          <a:p>
            <a:pPr lvl="1"/>
            <a:endParaRPr lang="en-IN" dirty="0" smtClean="0"/>
          </a:p>
          <a:p>
            <a:pPr lvl="1">
              <a:buNone/>
            </a:pPr>
            <a:endParaRPr lang="en-IN" dirty="0" smtClean="0"/>
          </a:p>
          <a:p>
            <a:pPr lvl="1">
              <a:buNone/>
            </a:pPr>
            <a:r>
              <a:rPr lang="en-IN" dirty="0" smtClean="0">
                <a:solidFill>
                  <a:srgbClr val="00B050"/>
                </a:solidFill>
              </a:rPr>
              <a:t>Select name, </a:t>
            </a:r>
            <a:r>
              <a:rPr lang="en-IN" dirty="0" err="1" smtClean="0">
                <a:solidFill>
                  <a:srgbClr val="00B050"/>
                </a:solidFill>
              </a:rPr>
              <a:t>course_id</a:t>
            </a:r>
            <a:endParaRPr lang="en-IN" dirty="0" smtClean="0">
              <a:solidFill>
                <a:srgbClr val="00B050"/>
              </a:solidFill>
            </a:endParaRPr>
          </a:p>
          <a:p>
            <a:pPr lvl="1">
              <a:buNone/>
            </a:pPr>
            <a:r>
              <a:rPr lang="en-IN" dirty="0" smtClean="0">
                <a:solidFill>
                  <a:srgbClr val="00B050"/>
                </a:solidFill>
              </a:rPr>
              <a:t>From instructor, teaches</a:t>
            </a:r>
          </a:p>
          <a:p>
            <a:pPr lvl="1">
              <a:buNone/>
            </a:pPr>
            <a:r>
              <a:rPr lang="en-IN" dirty="0" smtClean="0">
                <a:solidFill>
                  <a:srgbClr val="00B050"/>
                </a:solidFill>
              </a:rPr>
              <a:t>Where instructor.id= teaches.id and </a:t>
            </a:r>
            <a:r>
              <a:rPr lang="en-IN" dirty="0" err="1" smtClean="0">
                <a:solidFill>
                  <a:srgbClr val="00B050"/>
                </a:solidFill>
              </a:rPr>
              <a:t>dept_name</a:t>
            </a:r>
            <a:r>
              <a:rPr lang="en-IN" dirty="0" smtClean="0">
                <a:solidFill>
                  <a:srgbClr val="00B050"/>
                </a:solidFill>
              </a:rPr>
              <a:t> = ‘biology’;</a:t>
            </a:r>
          </a:p>
          <a:p>
            <a:pPr lvl="1">
              <a:buNone/>
            </a:pPr>
            <a:endParaRPr lang="en-IN" dirty="0" smtClean="0"/>
          </a:p>
          <a:p>
            <a:pPr lvl="1">
              <a:buNone/>
            </a:pPr>
            <a:r>
              <a:rPr lang="en-IN" dirty="0" smtClean="0"/>
              <a:t>Can be written as...</a:t>
            </a:r>
          </a:p>
          <a:p>
            <a:pPr lvl="1">
              <a:buNone/>
            </a:pPr>
            <a:endParaRPr lang="en-IN" dirty="0" smtClean="0"/>
          </a:p>
          <a:p>
            <a:pPr lvl="1">
              <a:buNone/>
            </a:pPr>
            <a:r>
              <a:rPr lang="en-IN" dirty="0" smtClean="0">
                <a:solidFill>
                  <a:srgbClr val="00B050"/>
                </a:solidFill>
              </a:rPr>
              <a:t>Select name, </a:t>
            </a:r>
            <a:r>
              <a:rPr lang="en-IN" dirty="0" err="1" smtClean="0">
                <a:solidFill>
                  <a:srgbClr val="00B050"/>
                </a:solidFill>
              </a:rPr>
              <a:t>course_id</a:t>
            </a:r>
            <a:endParaRPr lang="en-IN" dirty="0" smtClean="0">
              <a:solidFill>
                <a:srgbClr val="00B050"/>
              </a:solidFill>
            </a:endParaRPr>
          </a:p>
          <a:p>
            <a:pPr lvl="1">
              <a:buNone/>
            </a:pPr>
            <a:r>
              <a:rPr lang="en-IN" dirty="0" smtClean="0">
                <a:solidFill>
                  <a:srgbClr val="00B050"/>
                </a:solidFill>
              </a:rPr>
              <a:t>From instructor, teaches</a:t>
            </a:r>
          </a:p>
          <a:p>
            <a:pPr lvl="1">
              <a:buNone/>
            </a:pPr>
            <a:r>
              <a:rPr lang="en-IN" dirty="0" smtClean="0">
                <a:solidFill>
                  <a:srgbClr val="00B050"/>
                </a:solidFill>
              </a:rPr>
              <a:t>(instructor.id, </a:t>
            </a:r>
            <a:r>
              <a:rPr lang="en-IN" dirty="0" err="1" smtClean="0">
                <a:solidFill>
                  <a:srgbClr val="00B050"/>
                </a:solidFill>
              </a:rPr>
              <a:t>dept_name</a:t>
            </a:r>
            <a:r>
              <a:rPr lang="en-IN" dirty="0" smtClean="0">
                <a:solidFill>
                  <a:srgbClr val="00B050"/>
                </a:solidFill>
              </a:rPr>
              <a:t>) = (teaches.id, ‘biology’);</a:t>
            </a:r>
            <a:endParaRPr lang="en-US" dirty="0">
              <a:solidFill>
                <a:srgbClr val="00B05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SET OPERATIONS</a:t>
            </a:r>
            <a:endParaRPr lang="en-US" dirty="0"/>
          </a:p>
        </p:txBody>
      </p:sp>
      <p:sp>
        <p:nvSpPr>
          <p:cNvPr id="3" name="Content Placeholder 2"/>
          <p:cNvSpPr>
            <a:spLocks noGrp="1"/>
          </p:cNvSpPr>
          <p:nvPr>
            <p:ph idx="1"/>
          </p:nvPr>
        </p:nvSpPr>
        <p:spPr/>
        <p:txBody>
          <a:bodyPr>
            <a:normAutofit fontScale="70000" lnSpcReduction="20000"/>
          </a:bodyPr>
          <a:lstStyle/>
          <a:p>
            <a:r>
              <a:rPr lang="en-IN" dirty="0" smtClean="0"/>
              <a:t>The </a:t>
            </a:r>
            <a:r>
              <a:rPr lang="en-IN" dirty="0" err="1" smtClean="0"/>
              <a:t>sql</a:t>
            </a:r>
            <a:r>
              <a:rPr lang="en-IN" dirty="0" smtClean="0"/>
              <a:t> operations union, intersect &amp; except operate on relations and correspond to the mathematical set-theory operations .</a:t>
            </a:r>
          </a:p>
          <a:p>
            <a:r>
              <a:rPr lang="en-IN" dirty="0" smtClean="0"/>
              <a:t>Union operation: </a:t>
            </a:r>
          </a:p>
          <a:p>
            <a:pPr lvl="1"/>
            <a:r>
              <a:rPr lang="en-IN" dirty="0" smtClean="0"/>
              <a:t>To find the set of all courses taught either in fall 2009 or in spring 2010, or both</a:t>
            </a:r>
          </a:p>
          <a:p>
            <a:pPr lvl="2"/>
            <a:r>
              <a:rPr lang="en-IN" dirty="0" smtClean="0"/>
              <a:t>(select course.id</a:t>
            </a:r>
          </a:p>
          <a:p>
            <a:pPr lvl="2"/>
            <a:r>
              <a:rPr lang="en-IN" dirty="0" smtClean="0"/>
              <a:t>From section</a:t>
            </a:r>
          </a:p>
          <a:p>
            <a:pPr lvl="2"/>
            <a:r>
              <a:rPr lang="en-IN" dirty="0" smtClean="0"/>
              <a:t>Where semester =‘fall’ and year=2009)</a:t>
            </a:r>
          </a:p>
          <a:p>
            <a:pPr lvl="2"/>
            <a:r>
              <a:rPr lang="en-IN" dirty="0" smtClean="0"/>
              <a:t>Union</a:t>
            </a:r>
          </a:p>
          <a:p>
            <a:pPr lvl="2"/>
            <a:r>
              <a:rPr lang="en-IN" dirty="0" smtClean="0"/>
              <a:t>(select </a:t>
            </a:r>
            <a:r>
              <a:rPr lang="en-IN" dirty="0" err="1" smtClean="0"/>
              <a:t>course_id</a:t>
            </a:r>
            <a:endParaRPr lang="en-IN" dirty="0" smtClean="0"/>
          </a:p>
          <a:p>
            <a:pPr lvl="2"/>
            <a:r>
              <a:rPr lang="en-IN" dirty="0" smtClean="0"/>
              <a:t>From section</a:t>
            </a:r>
          </a:p>
          <a:p>
            <a:pPr lvl="2"/>
            <a:r>
              <a:rPr lang="en-IN" dirty="0" smtClean="0"/>
              <a:t>Where semester=“spring” and year =2010);</a:t>
            </a:r>
          </a:p>
          <a:p>
            <a:pPr lvl="1"/>
            <a:r>
              <a:rPr lang="en-IN" dirty="0" smtClean="0"/>
              <a:t>The union operation automatically eliminates duplicates, unlike select clause.</a:t>
            </a:r>
          </a:p>
          <a:p>
            <a:pPr lvl="1"/>
            <a:r>
              <a:rPr lang="en-IN" dirty="0" smtClean="0"/>
              <a:t>If we want to retain </a:t>
            </a:r>
            <a:r>
              <a:rPr lang="en-IN" dirty="0" err="1" smtClean="0"/>
              <a:t>alll</a:t>
            </a:r>
            <a:r>
              <a:rPr lang="en-IN" dirty="0" smtClean="0"/>
              <a:t> duplicates, we must write </a:t>
            </a:r>
            <a:r>
              <a:rPr lang="en-IN" dirty="0" smtClean="0">
                <a:solidFill>
                  <a:srgbClr val="00B050"/>
                </a:solidFill>
              </a:rPr>
              <a:t>union all</a:t>
            </a:r>
            <a:r>
              <a:rPr lang="en-IN" dirty="0" smtClean="0"/>
              <a:t> in place of </a:t>
            </a:r>
            <a:r>
              <a:rPr lang="en-IN" dirty="0" smtClean="0">
                <a:solidFill>
                  <a:srgbClr val="00B050"/>
                </a:solidFill>
              </a:rPr>
              <a:t>union</a:t>
            </a:r>
            <a:r>
              <a:rPr lang="en-IN" dirty="0" smtClean="0"/>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Set operations continued..</a:t>
            </a:r>
            <a:endParaRPr lang="en-US" dirty="0"/>
          </a:p>
        </p:txBody>
      </p:sp>
      <p:sp>
        <p:nvSpPr>
          <p:cNvPr id="3" name="Content Placeholder 2"/>
          <p:cNvSpPr>
            <a:spLocks noGrp="1"/>
          </p:cNvSpPr>
          <p:nvPr>
            <p:ph idx="1"/>
          </p:nvPr>
        </p:nvSpPr>
        <p:spPr/>
        <p:txBody>
          <a:bodyPr>
            <a:normAutofit fontScale="85000" lnSpcReduction="20000"/>
          </a:bodyPr>
          <a:lstStyle/>
          <a:p>
            <a:r>
              <a:rPr lang="en-IN" dirty="0" smtClean="0"/>
              <a:t>Intersect operation: find the set of all courses in the fall of 2009 as well in the spring 2010</a:t>
            </a:r>
          </a:p>
          <a:p>
            <a:pPr lvl="1">
              <a:buNone/>
            </a:pPr>
            <a:r>
              <a:rPr lang="en-IN" dirty="0" smtClean="0">
                <a:solidFill>
                  <a:srgbClr val="00B050"/>
                </a:solidFill>
              </a:rPr>
              <a:t>(select </a:t>
            </a:r>
            <a:r>
              <a:rPr lang="en-IN" dirty="0" err="1" smtClean="0">
                <a:solidFill>
                  <a:srgbClr val="00B050"/>
                </a:solidFill>
              </a:rPr>
              <a:t>course_id</a:t>
            </a:r>
            <a:endParaRPr lang="en-IN" dirty="0" smtClean="0">
              <a:solidFill>
                <a:srgbClr val="00B050"/>
              </a:solidFill>
            </a:endParaRPr>
          </a:p>
          <a:p>
            <a:pPr lvl="1">
              <a:buNone/>
            </a:pPr>
            <a:r>
              <a:rPr lang="en-IN" dirty="0" smtClean="0">
                <a:solidFill>
                  <a:srgbClr val="00B050"/>
                </a:solidFill>
              </a:rPr>
              <a:t>From section</a:t>
            </a:r>
          </a:p>
          <a:p>
            <a:pPr lvl="1">
              <a:buNone/>
            </a:pPr>
            <a:r>
              <a:rPr lang="en-IN" dirty="0" smtClean="0">
                <a:solidFill>
                  <a:srgbClr val="00B050"/>
                </a:solidFill>
              </a:rPr>
              <a:t>Where semester=‘fall’ and year =2009)</a:t>
            </a:r>
          </a:p>
          <a:p>
            <a:pPr lvl="1">
              <a:buNone/>
            </a:pPr>
            <a:r>
              <a:rPr lang="en-IN" dirty="0" smtClean="0">
                <a:solidFill>
                  <a:srgbClr val="00B050"/>
                </a:solidFill>
              </a:rPr>
              <a:t>Intersect</a:t>
            </a:r>
          </a:p>
          <a:p>
            <a:pPr lvl="1">
              <a:buNone/>
            </a:pPr>
            <a:r>
              <a:rPr lang="en-IN" dirty="0" smtClean="0">
                <a:solidFill>
                  <a:srgbClr val="00B050"/>
                </a:solidFill>
              </a:rPr>
              <a:t>(select </a:t>
            </a:r>
            <a:r>
              <a:rPr lang="en-IN" dirty="0" err="1" smtClean="0">
                <a:solidFill>
                  <a:srgbClr val="00B050"/>
                </a:solidFill>
              </a:rPr>
              <a:t>course_id</a:t>
            </a:r>
            <a:endParaRPr lang="en-IN" dirty="0" smtClean="0">
              <a:solidFill>
                <a:srgbClr val="00B050"/>
              </a:solidFill>
            </a:endParaRPr>
          </a:p>
          <a:p>
            <a:pPr lvl="1">
              <a:buNone/>
            </a:pPr>
            <a:r>
              <a:rPr lang="en-IN" dirty="0" smtClean="0">
                <a:solidFill>
                  <a:srgbClr val="00B050"/>
                </a:solidFill>
              </a:rPr>
              <a:t>From section</a:t>
            </a:r>
          </a:p>
          <a:p>
            <a:pPr lvl="1">
              <a:buNone/>
            </a:pPr>
            <a:r>
              <a:rPr lang="en-IN" dirty="0" smtClean="0">
                <a:solidFill>
                  <a:srgbClr val="00B050"/>
                </a:solidFill>
              </a:rPr>
              <a:t>Where semester=‘spring’ and year=2010);</a:t>
            </a:r>
          </a:p>
          <a:p>
            <a:pPr lvl="1">
              <a:buNone/>
            </a:pPr>
            <a:endParaRPr lang="en-IN" dirty="0" smtClean="0"/>
          </a:p>
          <a:p>
            <a:r>
              <a:rPr lang="en-IN" dirty="0" smtClean="0"/>
              <a:t>If u want to retain duplicates, we must write </a:t>
            </a:r>
            <a:r>
              <a:rPr lang="en-IN" dirty="0" smtClean="0">
                <a:solidFill>
                  <a:srgbClr val="FF0000"/>
                </a:solidFill>
              </a:rPr>
              <a:t>intersect all</a:t>
            </a:r>
            <a:r>
              <a:rPr lang="en-IN" dirty="0" smtClean="0"/>
              <a:t> </a:t>
            </a:r>
            <a:r>
              <a:rPr lang="en-IN" dirty="0" err="1" smtClean="0"/>
              <a:t>inplace</a:t>
            </a:r>
            <a:r>
              <a:rPr lang="en-IN" dirty="0" smtClean="0"/>
              <a:t> of </a:t>
            </a:r>
            <a:r>
              <a:rPr lang="en-IN" dirty="0" smtClean="0">
                <a:solidFill>
                  <a:srgbClr val="FF0000"/>
                </a:solidFill>
              </a:rPr>
              <a:t>intersect</a:t>
            </a:r>
            <a:r>
              <a:rPr lang="en-IN" dirty="0" smtClean="0"/>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Set operations .....</a:t>
            </a:r>
            <a:endParaRPr lang="en-US" dirty="0"/>
          </a:p>
        </p:txBody>
      </p:sp>
      <p:sp>
        <p:nvSpPr>
          <p:cNvPr id="3" name="Content Placeholder 2"/>
          <p:cNvSpPr>
            <a:spLocks noGrp="1"/>
          </p:cNvSpPr>
          <p:nvPr>
            <p:ph idx="1"/>
          </p:nvPr>
        </p:nvSpPr>
        <p:spPr/>
        <p:txBody>
          <a:bodyPr>
            <a:normAutofit fontScale="85000" lnSpcReduction="20000"/>
          </a:bodyPr>
          <a:lstStyle/>
          <a:p>
            <a:r>
              <a:rPr lang="en-IN" dirty="0" smtClean="0"/>
              <a:t>Except operation: similar to set difference in set theory.</a:t>
            </a:r>
          </a:p>
          <a:p>
            <a:r>
              <a:rPr lang="en-IN" dirty="0" smtClean="0"/>
              <a:t>to find all courses taught in fall 2009 but not in spring 2010.</a:t>
            </a:r>
          </a:p>
          <a:p>
            <a:pPr lvl="1">
              <a:buNone/>
            </a:pPr>
            <a:r>
              <a:rPr lang="en-IN" dirty="0" smtClean="0">
                <a:solidFill>
                  <a:srgbClr val="00B050"/>
                </a:solidFill>
              </a:rPr>
              <a:t>(select </a:t>
            </a:r>
            <a:r>
              <a:rPr lang="en-IN" dirty="0" err="1" smtClean="0">
                <a:solidFill>
                  <a:srgbClr val="00B050"/>
                </a:solidFill>
              </a:rPr>
              <a:t>course_id</a:t>
            </a:r>
            <a:endParaRPr lang="en-IN" dirty="0" smtClean="0">
              <a:solidFill>
                <a:srgbClr val="00B050"/>
              </a:solidFill>
            </a:endParaRPr>
          </a:p>
          <a:p>
            <a:pPr lvl="1">
              <a:buNone/>
            </a:pPr>
            <a:r>
              <a:rPr lang="en-IN" dirty="0" smtClean="0">
                <a:solidFill>
                  <a:srgbClr val="00B050"/>
                </a:solidFill>
              </a:rPr>
              <a:t>From section</a:t>
            </a:r>
          </a:p>
          <a:p>
            <a:pPr lvl="1">
              <a:buNone/>
            </a:pPr>
            <a:r>
              <a:rPr lang="en-IN" dirty="0" smtClean="0">
                <a:solidFill>
                  <a:srgbClr val="00B050"/>
                </a:solidFill>
              </a:rPr>
              <a:t>Where semester=“fall” and year=2009)</a:t>
            </a:r>
          </a:p>
          <a:p>
            <a:pPr lvl="1">
              <a:buNone/>
            </a:pPr>
            <a:r>
              <a:rPr lang="en-IN" dirty="0" smtClean="0">
                <a:solidFill>
                  <a:srgbClr val="00B050"/>
                </a:solidFill>
              </a:rPr>
              <a:t>Except </a:t>
            </a:r>
          </a:p>
          <a:p>
            <a:pPr lvl="1">
              <a:buNone/>
            </a:pPr>
            <a:r>
              <a:rPr lang="en-IN" dirty="0" smtClean="0">
                <a:solidFill>
                  <a:srgbClr val="00B050"/>
                </a:solidFill>
              </a:rPr>
              <a:t>(select </a:t>
            </a:r>
            <a:r>
              <a:rPr lang="en-IN" dirty="0" err="1" smtClean="0">
                <a:solidFill>
                  <a:srgbClr val="00B050"/>
                </a:solidFill>
              </a:rPr>
              <a:t>course_id</a:t>
            </a:r>
            <a:endParaRPr lang="en-IN" dirty="0" smtClean="0">
              <a:solidFill>
                <a:srgbClr val="00B050"/>
              </a:solidFill>
            </a:endParaRPr>
          </a:p>
          <a:p>
            <a:pPr lvl="1">
              <a:buNone/>
            </a:pPr>
            <a:r>
              <a:rPr lang="en-IN" dirty="0" smtClean="0">
                <a:solidFill>
                  <a:srgbClr val="00B050"/>
                </a:solidFill>
              </a:rPr>
              <a:t>From section</a:t>
            </a:r>
          </a:p>
          <a:p>
            <a:pPr lvl="1">
              <a:buNone/>
            </a:pPr>
            <a:r>
              <a:rPr lang="en-IN" dirty="0" smtClean="0">
                <a:solidFill>
                  <a:srgbClr val="00B050"/>
                </a:solidFill>
              </a:rPr>
              <a:t>Where semester=“spring” and year=2010);</a:t>
            </a:r>
          </a:p>
          <a:p>
            <a:pPr lvl="1">
              <a:buNone/>
            </a:pPr>
            <a:endParaRPr lang="en-IN" dirty="0" smtClean="0">
              <a:solidFill>
                <a:srgbClr val="00B050"/>
              </a:solidFill>
            </a:endParaRPr>
          </a:p>
          <a:p>
            <a:pPr lvl="1">
              <a:buNone/>
            </a:pPr>
            <a:r>
              <a:rPr lang="en-IN" dirty="0" smtClean="0">
                <a:solidFill>
                  <a:srgbClr val="00B050"/>
                </a:solidFill>
              </a:rPr>
              <a:t>	</a:t>
            </a:r>
          </a:p>
          <a:p>
            <a:pPr lvl="1"/>
            <a:endParaRPr lang="en-IN" dirty="0" smtClean="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Null values</a:t>
            </a:r>
            <a:endParaRPr lang="en-US" dirty="0"/>
          </a:p>
        </p:txBody>
      </p:sp>
      <p:sp>
        <p:nvSpPr>
          <p:cNvPr id="3" name="Content Placeholder 2"/>
          <p:cNvSpPr>
            <a:spLocks noGrp="1"/>
          </p:cNvSpPr>
          <p:nvPr>
            <p:ph idx="1"/>
          </p:nvPr>
        </p:nvSpPr>
        <p:spPr/>
        <p:txBody>
          <a:bodyPr>
            <a:normAutofit fontScale="70000" lnSpcReduction="20000"/>
          </a:bodyPr>
          <a:lstStyle/>
          <a:p>
            <a:r>
              <a:rPr lang="en-IN" dirty="0" smtClean="0"/>
              <a:t>Present special problems in relational operations, including arithmetic , comparison &amp; set operations.</a:t>
            </a:r>
          </a:p>
          <a:p>
            <a:r>
              <a:rPr lang="en-IN" dirty="0" smtClean="0"/>
              <a:t>Definitions of </a:t>
            </a:r>
            <a:r>
              <a:rPr lang="en-IN" dirty="0" err="1" smtClean="0"/>
              <a:t>boolean</a:t>
            </a:r>
            <a:r>
              <a:rPr lang="en-IN" dirty="0" smtClean="0"/>
              <a:t> operations are extended to deal with the value unknown.</a:t>
            </a:r>
          </a:p>
          <a:p>
            <a:pPr lvl="1"/>
            <a:r>
              <a:rPr lang="en-IN" dirty="0" smtClean="0"/>
              <a:t>And: 	the result of true &amp; unknown is unknown, false &amp; known is false, while unknown &amp; unknown is unknown.</a:t>
            </a:r>
          </a:p>
          <a:p>
            <a:pPr lvl="1"/>
            <a:r>
              <a:rPr lang="en-IN" dirty="0" smtClean="0"/>
              <a:t>Or: 	the result of true &amp; unknown is true, false &amp; unknown is unknown, and unknown &amp; unknown is unknown</a:t>
            </a:r>
          </a:p>
          <a:p>
            <a:pPr lvl="1"/>
            <a:r>
              <a:rPr lang="en-IN" dirty="0" smtClean="0"/>
              <a:t>Not: 	the result of not unknown is unknown.</a:t>
            </a:r>
          </a:p>
          <a:p>
            <a:r>
              <a:rPr lang="en-IN" dirty="0" smtClean="0"/>
              <a:t>If the where clause predicate evaluates to false or unknown for  a </a:t>
            </a:r>
            <a:r>
              <a:rPr lang="en-IN" dirty="0" err="1" smtClean="0"/>
              <a:t>tuple</a:t>
            </a:r>
            <a:r>
              <a:rPr lang="en-IN" dirty="0" smtClean="0"/>
              <a:t> , it is not added to result.</a:t>
            </a:r>
          </a:p>
          <a:p>
            <a:r>
              <a:rPr lang="en-IN" dirty="0" smtClean="0"/>
              <a:t>To find instructors whose salary is unknown :</a:t>
            </a:r>
          </a:p>
          <a:p>
            <a:pPr lvl="1"/>
            <a:r>
              <a:rPr lang="en-IN" dirty="0" smtClean="0"/>
              <a:t>Select name</a:t>
            </a:r>
          </a:p>
          <a:p>
            <a:pPr lvl="1"/>
            <a:r>
              <a:rPr lang="en-IN" dirty="0" smtClean="0"/>
              <a:t>From instructor</a:t>
            </a:r>
          </a:p>
          <a:p>
            <a:pPr lvl="1"/>
            <a:r>
              <a:rPr lang="en-IN" dirty="0" smtClean="0"/>
              <a:t>Where salary is null;</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SQL DATA DEFINITION</a:t>
            </a:r>
            <a:endParaRPr lang="en-US" dirty="0"/>
          </a:p>
        </p:txBody>
      </p:sp>
      <p:sp>
        <p:nvSpPr>
          <p:cNvPr id="3" name="Content Placeholder 2"/>
          <p:cNvSpPr>
            <a:spLocks noGrp="1"/>
          </p:cNvSpPr>
          <p:nvPr>
            <p:ph idx="1"/>
          </p:nvPr>
        </p:nvSpPr>
        <p:spPr/>
        <p:txBody>
          <a:bodyPr>
            <a:normAutofit fontScale="92500" lnSpcReduction="20000"/>
          </a:bodyPr>
          <a:lstStyle/>
          <a:p>
            <a:r>
              <a:rPr lang="en-IN" dirty="0" smtClean="0"/>
              <a:t>The set of relations in a db must be specified to the system by means of a DDL. The </a:t>
            </a:r>
            <a:r>
              <a:rPr lang="en-IN" dirty="0" err="1" smtClean="0"/>
              <a:t>sql</a:t>
            </a:r>
            <a:r>
              <a:rPr lang="en-IN" dirty="0" smtClean="0"/>
              <a:t> DDL allows specification of not only a set of relations, but also info. About each relation , including:</a:t>
            </a:r>
          </a:p>
          <a:p>
            <a:endParaRPr lang="en-IN" dirty="0" smtClean="0"/>
          </a:p>
          <a:p>
            <a:pPr lvl="1"/>
            <a:r>
              <a:rPr lang="en-IN" dirty="0" smtClean="0"/>
              <a:t>The schema for each relation</a:t>
            </a:r>
          </a:p>
          <a:p>
            <a:pPr lvl="1"/>
            <a:r>
              <a:rPr lang="en-IN" dirty="0" smtClean="0"/>
              <a:t>The types of values associated with each attribute</a:t>
            </a:r>
          </a:p>
          <a:p>
            <a:pPr lvl="1"/>
            <a:r>
              <a:rPr lang="en-IN" dirty="0" smtClean="0"/>
              <a:t>The integrity constraints</a:t>
            </a:r>
          </a:p>
          <a:p>
            <a:pPr lvl="1"/>
            <a:r>
              <a:rPr lang="en-IN" dirty="0" smtClean="0"/>
              <a:t>The set of indices to be maintained for each relation</a:t>
            </a:r>
          </a:p>
          <a:p>
            <a:pPr lvl="1"/>
            <a:r>
              <a:rPr lang="en-IN" dirty="0" smtClean="0"/>
              <a:t>The security and authorization info. for each relation.</a:t>
            </a:r>
          </a:p>
          <a:p>
            <a:pPr lvl="1"/>
            <a:r>
              <a:rPr lang="en-IN" dirty="0" smtClean="0"/>
              <a:t>The physical storage structure of each relation on disk.</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Aggregate functions</a:t>
            </a:r>
            <a:endParaRPr lang="en-US" dirty="0"/>
          </a:p>
        </p:txBody>
      </p:sp>
      <p:sp>
        <p:nvSpPr>
          <p:cNvPr id="3" name="Content Placeholder 2"/>
          <p:cNvSpPr>
            <a:spLocks noGrp="1"/>
          </p:cNvSpPr>
          <p:nvPr>
            <p:ph idx="1"/>
          </p:nvPr>
        </p:nvSpPr>
        <p:spPr/>
        <p:txBody>
          <a:bodyPr>
            <a:normAutofit fontScale="62500" lnSpcReduction="20000"/>
          </a:bodyPr>
          <a:lstStyle/>
          <a:p>
            <a:r>
              <a:rPr lang="en-IN" dirty="0" smtClean="0"/>
              <a:t>Are functions that take  a collection ( or set or </a:t>
            </a:r>
            <a:r>
              <a:rPr lang="en-IN" dirty="0" err="1" smtClean="0"/>
              <a:t>multiset</a:t>
            </a:r>
            <a:r>
              <a:rPr lang="en-IN" dirty="0" smtClean="0"/>
              <a:t>) of values as input and return a single value. </a:t>
            </a:r>
            <a:r>
              <a:rPr lang="en-IN" dirty="0" err="1" smtClean="0"/>
              <a:t>Sql</a:t>
            </a:r>
            <a:r>
              <a:rPr lang="en-IN" dirty="0" smtClean="0"/>
              <a:t> offers 5 built-in aggregate functions:</a:t>
            </a:r>
          </a:p>
          <a:p>
            <a:pPr lvl="1"/>
            <a:r>
              <a:rPr lang="en-IN" dirty="0" smtClean="0"/>
              <a:t>Average: </a:t>
            </a:r>
            <a:r>
              <a:rPr lang="en-IN" dirty="0" err="1" smtClean="0"/>
              <a:t>avg</a:t>
            </a:r>
            <a:endParaRPr lang="en-IN" dirty="0" smtClean="0"/>
          </a:p>
          <a:p>
            <a:pPr lvl="2">
              <a:buNone/>
            </a:pPr>
            <a:r>
              <a:rPr lang="en-IN" dirty="0" smtClean="0">
                <a:solidFill>
                  <a:srgbClr val="00B050"/>
                </a:solidFill>
              </a:rPr>
              <a:t>Select </a:t>
            </a:r>
            <a:r>
              <a:rPr lang="en-IN" dirty="0" err="1" smtClean="0">
                <a:solidFill>
                  <a:srgbClr val="00B050"/>
                </a:solidFill>
              </a:rPr>
              <a:t>avg</a:t>
            </a:r>
            <a:r>
              <a:rPr lang="en-IN" dirty="0" smtClean="0">
                <a:solidFill>
                  <a:srgbClr val="00B050"/>
                </a:solidFill>
              </a:rPr>
              <a:t>(salary) as </a:t>
            </a:r>
            <a:r>
              <a:rPr lang="en-IN" dirty="0" err="1" smtClean="0">
                <a:solidFill>
                  <a:srgbClr val="00B050"/>
                </a:solidFill>
              </a:rPr>
              <a:t>avg_salary</a:t>
            </a:r>
            <a:endParaRPr lang="en-IN" dirty="0" smtClean="0">
              <a:solidFill>
                <a:srgbClr val="00B050"/>
              </a:solidFill>
            </a:endParaRPr>
          </a:p>
          <a:p>
            <a:pPr lvl="2">
              <a:buNone/>
            </a:pPr>
            <a:r>
              <a:rPr lang="en-IN" dirty="0" smtClean="0">
                <a:solidFill>
                  <a:srgbClr val="00B050"/>
                </a:solidFill>
              </a:rPr>
              <a:t>From instructor</a:t>
            </a:r>
          </a:p>
          <a:p>
            <a:pPr lvl="2">
              <a:buNone/>
            </a:pPr>
            <a:r>
              <a:rPr lang="en-IN" dirty="0" smtClean="0">
                <a:solidFill>
                  <a:srgbClr val="00B050"/>
                </a:solidFill>
              </a:rPr>
              <a:t>Where </a:t>
            </a:r>
            <a:r>
              <a:rPr lang="en-IN" dirty="0" err="1" smtClean="0">
                <a:solidFill>
                  <a:srgbClr val="00B050"/>
                </a:solidFill>
              </a:rPr>
              <a:t>dept_name</a:t>
            </a:r>
            <a:r>
              <a:rPr lang="en-IN" dirty="0" smtClean="0">
                <a:solidFill>
                  <a:srgbClr val="00B050"/>
                </a:solidFill>
              </a:rPr>
              <a:t>= “comp. Sci.”;</a:t>
            </a:r>
          </a:p>
          <a:p>
            <a:pPr lvl="2"/>
            <a:endParaRPr lang="en-IN" dirty="0" smtClean="0"/>
          </a:p>
          <a:p>
            <a:pPr lvl="2"/>
            <a:endParaRPr lang="en-IN" dirty="0" smtClean="0"/>
          </a:p>
          <a:p>
            <a:pPr lvl="1"/>
            <a:r>
              <a:rPr lang="en-IN" dirty="0" smtClean="0"/>
              <a:t>Minimum: min</a:t>
            </a:r>
          </a:p>
          <a:p>
            <a:pPr lvl="1"/>
            <a:r>
              <a:rPr lang="en-IN" dirty="0" smtClean="0"/>
              <a:t>Maximum: max</a:t>
            </a:r>
          </a:p>
          <a:p>
            <a:pPr lvl="1"/>
            <a:r>
              <a:rPr lang="en-IN" dirty="0" smtClean="0"/>
              <a:t>Total: sum</a:t>
            </a:r>
          </a:p>
          <a:p>
            <a:endParaRPr lang="en-IN" dirty="0" smtClean="0"/>
          </a:p>
          <a:p>
            <a:r>
              <a:rPr lang="en-IN" dirty="0" smtClean="0"/>
              <a:t>The input to sum &amp; </a:t>
            </a:r>
            <a:r>
              <a:rPr lang="en-IN" dirty="0" err="1" smtClean="0"/>
              <a:t>avg</a:t>
            </a:r>
            <a:r>
              <a:rPr lang="en-IN" dirty="0" smtClean="0"/>
              <a:t> must be numbers, while others </a:t>
            </a:r>
            <a:r>
              <a:rPr lang="en-IN" dirty="0" err="1" smtClean="0"/>
              <a:t>functionns</a:t>
            </a:r>
            <a:r>
              <a:rPr lang="en-IN" dirty="0" smtClean="0"/>
              <a:t> can operate on strings as well.</a:t>
            </a:r>
          </a:p>
          <a:p>
            <a:r>
              <a:rPr lang="en-IN" dirty="0" err="1" smtClean="0"/>
              <a:t>Sql</a:t>
            </a:r>
            <a:r>
              <a:rPr lang="en-IN" dirty="0" smtClean="0"/>
              <a:t> </a:t>
            </a:r>
            <a:r>
              <a:rPr lang="en-IN" dirty="0" err="1" smtClean="0"/>
              <a:t>doesnt</a:t>
            </a:r>
            <a:r>
              <a:rPr lang="en-IN" dirty="0" smtClean="0"/>
              <a:t> allow the use of distinct with count(*). </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Aggregate functions</a:t>
            </a:r>
            <a:endParaRPr lang="en-US" dirty="0"/>
          </a:p>
        </p:txBody>
      </p:sp>
      <p:sp>
        <p:nvSpPr>
          <p:cNvPr id="3" name="Content Placeholder 2"/>
          <p:cNvSpPr>
            <a:spLocks noGrp="1"/>
          </p:cNvSpPr>
          <p:nvPr>
            <p:ph idx="1"/>
          </p:nvPr>
        </p:nvSpPr>
        <p:spPr/>
        <p:txBody>
          <a:bodyPr>
            <a:normAutofit lnSpcReduction="10000"/>
          </a:bodyPr>
          <a:lstStyle/>
          <a:p>
            <a:pPr lvl="1"/>
            <a:r>
              <a:rPr lang="en-IN" dirty="0" smtClean="0"/>
              <a:t>Count : count()</a:t>
            </a:r>
          </a:p>
          <a:p>
            <a:pPr lvl="2">
              <a:buNone/>
            </a:pPr>
            <a:r>
              <a:rPr lang="en-IN" dirty="0" smtClean="0">
                <a:solidFill>
                  <a:srgbClr val="00B050"/>
                </a:solidFill>
              </a:rPr>
              <a:t>Select count(distinct id)</a:t>
            </a:r>
          </a:p>
          <a:p>
            <a:pPr lvl="2">
              <a:buNone/>
            </a:pPr>
            <a:r>
              <a:rPr lang="en-IN" dirty="0" smtClean="0">
                <a:solidFill>
                  <a:srgbClr val="00B050"/>
                </a:solidFill>
              </a:rPr>
              <a:t>From teaches</a:t>
            </a:r>
          </a:p>
          <a:p>
            <a:pPr lvl="2">
              <a:buNone/>
            </a:pPr>
            <a:r>
              <a:rPr lang="en-IN" dirty="0" smtClean="0">
                <a:solidFill>
                  <a:srgbClr val="00B050"/>
                </a:solidFill>
              </a:rPr>
              <a:t>Where semester=‘spring’ and year=2010;</a:t>
            </a:r>
          </a:p>
          <a:p>
            <a:pPr lvl="2"/>
            <a:r>
              <a:rPr lang="en-IN" dirty="0" smtClean="0"/>
              <a:t>Because of the </a:t>
            </a:r>
            <a:r>
              <a:rPr lang="en-IN" dirty="0" err="1" smtClean="0"/>
              <a:t>distince</a:t>
            </a:r>
            <a:r>
              <a:rPr lang="en-IN" dirty="0" smtClean="0"/>
              <a:t> keyword preceding id, even if an instructor </a:t>
            </a:r>
            <a:r>
              <a:rPr lang="en-IN" dirty="0" err="1" smtClean="0"/>
              <a:t>teahces</a:t>
            </a:r>
            <a:r>
              <a:rPr lang="en-IN" dirty="0" smtClean="0"/>
              <a:t> more than one course, he/she is counted only once in result.</a:t>
            </a:r>
          </a:p>
          <a:p>
            <a:pPr lvl="1"/>
            <a:endParaRPr lang="en-IN" dirty="0" smtClean="0"/>
          </a:p>
          <a:p>
            <a:pPr lvl="2">
              <a:buNone/>
            </a:pPr>
            <a:r>
              <a:rPr lang="en-IN" dirty="0" smtClean="0">
                <a:solidFill>
                  <a:srgbClr val="00B050"/>
                </a:solidFill>
              </a:rPr>
              <a:t>Select count(*)</a:t>
            </a:r>
          </a:p>
          <a:p>
            <a:pPr lvl="2">
              <a:buNone/>
            </a:pPr>
            <a:r>
              <a:rPr lang="en-IN" dirty="0" smtClean="0">
                <a:solidFill>
                  <a:srgbClr val="00B050"/>
                </a:solidFill>
              </a:rPr>
              <a:t>From course;</a:t>
            </a:r>
          </a:p>
          <a:p>
            <a:pPr lvl="2"/>
            <a:r>
              <a:rPr lang="en-IN" dirty="0" smtClean="0"/>
              <a:t>To count the total no. Of </a:t>
            </a:r>
            <a:r>
              <a:rPr lang="en-IN" dirty="0" err="1" smtClean="0"/>
              <a:t>tuples</a:t>
            </a:r>
            <a:r>
              <a:rPr lang="en-IN" dirty="0" smtClean="0"/>
              <a:t> in a relation.</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Aggregation with grouping</a:t>
            </a:r>
            <a:endParaRPr lang="en-US" dirty="0"/>
          </a:p>
        </p:txBody>
      </p:sp>
      <p:sp>
        <p:nvSpPr>
          <p:cNvPr id="3" name="Content Placeholder 2"/>
          <p:cNvSpPr>
            <a:spLocks noGrp="1"/>
          </p:cNvSpPr>
          <p:nvPr>
            <p:ph idx="1"/>
          </p:nvPr>
        </p:nvSpPr>
        <p:spPr/>
        <p:txBody>
          <a:bodyPr>
            <a:normAutofit fontScale="55000" lnSpcReduction="20000"/>
          </a:bodyPr>
          <a:lstStyle/>
          <a:p>
            <a:r>
              <a:rPr lang="en-IN" dirty="0" smtClean="0"/>
              <a:t>Grouping is used when we wish to apply a set of operations  on a particular set of </a:t>
            </a:r>
            <a:r>
              <a:rPr lang="en-IN" dirty="0" err="1" smtClean="0"/>
              <a:t>tuples</a:t>
            </a:r>
            <a:r>
              <a:rPr lang="en-IN" dirty="0" smtClean="0"/>
              <a:t>..(in the 2</a:t>
            </a:r>
            <a:r>
              <a:rPr lang="en-IN" baseline="30000" dirty="0" smtClean="0"/>
              <a:t>nd</a:t>
            </a:r>
            <a:r>
              <a:rPr lang="en-IN" dirty="0" smtClean="0"/>
              <a:t> case below , grouping by dept)</a:t>
            </a:r>
          </a:p>
          <a:p>
            <a:endParaRPr lang="en-IN" dirty="0" smtClean="0"/>
          </a:p>
          <a:p>
            <a:r>
              <a:rPr lang="en-IN" dirty="0" smtClean="0"/>
              <a:t>Find the average salary of all instructors:</a:t>
            </a:r>
          </a:p>
          <a:p>
            <a:pPr lvl="1">
              <a:buNone/>
            </a:pPr>
            <a:r>
              <a:rPr lang="en-IN" dirty="0" smtClean="0">
                <a:solidFill>
                  <a:srgbClr val="00B050"/>
                </a:solidFill>
              </a:rPr>
              <a:t>Select </a:t>
            </a:r>
            <a:r>
              <a:rPr lang="en-IN" dirty="0" err="1" smtClean="0">
                <a:solidFill>
                  <a:srgbClr val="00B050"/>
                </a:solidFill>
              </a:rPr>
              <a:t>avg</a:t>
            </a:r>
            <a:r>
              <a:rPr lang="en-IN" dirty="0" smtClean="0">
                <a:solidFill>
                  <a:srgbClr val="00B050"/>
                </a:solidFill>
              </a:rPr>
              <a:t>(salary)</a:t>
            </a:r>
          </a:p>
          <a:p>
            <a:pPr lvl="1">
              <a:buNone/>
            </a:pPr>
            <a:r>
              <a:rPr lang="en-IN" dirty="0" smtClean="0">
                <a:solidFill>
                  <a:srgbClr val="00B050"/>
                </a:solidFill>
              </a:rPr>
              <a:t>From instructor</a:t>
            </a:r>
            <a:r>
              <a:rPr lang="en-IN" dirty="0" smtClean="0"/>
              <a:t>;</a:t>
            </a:r>
          </a:p>
          <a:p>
            <a:pPr lvl="1"/>
            <a:endParaRPr lang="en-IN" dirty="0" smtClean="0"/>
          </a:p>
          <a:p>
            <a:r>
              <a:rPr lang="en-IN" dirty="0" smtClean="0"/>
              <a:t>Find avg. Salary in each department:</a:t>
            </a:r>
          </a:p>
          <a:p>
            <a:pPr lvl="1"/>
            <a:r>
              <a:rPr lang="en-IN" dirty="0" smtClean="0">
                <a:solidFill>
                  <a:srgbClr val="00B050"/>
                </a:solidFill>
              </a:rPr>
              <a:t>Select </a:t>
            </a:r>
            <a:r>
              <a:rPr lang="en-IN" dirty="0" err="1" smtClean="0">
                <a:solidFill>
                  <a:srgbClr val="00B050"/>
                </a:solidFill>
              </a:rPr>
              <a:t>dept_name</a:t>
            </a:r>
            <a:r>
              <a:rPr lang="en-IN" dirty="0" smtClean="0">
                <a:solidFill>
                  <a:srgbClr val="00B050"/>
                </a:solidFill>
              </a:rPr>
              <a:t>, </a:t>
            </a:r>
            <a:r>
              <a:rPr lang="en-IN" dirty="0" err="1" smtClean="0">
                <a:solidFill>
                  <a:srgbClr val="00B050"/>
                </a:solidFill>
              </a:rPr>
              <a:t>avg</a:t>
            </a:r>
            <a:r>
              <a:rPr lang="en-IN" dirty="0" smtClean="0">
                <a:solidFill>
                  <a:srgbClr val="00B050"/>
                </a:solidFill>
              </a:rPr>
              <a:t>(salary) as </a:t>
            </a:r>
            <a:r>
              <a:rPr lang="en-IN" dirty="0" err="1" smtClean="0">
                <a:solidFill>
                  <a:srgbClr val="00B050"/>
                </a:solidFill>
              </a:rPr>
              <a:t>avg_salary</a:t>
            </a:r>
            <a:endParaRPr lang="en-IN" dirty="0" smtClean="0">
              <a:solidFill>
                <a:srgbClr val="00B050"/>
              </a:solidFill>
            </a:endParaRPr>
          </a:p>
          <a:p>
            <a:pPr lvl="1"/>
            <a:r>
              <a:rPr lang="en-IN" dirty="0" smtClean="0">
                <a:solidFill>
                  <a:srgbClr val="00B050"/>
                </a:solidFill>
              </a:rPr>
              <a:t>From instructor</a:t>
            </a:r>
          </a:p>
          <a:p>
            <a:pPr lvl="1"/>
            <a:r>
              <a:rPr lang="en-IN" dirty="0" smtClean="0">
                <a:solidFill>
                  <a:srgbClr val="00B050"/>
                </a:solidFill>
              </a:rPr>
              <a:t>Group by </a:t>
            </a:r>
            <a:r>
              <a:rPr lang="en-IN" dirty="0" err="1" smtClean="0">
                <a:solidFill>
                  <a:srgbClr val="00B050"/>
                </a:solidFill>
              </a:rPr>
              <a:t>dept_name</a:t>
            </a:r>
            <a:r>
              <a:rPr lang="en-IN" dirty="0" smtClean="0">
                <a:solidFill>
                  <a:srgbClr val="00B050"/>
                </a:solidFill>
              </a:rPr>
              <a:t>;</a:t>
            </a:r>
          </a:p>
          <a:p>
            <a:r>
              <a:rPr lang="en-IN" dirty="0" smtClean="0"/>
              <a:t>No. Of instructors in each dept. Who teach  a course in </a:t>
            </a:r>
            <a:r>
              <a:rPr lang="en-IN" dirty="0" err="1" smtClean="0"/>
              <a:t>sprinng</a:t>
            </a:r>
            <a:r>
              <a:rPr lang="en-IN" dirty="0" smtClean="0"/>
              <a:t> 2010 semester:</a:t>
            </a:r>
          </a:p>
          <a:p>
            <a:pPr lvl="1"/>
            <a:r>
              <a:rPr lang="en-IN" dirty="0" smtClean="0">
                <a:solidFill>
                  <a:srgbClr val="00B050"/>
                </a:solidFill>
              </a:rPr>
              <a:t>Select </a:t>
            </a:r>
            <a:r>
              <a:rPr lang="en-IN" dirty="0" err="1" smtClean="0">
                <a:solidFill>
                  <a:srgbClr val="00B050"/>
                </a:solidFill>
              </a:rPr>
              <a:t>dept_name</a:t>
            </a:r>
            <a:r>
              <a:rPr lang="en-IN" dirty="0" smtClean="0">
                <a:solidFill>
                  <a:srgbClr val="00B050"/>
                </a:solidFill>
              </a:rPr>
              <a:t>, count(</a:t>
            </a:r>
            <a:r>
              <a:rPr lang="en-IN" dirty="0" err="1" smtClean="0">
                <a:solidFill>
                  <a:srgbClr val="00B050"/>
                </a:solidFill>
              </a:rPr>
              <a:t>distinct_id</a:t>
            </a:r>
            <a:r>
              <a:rPr lang="en-IN" dirty="0" smtClean="0">
                <a:solidFill>
                  <a:srgbClr val="00B050"/>
                </a:solidFill>
              </a:rPr>
              <a:t>) as </a:t>
            </a:r>
            <a:r>
              <a:rPr lang="en-IN" dirty="0" err="1" smtClean="0">
                <a:solidFill>
                  <a:srgbClr val="00B050"/>
                </a:solidFill>
              </a:rPr>
              <a:t>instr_count</a:t>
            </a:r>
            <a:endParaRPr lang="en-IN" dirty="0" smtClean="0">
              <a:solidFill>
                <a:srgbClr val="00B050"/>
              </a:solidFill>
            </a:endParaRPr>
          </a:p>
          <a:p>
            <a:pPr lvl="1"/>
            <a:r>
              <a:rPr lang="en-IN" dirty="0" smtClean="0">
                <a:solidFill>
                  <a:srgbClr val="00B050"/>
                </a:solidFill>
              </a:rPr>
              <a:t>From instructor</a:t>
            </a:r>
          </a:p>
          <a:p>
            <a:pPr lvl="1"/>
            <a:r>
              <a:rPr lang="en-IN" dirty="0" smtClean="0">
                <a:solidFill>
                  <a:srgbClr val="00B050"/>
                </a:solidFill>
              </a:rPr>
              <a:t>Where semester=“spring” and year=2010</a:t>
            </a:r>
          </a:p>
          <a:p>
            <a:pPr lvl="1"/>
            <a:r>
              <a:rPr lang="en-IN" dirty="0" smtClean="0">
                <a:solidFill>
                  <a:srgbClr val="00B050"/>
                </a:solidFill>
              </a:rPr>
              <a:t>Group by </a:t>
            </a:r>
            <a:r>
              <a:rPr lang="en-IN" dirty="0" err="1" smtClean="0">
                <a:solidFill>
                  <a:srgbClr val="00B050"/>
                </a:solidFill>
              </a:rPr>
              <a:t>dept_name</a:t>
            </a:r>
            <a:r>
              <a:rPr lang="en-IN" dirty="0" smtClean="0">
                <a:solidFill>
                  <a:srgbClr val="00B050"/>
                </a:solidFill>
              </a:rPr>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The having clause</a:t>
            </a:r>
            <a:br>
              <a:rPr lang="en-IN"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IN" dirty="0" smtClean="0"/>
              <a:t>Used to state a condition that applies to groups rather than to </a:t>
            </a:r>
            <a:r>
              <a:rPr lang="en-IN" dirty="0" err="1" smtClean="0"/>
              <a:t>tuples</a:t>
            </a:r>
            <a:r>
              <a:rPr lang="en-IN" dirty="0" smtClean="0"/>
              <a:t>.</a:t>
            </a:r>
          </a:p>
          <a:p>
            <a:r>
              <a:rPr lang="en-IN" dirty="0" smtClean="0"/>
              <a:t>This condition </a:t>
            </a:r>
            <a:r>
              <a:rPr lang="en-IN" dirty="0" err="1" smtClean="0"/>
              <a:t>doesnt</a:t>
            </a:r>
            <a:r>
              <a:rPr lang="en-IN" dirty="0" smtClean="0"/>
              <a:t> apply to a single </a:t>
            </a:r>
            <a:r>
              <a:rPr lang="en-IN" dirty="0" err="1" smtClean="0"/>
              <a:t>tuple</a:t>
            </a:r>
            <a:r>
              <a:rPr lang="en-IN" dirty="0" smtClean="0"/>
              <a:t> , rather it applies to a each group constructed by the group clause.</a:t>
            </a:r>
          </a:p>
          <a:p>
            <a:r>
              <a:rPr lang="en-IN" dirty="0" smtClean="0"/>
              <a:t>Dept. Whose </a:t>
            </a:r>
            <a:r>
              <a:rPr lang="en-IN" dirty="0" err="1" smtClean="0"/>
              <a:t>avg</a:t>
            </a:r>
            <a:r>
              <a:rPr lang="en-IN" dirty="0" smtClean="0"/>
              <a:t> salary &gt; 42000</a:t>
            </a:r>
          </a:p>
          <a:p>
            <a:pPr lvl="1"/>
            <a:r>
              <a:rPr lang="en-IN" dirty="0" smtClean="0"/>
              <a:t>Select </a:t>
            </a:r>
            <a:r>
              <a:rPr lang="en-IN" dirty="0" err="1" smtClean="0"/>
              <a:t>dept_name</a:t>
            </a:r>
            <a:r>
              <a:rPr lang="en-IN" dirty="0" smtClean="0"/>
              <a:t>, </a:t>
            </a:r>
            <a:r>
              <a:rPr lang="en-IN" dirty="0" err="1" smtClean="0"/>
              <a:t>avg</a:t>
            </a:r>
            <a:r>
              <a:rPr lang="en-IN" dirty="0" smtClean="0"/>
              <a:t>(salary) as </a:t>
            </a:r>
            <a:r>
              <a:rPr lang="en-IN" dirty="0" err="1" smtClean="0"/>
              <a:t>avg_salary</a:t>
            </a:r>
            <a:endParaRPr lang="en-IN" dirty="0" smtClean="0"/>
          </a:p>
          <a:p>
            <a:pPr lvl="1"/>
            <a:r>
              <a:rPr lang="en-IN" dirty="0" smtClean="0"/>
              <a:t>From instructor</a:t>
            </a:r>
          </a:p>
          <a:p>
            <a:pPr lvl="1"/>
            <a:r>
              <a:rPr lang="en-IN" dirty="0" smtClean="0"/>
              <a:t>Group by </a:t>
            </a:r>
            <a:r>
              <a:rPr lang="en-IN" dirty="0" err="1" smtClean="0"/>
              <a:t>dept_name</a:t>
            </a:r>
            <a:endParaRPr lang="en-IN" dirty="0" smtClean="0"/>
          </a:p>
          <a:p>
            <a:pPr lvl="1"/>
            <a:r>
              <a:rPr lang="en-IN" dirty="0" smtClean="0"/>
              <a:t>Having </a:t>
            </a:r>
            <a:r>
              <a:rPr lang="en-IN" dirty="0" err="1" smtClean="0"/>
              <a:t>avg</a:t>
            </a:r>
            <a:r>
              <a:rPr lang="en-IN" dirty="0" smtClean="0"/>
              <a:t>(salary) &gt;42000;</a:t>
            </a:r>
          </a:p>
          <a:p>
            <a:pPr lvl="1"/>
            <a:endParaRPr lang="en-IN" dirty="0" smtClean="0"/>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Aggregation with null &amp; </a:t>
            </a:r>
            <a:r>
              <a:rPr lang="en-IN" dirty="0" err="1" smtClean="0"/>
              <a:t>boolean</a:t>
            </a:r>
            <a:r>
              <a:rPr lang="en-IN" dirty="0" smtClean="0"/>
              <a:t> values</a:t>
            </a:r>
            <a:endParaRPr lang="en-US" dirty="0"/>
          </a:p>
        </p:txBody>
      </p:sp>
      <p:sp>
        <p:nvSpPr>
          <p:cNvPr id="3" name="Content Placeholder 2"/>
          <p:cNvSpPr>
            <a:spLocks noGrp="1"/>
          </p:cNvSpPr>
          <p:nvPr>
            <p:ph idx="1"/>
          </p:nvPr>
        </p:nvSpPr>
        <p:spPr/>
        <p:txBody>
          <a:bodyPr/>
          <a:lstStyle/>
          <a:p>
            <a:r>
              <a:rPr lang="en-IN" dirty="0" smtClean="0"/>
              <a:t>All aggregate functions except count(*) ignore null values in their input collection.</a:t>
            </a:r>
            <a:endParaRPr lang="en-US" dirty="0" smtClean="0"/>
          </a:p>
          <a:p>
            <a:endParaRPr lang="en-IN" dirty="0"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IN" dirty="0" smtClean="0"/>
              <a:t>Nested </a:t>
            </a:r>
            <a:r>
              <a:rPr lang="en-IN" dirty="0" err="1" smtClean="0"/>
              <a:t>subqueries</a:t>
            </a:r>
            <a:endParaRPr lang="en-US" dirty="0"/>
          </a:p>
        </p:txBody>
      </p:sp>
      <p:sp>
        <p:nvSpPr>
          <p:cNvPr id="3" name="Content Placeholder 2"/>
          <p:cNvSpPr>
            <a:spLocks noGrp="1"/>
          </p:cNvSpPr>
          <p:nvPr>
            <p:ph idx="1"/>
          </p:nvPr>
        </p:nvSpPr>
        <p:spPr>
          <a:xfrm>
            <a:off x="457200" y="762000"/>
            <a:ext cx="8229600" cy="5364163"/>
          </a:xfrm>
        </p:spPr>
        <p:txBody>
          <a:bodyPr>
            <a:noAutofit/>
          </a:bodyPr>
          <a:lstStyle/>
          <a:p>
            <a:r>
              <a:rPr lang="en-IN" sz="1200" dirty="0" smtClean="0"/>
              <a:t>A </a:t>
            </a:r>
            <a:r>
              <a:rPr lang="en-IN" sz="1200" dirty="0" err="1" smtClean="0"/>
              <a:t>subquery</a:t>
            </a:r>
            <a:r>
              <a:rPr lang="en-IN" sz="1200" dirty="0" smtClean="0"/>
              <a:t> is a  select-from-where expression that is nested within another query.</a:t>
            </a:r>
          </a:p>
          <a:p>
            <a:r>
              <a:rPr lang="en-IN" sz="1200" dirty="0" smtClean="0"/>
              <a:t>Set membership: 	</a:t>
            </a:r>
          </a:p>
          <a:p>
            <a:endParaRPr lang="en-IN" sz="1200" dirty="0" smtClean="0"/>
          </a:p>
          <a:p>
            <a:r>
              <a:rPr lang="en-IN" sz="1200" dirty="0" smtClean="0"/>
              <a:t>To find the set of courses that were taught in fall 2009 &amp; spring 2010:</a:t>
            </a:r>
          </a:p>
          <a:p>
            <a:pPr lvl="1">
              <a:buNone/>
            </a:pPr>
            <a:r>
              <a:rPr lang="en-IN" sz="1200" dirty="0" smtClean="0">
                <a:solidFill>
                  <a:srgbClr val="00B050"/>
                </a:solidFill>
              </a:rPr>
              <a:t>Select distinct </a:t>
            </a:r>
            <a:r>
              <a:rPr lang="en-IN" sz="1200" dirty="0" err="1" smtClean="0">
                <a:solidFill>
                  <a:srgbClr val="00B050"/>
                </a:solidFill>
              </a:rPr>
              <a:t>course_id</a:t>
            </a:r>
            <a:endParaRPr lang="en-IN" sz="1200" dirty="0" smtClean="0">
              <a:solidFill>
                <a:srgbClr val="00B050"/>
              </a:solidFill>
            </a:endParaRPr>
          </a:p>
          <a:p>
            <a:pPr lvl="1">
              <a:buNone/>
            </a:pPr>
            <a:r>
              <a:rPr lang="en-IN" sz="1200" dirty="0" smtClean="0">
                <a:solidFill>
                  <a:srgbClr val="00B050"/>
                </a:solidFill>
              </a:rPr>
              <a:t>From section</a:t>
            </a:r>
          </a:p>
          <a:p>
            <a:pPr lvl="1">
              <a:buNone/>
            </a:pPr>
            <a:r>
              <a:rPr lang="en-IN" sz="1200" dirty="0" smtClean="0">
                <a:solidFill>
                  <a:srgbClr val="00B050"/>
                </a:solidFill>
              </a:rPr>
              <a:t>Where semester=“fall” and year =2009 and</a:t>
            </a:r>
          </a:p>
          <a:p>
            <a:pPr lvl="1">
              <a:buNone/>
            </a:pPr>
            <a:r>
              <a:rPr lang="en-IN" sz="1200" dirty="0" err="1" smtClean="0">
                <a:solidFill>
                  <a:srgbClr val="00B050"/>
                </a:solidFill>
              </a:rPr>
              <a:t>Course_id</a:t>
            </a:r>
            <a:r>
              <a:rPr lang="en-IN" sz="1200" dirty="0" smtClean="0">
                <a:solidFill>
                  <a:srgbClr val="00B050"/>
                </a:solidFill>
              </a:rPr>
              <a:t> not in ( select </a:t>
            </a:r>
            <a:r>
              <a:rPr lang="en-IN" sz="1200" dirty="0" err="1" smtClean="0">
                <a:solidFill>
                  <a:srgbClr val="00B050"/>
                </a:solidFill>
              </a:rPr>
              <a:t>course_id</a:t>
            </a:r>
            <a:endParaRPr lang="en-IN" sz="1200" dirty="0" smtClean="0">
              <a:solidFill>
                <a:srgbClr val="00B050"/>
              </a:solidFill>
            </a:endParaRPr>
          </a:p>
          <a:p>
            <a:pPr lvl="6">
              <a:buNone/>
            </a:pPr>
            <a:r>
              <a:rPr lang="en-IN" sz="1200" dirty="0" smtClean="0">
                <a:solidFill>
                  <a:srgbClr val="00B050"/>
                </a:solidFill>
              </a:rPr>
              <a:t>From section </a:t>
            </a:r>
          </a:p>
          <a:p>
            <a:pPr lvl="6">
              <a:buNone/>
            </a:pPr>
            <a:r>
              <a:rPr lang="en-IN" sz="1200" dirty="0" smtClean="0">
                <a:solidFill>
                  <a:srgbClr val="00B050"/>
                </a:solidFill>
              </a:rPr>
              <a:t>Where semester =‘spring’ and year=2010);</a:t>
            </a:r>
          </a:p>
          <a:p>
            <a:endParaRPr lang="en-IN" sz="1200" dirty="0" smtClean="0"/>
          </a:p>
          <a:p>
            <a:endParaRPr lang="en-IN" sz="1200" dirty="0" smtClean="0"/>
          </a:p>
          <a:p>
            <a:r>
              <a:rPr lang="en-IN" sz="1200" dirty="0" smtClean="0"/>
              <a:t>To find the set of courses that were taught in fall 2009 but not in spring 2010:</a:t>
            </a:r>
          </a:p>
          <a:p>
            <a:pPr lvl="1">
              <a:buNone/>
            </a:pPr>
            <a:r>
              <a:rPr lang="en-IN" sz="1200" dirty="0" smtClean="0">
                <a:solidFill>
                  <a:srgbClr val="00B050"/>
                </a:solidFill>
              </a:rPr>
              <a:t>Select distinct </a:t>
            </a:r>
            <a:r>
              <a:rPr lang="en-IN" sz="1200" dirty="0" err="1" smtClean="0">
                <a:solidFill>
                  <a:srgbClr val="00B050"/>
                </a:solidFill>
              </a:rPr>
              <a:t>course_id</a:t>
            </a:r>
            <a:endParaRPr lang="en-IN" sz="1200" dirty="0" smtClean="0">
              <a:solidFill>
                <a:srgbClr val="00B050"/>
              </a:solidFill>
            </a:endParaRPr>
          </a:p>
          <a:p>
            <a:pPr lvl="1">
              <a:buNone/>
            </a:pPr>
            <a:r>
              <a:rPr lang="en-IN" sz="1200" dirty="0" smtClean="0">
                <a:solidFill>
                  <a:srgbClr val="00B050"/>
                </a:solidFill>
              </a:rPr>
              <a:t>From section</a:t>
            </a:r>
          </a:p>
          <a:p>
            <a:pPr lvl="1">
              <a:buNone/>
            </a:pPr>
            <a:r>
              <a:rPr lang="en-IN" sz="1200" dirty="0" smtClean="0">
                <a:solidFill>
                  <a:srgbClr val="00B050"/>
                </a:solidFill>
              </a:rPr>
              <a:t>Where semester=“fall” and year =2009 and</a:t>
            </a:r>
          </a:p>
          <a:p>
            <a:pPr lvl="1">
              <a:buNone/>
            </a:pPr>
            <a:r>
              <a:rPr lang="en-IN" sz="1200" dirty="0" err="1" smtClean="0">
                <a:solidFill>
                  <a:srgbClr val="00B050"/>
                </a:solidFill>
              </a:rPr>
              <a:t>Course_id</a:t>
            </a:r>
            <a:r>
              <a:rPr lang="en-IN" sz="1200" dirty="0" smtClean="0">
                <a:solidFill>
                  <a:srgbClr val="00B050"/>
                </a:solidFill>
              </a:rPr>
              <a:t> in ( select </a:t>
            </a:r>
            <a:r>
              <a:rPr lang="en-IN" sz="1200" dirty="0" err="1" smtClean="0">
                <a:solidFill>
                  <a:srgbClr val="00B050"/>
                </a:solidFill>
              </a:rPr>
              <a:t>course_id</a:t>
            </a:r>
            <a:endParaRPr lang="en-IN" sz="1200" dirty="0" smtClean="0">
              <a:solidFill>
                <a:srgbClr val="00B050"/>
              </a:solidFill>
            </a:endParaRPr>
          </a:p>
          <a:p>
            <a:pPr lvl="6">
              <a:buNone/>
            </a:pPr>
            <a:r>
              <a:rPr lang="en-IN" sz="1200" dirty="0" smtClean="0">
                <a:solidFill>
                  <a:srgbClr val="00B050"/>
                </a:solidFill>
              </a:rPr>
              <a:t>From section </a:t>
            </a:r>
          </a:p>
          <a:p>
            <a:pPr lvl="6">
              <a:buNone/>
            </a:pPr>
            <a:r>
              <a:rPr lang="en-IN" sz="1200" dirty="0" smtClean="0">
                <a:solidFill>
                  <a:srgbClr val="00B050"/>
                </a:solidFill>
              </a:rPr>
              <a:t>Where semester =‘spring’ and year=2010);</a:t>
            </a:r>
          </a:p>
          <a:p>
            <a:pPr lvl="1"/>
            <a:endParaRPr lang="en-IN" sz="1200" dirty="0" smtClean="0"/>
          </a:p>
          <a:p>
            <a:r>
              <a:rPr lang="en-IN" sz="1200" dirty="0" smtClean="0"/>
              <a:t>Instructor names whose names are neither “ram” nor “</a:t>
            </a:r>
            <a:r>
              <a:rPr lang="en-IN" sz="1200" dirty="0" err="1" smtClean="0"/>
              <a:t>hari</a:t>
            </a:r>
            <a:r>
              <a:rPr lang="en-IN" sz="1200" dirty="0" smtClean="0"/>
              <a:t>”</a:t>
            </a:r>
          </a:p>
          <a:p>
            <a:pPr lvl="1">
              <a:buNone/>
            </a:pPr>
            <a:r>
              <a:rPr lang="en-IN" sz="1200" dirty="0" smtClean="0">
                <a:solidFill>
                  <a:srgbClr val="00B050"/>
                </a:solidFill>
              </a:rPr>
              <a:t>Select distinct name </a:t>
            </a:r>
          </a:p>
          <a:p>
            <a:pPr lvl="1">
              <a:buNone/>
            </a:pPr>
            <a:r>
              <a:rPr lang="en-IN" sz="1200" dirty="0" smtClean="0">
                <a:solidFill>
                  <a:srgbClr val="00B050"/>
                </a:solidFill>
              </a:rPr>
              <a:t>From instructor</a:t>
            </a:r>
          </a:p>
          <a:p>
            <a:pPr lvl="1">
              <a:buNone/>
            </a:pPr>
            <a:r>
              <a:rPr lang="en-IN" sz="1200" dirty="0" smtClean="0">
                <a:solidFill>
                  <a:srgbClr val="00B050"/>
                </a:solidFill>
              </a:rPr>
              <a:t>Where name not in (‘ram’, ‘</a:t>
            </a:r>
            <a:r>
              <a:rPr lang="en-IN" sz="1200" dirty="0" err="1" smtClean="0">
                <a:solidFill>
                  <a:srgbClr val="00B050"/>
                </a:solidFill>
              </a:rPr>
              <a:t>hari</a:t>
            </a:r>
            <a:r>
              <a:rPr lang="en-IN" sz="1200" dirty="0" smtClean="0">
                <a:solidFill>
                  <a:srgbClr val="00B050"/>
                </a:solidFill>
              </a:rPr>
              <a:t>’);</a:t>
            </a:r>
          </a:p>
          <a:p>
            <a:pPr lvl="1"/>
            <a:endParaRPr lang="en-IN" sz="1200" dirty="0"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IN" dirty="0" smtClean="0"/>
              <a:t>Nested </a:t>
            </a:r>
            <a:r>
              <a:rPr lang="en-IN" dirty="0" err="1" smtClean="0"/>
              <a:t>subqueries</a:t>
            </a:r>
            <a:endParaRPr lang="en-US" dirty="0"/>
          </a:p>
        </p:txBody>
      </p:sp>
      <p:sp>
        <p:nvSpPr>
          <p:cNvPr id="3" name="Content Placeholder 2"/>
          <p:cNvSpPr>
            <a:spLocks noGrp="1"/>
          </p:cNvSpPr>
          <p:nvPr>
            <p:ph idx="1"/>
          </p:nvPr>
        </p:nvSpPr>
        <p:spPr>
          <a:xfrm>
            <a:off x="457200" y="762000"/>
            <a:ext cx="8229600" cy="5364163"/>
          </a:xfrm>
        </p:spPr>
        <p:txBody>
          <a:bodyPr>
            <a:noAutofit/>
          </a:bodyPr>
          <a:lstStyle/>
          <a:p>
            <a:r>
              <a:rPr lang="en-IN" sz="1600" b="1" i="1" u="sng" dirty="0" smtClean="0">
                <a:solidFill>
                  <a:srgbClr val="FF0000"/>
                </a:solidFill>
              </a:rPr>
              <a:t>SET COMPARISON</a:t>
            </a:r>
            <a:r>
              <a:rPr lang="en-IN" sz="1600" dirty="0" smtClean="0"/>
              <a:t>:</a:t>
            </a:r>
            <a:endParaRPr lang="en-US" sz="1600" dirty="0" smtClean="0"/>
          </a:p>
          <a:p>
            <a:r>
              <a:rPr lang="en-IN" sz="1600" dirty="0" smtClean="0"/>
              <a:t>Find the instructors name whose salary is greater than at least one instructor in the biology dept.</a:t>
            </a:r>
          </a:p>
          <a:p>
            <a:pPr lvl="2">
              <a:buNone/>
            </a:pPr>
            <a:r>
              <a:rPr lang="en-IN" sz="1600" dirty="0" smtClean="0">
                <a:solidFill>
                  <a:srgbClr val="00B050"/>
                </a:solidFill>
              </a:rPr>
              <a:t>Select distinct T.name</a:t>
            </a:r>
          </a:p>
          <a:p>
            <a:pPr lvl="2">
              <a:buNone/>
            </a:pPr>
            <a:r>
              <a:rPr lang="en-IN" sz="1600" dirty="0" smtClean="0">
                <a:solidFill>
                  <a:srgbClr val="00B050"/>
                </a:solidFill>
              </a:rPr>
              <a:t>From instructor as T, instructor as S</a:t>
            </a:r>
          </a:p>
          <a:p>
            <a:pPr lvl="2">
              <a:buNone/>
            </a:pPr>
            <a:r>
              <a:rPr lang="en-IN" sz="1600" dirty="0" smtClean="0">
                <a:solidFill>
                  <a:srgbClr val="00B050"/>
                </a:solidFill>
              </a:rPr>
              <a:t>Where </a:t>
            </a:r>
            <a:r>
              <a:rPr lang="en-IN" sz="1600" dirty="0" err="1" smtClean="0">
                <a:solidFill>
                  <a:srgbClr val="00B050"/>
                </a:solidFill>
              </a:rPr>
              <a:t>T.salary</a:t>
            </a:r>
            <a:r>
              <a:rPr lang="en-IN" sz="1600" dirty="0" smtClean="0">
                <a:solidFill>
                  <a:srgbClr val="00B050"/>
                </a:solidFill>
              </a:rPr>
              <a:t> &gt; </a:t>
            </a:r>
            <a:r>
              <a:rPr lang="en-IN" sz="1600" dirty="0" err="1" smtClean="0">
                <a:solidFill>
                  <a:srgbClr val="00B050"/>
                </a:solidFill>
              </a:rPr>
              <a:t>S.salary</a:t>
            </a:r>
            <a:r>
              <a:rPr lang="en-IN" sz="1600" dirty="0" smtClean="0">
                <a:solidFill>
                  <a:srgbClr val="00B050"/>
                </a:solidFill>
              </a:rPr>
              <a:t> and </a:t>
            </a:r>
            <a:r>
              <a:rPr lang="en-IN" sz="1600" dirty="0" err="1" smtClean="0">
                <a:solidFill>
                  <a:srgbClr val="00B050"/>
                </a:solidFill>
              </a:rPr>
              <a:t>S.dept_name</a:t>
            </a:r>
            <a:r>
              <a:rPr lang="en-IN" sz="1600" dirty="0" smtClean="0">
                <a:solidFill>
                  <a:srgbClr val="00B050"/>
                </a:solidFill>
              </a:rPr>
              <a:t> = ‘biology’;</a:t>
            </a:r>
            <a:endParaRPr lang="en-IN" sz="1600" dirty="0" smtClean="0"/>
          </a:p>
          <a:p>
            <a:pPr lvl="1"/>
            <a:r>
              <a:rPr lang="en-IN" sz="1600" dirty="0" smtClean="0"/>
              <a:t>Can be written as :-</a:t>
            </a:r>
          </a:p>
          <a:p>
            <a:pPr lvl="2">
              <a:buNone/>
            </a:pPr>
            <a:r>
              <a:rPr lang="en-IN" sz="1600" dirty="0" smtClean="0">
                <a:solidFill>
                  <a:srgbClr val="00B050"/>
                </a:solidFill>
              </a:rPr>
              <a:t>Select distinct </a:t>
            </a:r>
            <a:r>
              <a:rPr lang="en-IN" sz="1600" dirty="0" err="1" smtClean="0">
                <a:solidFill>
                  <a:srgbClr val="00B050"/>
                </a:solidFill>
              </a:rPr>
              <a:t>course_id</a:t>
            </a:r>
            <a:endParaRPr lang="en-IN" sz="1600" dirty="0" smtClean="0">
              <a:solidFill>
                <a:srgbClr val="00B050"/>
              </a:solidFill>
            </a:endParaRPr>
          </a:p>
          <a:p>
            <a:pPr lvl="2">
              <a:buNone/>
            </a:pPr>
            <a:r>
              <a:rPr lang="en-IN" sz="1600" dirty="0" smtClean="0">
                <a:solidFill>
                  <a:srgbClr val="00B050"/>
                </a:solidFill>
              </a:rPr>
              <a:t>From section</a:t>
            </a:r>
          </a:p>
          <a:p>
            <a:pPr lvl="2">
              <a:buNone/>
            </a:pPr>
            <a:r>
              <a:rPr lang="en-IN" sz="1600" dirty="0" smtClean="0">
                <a:solidFill>
                  <a:srgbClr val="00B050"/>
                </a:solidFill>
              </a:rPr>
              <a:t>Where semester=“fall” and year =2009 and</a:t>
            </a:r>
          </a:p>
          <a:p>
            <a:pPr lvl="2">
              <a:buNone/>
            </a:pPr>
            <a:r>
              <a:rPr lang="en-IN" sz="1600" dirty="0" err="1" smtClean="0">
                <a:solidFill>
                  <a:srgbClr val="00B050"/>
                </a:solidFill>
              </a:rPr>
              <a:t>Course_id</a:t>
            </a:r>
            <a:r>
              <a:rPr lang="en-IN" sz="1600" dirty="0" smtClean="0">
                <a:solidFill>
                  <a:srgbClr val="00B050"/>
                </a:solidFill>
              </a:rPr>
              <a:t> in ( select </a:t>
            </a:r>
            <a:r>
              <a:rPr lang="en-IN" sz="1600" dirty="0" err="1" smtClean="0">
                <a:solidFill>
                  <a:srgbClr val="00B050"/>
                </a:solidFill>
              </a:rPr>
              <a:t>course_id</a:t>
            </a:r>
            <a:endParaRPr lang="en-IN" sz="1600" dirty="0" smtClean="0">
              <a:solidFill>
                <a:srgbClr val="00B050"/>
              </a:solidFill>
            </a:endParaRPr>
          </a:p>
          <a:p>
            <a:pPr lvl="7">
              <a:buNone/>
            </a:pPr>
            <a:r>
              <a:rPr lang="en-IN" sz="1600" dirty="0" smtClean="0">
                <a:solidFill>
                  <a:srgbClr val="00B050"/>
                </a:solidFill>
              </a:rPr>
              <a:t>From section </a:t>
            </a:r>
          </a:p>
          <a:p>
            <a:pPr lvl="7">
              <a:buNone/>
            </a:pPr>
            <a:r>
              <a:rPr lang="en-IN" sz="1600" dirty="0" smtClean="0">
                <a:solidFill>
                  <a:srgbClr val="00B050"/>
                </a:solidFill>
              </a:rPr>
              <a:t>Where semester =‘spring’ and year=2010);</a:t>
            </a:r>
          </a:p>
          <a:p>
            <a:pPr lvl="2"/>
            <a:endParaRPr lang="en-IN" sz="1600" dirty="0" smtClean="0"/>
          </a:p>
          <a:p>
            <a:pPr lvl="1"/>
            <a:r>
              <a:rPr lang="en-IN" sz="1600" dirty="0" err="1" smtClean="0"/>
              <a:t>Sql</a:t>
            </a:r>
            <a:r>
              <a:rPr lang="en-IN" sz="1600" dirty="0" smtClean="0"/>
              <a:t> also allows &lt;some, &lt;=some, &gt;=some, =some, &lt;&gt;some comparisons.</a:t>
            </a:r>
          </a:p>
          <a:p>
            <a:pPr lvl="1"/>
            <a:r>
              <a:rPr lang="en-IN" sz="1600" dirty="0" smtClean="0"/>
              <a:t>=some is identical to in</a:t>
            </a:r>
          </a:p>
          <a:p>
            <a:pPr lvl="1"/>
            <a:r>
              <a:rPr lang="en-IN" sz="1600" dirty="0" smtClean="0"/>
              <a:t>&lt;&gt; some is identical to not in</a:t>
            </a:r>
          </a:p>
          <a:p>
            <a:pPr lvl="2">
              <a:buNone/>
            </a:pPr>
            <a:r>
              <a:rPr lang="en-IN" sz="1600" dirty="0" smtClean="0">
                <a:solidFill>
                  <a:srgbClr val="00B050"/>
                </a:solidFill>
              </a:rPr>
              <a:t>x</a:t>
            </a:r>
          </a:p>
          <a:p>
            <a:pPr lvl="7">
              <a:buNone/>
            </a:pPr>
            <a:endParaRPr lang="en-IN" sz="1600" dirty="0" smtClean="0">
              <a:solidFill>
                <a:srgbClr val="00B05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r>
              <a:rPr lang="en-IN" dirty="0" smtClean="0"/>
              <a:t>More...</a:t>
            </a:r>
            <a:endParaRPr lang="en-US" dirty="0"/>
          </a:p>
        </p:txBody>
      </p:sp>
      <p:sp>
        <p:nvSpPr>
          <p:cNvPr id="3" name="Content Placeholder 2"/>
          <p:cNvSpPr>
            <a:spLocks noGrp="1"/>
          </p:cNvSpPr>
          <p:nvPr>
            <p:ph idx="1"/>
          </p:nvPr>
        </p:nvSpPr>
        <p:spPr>
          <a:xfrm>
            <a:off x="304800" y="838200"/>
            <a:ext cx="8229600" cy="6019800"/>
          </a:xfrm>
        </p:spPr>
        <p:txBody>
          <a:bodyPr>
            <a:noAutofit/>
          </a:bodyPr>
          <a:lstStyle/>
          <a:p>
            <a:r>
              <a:rPr lang="en-IN" sz="1800" dirty="0" smtClean="0"/>
              <a:t>Instructor names whose salary is greater than the salary of all instructors in bio. Dept.</a:t>
            </a:r>
          </a:p>
          <a:p>
            <a:pPr lvl="1">
              <a:buNone/>
            </a:pPr>
            <a:r>
              <a:rPr lang="en-IN" sz="1800" dirty="0" smtClean="0">
                <a:solidFill>
                  <a:srgbClr val="00B050"/>
                </a:solidFill>
              </a:rPr>
              <a:t>Select name</a:t>
            </a:r>
          </a:p>
          <a:p>
            <a:pPr lvl="1">
              <a:buNone/>
            </a:pPr>
            <a:r>
              <a:rPr lang="en-IN" sz="1800" dirty="0" smtClean="0">
                <a:solidFill>
                  <a:srgbClr val="00B050"/>
                </a:solidFill>
              </a:rPr>
              <a:t>From instructor</a:t>
            </a:r>
          </a:p>
          <a:p>
            <a:pPr lvl="1">
              <a:buNone/>
            </a:pPr>
            <a:r>
              <a:rPr lang="en-IN" sz="1800" dirty="0" smtClean="0">
                <a:solidFill>
                  <a:srgbClr val="00B050"/>
                </a:solidFill>
              </a:rPr>
              <a:t>Where salary &gt; all( select salary</a:t>
            </a:r>
          </a:p>
          <a:p>
            <a:pPr lvl="7">
              <a:buNone/>
            </a:pPr>
            <a:r>
              <a:rPr lang="en-IN" sz="1800" dirty="0" smtClean="0">
                <a:solidFill>
                  <a:srgbClr val="00B050"/>
                </a:solidFill>
              </a:rPr>
              <a:t>From instructor</a:t>
            </a:r>
          </a:p>
          <a:p>
            <a:pPr lvl="7">
              <a:buNone/>
            </a:pPr>
            <a:r>
              <a:rPr lang="en-IN" sz="1800" dirty="0" smtClean="0">
                <a:solidFill>
                  <a:srgbClr val="00B050"/>
                </a:solidFill>
              </a:rPr>
              <a:t>Where </a:t>
            </a:r>
            <a:r>
              <a:rPr lang="en-IN" sz="1800" dirty="0" err="1" smtClean="0">
                <a:solidFill>
                  <a:srgbClr val="00B050"/>
                </a:solidFill>
              </a:rPr>
              <a:t>dept_name</a:t>
            </a:r>
            <a:r>
              <a:rPr lang="en-IN" sz="1800" dirty="0" smtClean="0">
                <a:solidFill>
                  <a:srgbClr val="00B050"/>
                </a:solidFill>
              </a:rPr>
              <a:t>=‘biology’);</a:t>
            </a:r>
            <a:endParaRPr lang="en-US" sz="1800" dirty="0" smtClean="0">
              <a:solidFill>
                <a:srgbClr val="00B050"/>
              </a:solidFill>
            </a:endParaRPr>
          </a:p>
          <a:p>
            <a:pPr lvl="1"/>
            <a:endParaRPr lang="en-IN" sz="1800" dirty="0" smtClean="0"/>
          </a:p>
          <a:p>
            <a:r>
              <a:rPr lang="en-IN" sz="1800" dirty="0" err="1" smtClean="0"/>
              <a:t>Sql</a:t>
            </a:r>
            <a:r>
              <a:rPr lang="en-IN" sz="1800" dirty="0" smtClean="0"/>
              <a:t> also allows &lt;all, &gt;all, &lt;=all, &gt;=all, =all, &lt;&gt;all</a:t>
            </a:r>
          </a:p>
          <a:p>
            <a:r>
              <a:rPr lang="en-IN" sz="1800" dirty="0" smtClean="0"/>
              <a:t>Find depts. For which avg. Salary is greater than or equal to all avg. salaries:</a:t>
            </a:r>
          </a:p>
          <a:p>
            <a:pPr lvl="1">
              <a:buNone/>
            </a:pPr>
            <a:r>
              <a:rPr lang="en-IN" sz="1800" dirty="0" smtClean="0">
                <a:solidFill>
                  <a:srgbClr val="00B050"/>
                </a:solidFill>
              </a:rPr>
              <a:t>Select </a:t>
            </a:r>
            <a:r>
              <a:rPr lang="en-IN" sz="1800" dirty="0" err="1" smtClean="0">
                <a:solidFill>
                  <a:srgbClr val="00B050"/>
                </a:solidFill>
              </a:rPr>
              <a:t>dept_name</a:t>
            </a:r>
            <a:endParaRPr lang="en-IN" sz="1800" dirty="0" smtClean="0">
              <a:solidFill>
                <a:srgbClr val="00B050"/>
              </a:solidFill>
            </a:endParaRPr>
          </a:p>
          <a:p>
            <a:pPr lvl="1">
              <a:buNone/>
            </a:pPr>
            <a:r>
              <a:rPr lang="en-IN" sz="1800" dirty="0" smtClean="0">
                <a:solidFill>
                  <a:srgbClr val="00B050"/>
                </a:solidFill>
              </a:rPr>
              <a:t>From instructor</a:t>
            </a:r>
          </a:p>
          <a:p>
            <a:pPr lvl="1">
              <a:buNone/>
            </a:pPr>
            <a:r>
              <a:rPr lang="en-IN" sz="1800" dirty="0" smtClean="0">
                <a:solidFill>
                  <a:srgbClr val="00B050"/>
                </a:solidFill>
              </a:rPr>
              <a:t>Group by </a:t>
            </a:r>
            <a:r>
              <a:rPr lang="en-IN" sz="1800" dirty="0" err="1" smtClean="0">
                <a:solidFill>
                  <a:srgbClr val="00B050"/>
                </a:solidFill>
              </a:rPr>
              <a:t>dept_name</a:t>
            </a:r>
            <a:endParaRPr lang="en-IN" sz="1800" dirty="0" smtClean="0">
              <a:solidFill>
                <a:srgbClr val="00B050"/>
              </a:solidFill>
            </a:endParaRPr>
          </a:p>
          <a:p>
            <a:pPr lvl="1">
              <a:buNone/>
            </a:pPr>
            <a:r>
              <a:rPr lang="en-IN" sz="1800" dirty="0" smtClean="0">
                <a:solidFill>
                  <a:srgbClr val="00B050"/>
                </a:solidFill>
              </a:rPr>
              <a:t>Having </a:t>
            </a:r>
            <a:r>
              <a:rPr lang="en-IN" sz="1800" dirty="0" err="1" smtClean="0">
                <a:solidFill>
                  <a:srgbClr val="00B050"/>
                </a:solidFill>
              </a:rPr>
              <a:t>avg</a:t>
            </a:r>
            <a:r>
              <a:rPr lang="en-IN" sz="1800" dirty="0" smtClean="0">
                <a:solidFill>
                  <a:srgbClr val="00B050"/>
                </a:solidFill>
              </a:rPr>
              <a:t>(salary) &gt;= all ( select </a:t>
            </a:r>
            <a:r>
              <a:rPr lang="en-IN" sz="1800" dirty="0" err="1" smtClean="0">
                <a:solidFill>
                  <a:srgbClr val="00B050"/>
                </a:solidFill>
              </a:rPr>
              <a:t>avg</a:t>
            </a:r>
            <a:r>
              <a:rPr lang="en-IN" sz="1800" dirty="0" smtClean="0">
                <a:solidFill>
                  <a:srgbClr val="00B050"/>
                </a:solidFill>
              </a:rPr>
              <a:t>(salary)</a:t>
            </a:r>
          </a:p>
          <a:p>
            <a:pPr lvl="5">
              <a:buNone/>
            </a:pPr>
            <a:r>
              <a:rPr lang="en-IN" sz="1800" dirty="0" smtClean="0">
                <a:solidFill>
                  <a:srgbClr val="00B050"/>
                </a:solidFill>
              </a:rPr>
              <a:t>From instructor</a:t>
            </a:r>
          </a:p>
          <a:p>
            <a:pPr lvl="5">
              <a:buNone/>
            </a:pPr>
            <a:r>
              <a:rPr lang="en-IN" sz="1800" dirty="0" smtClean="0">
                <a:solidFill>
                  <a:srgbClr val="00B050"/>
                </a:solidFill>
              </a:rPr>
              <a:t>Group by </a:t>
            </a:r>
            <a:r>
              <a:rPr lang="en-IN" sz="1800" dirty="0" err="1" smtClean="0">
                <a:solidFill>
                  <a:srgbClr val="00B050"/>
                </a:solidFill>
              </a:rPr>
              <a:t>dept_name</a:t>
            </a:r>
            <a:r>
              <a:rPr lang="en-IN" sz="1800" dirty="0" smtClean="0">
                <a:solidFill>
                  <a:srgbClr val="00B050"/>
                </a:solidFill>
              </a:rPr>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Test for empty relations</a:t>
            </a:r>
            <a:endParaRPr lang="en-US" dirty="0"/>
          </a:p>
        </p:txBody>
      </p:sp>
      <p:sp>
        <p:nvSpPr>
          <p:cNvPr id="3" name="Content Placeholder 2"/>
          <p:cNvSpPr>
            <a:spLocks noGrp="1"/>
          </p:cNvSpPr>
          <p:nvPr>
            <p:ph idx="1"/>
          </p:nvPr>
        </p:nvSpPr>
        <p:spPr/>
        <p:txBody>
          <a:bodyPr>
            <a:normAutofit/>
          </a:bodyPr>
          <a:lstStyle/>
          <a:p>
            <a:r>
              <a:rPr lang="en-IN" sz="2000" dirty="0" smtClean="0"/>
              <a:t> a query that uses a correlation name from an outer query is called correlation query</a:t>
            </a:r>
          </a:p>
          <a:p>
            <a:pPr>
              <a:buNone/>
            </a:pPr>
            <a:r>
              <a:rPr lang="en-IN" sz="2000" dirty="0" smtClean="0">
                <a:solidFill>
                  <a:srgbClr val="00B050"/>
                </a:solidFill>
              </a:rPr>
              <a:t>Select </a:t>
            </a:r>
            <a:r>
              <a:rPr lang="en-IN" sz="2000" dirty="0" err="1" smtClean="0">
                <a:solidFill>
                  <a:srgbClr val="00B050"/>
                </a:solidFill>
              </a:rPr>
              <a:t>course_id</a:t>
            </a:r>
            <a:endParaRPr lang="en-IN" sz="2000" dirty="0" smtClean="0">
              <a:solidFill>
                <a:srgbClr val="00B050"/>
              </a:solidFill>
            </a:endParaRPr>
          </a:p>
          <a:p>
            <a:pPr>
              <a:buNone/>
            </a:pPr>
            <a:r>
              <a:rPr lang="en-IN" sz="2000" dirty="0" smtClean="0">
                <a:solidFill>
                  <a:srgbClr val="00B050"/>
                </a:solidFill>
              </a:rPr>
              <a:t>From section as S</a:t>
            </a:r>
          </a:p>
          <a:p>
            <a:pPr>
              <a:buNone/>
            </a:pPr>
            <a:r>
              <a:rPr lang="en-IN" sz="2000" dirty="0" smtClean="0">
                <a:solidFill>
                  <a:srgbClr val="00B050"/>
                </a:solidFill>
              </a:rPr>
              <a:t>Where semester=“fall” and year =2009</a:t>
            </a:r>
          </a:p>
          <a:p>
            <a:pPr lvl="1">
              <a:buNone/>
            </a:pPr>
            <a:r>
              <a:rPr lang="en-IN" sz="2000" dirty="0" smtClean="0">
                <a:solidFill>
                  <a:srgbClr val="00B050"/>
                </a:solidFill>
              </a:rPr>
              <a:t>Exists (select*</a:t>
            </a:r>
          </a:p>
          <a:p>
            <a:pPr lvl="3">
              <a:buNone/>
            </a:pPr>
            <a:r>
              <a:rPr lang="en-IN" dirty="0" smtClean="0">
                <a:solidFill>
                  <a:srgbClr val="00B050"/>
                </a:solidFill>
              </a:rPr>
              <a:t>From section as T</a:t>
            </a:r>
            <a:endParaRPr lang="en-US" dirty="0" smtClean="0">
              <a:solidFill>
                <a:srgbClr val="00B050"/>
              </a:solidFill>
            </a:endParaRPr>
          </a:p>
          <a:p>
            <a:pPr lvl="3">
              <a:buNone/>
            </a:pPr>
            <a:r>
              <a:rPr lang="en-IN" dirty="0" smtClean="0">
                <a:solidFill>
                  <a:srgbClr val="00B050"/>
                </a:solidFill>
              </a:rPr>
              <a:t>Where semester=“spring” and year= 2010 and </a:t>
            </a:r>
          </a:p>
          <a:p>
            <a:pPr lvl="3">
              <a:buNone/>
            </a:pPr>
            <a:r>
              <a:rPr lang="en-IN" dirty="0" err="1" smtClean="0">
                <a:solidFill>
                  <a:srgbClr val="00B050"/>
                </a:solidFill>
              </a:rPr>
              <a:t>S.course_id</a:t>
            </a:r>
            <a:r>
              <a:rPr lang="en-IN" dirty="0" smtClean="0">
                <a:solidFill>
                  <a:srgbClr val="00B050"/>
                </a:solidFill>
              </a:rPr>
              <a:t>= </a:t>
            </a:r>
            <a:r>
              <a:rPr lang="en-IN" dirty="0" err="1" smtClean="0">
                <a:solidFill>
                  <a:srgbClr val="00B050"/>
                </a:solidFill>
              </a:rPr>
              <a:t>T.course_id</a:t>
            </a:r>
            <a:r>
              <a:rPr lang="en-IN" dirty="0" smtClean="0">
                <a:solidFill>
                  <a:srgbClr val="00B050"/>
                </a:solidFill>
              </a:rPr>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Test for absence of duplicate </a:t>
            </a:r>
            <a:r>
              <a:rPr lang="en-IN" dirty="0" err="1" smtClean="0"/>
              <a:t>tuples</a:t>
            </a:r>
            <a:endParaRPr lang="en-US" dirty="0"/>
          </a:p>
        </p:txBody>
      </p:sp>
      <p:sp>
        <p:nvSpPr>
          <p:cNvPr id="3" name="Content Placeholder 2"/>
          <p:cNvSpPr>
            <a:spLocks noGrp="1"/>
          </p:cNvSpPr>
          <p:nvPr>
            <p:ph idx="1"/>
          </p:nvPr>
        </p:nvSpPr>
        <p:spPr/>
        <p:txBody>
          <a:bodyPr>
            <a:normAutofit fontScale="70000" lnSpcReduction="20000"/>
          </a:bodyPr>
          <a:lstStyle/>
          <a:p>
            <a:r>
              <a:rPr lang="en-IN" dirty="0" err="1" smtClean="0"/>
              <a:t>Sql</a:t>
            </a:r>
            <a:r>
              <a:rPr lang="en-IN" dirty="0" smtClean="0"/>
              <a:t> has a </a:t>
            </a:r>
            <a:r>
              <a:rPr lang="en-IN" dirty="0" err="1" smtClean="0"/>
              <a:t>boolean</a:t>
            </a:r>
            <a:r>
              <a:rPr lang="en-IN" dirty="0" smtClean="0"/>
              <a:t> function for testing whether a </a:t>
            </a:r>
            <a:r>
              <a:rPr lang="en-IN" dirty="0" err="1" smtClean="0"/>
              <a:t>subquery</a:t>
            </a:r>
            <a:r>
              <a:rPr lang="en-IN" dirty="0" smtClean="0"/>
              <a:t> has duplicate </a:t>
            </a:r>
            <a:r>
              <a:rPr lang="en-IN" dirty="0" err="1" smtClean="0"/>
              <a:t>tuples</a:t>
            </a:r>
            <a:r>
              <a:rPr lang="en-IN" dirty="0" smtClean="0"/>
              <a:t> in its result.</a:t>
            </a:r>
          </a:p>
          <a:p>
            <a:r>
              <a:rPr lang="en-IN" dirty="0" smtClean="0"/>
              <a:t>Find all courses offered at most once in 2009.</a:t>
            </a:r>
          </a:p>
          <a:p>
            <a:pPr lvl="1">
              <a:buNone/>
            </a:pPr>
            <a:r>
              <a:rPr lang="en-IN" sz="2400" dirty="0" smtClean="0">
                <a:solidFill>
                  <a:srgbClr val="00B050"/>
                </a:solidFill>
              </a:rPr>
              <a:t>Select </a:t>
            </a:r>
            <a:r>
              <a:rPr lang="en-IN" sz="2400" dirty="0" err="1" smtClean="0">
                <a:solidFill>
                  <a:srgbClr val="00B050"/>
                </a:solidFill>
              </a:rPr>
              <a:t>T.course_id</a:t>
            </a:r>
            <a:endParaRPr lang="en-IN" sz="2400" dirty="0" smtClean="0">
              <a:solidFill>
                <a:srgbClr val="00B050"/>
              </a:solidFill>
            </a:endParaRPr>
          </a:p>
          <a:p>
            <a:pPr lvl="1">
              <a:buNone/>
            </a:pPr>
            <a:r>
              <a:rPr lang="en-IN" sz="2400" dirty="0" smtClean="0">
                <a:solidFill>
                  <a:srgbClr val="00B050"/>
                </a:solidFill>
              </a:rPr>
              <a:t>From course as T</a:t>
            </a:r>
          </a:p>
          <a:p>
            <a:pPr lvl="1">
              <a:buNone/>
            </a:pPr>
            <a:r>
              <a:rPr lang="en-IN" sz="2400" dirty="0" smtClean="0">
                <a:solidFill>
                  <a:srgbClr val="00B050"/>
                </a:solidFill>
              </a:rPr>
              <a:t>Where unique( select </a:t>
            </a:r>
            <a:r>
              <a:rPr lang="en-IN" sz="2400" dirty="0" err="1" smtClean="0">
                <a:solidFill>
                  <a:srgbClr val="00B050"/>
                </a:solidFill>
              </a:rPr>
              <a:t>R.course_id</a:t>
            </a:r>
            <a:endParaRPr lang="en-IN" sz="2400" dirty="0" smtClean="0">
              <a:solidFill>
                <a:srgbClr val="00B050"/>
              </a:solidFill>
            </a:endParaRPr>
          </a:p>
          <a:p>
            <a:pPr lvl="3">
              <a:buNone/>
            </a:pPr>
            <a:r>
              <a:rPr lang="en-IN" sz="2400" dirty="0" smtClean="0">
                <a:solidFill>
                  <a:srgbClr val="00B050"/>
                </a:solidFill>
              </a:rPr>
              <a:t>From section as R</a:t>
            </a:r>
          </a:p>
          <a:p>
            <a:pPr lvl="3">
              <a:buNone/>
            </a:pPr>
            <a:r>
              <a:rPr lang="en-IN" sz="2400" dirty="0" smtClean="0">
                <a:solidFill>
                  <a:srgbClr val="00B050"/>
                </a:solidFill>
              </a:rPr>
              <a:t>Where </a:t>
            </a:r>
            <a:r>
              <a:rPr lang="en-IN" sz="2400" dirty="0" err="1" smtClean="0">
                <a:solidFill>
                  <a:srgbClr val="00B050"/>
                </a:solidFill>
              </a:rPr>
              <a:t>T.course_id</a:t>
            </a:r>
            <a:r>
              <a:rPr lang="en-IN" sz="2400" dirty="0" smtClean="0">
                <a:solidFill>
                  <a:srgbClr val="00B050"/>
                </a:solidFill>
              </a:rPr>
              <a:t> = </a:t>
            </a:r>
            <a:r>
              <a:rPr lang="en-IN" sz="2400" dirty="0" err="1" smtClean="0">
                <a:solidFill>
                  <a:srgbClr val="00B050"/>
                </a:solidFill>
              </a:rPr>
              <a:t>R.course_id</a:t>
            </a:r>
            <a:r>
              <a:rPr lang="en-IN" sz="2400" dirty="0" smtClean="0">
                <a:solidFill>
                  <a:srgbClr val="00B050"/>
                </a:solidFill>
              </a:rPr>
              <a:t> and </a:t>
            </a:r>
            <a:r>
              <a:rPr lang="en-US" sz="2400" dirty="0" err="1" smtClean="0">
                <a:solidFill>
                  <a:srgbClr val="00B050"/>
                </a:solidFill>
              </a:rPr>
              <a:t>R.year</a:t>
            </a:r>
            <a:r>
              <a:rPr lang="en-US" sz="2400" dirty="0" smtClean="0">
                <a:solidFill>
                  <a:srgbClr val="00B050"/>
                </a:solidFill>
              </a:rPr>
              <a:t>= 2009);</a:t>
            </a:r>
            <a:endParaRPr lang="en-IN" sz="2400" dirty="0" smtClean="0">
              <a:solidFill>
                <a:srgbClr val="00B050"/>
              </a:solidFill>
            </a:endParaRPr>
          </a:p>
          <a:p>
            <a:pPr lvl="1"/>
            <a:endParaRPr lang="en-IN" dirty="0" smtClean="0"/>
          </a:p>
          <a:p>
            <a:r>
              <a:rPr lang="en-IN" dirty="0" smtClean="0"/>
              <a:t>Find all courses that were offered at least twice.</a:t>
            </a:r>
          </a:p>
          <a:p>
            <a:pPr lvl="1">
              <a:buNone/>
            </a:pPr>
            <a:r>
              <a:rPr lang="en-IN" sz="2400" dirty="0" smtClean="0">
                <a:solidFill>
                  <a:srgbClr val="00B050"/>
                </a:solidFill>
              </a:rPr>
              <a:t>Select </a:t>
            </a:r>
            <a:r>
              <a:rPr lang="en-IN" sz="2400" dirty="0" err="1" smtClean="0">
                <a:solidFill>
                  <a:srgbClr val="00B050"/>
                </a:solidFill>
              </a:rPr>
              <a:t>T.course_id</a:t>
            </a:r>
            <a:endParaRPr lang="en-IN" sz="2400" dirty="0" smtClean="0">
              <a:solidFill>
                <a:srgbClr val="00B050"/>
              </a:solidFill>
            </a:endParaRPr>
          </a:p>
          <a:p>
            <a:pPr lvl="1">
              <a:buNone/>
            </a:pPr>
            <a:r>
              <a:rPr lang="en-IN" sz="2400" dirty="0" smtClean="0">
                <a:solidFill>
                  <a:srgbClr val="00B050"/>
                </a:solidFill>
              </a:rPr>
              <a:t>From course as T</a:t>
            </a:r>
          </a:p>
          <a:p>
            <a:pPr lvl="1">
              <a:buNone/>
            </a:pPr>
            <a:r>
              <a:rPr lang="en-IN" sz="2400" dirty="0" smtClean="0">
                <a:solidFill>
                  <a:srgbClr val="00B050"/>
                </a:solidFill>
              </a:rPr>
              <a:t>Where not unique( select </a:t>
            </a:r>
            <a:r>
              <a:rPr lang="en-IN" sz="2400" dirty="0" err="1" smtClean="0">
                <a:solidFill>
                  <a:srgbClr val="00B050"/>
                </a:solidFill>
              </a:rPr>
              <a:t>R.course_id</a:t>
            </a:r>
            <a:endParaRPr lang="en-IN" sz="2400" dirty="0" smtClean="0">
              <a:solidFill>
                <a:srgbClr val="00B050"/>
              </a:solidFill>
            </a:endParaRPr>
          </a:p>
          <a:p>
            <a:pPr lvl="3">
              <a:buNone/>
            </a:pPr>
            <a:r>
              <a:rPr lang="en-IN" sz="2400" dirty="0" smtClean="0">
                <a:solidFill>
                  <a:srgbClr val="00B050"/>
                </a:solidFill>
              </a:rPr>
              <a:t>From section as R</a:t>
            </a:r>
          </a:p>
          <a:p>
            <a:pPr lvl="3">
              <a:buNone/>
            </a:pPr>
            <a:r>
              <a:rPr lang="en-IN" sz="2400" dirty="0" smtClean="0">
                <a:solidFill>
                  <a:srgbClr val="00B050"/>
                </a:solidFill>
              </a:rPr>
              <a:t>Where </a:t>
            </a:r>
            <a:r>
              <a:rPr lang="en-IN" sz="2400" dirty="0" err="1" smtClean="0">
                <a:solidFill>
                  <a:srgbClr val="00B050"/>
                </a:solidFill>
              </a:rPr>
              <a:t>T.course_id</a:t>
            </a:r>
            <a:r>
              <a:rPr lang="en-IN" sz="2400" dirty="0" smtClean="0">
                <a:solidFill>
                  <a:srgbClr val="00B050"/>
                </a:solidFill>
              </a:rPr>
              <a:t> = </a:t>
            </a:r>
            <a:r>
              <a:rPr lang="en-IN" sz="2400" dirty="0" err="1" smtClean="0">
                <a:solidFill>
                  <a:srgbClr val="00B050"/>
                </a:solidFill>
              </a:rPr>
              <a:t>R.course_id</a:t>
            </a:r>
            <a:r>
              <a:rPr lang="en-IN" sz="2400" dirty="0" smtClean="0">
                <a:solidFill>
                  <a:srgbClr val="00B050"/>
                </a:solidFill>
              </a:rPr>
              <a:t> and </a:t>
            </a:r>
            <a:r>
              <a:rPr lang="en-US" sz="2400" dirty="0" err="1" smtClean="0">
                <a:solidFill>
                  <a:srgbClr val="00B050"/>
                </a:solidFill>
              </a:rPr>
              <a:t>R.year</a:t>
            </a:r>
            <a:r>
              <a:rPr lang="en-US" sz="2400" dirty="0" smtClean="0">
                <a:solidFill>
                  <a:srgbClr val="00B050"/>
                </a:solidFill>
              </a:rPr>
              <a:t>= 2009);</a:t>
            </a:r>
            <a:endParaRPr lang="en-IN" sz="2400" dirty="0" smtClean="0">
              <a:solidFill>
                <a:srgbClr val="00B05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BASIC TYPES</a:t>
            </a:r>
            <a:endParaRPr lang="en-US" dirty="0"/>
          </a:p>
        </p:txBody>
      </p:sp>
      <p:sp>
        <p:nvSpPr>
          <p:cNvPr id="3" name="Content Placeholder 2"/>
          <p:cNvSpPr>
            <a:spLocks noGrp="1"/>
          </p:cNvSpPr>
          <p:nvPr>
            <p:ph idx="1"/>
          </p:nvPr>
        </p:nvSpPr>
        <p:spPr/>
        <p:txBody>
          <a:bodyPr>
            <a:normAutofit fontScale="70000" lnSpcReduction="20000"/>
          </a:bodyPr>
          <a:lstStyle/>
          <a:p>
            <a:r>
              <a:rPr lang="en-IN" dirty="0" smtClean="0"/>
              <a:t>SQL supports a variety of built-in types:- </a:t>
            </a:r>
          </a:p>
          <a:p>
            <a:pPr lvl="1"/>
            <a:r>
              <a:rPr lang="en-IN" dirty="0" smtClean="0"/>
              <a:t>char(n) : a fixed length character string with user-specified length n. </a:t>
            </a:r>
          </a:p>
          <a:p>
            <a:pPr lvl="1"/>
            <a:r>
              <a:rPr lang="en-IN" dirty="0" err="1" smtClean="0"/>
              <a:t>Varchar</a:t>
            </a:r>
            <a:r>
              <a:rPr lang="en-IN" dirty="0" smtClean="0"/>
              <a:t>(n) : a variable-length character string with user-specified maximum length n. </a:t>
            </a:r>
          </a:p>
          <a:p>
            <a:pPr lvl="1"/>
            <a:r>
              <a:rPr lang="en-IN" dirty="0" err="1" smtClean="0"/>
              <a:t>int</a:t>
            </a:r>
            <a:r>
              <a:rPr lang="en-IN" dirty="0" smtClean="0"/>
              <a:t>: an integer ( a finite subset of the integers that is machine dependent). </a:t>
            </a:r>
          </a:p>
          <a:p>
            <a:pPr lvl="1"/>
            <a:r>
              <a:rPr lang="en-IN" dirty="0" err="1" smtClean="0"/>
              <a:t>smallint</a:t>
            </a:r>
            <a:r>
              <a:rPr lang="en-IN" dirty="0" smtClean="0"/>
              <a:t> : a small integer( machine dependent subset of the integer type)</a:t>
            </a:r>
          </a:p>
          <a:p>
            <a:pPr lvl="1"/>
            <a:r>
              <a:rPr lang="en-IN" dirty="0" smtClean="0"/>
              <a:t>Numeric(</a:t>
            </a:r>
            <a:r>
              <a:rPr lang="en-IN" dirty="0" err="1" smtClean="0"/>
              <a:t>p,d</a:t>
            </a:r>
            <a:r>
              <a:rPr lang="en-IN" dirty="0" smtClean="0"/>
              <a:t>): a fixed-point number with user-specified precision. The number consists of p digits(plus a sign) , and d of the p digits are to the right of the decimal point. Numeric(3,1) allows 44.5 to be stored exactly,</a:t>
            </a:r>
          </a:p>
          <a:p>
            <a:pPr lvl="1"/>
            <a:r>
              <a:rPr lang="en-IN" dirty="0" smtClean="0"/>
              <a:t>real, double precision : floating point &amp; double precision floating point numbers with machine-dependent precision.</a:t>
            </a:r>
          </a:p>
          <a:p>
            <a:pPr lvl="1"/>
            <a:r>
              <a:rPr lang="en-IN" dirty="0" smtClean="0"/>
              <a:t>float(n): a floating-point no. </a:t>
            </a:r>
            <a:r>
              <a:rPr lang="en-IN" smtClean="0"/>
              <a:t>With precision of at least n-digits. </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IN" dirty="0" err="1" smtClean="0"/>
              <a:t>Subqueries</a:t>
            </a:r>
            <a:r>
              <a:rPr lang="en-IN" dirty="0" smtClean="0"/>
              <a:t> in the from clause</a:t>
            </a:r>
            <a:endParaRPr lang="en-US" dirty="0"/>
          </a:p>
        </p:txBody>
      </p:sp>
      <p:sp>
        <p:nvSpPr>
          <p:cNvPr id="3" name="Content Placeholder 2"/>
          <p:cNvSpPr>
            <a:spLocks noGrp="1"/>
          </p:cNvSpPr>
          <p:nvPr>
            <p:ph idx="1"/>
          </p:nvPr>
        </p:nvSpPr>
        <p:spPr>
          <a:xfrm>
            <a:off x="457200" y="838200"/>
            <a:ext cx="8229600" cy="5287963"/>
          </a:xfrm>
        </p:spPr>
        <p:txBody>
          <a:bodyPr/>
          <a:lstStyle/>
          <a:p>
            <a:r>
              <a:rPr lang="en-IN" dirty="0" smtClean="0"/>
              <a:t>Find avg. Instructors’ salaries of those departments where the avg. Salary is greater than 40000.</a:t>
            </a:r>
          </a:p>
          <a:p>
            <a:pPr lvl="1">
              <a:buNone/>
            </a:pPr>
            <a:r>
              <a:rPr lang="en-IN" sz="2000" dirty="0" smtClean="0">
                <a:solidFill>
                  <a:srgbClr val="00B050"/>
                </a:solidFill>
              </a:rPr>
              <a:t>Select </a:t>
            </a:r>
            <a:r>
              <a:rPr lang="en-IN" sz="2000" dirty="0" err="1" smtClean="0">
                <a:solidFill>
                  <a:srgbClr val="00B050"/>
                </a:solidFill>
              </a:rPr>
              <a:t>dept_name</a:t>
            </a:r>
            <a:r>
              <a:rPr lang="en-IN" sz="2000" dirty="0" smtClean="0">
                <a:solidFill>
                  <a:srgbClr val="00B050"/>
                </a:solidFill>
              </a:rPr>
              <a:t>, </a:t>
            </a:r>
            <a:r>
              <a:rPr lang="en-IN" sz="2000" dirty="0" err="1" smtClean="0">
                <a:solidFill>
                  <a:srgbClr val="00B050"/>
                </a:solidFill>
              </a:rPr>
              <a:t>avg_salary</a:t>
            </a:r>
            <a:endParaRPr lang="en-IN" sz="2000" dirty="0" smtClean="0">
              <a:solidFill>
                <a:srgbClr val="00B050"/>
              </a:solidFill>
            </a:endParaRPr>
          </a:p>
          <a:p>
            <a:pPr lvl="1">
              <a:buNone/>
            </a:pPr>
            <a:r>
              <a:rPr lang="en-IN" sz="2000" dirty="0" smtClean="0">
                <a:solidFill>
                  <a:srgbClr val="00B050"/>
                </a:solidFill>
              </a:rPr>
              <a:t>From ( select </a:t>
            </a:r>
            <a:r>
              <a:rPr lang="en-IN" sz="2000" dirty="0" err="1" smtClean="0">
                <a:solidFill>
                  <a:srgbClr val="00B050"/>
                </a:solidFill>
              </a:rPr>
              <a:t>dept_name</a:t>
            </a:r>
            <a:r>
              <a:rPr lang="en-IN" sz="2000" dirty="0" smtClean="0">
                <a:solidFill>
                  <a:srgbClr val="00B050"/>
                </a:solidFill>
              </a:rPr>
              <a:t>, </a:t>
            </a:r>
            <a:r>
              <a:rPr lang="en-IN" sz="2000" dirty="0" err="1" smtClean="0">
                <a:solidFill>
                  <a:srgbClr val="00B050"/>
                </a:solidFill>
              </a:rPr>
              <a:t>avg</a:t>
            </a:r>
            <a:r>
              <a:rPr lang="en-IN" sz="2000" dirty="0" smtClean="0">
                <a:solidFill>
                  <a:srgbClr val="00B050"/>
                </a:solidFill>
              </a:rPr>
              <a:t>(salary) as </a:t>
            </a:r>
            <a:r>
              <a:rPr lang="en-IN" sz="2000" dirty="0" err="1" smtClean="0">
                <a:solidFill>
                  <a:srgbClr val="00B050"/>
                </a:solidFill>
              </a:rPr>
              <a:t>avg_salary</a:t>
            </a:r>
            <a:endParaRPr lang="en-IN" sz="2000" dirty="0" smtClean="0">
              <a:solidFill>
                <a:srgbClr val="00B050"/>
              </a:solidFill>
            </a:endParaRPr>
          </a:p>
          <a:p>
            <a:pPr lvl="2">
              <a:buNone/>
            </a:pPr>
            <a:r>
              <a:rPr lang="en-IN" sz="2000" dirty="0" smtClean="0">
                <a:solidFill>
                  <a:srgbClr val="00B050"/>
                </a:solidFill>
              </a:rPr>
              <a:t>From instructor</a:t>
            </a:r>
          </a:p>
          <a:p>
            <a:pPr lvl="2">
              <a:buNone/>
            </a:pPr>
            <a:r>
              <a:rPr lang="en-IN" sz="2000" dirty="0" smtClean="0">
                <a:solidFill>
                  <a:srgbClr val="00B050"/>
                </a:solidFill>
              </a:rPr>
              <a:t>Group by </a:t>
            </a:r>
            <a:r>
              <a:rPr lang="en-IN" sz="2000" dirty="0" err="1" smtClean="0">
                <a:solidFill>
                  <a:srgbClr val="00B050"/>
                </a:solidFill>
              </a:rPr>
              <a:t>dept_name</a:t>
            </a:r>
            <a:r>
              <a:rPr lang="en-IN" sz="2000" dirty="0" smtClean="0">
                <a:solidFill>
                  <a:srgbClr val="00B050"/>
                </a:solidFill>
              </a:rPr>
              <a:t>)</a:t>
            </a:r>
          </a:p>
          <a:p>
            <a:pPr lvl="2">
              <a:buNone/>
            </a:pPr>
            <a:r>
              <a:rPr lang="en-IN" sz="2000" dirty="0" smtClean="0">
                <a:solidFill>
                  <a:srgbClr val="00B050"/>
                </a:solidFill>
              </a:rPr>
              <a:t>Where </a:t>
            </a:r>
            <a:r>
              <a:rPr lang="en-IN" sz="2000" dirty="0" err="1" smtClean="0">
                <a:solidFill>
                  <a:srgbClr val="00B050"/>
                </a:solidFill>
              </a:rPr>
              <a:t>avg_salary</a:t>
            </a:r>
            <a:r>
              <a:rPr lang="en-IN" sz="2000" dirty="0" smtClean="0">
                <a:solidFill>
                  <a:srgbClr val="00B050"/>
                </a:solidFill>
              </a:rPr>
              <a:t> &gt; 40000;</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with clause</a:t>
            </a:r>
            <a:endParaRPr lang="en-US" dirty="0"/>
          </a:p>
        </p:txBody>
      </p:sp>
      <p:sp>
        <p:nvSpPr>
          <p:cNvPr id="3" name="Content Placeholder 2"/>
          <p:cNvSpPr>
            <a:spLocks noGrp="1"/>
          </p:cNvSpPr>
          <p:nvPr>
            <p:ph idx="1"/>
          </p:nvPr>
        </p:nvSpPr>
        <p:spPr/>
        <p:txBody>
          <a:bodyPr>
            <a:normAutofit fontScale="92500" lnSpcReduction="10000"/>
          </a:bodyPr>
          <a:lstStyle/>
          <a:p>
            <a:r>
              <a:rPr lang="en-IN" dirty="0" smtClean="0"/>
              <a:t>It provides a way of </a:t>
            </a:r>
            <a:r>
              <a:rPr lang="en-IN" dirty="0" err="1" smtClean="0"/>
              <a:t>defiining</a:t>
            </a:r>
            <a:r>
              <a:rPr lang="en-IN" dirty="0" smtClean="0"/>
              <a:t> </a:t>
            </a:r>
            <a:r>
              <a:rPr lang="en-IN" dirty="0" smtClean="0"/>
              <a:t>a temporary relation whose definition is available only to the query in which the with clause occurs.</a:t>
            </a:r>
          </a:p>
          <a:p>
            <a:r>
              <a:rPr lang="en-IN" dirty="0" smtClean="0"/>
              <a:t>Find those departments with maximum budget.</a:t>
            </a:r>
          </a:p>
          <a:p>
            <a:pPr lvl="1"/>
            <a:r>
              <a:rPr lang="en-IN" dirty="0" smtClean="0"/>
              <a:t>With </a:t>
            </a:r>
            <a:r>
              <a:rPr lang="en-IN" dirty="0" err="1" smtClean="0"/>
              <a:t>max_budget</a:t>
            </a:r>
            <a:r>
              <a:rPr lang="en-IN" dirty="0" smtClean="0"/>
              <a:t>(value) as</a:t>
            </a:r>
          </a:p>
          <a:p>
            <a:pPr lvl="2"/>
            <a:r>
              <a:rPr lang="en-IN" dirty="0" smtClean="0"/>
              <a:t>(select max(budget)</a:t>
            </a:r>
          </a:p>
          <a:p>
            <a:pPr lvl="2"/>
            <a:r>
              <a:rPr lang="en-IN" dirty="0" smtClean="0"/>
              <a:t>From department)</a:t>
            </a:r>
          </a:p>
          <a:p>
            <a:pPr lvl="1"/>
            <a:r>
              <a:rPr lang="en-IN" dirty="0" smtClean="0"/>
              <a:t>Select budget</a:t>
            </a:r>
          </a:p>
          <a:p>
            <a:pPr lvl="1"/>
            <a:r>
              <a:rPr lang="en-IN" dirty="0" smtClean="0"/>
              <a:t>From department, </a:t>
            </a:r>
            <a:r>
              <a:rPr lang="en-IN" dirty="0" err="1" smtClean="0"/>
              <a:t>max_budget</a:t>
            </a:r>
            <a:endParaRPr lang="en-IN" dirty="0" smtClean="0"/>
          </a:p>
          <a:p>
            <a:pPr lvl="1"/>
            <a:r>
              <a:rPr lang="en-IN" dirty="0" smtClean="0"/>
              <a:t>Where </a:t>
            </a:r>
            <a:r>
              <a:rPr lang="en-IN" dirty="0" err="1" smtClean="0"/>
              <a:t>department.budget</a:t>
            </a:r>
            <a:r>
              <a:rPr lang="en-IN" dirty="0" smtClean="0"/>
              <a:t> = </a:t>
            </a:r>
            <a:r>
              <a:rPr lang="en-IN" dirty="0" err="1" smtClean="0"/>
              <a:t>max_budget.value</a:t>
            </a:r>
            <a:r>
              <a:rPr lang="en-IN" smtClean="0"/>
              <a:t>;</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Scalar </a:t>
            </a:r>
            <a:r>
              <a:rPr lang="en-IN" dirty="0" err="1" smtClean="0"/>
              <a:t>subqueries</a:t>
            </a:r>
            <a:endParaRPr lang="en-US" dirty="0"/>
          </a:p>
        </p:txBody>
      </p:sp>
      <p:sp>
        <p:nvSpPr>
          <p:cNvPr id="3" name="Content Placeholder 2"/>
          <p:cNvSpPr>
            <a:spLocks noGrp="1"/>
          </p:cNvSpPr>
          <p:nvPr>
            <p:ph idx="1"/>
          </p:nvPr>
        </p:nvSpPr>
        <p:spPr/>
        <p:txBody>
          <a:bodyPr>
            <a:noAutofit/>
          </a:bodyPr>
          <a:lstStyle/>
          <a:p>
            <a:r>
              <a:rPr lang="en-IN" sz="2400" dirty="0" err="1" smtClean="0"/>
              <a:t>Sql</a:t>
            </a:r>
            <a:r>
              <a:rPr lang="en-IN" sz="2400" dirty="0" smtClean="0"/>
              <a:t> allows </a:t>
            </a:r>
            <a:r>
              <a:rPr lang="en-IN" sz="2400" dirty="0" err="1" smtClean="0"/>
              <a:t>subqueries</a:t>
            </a:r>
            <a:r>
              <a:rPr lang="en-IN" sz="2400" dirty="0" smtClean="0"/>
              <a:t> to occur whenever an expression returning a value is permitted, provided the </a:t>
            </a:r>
            <a:r>
              <a:rPr lang="en-IN" sz="2400" dirty="0" err="1" smtClean="0"/>
              <a:t>subquery</a:t>
            </a:r>
            <a:r>
              <a:rPr lang="en-IN" sz="2400" dirty="0" smtClean="0"/>
              <a:t> returns only one </a:t>
            </a:r>
            <a:r>
              <a:rPr lang="en-IN" sz="2400" dirty="0" err="1" smtClean="0"/>
              <a:t>tuple</a:t>
            </a:r>
            <a:r>
              <a:rPr lang="en-IN" sz="2400" dirty="0" smtClean="0"/>
              <a:t> containing a single attribute;</a:t>
            </a:r>
            <a:r>
              <a:rPr lang="en-US" sz="2400" dirty="0" smtClean="0"/>
              <a:t> such </a:t>
            </a:r>
            <a:r>
              <a:rPr lang="en-US" sz="2400" dirty="0" err="1" smtClean="0"/>
              <a:t>subqueries</a:t>
            </a:r>
            <a:r>
              <a:rPr lang="en-US" sz="2400" dirty="0" smtClean="0"/>
              <a:t> are called scalar </a:t>
            </a:r>
            <a:r>
              <a:rPr lang="en-US" sz="2400" dirty="0" err="1" smtClean="0"/>
              <a:t>subqueries</a:t>
            </a:r>
            <a:r>
              <a:rPr lang="en-US" sz="2400" dirty="0" smtClean="0"/>
              <a:t>.</a:t>
            </a:r>
          </a:p>
          <a:p>
            <a:endParaRPr lang="en-US" sz="2400" dirty="0" smtClean="0"/>
          </a:p>
          <a:p>
            <a:pPr lvl="1">
              <a:buNone/>
            </a:pPr>
            <a:r>
              <a:rPr lang="en-IN" sz="2400" dirty="0" smtClean="0">
                <a:solidFill>
                  <a:srgbClr val="00B050"/>
                </a:solidFill>
              </a:rPr>
              <a:t>Select </a:t>
            </a:r>
            <a:r>
              <a:rPr lang="en-IN" sz="2400" dirty="0" err="1" smtClean="0">
                <a:solidFill>
                  <a:srgbClr val="00B050"/>
                </a:solidFill>
              </a:rPr>
              <a:t>dept_name</a:t>
            </a:r>
            <a:endParaRPr lang="en-IN" sz="2400" dirty="0" smtClean="0">
              <a:solidFill>
                <a:srgbClr val="00B050"/>
              </a:solidFill>
            </a:endParaRPr>
          </a:p>
          <a:p>
            <a:pPr lvl="2">
              <a:buNone/>
            </a:pPr>
            <a:r>
              <a:rPr lang="en-IN" dirty="0" smtClean="0">
                <a:solidFill>
                  <a:srgbClr val="00B050"/>
                </a:solidFill>
              </a:rPr>
              <a:t>(select count(*)</a:t>
            </a:r>
          </a:p>
          <a:p>
            <a:pPr lvl="2">
              <a:buNone/>
            </a:pPr>
            <a:r>
              <a:rPr lang="en-IN" dirty="0" smtClean="0">
                <a:solidFill>
                  <a:srgbClr val="00B050"/>
                </a:solidFill>
              </a:rPr>
              <a:t>From instructor</a:t>
            </a:r>
          </a:p>
          <a:p>
            <a:pPr lvl="2">
              <a:buNone/>
            </a:pPr>
            <a:r>
              <a:rPr lang="en-IN" dirty="0" smtClean="0">
                <a:solidFill>
                  <a:srgbClr val="00B050"/>
                </a:solidFill>
              </a:rPr>
              <a:t>Where </a:t>
            </a:r>
            <a:r>
              <a:rPr lang="en-IN" dirty="0" err="1" smtClean="0">
                <a:solidFill>
                  <a:srgbClr val="00B050"/>
                </a:solidFill>
              </a:rPr>
              <a:t>department.dept_name</a:t>
            </a:r>
            <a:r>
              <a:rPr lang="en-IN" dirty="0" smtClean="0">
                <a:solidFill>
                  <a:srgbClr val="00B050"/>
                </a:solidFill>
              </a:rPr>
              <a:t> = </a:t>
            </a:r>
            <a:r>
              <a:rPr lang="en-IN" dirty="0" err="1" smtClean="0">
                <a:solidFill>
                  <a:srgbClr val="00B050"/>
                </a:solidFill>
              </a:rPr>
              <a:t>instructor.dept_name</a:t>
            </a:r>
            <a:r>
              <a:rPr lang="en-IN" dirty="0" smtClean="0">
                <a:solidFill>
                  <a:srgbClr val="00B050"/>
                </a:solidFill>
              </a:rPr>
              <a:t>)</a:t>
            </a:r>
          </a:p>
          <a:p>
            <a:pPr lvl="2">
              <a:buNone/>
            </a:pPr>
            <a:r>
              <a:rPr lang="en-IN" dirty="0" smtClean="0">
                <a:solidFill>
                  <a:srgbClr val="00B050"/>
                </a:solidFill>
              </a:rPr>
              <a:t>As </a:t>
            </a:r>
            <a:r>
              <a:rPr lang="en-IN" dirty="0" err="1" smtClean="0">
                <a:solidFill>
                  <a:srgbClr val="00B050"/>
                </a:solidFill>
              </a:rPr>
              <a:t>num_instructors</a:t>
            </a:r>
            <a:endParaRPr lang="en-IN" dirty="0" smtClean="0">
              <a:solidFill>
                <a:srgbClr val="00B050"/>
              </a:solidFill>
            </a:endParaRPr>
          </a:p>
          <a:p>
            <a:pPr lvl="1">
              <a:buNone/>
            </a:pPr>
            <a:r>
              <a:rPr lang="en-IN" sz="2400" dirty="0" smtClean="0">
                <a:solidFill>
                  <a:srgbClr val="00B050"/>
                </a:solidFill>
              </a:rPr>
              <a:t>From department;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IN" dirty="0" smtClean="0"/>
              <a:t>Modification of database</a:t>
            </a:r>
            <a:endParaRPr lang="en-US" dirty="0"/>
          </a:p>
        </p:txBody>
      </p:sp>
      <p:sp>
        <p:nvSpPr>
          <p:cNvPr id="3" name="Content Placeholder 2"/>
          <p:cNvSpPr>
            <a:spLocks noGrp="1"/>
          </p:cNvSpPr>
          <p:nvPr>
            <p:ph idx="1"/>
          </p:nvPr>
        </p:nvSpPr>
        <p:spPr>
          <a:xfrm>
            <a:off x="457200" y="914400"/>
            <a:ext cx="8229600" cy="5943600"/>
          </a:xfrm>
        </p:spPr>
        <p:txBody>
          <a:bodyPr>
            <a:noAutofit/>
          </a:bodyPr>
          <a:lstStyle/>
          <a:p>
            <a:r>
              <a:rPr lang="en-IN" sz="1400" b="1" u="sng" dirty="0" smtClean="0">
                <a:solidFill>
                  <a:srgbClr val="FF0000"/>
                </a:solidFill>
              </a:rPr>
              <a:t>DELETION</a:t>
            </a:r>
            <a:r>
              <a:rPr lang="en-IN" sz="1400" dirty="0" smtClean="0"/>
              <a:t>: we can only delete whole </a:t>
            </a:r>
            <a:r>
              <a:rPr lang="en-IN" sz="1400" dirty="0" err="1" smtClean="0"/>
              <a:t>tuples</a:t>
            </a:r>
            <a:r>
              <a:rPr lang="en-IN" sz="1400" dirty="0" smtClean="0"/>
              <a:t>; u cant delete values on only particular attributes.</a:t>
            </a:r>
          </a:p>
          <a:p>
            <a:pPr lvl="1"/>
            <a:r>
              <a:rPr lang="en-IN" sz="1400" dirty="0" smtClean="0"/>
              <a:t>Delete from r</a:t>
            </a:r>
          </a:p>
          <a:p>
            <a:pPr lvl="1"/>
            <a:r>
              <a:rPr lang="en-IN" sz="1400" dirty="0" smtClean="0"/>
              <a:t>Where P;</a:t>
            </a:r>
          </a:p>
          <a:p>
            <a:pPr lvl="1"/>
            <a:r>
              <a:rPr lang="en-IN" sz="1400" dirty="0" smtClean="0"/>
              <a:t>Where P is predicate and r is relation</a:t>
            </a:r>
          </a:p>
          <a:p>
            <a:endParaRPr lang="en-IN" sz="1400" dirty="0" smtClean="0"/>
          </a:p>
          <a:p>
            <a:r>
              <a:rPr lang="en-IN" sz="1400" dirty="0" smtClean="0"/>
              <a:t>Where clause can be omitted.</a:t>
            </a:r>
          </a:p>
          <a:p>
            <a:r>
              <a:rPr lang="en-IN" sz="1400" dirty="0" smtClean="0"/>
              <a:t>Operates only on 1 relation at a time.</a:t>
            </a:r>
          </a:p>
          <a:p>
            <a:r>
              <a:rPr lang="en-IN" sz="1400" dirty="0" smtClean="0"/>
              <a:t>Examples:</a:t>
            </a:r>
          </a:p>
          <a:p>
            <a:pPr lvl="1"/>
            <a:r>
              <a:rPr lang="en-IN" sz="1400" dirty="0" smtClean="0">
                <a:solidFill>
                  <a:srgbClr val="00B050"/>
                </a:solidFill>
              </a:rPr>
              <a:t>Delete from instructor</a:t>
            </a:r>
          </a:p>
          <a:p>
            <a:pPr lvl="1"/>
            <a:r>
              <a:rPr lang="en-IN" sz="1400" dirty="0" smtClean="0">
                <a:solidFill>
                  <a:srgbClr val="00B050"/>
                </a:solidFill>
              </a:rPr>
              <a:t>Where </a:t>
            </a:r>
            <a:r>
              <a:rPr lang="en-IN" sz="1400" dirty="0" err="1" smtClean="0">
                <a:solidFill>
                  <a:srgbClr val="00B050"/>
                </a:solidFill>
              </a:rPr>
              <a:t>dept_name</a:t>
            </a:r>
            <a:r>
              <a:rPr lang="en-IN" sz="1400" dirty="0" smtClean="0">
                <a:solidFill>
                  <a:srgbClr val="00B050"/>
                </a:solidFill>
              </a:rPr>
              <a:t> = “finance”;</a:t>
            </a:r>
          </a:p>
          <a:p>
            <a:pPr lvl="1"/>
            <a:endParaRPr lang="en-IN" sz="1400" dirty="0" smtClean="0">
              <a:solidFill>
                <a:srgbClr val="00B050"/>
              </a:solidFill>
            </a:endParaRPr>
          </a:p>
          <a:p>
            <a:pPr lvl="1"/>
            <a:r>
              <a:rPr lang="en-IN" sz="1400" dirty="0" smtClean="0">
                <a:solidFill>
                  <a:srgbClr val="00B050"/>
                </a:solidFill>
              </a:rPr>
              <a:t>Delete from instructor</a:t>
            </a:r>
          </a:p>
          <a:p>
            <a:pPr lvl="1"/>
            <a:r>
              <a:rPr lang="en-IN" sz="1400" dirty="0" smtClean="0">
                <a:solidFill>
                  <a:srgbClr val="00B050"/>
                </a:solidFill>
              </a:rPr>
              <a:t>Where salary between 10000 and 20000;</a:t>
            </a:r>
          </a:p>
          <a:p>
            <a:pPr lvl="1"/>
            <a:endParaRPr lang="en-IN" sz="1400" dirty="0" smtClean="0">
              <a:solidFill>
                <a:srgbClr val="00B050"/>
              </a:solidFill>
            </a:endParaRPr>
          </a:p>
          <a:p>
            <a:pPr lvl="1"/>
            <a:r>
              <a:rPr lang="en-IN" sz="1400" dirty="0" smtClean="0">
                <a:solidFill>
                  <a:srgbClr val="00B050"/>
                </a:solidFill>
              </a:rPr>
              <a:t>Delete from instructor</a:t>
            </a:r>
          </a:p>
          <a:p>
            <a:pPr lvl="1"/>
            <a:r>
              <a:rPr lang="en-IN" sz="1400" dirty="0" smtClean="0">
                <a:solidFill>
                  <a:srgbClr val="00B050"/>
                </a:solidFill>
              </a:rPr>
              <a:t>Where </a:t>
            </a:r>
            <a:r>
              <a:rPr lang="en-IN" sz="1400" dirty="0" err="1" smtClean="0">
                <a:solidFill>
                  <a:srgbClr val="00B050"/>
                </a:solidFill>
              </a:rPr>
              <a:t>dept_name</a:t>
            </a:r>
            <a:r>
              <a:rPr lang="en-IN" sz="1400" dirty="0" smtClean="0">
                <a:solidFill>
                  <a:srgbClr val="00B050"/>
                </a:solidFill>
              </a:rPr>
              <a:t> in ( select </a:t>
            </a:r>
            <a:r>
              <a:rPr lang="en-IN" sz="1400" dirty="0" err="1" smtClean="0">
                <a:solidFill>
                  <a:srgbClr val="00B050"/>
                </a:solidFill>
              </a:rPr>
              <a:t>dept_name</a:t>
            </a:r>
            <a:r>
              <a:rPr lang="en-IN" sz="1400" dirty="0" smtClean="0">
                <a:solidFill>
                  <a:srgbClr val="00B050"/>
                </a:solidFill>
              </a:rPr>
              <a:t> </a:t>
            </a:r>
          </a:p>
          <a:p>
            <a:pPr lvl="6"/>
            <a:r>
              <a:rPr lang="en-IN" sz="1400" dirty="0" smtClean="0">
                <a:solidFill>
                  <a:srgbClr val="00B050"/>
                </a:solidFill>
              </a:rPr>
              <a:t>From department</a:t>
            </a:r>
          </a:p>
          <a:p>
            <a:pPr lvl="6"/>
            <a:r>
              <a:rPr lang="en-IN" sz="1400" dirty="0" smtClean="0">
                <a:solidFill>
                  <a:srgbClr val="00B050"/>
                </a:solidFill>
              </a:rPr>
              <a:t>Where building =‘</a:t>
            </a:r>
            <a:r>
              <a:rPr lang="en-IN" sz="1400" dirty="0" err="1" smtClean="0">
                <a:solidFill>
                  <a:srgbClr val="00B050"/>
                </a:solidFill>
              </a:rPr>
              <a:t>fucku</a:t>
            </a:r>
            <a:r>
              <a:rPr lang="en-IN" sz="1400" dirty="0" smtClean="0">
                <a:solidFill>
                  <a:srgbClr val="00B050"/>
                </a:solidFill>
              </a:rPr>
              <a:t>’);</a:t>
            </a:r>
          </a:p>
          <a:p>
            <a:pPr lvl="1"/>
            <a:endParaRPr lang="en-IN" sz="1400" dirty="0" smtClean="0">
              <a:solidFill>
                <a:srgbClr val="00B050"/>
              </a:solidFill>
            </a:endParaRPr>
          </a:p>
          <a:p>
            <a:pPr lvl="1"/>
            <a:r>
              <a:rPr lang="en-IN" sz="1400" dirty="0" smtClean="0">
                <a:solidFill>
                  <a:srgbClr val="00B050"/>
                </a:solidFill>
              </a:rPr>
              <a:t>Delete from instructor</a:t>
            </a:r>
          </a:p>
          <a:p>
            <a:pPr lvl="1"/>
            <a:r>
              <a:rPr lang="en-IN" sz="1400" dirty="0" smtClean="0">
                <a:solidFill>
                  <a:srgbClr val="00B050"/>
                </a:solidFill>
              </a:rPr>
              <a:t>Where salary &lt; (select </a:t>
            </a:r>
            <a:r>
              <a:rPr lang="en-IN" sz="1400" dirty="0" err="1" smtClean="0">
                <a:solidFill>
                  <a:srgbClr val="00B050"/>
                </a:solidFill>
              </a:rPr>
              <a:t>avg</a:t>
            </a:r>
            <a:r>
              <a:rPr lang="en-IN" sz="1400" dirty="0" smtClean="0">
                <a:solidFill>
                  <a:srgbClr val="00B050"/>
                </a:solidFill>
              </a:rPr>
              <a:t>(salary)</a:t>
            </a:r>
          </a:p>
          <a:p>
            <a:pPr lvl="3">
              <a:buNone/>
            </a:pPr>
            <a:r>
              <a:rPr lang="en-IN" sz="1400" dirty="0" smtClean="0">
                <a:solidFill>
                  <a:srgbClr val="00B050"/>
                </a:solidFill>
              </a:rPr>
              <a:t>		from instructor);</a:t>
            </a:r>
          </a:p>
          <a:p>
            <a:pPr lvl="6"/>
            <a:endParaRPr lang="en-IN" sz="1400" dirty="0" smtClean="0">
              <a:solidFill>
                <a:srgbClr val="00B05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IN" b="1" u="sng" dirty="0" smtClean="0">
                <a:solidFill>
                  <a:srgbClr val="FF0000"/>
                </a:solidFill>
              </a:rPr>
              <a:t>insertion</a:t>
            </a:r>
            <a:endParaRPr lang="en-US" b="1" u="sng" dirty="0">
              <a:solidFill>
                <a:srgbClr val="FF0000"/>
              </a:solidFill>
            </a:endParaRPr>
          </a:p>
        </p:txBody>
      </p:sp>
      <p:sp>
        <p:nvSpPr>
          <p:cNvPr id="3" name="Content Placeholder 2"/>
          <p:cNvSpPr>
            <a:spLocks noGrp="1"/>
          </p:cNvSpPr>
          <p:nvPr>
            <p:ph idx="1"/>
          </p:nvPr>
        </p:nvSpPr>
        <p:spPr>
          <a:xfrm>
            <a:off x="457200" y="762000"/>
            <a:ext cx="8229600" cy="5364163"/>
          </a:xfrm>
        </p:spPr>
        <p:txBody>
          <a:bodyPr>
            <a:noAutofit/>
          </a:bodyPr>
          <a:lstStyle/>
          <a:p>
            <a:r>
              <a:rPr lang="en-IN" sz="1600" dirty="0" smtClean="0"/>
              <a:t>To insert data into a relation, we either specify a </a:t>
            </a:r>
            <a:r>
              <a:rPr lang="en-IN" sz="1600" dirty="0" err="1" smtClean="0"/>
              <a:t>tuple</a:t>
            </a:r>
            <a:r>
              <a:rPr lang="en-IN" sz="1600" dirty="0" smtClean="0"/>
              <a:t> to be inserted or write a query whose result is a  set of </a:t>
            </a:r>
            <a:r>
              <a:rPr lang="en-IN" sz="1600" dirty="0" err="1" smtClean="0"/>
              <a:t>tuples</a:t>
            </a:r>
            <a:r>
              <a:rPr lang="en-IN" sz="1600" dirty="0" smtClean="0"/>
              <a:t> to be inserted.</a:t>
            </a:r>
          </a:p>
          <a:p>
            <a:r>
              <a:rPr lang="en-IN" sz="1600" dirty="0" smtClean="0"/>
              <a:t>We can insert null as attribute value too.</a:t>
            </a:r>
          </a:p>
          <a:p>
            <a:pPr lvl="1">
              <a:buNone/>
            </a:pPr>
            <a:r>
              <a:rPr lang="en-IN" sz="1600" dirty="0" smtClean="0">
                <a:solidFill>
                  <a:srgbClr val="00B050"/>
                </a:solidFill>
              </a:rPr>
              <a:t>Insert into course</a:t>
            </a:r>
          </a:p>
          <a:p>
            <a:pPr lvl="2">
              <a:buNone/>
            </a:pPr>
            <a:r>
              <a:rPr lang="en-IN" sz="1600" dirty="0" smtClean="0">
                <a:solidFill>
                  <a:srgbClr val="00B050"/>
                </a:solidFill>
              </a:rPr>
              <a:t>Values( ‘cs12’, ‘ database systems’, ‘comp. Sci.’, 4);</a:t>
            </a:r>
          </a:p>
          <a:p>
            <a:r>
              <a:rPr lang="en-IN" sz="1600" dirty="0" smtClean="0"/>
              <a:t>Values are inserted in the order in which the corresponding attributes are listed in the relation schema.</a:t>
            </a:r>
          </a:p>
          <a:p>
            <a:r>
              <a:rPr lang="en-IN" sz="1600" dirty="0" smtClean="0"/>
              <a:t>Other ways to insert:</a:t>
            </a:r>
          </a:p>
          <a:p>
            <a:pPr lvl="1">
              <a:buNone/>
            </a:pPr>
            <a:r>
              <a:rPr lang="en-IN" sz="1600" dirty="0" smtClean="0">
                <a:solidFill>
                  <a:srgbClr val="00B050"/>
                </a:solidFill>
              </a:rPr>
              <a:t>Insert into course( </a:t>
            </a:r>
            <a:r>
              <a:rPr lang="en-IN" sz="1600" dirty="0" err="1" smtClean="0">
                <a:solidFill>
                  <a:srgbClr val="00B050"/>
                </a:solidFill>
              </a:rPr>
              <a:t>course_id</a:t>
            </a:r>
            <a:r>
              <a:rPr lang="en-IN" sz="1600" dirty="0" smtClean="0">
                <a:solidFill>
                  <a:srgbClr val="00B050"/>
                </a:solidFill>
              </a:rPr>
              <a:t>, title, </a:t>
            </a:r>
            <a:r>
              <a:rPr lang="en-IN" sz="1600" dirty="0" err="1" smtClean="0">
                <a:solidFill>
                  <a:srgbClr val="00B050"/>
                </a:solidFill>
              </a:rPr>
              <a:t>dept_name</a:t>
            </a:r>
            <a:r>
              <a:rPr lang="en-IN" sz="1600" dirty="0" smtClean="0">
                <a:solidFill>
                  <a:srgbClr val="00B050"/>
                </a:solidFill>
              </a:rPr>
              <a:t>, credits)</a:t>
            </a:r>
          </a:p>
          <a:p>
            <a:pPr lvl="2">
              <a:buNone/>
            </a:pPr>
            <a:r>
              <a:rPr lang="en-IN" sz="1600" dirty="0" smtClean="0">
                <a:solidFill>
                  <a:srgbClr val="00B050"/>
                </a:solidFill>
              </a:rPr>
              <a:t>values ( ‘cs12’, ‘ database systems’, ‘comp. Sci.’, 4);</a:t>
            </a:r>
          </a:p>
          <a:p>
            <a:endParaRPr lang="en-IN" sz="1600" dirty="0" smtClean="0"/>
          </a:p>
          <a:p>
            <a:r>
              <a:rPr lang="en-IN" sz="1600" dirty="0" smtClean="0"/>
              <a:t>Make every student in the music dept. Who has &gt; 144 credits, an instructor in the music dept.</a:t>
            </a:r>
          </a:p>
          <a:p>
            <a:pPr lvl="1">
              <a:buNone/>
            </a:pPr>
            <a:r>
              <a:rPr lang="en-IN" sz="1600" dirty="0" smtClean="0">
                <a:solidFill>
                  <a:srgbClr val="00B050"/>
                </a:solidFill>
              </a:rPr>
              <a:t>Insert into instructor</a:t>
            </a:r>
          </a:p>
          <a:p>
            <a:pPr lvl="2">
              <a:buNone/>
            </a:pPr>
            <a:r>
              <a:rPr lang="en-IN" sz="1600" dirty="0" smtClean="0">
                <a:solidFill>
                  <a:srgbClr val="00B050"/>
                </a:solidFill>
              </a:rPr>
              <a:t>Select id, name, </a:t>
            </a:r>
            <a:r>
              <a:rPr lang="en-IN" sz="1600" dirty="0" err="1" smtClean="0">
                <a:solidFill>
                  <a:srgbClr val="00B050"/>
                </a:solidFill>
              </a:rPr>
              <a:t>dept_name</a:t>
            </a:r>
            <a:r>
              <a:rPr lang="en-IN" sz="1600" dirty="0" smtClean="0">
                <a:solidFill>
                  <a:srgbClr val="00B050"/>
                </a:solidFill>
              </a:rPr>
              <a:t>, 18000</a:t>
            </a:r>
          </a:p>
          <a:p>
            <a:pPr lvl="2">
              <a:buNone/>
            </a:pPr>
            <a:r>
              <a:rPr lang="en-IN" sz="1600" dirty="0" smtClean="0">
                <a:solidFill>
                  <a:srgbClr val="00B050"/>
                </a:solidFill>
              </a:rPr>
              <a:t>From student</a:t>
            </a:r>
          </a:p>
          <a:p>
            <a:pPr lvl="2">
              <a:buNone/>
            </a:pPr>
            <a:r>
              <a:rPr lang="en-IN" sz="1600" dirty="0" smtClean="0">
                <a:solidFill>
                  <a:srgbClr val="00B050"/>
                </a:solidFill>
              </a:rPr>
              <a:t>Where </a:t>
            </a:r>
            <a:r>
              <a:rPr lang="en-IN" sz="1600" dirty="0" err="1" smtClean="0">
                <a:solidFill>
                  <a:srgbClr val="00B050"/>
                </a:solidFill>
              </a:rPr>
              <a:t>dept_name</a:t>
            </a:r>
            <a:r>
              <a:rPr lang="en-IN" sz="1600" dirty="0" smtClean="0">
                <a:solidFill>
                  <a:srgbClr val="00B050"/>
                </a:solidFill>
              </a:rPr>
              <a:t> =‘music’ and </a:t>
            </a:r>
            <a:r>
              <a:rPr lang="en-IN" sz="1600" dirty="0" err="1" smtClean="0">
                <a:solidFill>
                  <a:srgbClr val="00B050"/>
                </a:solidFill>
              </a:rPr>
              <a:t>total_cred</a:t>
            </a:r>
            <a:r>
              <a:rPr lang="en-IN" sz="1600" dirty="0" smtClean="0">
                <a:solidFill>
                  <a:srgbClr val="00B050"/>
                </a:solidFill>
              </a:rPr>
              <a:t> &gt; 144;</a:t>
            </a:r>
          </a:p>
          <a:p>
            <a:pPr lvl="1"/>
            <a:r>
              <a:rPr lang="en-IN" sz="1600" dirty="0" smtClean="0"/>
              <a:t>The select statement is evaluated before we carry out insertions.</a:t>
            </a:r>
          </a:p>
          <a:p>
            <a:endParaRPr lang="en-US" sz="16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IN" dirty="0" smtClean="0"/>
              <a:t>UPDATES</a:t>
            </a:r>
            <a:endParaRPr lang="en-US" dirty="0"/>
          </a:p>
        </p:txBody>
      </p:sp>
      <p:sp>
        <p:nvSpPr>
          <p:cNvPr id="3" name="Content Placeholder 2"/>
          <p:cNvSpPr>
            <a:spLocks noGrp="1"/>
          </p:cNvSpPr>
          <p:nvPr>
            <p:ph idx="1"/>
          </p:nvPr>
        </p:nvSpPr>
        <p:spPr>
          <a:xfrm>
            <a:off x="457200" y="838200"/>
            <a:ext cx="8229600" cy="5287963"/>
          </a:xfrm>
        </p:spPr>
        <p:txBody>
          <a:bodyPr>
            <a:noAutofit/>
          </a:bodyPr>
          <a:lstStyle/>
          <a:p>
            <a:r>
              <a:rPr lang="en-IN" sz="1600" dirty="0" smtClean="0"/>
              <a:t>We may wish to change a value in a </a:t>
            </a:r>
            <a:r>
              <a:rPr lang="en-IN" sz="1600" dirty="0" err="1" smtClean="0"/>
              <a:t>tuple</a:t>
            </a:r>
            <a:r>
              <a:rPr lang="en-IN" sz="1600" dirty="0" smtClean="0"/>
              <a:t> without changing all values in the </a:t>
            </a:r>
            <a:r>
              <a:rPr lang="en-IN" sz="1600" dirty="0" err="1" smtClean="0"/>
              <a:t>tuple</a:t>
            </a:r>
            <a:r>
              <a:rPr lang="en-IN" sz="1600" dirty="0" smtClean="0"/>
              <a:t>.</a:t>
            </a:r>
            <a:endParaRPr lang="en-US" sz="1600" dirty="0" smtClean="0"/>
          </a:p>
          <a:p>
            <a:pPr lvl="1">
              <a:buNone/>
            </a:pPr>
            <a:r>
              <a:rPr lang="en-IN" sz="1600" dirty="0" smtClean="0">
                <a:solidFill>
                  <a:srgbClr val="00B050"/>
                </a:solidFill>
              </a:rPr>
              <a:t>Update instructor</a:t>
            </a:r>
          </a:p>
          <a:p>
            <a:pPr lvl="1">
              <a:buNone/>
            </a:pPr>
            <a:r>
              <a:rPr lang="en-IN" sz="1600" dirty="0" smtClean="0">
                <a:solidFill>
                  <a:srgbClr val="00B050"/>
                </a:solidFill>
              </a:rPr>
              <a:t>Set salary= salary*1.05;</a:t>
            </a:r>
          </a:p>
          <a:p>
            <a:pPr lvl="1">
              <a:buNone/>
            </a:pPr>
            <a:endParaRPr lang="en-IN" sz="1600" dirty="0" smtClean="0">
              <a:solidFill>
                <a:srgbClr val="00B050"/>
              </a:solidFill>
            </a:endParaRPr>
          </a:p>
          <a:p>
            <a:pPr lvl="1">
              <a:buNone/>
            </a:pPr>
            <a:r>
              <a:rPr lang="en-IN" sz="1600" dirty="0" smtClean="0">
                <a:solidFill>
                  <a:srgbClr val="00B050"/>
                </a:solidFill>
              </a:rPr>
              <a:t>Update instructor</a:t>
            </a:r>
          </a:p>
          <a:p>
            <a:pPr lvl="1">
              <a:buNone/>
            </a:pPr>
            <a:r>
              <a:rPr lang="en-IN" sz="1600" dirty="0" smtClean="0">
                <a:solidFill>
                  <a:srgbClr val="00B050"/>
                </a:solidFill>
              </a:rPr>
              <a:t>Set salary= salary*1.05</a:t>
            </a:r>
          </a:p>
          <a:p>
            <a:pPr lvl="1">
              <a:buNone/>
            </a:pPr>
            <a:r>
              <a:rPr lang="en-IN" sz="1600" dirty="0" smtClean="0">
                <a:solidFill>
                  <a:srgbClr val="00B050"/>
                </a:solidFill>
              </a:rPr>
              <a:t>Where salary &lt;50000;</a:t>
            </a:r>
          </a:p>
          <a:p>
            <a:pPr lvl="1">
              <a:buNone/>
            </a:pPr>
            <a:endParaRPr lang="en-IN" sz="1600" dirty="0" smtClean="0">
              <a:solidFill>
                <a:srgbClr val="00B050"/>
              </a:solidFill>
            </a:endParaRPr>
          </a:p>
          <a:p>
            <a:pPr lvl="1">
              <a:buNone/>
            </a:pPr>
            <a:r>
              <a:rPr lang="en-IN" sz="1600" dirty="0" smtClean="0">
                <a:solidFill>
                  <a:srgbClr val="00B050"/>
                </a:solidFill>
              </a:rPr>
              <a:t>Update instructor</a:t>
            </a:r>
          </a:p>
          <a:p>
            <a:pPr lvl="1">
              <a:buNone/>
            </a:pPr>
            <a:r>
              <a:rPr lang="en-IN" sz="1600" dirty="0" smtClean="0">
                <a:solidFill>
                  <a:srgbClr val="00B050"/>
                </a:solidFill>
              </a:rPr>
              <a:t>Set salary= salary*1.05</a:t>
            </a:r>
          </a:p>
          <a:p>
            <a:pPr lvl="1">
              <a:buNone/>
            </a:pPr>
            <a:r>
              <a:rPr lang="en-IN" sz="1600" dirty="0" smtClean="0">
                <a:solidFill>
                  <a:srgbClr val="00B050"/>
                </a:solidFill>
              </a:rPr>
              <a:t>Where salary &lt; (select </a:t>
            </a:r>
            <a:r>
              <a:rPr lang="en-IN" sz="1600" dirty="0" err="1" smtClean="0">
                <a:solidFill>
                  <a:srgbClr val="00B050"/>
                </a:solidFill>
              </a:rPr>
              <a:t>avg</a:t>
            </a:r>
            <a:r>
              <a:rPr lang="en-IN" sz="1600" dirty="0" smtClean="0">
                <a:solidFill>
                  <a:srgbClr val="00B050"/>
                </a:solidFill>
              </a:rPr>
              <a:t>(salary)</a:t>
            </a:r>
          </a:p>
          <a:p>
            <a:pPr lvl="5">
              <a:buNone/>
            </a:pPr>
            <a:r>
              <a:rPr lang="en-IN" sz="1600" dirty="0" smtClean="0">
                <a:solidFill>
                  <a:srgbClr val="00B050"/>
                </a:solidFill>
              </a:rPr>
              <a:t>From instructor);</a:t>
            </a:r>
          </a:p>
          <a:p>
            <a:r>
              <a:rPr lang="en-IN" sz="1600" dirty="0" err="1" smtClean="0"/>
              <a:t>Sql</a:t>
            </a:r>
            <a:r>
              <a:rPr lang="en-IN" sz="1600" dirty="0" smtClean="0"/>
              <a:t> provides a case construct by which we can </a:t>
            </a:r>
            <a:r>
              <a:rPr lang="en-IN" sz="1600" dirty="0" err="1" smtClean="0"/>
              <a:t>peform</a:t>
            </a:r>
            <a:r>
              <a:rPr lang="en-IN" sz="1600" dirty="0" smtClean="0"/>
              <a:t> more than 1 operation (updates) using a single update statement</a:t>
            </a:r>
          </a:p>
          <a:p>
            <a:pPr lvl="1">
              <a:buNone/>
            </a:pPr>
            <a:r>
              <a:rPr lang="en-IN" sz="1600" dirty="0" smtClean="0">
                <a:solidFill>
                  <a:srgbClr val="00B050"/>
                </a:solidFill>
              </a:rPr>
              <a:t>Update instructor</a:t>
            </a:r>
          </a:p>
          <a:p>
            <a:pPr lvl="1">
              <a:buNone/>
            </a:pPr>
            <a:r>
              <a:rPr lang="en-IN" sz="1600" dirty="0" smtClean="0">
                <a:solidFill>
                  <a:srgbClr val="00B050"/>
                </a:solidFill>
              </a:rPr>
              <a:t>Set salary = case </a:t>
            </a:r>
          </a:p>
          <a:p>
            <a:pPr lvl="4">
              <a:buNone/>
            </a:pPr>
            <a:r>
              <a:rPr lang="en-IN" sz="1600" dirty="0" smtClean="0">
                <a:solidFill>
                  <a:srgbClr val="00B050"/>
                </a:solidFill>
              </a:rPr>
              <a:t>When salary &lt;=100000 then salary*1.05</a:t>
            </a:r>
          </a:p>
          <a:p>
            <a:pPr lvl="4">
              <a:buNone/>
            </a:pPr>
            <a:r>
              <a:rPr lang="en-IN" sz="1600" dirty="0" smtClean="0">
                <a:solidFill>
                  <a:srgbClr val="00B050"/>
                </a:solidFill>
              </a:rPr>
              <a:t>Else salary*1.03</a:t>
            </a:r>
          </a:p>
          <a:p>
            <a:pPr lvl="4">
              <a:buNone/>
            </a:pPr>
            <a:r>
              <a:rPr lang="en-IN" sz="1600" dirty="0" smtClean="0">
                <a:solidFill>
                  <a:srgbClr val="00B050"/>
                </a:solidFill>
              </a:rPr>
              <a:t>end</a:t>
            </a:r>
          </a:p>
          <a:p>
            <a:pPr lvl="1"/>
            <a:endParaRPr lang="en-IN" sz="1600" dirty="0" smtClean="0"/>
          </a:p>
          <a:p>
            <a:pPr lvl="1"/>
            <a:endParaRPr lang="en-IN" sz="1600"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continued;..</a:t>
            </a:r>
            <a:endParaRPr lang="en-US" dirty="0"/>
          </a:p>
        </p:txBody>
      </p:sp>
      <p:sp>
        <p:nvSpPr>
          <p:cNvPr id="3" name="Content Placeholder 2"/>
          <p:cNvSpPr>
            <a:spLocks noGrp="1"/>
          </p:cNvSpPr>
          <p:nvPr>
            <p:ph idx="1"/>
          </p:nvPr>
        </p:nvSpPr>
        <p:spPr/>
        <p:txBody>
          <a:bodyPr>
            <a:normAutofit fontScale="92500"/>
          </a:bodyPr>
          <a:lstStyle/>
          <a:p>
            <a:r>
              <a:rPr lang="en-IN" dirty="0" smtClean="0"/>
              <a:t>Each type must include a special value called the null value. It indicates an absent value that may exist but be unknown or that may not exist at all.</a:t>
            </a:r>
          </a:p>
          <a:p>
            <a:r>
              <a:rPr lang="en-IN" dirty="0" smtClean="0"/>
              <a:t>In certain cases, we may wish to prohibit null values from being entered.</a:t>
            </a:r>
          </a:p>
          <a:p>
            <a:r>
              <a:rPr lang="en-IN" dirty="0" smtClean="0"/>
              <a:t>Type : char(n) ; if we enter &lt;n characters, spaces are appended... Same while comparing 2 strings of different lengths.</a:t>
            </a:r>
          </a:p>
          <a:p>
            <a:r>
              <a:rPr lang="en-IN" dirty="0" err="1" smtClean="0"/>
              <a:t>Varchar</a:t>
            </a:r>
            <a:r>
              <a:rPr lang="en-IN" dirty="0" smtClean="0"/>
              <a:t>(n) is recommended.</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BASIC SCHEMA DEFINITION</a:t>
            </a:r>
            <a:endParaRPr lang="en-US" dirty="0"/>
          </a:p>
        </p:txBody>
      </p:sp>
      <p:sp>
        <p:nvSpPr>
          <p:cNvPr id="3" name="Content Placeholder 2"/>
          <p:cNvSpPr>
            <a:spLocks noGrp="1"/>
          </p:cNvSpPr>
          <p:nvPr>
            <p:ph idx="1"/>
          </p:nvPr>
        </p:nvSpPr>
        <p:spPr/>
        <p:txBody>
          <a:bodyPr>
            <a:noAutofit/>
          </a:bodyPr>
          <a:lstStyle/>
          <a:p>
            <a:r>
              <a:rPr lang="en-IN" sz="1400" dirty="0" smtClean="0"/>
              <a:t>We define relation by using the “create table” command.</a:t>
            </a:r>
          </a:p>
          <a:p>
            <a:r>
              <a:rPr lang="en-IN" sz="1400" dirty="0" err="1" smtClean="0"/>
              <a:t>Eg</a:t>
            </a:r>
            <a:r>
              <a:rPr lang="en-IN" sz="1400" dirty="0" smtClean="0"/>
              <a:t>:</a:t>
            </a:r>
          </a:p>
          <a:p>
            <a:r>
              <a:rPr lang="en-IN" sz="1400" dirty="0" smtClean="0"/>
              <a:t>create table department</a:t>
            </a:r>
          </a:p>
          <a:p>
            <a:pPr>
              <a:buNone/>
            </a:pPr>
            <a:r>
              <a:rPr lang="en-IN" sz="1400" dirty="0" smtClean="0"/>
              <a:t>		(</a:t>
            </a:r>
            <a:r>
              <a:rPr lang="en-IN" sz="1400" dirty="0" err="1" smtClean="0"/>
              <a:t>dept_name</a:t>
            </a:r>
            <a:r>
              <a:rPr lang="en-IN" sz="1400" dirty="0" smtClean="0"/>
              <a:t> </a:t>
            </a:r>
            <a:r>
              <a:rPr lang="en-IN" sz="1400" dirty="0" err="1" smtClean="0"/>
              <a:t>varchar</a:t>
            </a:r>
            <a:r>
              <a:rPr lang="en-IN" sz="1400" dirty="0" smtClean="0"/>
              <a:t>(20),</a:t>
            </a:r>
          </a:p>
          <a:p>
            <a:pPr>
              <a:buNone/>
            </a:pPr>
            <a:r>
              <a:rPr lang="en-IN" sz="1400" dirty="0" smtClean="0"/>
              <a:t>		building </a:t>
            </a:r>
            <a:r>
              <a:rPr lang="en-IN" sz="1400" dirty="0" err="1" smtClean="0"/>
              <a:t>varchar</a:t>
            </a:r>
            <a:r>
              <a:rPr lang="en-IN" sz="1400" dirty="0" smtClean="0"/>
              <a:t>(15),</a:t>
            </a:r>
          </a:p>
          <a:p>
            <a:pPr>
              <a:buNone/>
            </a:pPr>
            <a:r>
              <a:rPr lang="en-IN" sz="1400" dirty="0" smtClean="0"/>
              <a:t>		budget numeric(12,2),</a:t>
            </a:r>
          </a:p>
          <a:p>
            <a:pPr>
              <a:buNone/>
            </a:pPr>
            <a:r>
              <a:rPr lang="en-IN" sz="1400" dirty="0" smtClean="0"/>
              <a:t>		primary key (</a:t>
            </a:r>
            <a:r>
              <a:rPr lang="en-IN" sz="1400" dirty="0" err="1" smtClean="0"/>
              <a:t>dept_name</a:t>
            </a:r>
            <a:r>
              <a:rPr lang="en-IN" sz="1400" dirty="0" smtClean="0"/>
              <a:t>));</a:t>
            </a:r>
          </a:p>
          <a:p>
            <a:pPr>
              <a:buNone/>
            </a:pPr>
            <a:r>
              <a:rPr lang="en-IN" sz="1400" dirty="0" smtClean="0"/>
              <a:t>The general form of the create table </a:t>
            </a:r>
            <a:r>
              <a:rPr lang="en-IN" sz="1400" dirty="0" err="1" smtClean="0"/>
              <a:t>commnad</a:t>
            </a:r>
            <a:r>
              <a:rPr lang="en-IN" sz="1400" dirty="0" smtClean="0"/>
              <a:t> is: ----</a:t>
            </a:r>
          </a:p>
          <a:p>
            <a:pPr>
              <a:buNone/>
            </a:pPr>
            <a:r>
              <a:rPr lang="en-IN" sz="1400" dirty="0" smtClean="0"/>
              <a:t>	create table r</a:t>
            </a:r>
          </a:p>
          <a:p>
            <a:pPr>
              <a:buNone/>
            </a:pPr>
            <a:r>
              <a:rPr lang="en-IN" sz="1400" dirty="0" smtClean="0"/>
              <a:t>		( A1 	D1,</a:t>
            </a:r>
          </a:p>
          <a:p>
            <a:pPr>
              <a:buNone/>
            </a:pPr>
            <a:r>
              <a:rPr lang="en-IN" sz="1400" dirty="0" smtClean="0"/>
              <a:t>		A2	D2,</a:t>
            </a:r>
          </a:p>
          <a:p>
            <a:pPr>
              <a:buNone/>
            </a:pPr>
            <a:r>
              <a:rPr lang="en-IN" sz="1400" dirty="0" smtClean="0"/>
              <a:t>		....</a:t>
            </a:r>
          </a:p>
          <a:p>
            <a:pPr>
              <a:buNone/>
            </a:pPr>
            <a:r>
              <a:rPr lang="en-IN" sz="1400" dirty="0" smtClean="0"/>
              <a:t>		An	</a:t>
            </a:r>
            <a:r>
              <a:rPr lang="en-IN" sz="1400" dirty="0" err="1" smtClean="0"/>
              <a:t>Dn</a:t>
            </a:r>
            <a:r>
              <a:rPr lang="en-IN" sz="1400" dirty="0" smtClean="0"/>
              <a:t>,</a:t>
            </a:r>
          </a:p>
          <a:p>
            <a:pPr>
              <a:buNone/>
            </a:pPr>
            <a:r>
              <a:rPr lang="en-IN" sz="1400" dirty="0" smtClean="0"/>
              <a:t>		&lt;integrity constraint1&gt;</a:t>
            </a:r>
          </a:p>
          <a:p>
            <a:pPr>
              <a:buNone/>
            </a:pPr>
            <a:r>
              <a:rPr lang="en-IN" sz="1400" dirty="0" smtClean="0"/>
              <a:t>		...</a:t>
            </a:r>
          </a:p>
          <a:p>
            <a:pPr>
              <a:buNone/>
            </a:pPr>
            <a:r>
              <a:rPr lang="en-IN" sz="1400" dirty="0" smtClean="0"/>
              <a:t>		&lt;integrity-</a:t>
            </a:r>
            <a:r>
              <a:rPr lang="en-IN" sz="1400" dirty="0" err="1" smtClean="0"/>
              <a:t>constraintk</a:t>
            </a:r>
            <a:r>
              <a:rPr lang="en-IN" sz="1400" dirty="0" smtClean="0"/>
              <a:t>&gt;);</a:t>
            </a:r>
          </a:p>
          <a:p>
            <a:pPr>
              <a:buNone/>
            </a:pPr>
            <a:r>
              <a:rPr lang="en-IN" sz="1400" dirty="0" smtClean="0"/>
              <a:t>Where r is the name of the relation, each Ai is the attribute name in the schema of relation r, and Di is the domain of the attribute Ai. i.e., Di specifies the type of attribute along with optional constraints that restrict the set of </a:t>
            </a:r>
          </a:p>
          <a:p>
            <a:pPr>
              <a:buNone/>
            </a:pPr>
            <a:r>
              <a:rPr lang="en-IN" sz="1400" dirty="0" smtClean="0"/>
              <a:t>	allowed values for Ai.</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Integrity constraints</a:t>
            </a:r>
            <a:endParaRPr lang="en-US" dirty="0"/>
          </a:p>
        </p:txBody>
      </p:sp>
      <p:sp>
        <p:nvSpPr>
          <p:cNvPr id="3" name="Content Placeholder 2"/>
          <p:cNvSpPr>
            <a:spLocks noGrp="1"/>
          </p:cNvSpPr>
          <p:nvPr>
            <p:ph idx="1"/>
          </p:nvPr>
        </p:nvSpPr>
        <p:spPr/>
        <p:txBody>
          <a:bodyPr>
            <a:normAutofit fontScale="70000" lnSpcReduction="20000"/>
          </a:bodyPr>
          <a:lstStyle/>
          <a:p>
            <a:pPr marL="514350" indent="-514350">
              <a:buFont typeface="+mj-lt"/>
              <a:buAutoNum type="arabicPeriod"/>
            </a:pPr>
            <a:r>
              <a:rPr lang="en-IN" dirty="0" smtClean="0"/>
              <a:t>Primary key (A1, A2,....</a:t>
            </a:r>
            <a:r>
              <a:rPr lang="en-IN" dirty="0" err="1" smtClean="0"/>
              <a:t>Ak</a:t>
            </a:r>
            <a:r>
              <a:rPr lang="en-IN" dirty="0" smtClean="0"/>
              <a:t>) : the primary-key specification says that the attributes form the primary key for the relation.</a:t>
            </a:r>
          </a:p>
          <a:p>
            <a:pPr marL="914400" lvl="1" indent="-514350">
              <a:buFont typeface="+mj-lt"/>
              <a:buAutoNum type="arabicPeriod"/>
            </a:pPr>
            <a:r>
              <a:rPr lang="en-IN" dirty="0" smtClean="0"/>
              <a:t>The primary key attributes are required to be </a:t>
            </a:r>
            <a:r>
              <a:rPr lang="en-IN" dirty="0" err="1" smtClean="0"/>
              <a:t>nonnull</a:t>
            </a:r>
            <a:r>
              <a:rPr lang="en-IN" dirty="0" smtClean="0"/>
              <a:t> &amp; unique. </a:t>
            </a:r>
          </a:p>
          <a:p>
            <a:pPr marL="914400" lvl="1" indent="-514350">
              <a:buFont typeface="+mj-lt"/>
              <a:buAutoNum type="arabicPeriod"/>
            </a:pPr>
            <a:r>
              <a:rPr lang="en-IN" dirty="0" smtClean="0"/>
              <a:t>It is optional , but recommended.</a:t>
            </a:r>
          </a:p>
          <a:p>
            <a:pPr marL="514350" indent="-514350">
              <a:buFont typeface="+mj-lt"/>
              <a:buAutoNum type="arabicPeriod"/>
            </a:pPr>
            <a:r>
              <a:rPr lang="en-IN" dirty="0" smtClean="0"/>
              <a:t>Foreign key(A1, A2, ...., </a:t>
            </a:r>
            <a:r>
              <a:rPr lang="en-IN" dirty="0" err="1" smtClean="0"/>
              <a:t>Ak</a:t>
            </a:r>
            <a:r>
              <a:rPr lang="en-IN" dirty="0" smtClean="0"/>
              <a:t>) references s : the values of the attributes for any </a:t>
            </a:r>
            <a:r>
              <a:rPr lang="en-IN" dirty="0" err="1" smtClean="0"/>
              <a:t>tuple</a:t>
            </a:r>
            <a:r>
              <a:rPr lang="en-IN" dirty="0" smtClean="0"/>
              <a:t> in the relation must correspond to values of the primary key attributes of some </a:t>
            </a:r>
            <a:r>
              <a:rPr lang="en-IN" dirty="0" err="1" smtClean="0"/>
              <a:t>tuple</a:t>
            </a:r>
            <a:r>
              <a:rPr lang="en-IN" dirty="0" smtClean="0"/>
              <a:t> in relation s. </a:t>
            </a:r>
          </a:p>
          <a:p>
            <a:pPr marL="914400" lvl="1" indent="-514350">
              <a:buFont typeface="+mj-lt"/>
              <a:buAutoNum type="arabicPeriod"/>
            </a:pPr>
            <a:endParaRPr lang="en-IN" dirty="0" smtClean="0"/>
          </a:p>
          <a:p>
            <a:pPr marL="514350" indent="-514350">
              <a:buFont typeface="+mj-lt"/>
              <a:buAutoNum type="arabicPeriod"/>
            </a:pPr>
            <a:r>
              <a:rPr lang="en-IN" dirty="0" smtClean="0"/>
              <a:t>Not null : null value not allowed for that attribute.</a:t>
            </a:r>
          </a:p>
          <a:p>
            <a:pPr marL="514350" indent="-514350">
              <a:buFont typeface="+mj-lt"/>
              <a:buAutoNum type="arabicPeriod"/>
            </a:pPr>
            <a:endParaRPr lang="en-IN" dirty="0" smtClean="0"/>
          </a:p>
          <a:p>
            <a:pPr marL="514350" indent="-514350">
              <a:buFont typeface="+mj-lt"/>
              <a:buAutoNum type="arabicPeriod"/>
            </a:pPr>
            <a:r>
              <a:rPr lang="en-IN" dirty="0" err="1" smtClean="0"/>
              <a:t>Sql</a:t>
            </a:r>
            <a:r>
              <a:rPr lang="en-IN" dirty="0" smtClean="0"/>
              <a:t> prevents any update to the db that violates integrity constraints...</a:t>
            </a:r>
          </a:p>
          <a:p>
            <a:pPr marL="514350" indent="-514350">
              <a:buFont typeface="+mj-lt"/>
              <a:buAutoNum type="arabicPeriod"/>
            </a:pPr>
            <a:endParaRPr lang="en-IN" dirty="0" smtClean="0"/>
          </a:p>
          <a:p>
            <a:pPr marL="514350" indent="-514350">
              <a:buFont typeface="+mj-lt"/>
              <a:buAutoNum type="arabicPeriod"/>
            </a:pPr>
            <a:endParaRPr lang="en-IN" dirty="0" smtClean="0"/>
          </a:p>
          <a:p>
            <a:pPr marL="914400" lvl="1" indent="-514350">
              <a:buFont typeface="+mj-lt"/>
              <a:buAutoNum type="arabicPeriod"/>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delete</a:t>
            </a:r>
            <a:endParaRPr lang="en-US" dirty="0"/>
          </a:p>
        </p:txBody>
      </p:sp>
      <p:sp>
        <p:nvSpPr>
          <p:cNvPr id="3" name="Content Placeholder 2"/>
          <p:cNvSpPr>
            <a:spLocks noGrp="1"/>
          </p:cNvSpPr>
          <p:nvPr>
            <p:ph idx="1"/>
          </p:nvPr>
        </p:nvSpPr>
        <p:spPr/>
        <p:txBody>
          <a:bodyPr>
            <a:normAutofit fontScale="92500"/>
          </a:bodyPr>
          <a:lstStyle/>
          <a:p>
            <a:r>
              <a:rPr lang="en-IN" dirty="0" smtClean="0">
                <a:solidFill>
                  <a:srgbClr val="FF0000"/>
                </a:solidFill>
              </a:rPr>
              <a:t>Delete </a:t>
            </a:r>
            <a:r>
              <a:rPr lang="en-IN" dirty="0" smtClean="0"/>
              <a:t>: this command can be used to delete </a:t>
            </a:r>
            <a:r>
              <a:rPr lang="en-IN" dirty="0" err="1" smtClean="0"/>
              <a:t>tuples</a:t>
            </a:r>
            <a:r>
              <a:rPr lang="en-IN" dirty="0" smtClean="0"/>
              <a:t> from a relation. The command would delete all </a:t>
            </a:r>
            <a:r>
              <a:rPr lang="en-IN" dirty="0" err="1" smtClean="0"/>
              <a:t>tuples</a:t>
            </a:r>
            <a:r>
              <a:rPr lang="en-IN" dirty="0" smtClean="0"/>
              <a:t> from relation r. ( but relation exists)</a:t>
            </a:r>
          </a:p>
          <a:p>
            <a:pPr lvl="1"/>
            <a:r>
              <a:rPr lang="en-IN" dirty="0" err="1" smtClean="0"/>
              <a:t>Eg</a:t>
            </a:r>
            <a:r>
              <a:rPr lang="en-IN" dirty="0" smtClean="0"/>
              <a:t>: delete from student;</a:t>
            </a:r>
          </a:p>
          <a:p>
            <a:r>
              <a:rPr lang="en-IN" dirty="0" smtClean="0"/>
              <a:t>To delete a relation from </a:t>
            </a:r>
            <a:r>
              <a:rPr lang="en-IN" dirty="0" err="1" smtClean="0"/>
              <a:t>sql</a:t>
            </a:r>
            <a:r>
              <a:rPr lang="en-IN" dirty="0" smtClean="0"/>
              <a:t> db, we use “</a:t>
            </a:r>
            <a:r>
              <a:rPr lang="en-IN" dirty="0" smtClean="0">
                <a:solidFill>
                  <a:srgbClr val="FF0000"/>
                </a:solidFill>
              </a:rPr>
              <a:t>drop table</a:t>
            </a:r>
            <a:r>
              <a:rPr lang="en-IN" dirty="0" smtClean="0"/>
              <a:t>” command..( relation also gets deleted).</a:t>
            </a:r>
          </a:p>
          <a:p>
            <a:r>
              <a:rPr lang="en-IN" dirty="0" smtClean="0">
                <a:solidFill>
                  <a:srgbClr val="FF0000"/>
                </a:solidFill>
              </a:rPr>
              <a:t>alter table </a:t>
            </a:r>
            <a:r>
              <a:rPr lang="en-IN" dirty="0" smtClean="0"/>
              <a:t>: add attributes to an existing relation..</a:t>
            </a:r>
          </a:p>
          <a:p>
            <a:pPr lvl="1"/>
            <a:r>
              <a:rPr lang="en-IN" dirty="0" smtClean="0"/>
              <a:t>alter table r add A D;</a:t>
            </a:r>
          </a:p>
          <a:p>
            <a:endParaRPr lang="en-IN" dirty="0" smtClean="0"/>
          </a:p>
          <a:p>
            <a:pPr lvl="1"/>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BASIC STRUCTURE OF  SQL QUERIES</a:t>
            </a:r>
            <a:endParaRPr lang="en-US" dirty="0"/>
          </a:p>
        </p:txBody>
      </p:sp>
      <p:sp>
        <p:nvSpPr>
          <p:cNvPr id="3" name="Content Placeholder 2"/>
          <p:cNvSpPr>
            <a:spLocks noGrp="1"/>
          </p:cNvSpPr>
          <p:nvPr>
            <p:ph idx="1"/>
          </p:nvPr>
        </p:nvSpPr>
        <p:spPr/>
        <p:txBody>
          <a:bodyPr>
            <a:normAutofit fontScale="70000" lnSpcReduction="20000"/>
          </a:bodyPr>
          <a:lstStyle/>
          <a:p>
            <a:pPr marL="514350" lvl="1" indent="-514350">
              <a:buNone/>
            </a:pPr>
            <a:r>
              <a:rPr lang="en-IN" dirty="0" smtClean="0"/>
              <a:t>Basic structure of an SQL query consists of 3 clauses : </a:t>
            </a:r>
            <a:endParaRPr lang="en-US" dirty="0" smtClean="0"/>
          </a:p>
          <a:p>
            <a:pPr marL="914400" lvl="2" indent="-514350">
              <a:buFont typeface="+mj-lt"/>
              <a:buAutoNum type="arabicPeriod"/>
            </a:pPr>
            <a:r>
              <a:rPr lang="en-IN" dirty="0" smtClean="0"/>
              <a:t>Select : list the attributes desired in the result of a query.</a:t>
            </a:r>
          </a:p>
          <a:p>
            <a:pPr marL="914400" lvl="2" indent="-514350">
              <a:buFont typeface="+mj-lt"/>
              <a:buAutoNum type="arabicPeriod"/>
            </a:pPr>
            <a:r>
              <a:rPr lang="en-IN" dirty="0" smtClean="0"/>
              <a:t>From: list of relations to be accessed in the evaluation of the query.</a:t>
            </a:r>
          </a:p>
          <a:p>
            <a:pPr marL="914400" lvl="2" indent="-514350">
              <a:buFont typeface="+mj-lt"/>
              <a:buAutoNum type="arabicPeriod"/>
            </a:pPr>
            <a:r>
              <a:rPr lang="en-IN" dirty="0" smtClean="0"/>
              <a:t>Where: predicate involving attributes of the relation in the from clause.</a:t>
            </a:r>
          </a:p>
          <a:p>
            <a:pPr marL="914400" lvl="2" indent="-514350">
              <a:buNone/>
            </a:pPr>
            <a:endParaRPr lang="en-IN" dirty="0" smtClean="0"/>
          </a:p>
          <a:p>
            <a:pPr marL="514350" lvl="1" indent="-514350"/>
            <a:r>
              <a:rPr lang="en-IN" dirty="0" smtClean="0"/>
              <a:t>select </a:t>
            </a:r>
            <a:r>
              <a:rPr lang="en-IN" dirty="0" err="1" smtClean="0"/>
              <a:t>dept_name</a:t>
            </a:r>
            <a:r>
              <a:rPr lang="en-IN" dirty="0" smtClean="0"/>
              <a:t> from instructor;</a:t>
            </a:r>
          </a:p>
          <a:p>
            <a:pPr marL="514350" lvl="1" indent="-514350"/>
            <a:r>
              <a:rPr lang="en-IN" dirty="0" smtClean="0"/>
              <a:t>To eliminate duplicates:</a:t>
            </a:r>
          </a:p>
          <a:p>
            <a:pPr marL="914400" lvl="2" indent="-514350"/>
            <a:r>
              <a:rPr lang="en-IN" dirty="0" smtClean="0"/>
              <a:t>Select distinct </a:t>
            </a:r>
            <a:r>
              <a:rPr lang="en-IN" dirty="0" err="1" smtClean="0"/>
              <a:t>dept_name</a:t>
            </a:r>
            <a:r>
              <a:rPr lang="en-IN" dirty="0" smtClean="0"/>
              <a:t> from instructor;</a:t>
            </a:r>
          </a:p>
          <a:p>
            <a:pPr marL="514350" lvl="1" indent="-514350"/>
            <a:r>
              <a:rPr lang="en-IN" dirty="0" smtClean="0"/>
              <a:t>If duplicates are needed explicitly</a:t>
            </a:r>
          </a:p>
          <a:p>
            <a:pPr marL="914400" lvl="2" indent="-514350"/>
            <a:r>
              <a:rPr lang="en-IN" dirty="0" smtClean="0"/>
              <a:t>Select all </a:t>
            </a:r>
            <a:r>
              <a:rPr lang="en-IN" dirty="0" err="1" smtClean="0"/>
              <a:t>dept_name</a:t>
            </a:r>
            <a:r>
              <a:rPr lang="en-IN" dirty="0" smtClean="0"/>
              <a:t> from instructor;</a:t>
            </a:r>
          </a:p>
          <a:p>
            <a:pPr marL="514350" lvl="1" indent="-514350"/>
            <a:r>
              <a:rPr lang="en-IN" dirty="0" smtClean="0"/>
              <a:t>Arithmetic expressions:-</a:t>
            </a:r>
          </a:p>
          <a:p>
            <a:pPr marL="914400" lvl="2" indent="-514350"/>
            <a:r>
              <a:rPr lang="en-IN" dirty="0" smtClean="0"/>
              <a:t>Select id, name, salary *1.2 from instructor;</a:t>
            </a:r>
          </a:p>
          <a:p>
            <a:pPr marL="514350" lvl="1" indent="-514350"/>
            <a:r>
              <a:rPr lang="en-IN" dirty="0" smtClean="0"/>
              <a:t>The where clause allows us to select only those rows in the result relation of the from clause that satisfy a specified predicate. </a:t>
            </a:r>
          </a:p>
          <a:p>
            <a:pPr marL="914400" lvl="2" indent="-514350"/>
            <a:r>
              <a:rPr lang="en-IN" dirty="0" smtClean="0"/>
              <a:t>Select name, from instructor where </a:t>
            </a:r>
            <a:r>
              <a:rPr lang="en-IN" dirty="0" err="1" smtClean="0"/>
              <a:t>dept_name</a:t>
            </a:r>
            <a:r>
              <a:rPr lang="en-IN" dirty="0" smtClean="0"/>
              <a:t> =“comp” and salary&gt;70000;</a:t>
            </a:r>
          </a:p>
          <a:p>
            <a:pPr marL="914400" lvl="2" indent="-514350"/>
            <a:endParaRPr lang="en-IN" dirty="0" smtClean="0"/>
          </a:p>
          <a:p>
            <a:pPr marL="514350" lvl="1" indent="-514350"/>
            <a:endParaRPr lang="en-IN" dirty="0" smtClean="0"/>
          </a:p>
          <a:p>
            <a:pPr marL="114300" indent="-514350"/>
            <a:endParaRPr lang="en-IN" dirty="0" smtClean="0"/>
          </a:p>
          <a:p>
            <a:pPr marL="514350" lvl="1" indent="-514350">
              <a:buFont typeface="+mj-lt"/>
              <a:buAutoNum type="arabicPeriod"/>
            </a:pPr>
            <a:endParaRPr lang="en-IN" dirty="0" smtClean="0"/>
          </a:p>
          <a:p>
            <a:pPr marL="914400" lvl="2" indent="-514350">
              <a:buFont typeface="+mj-lt"/>
              <a:buAutoNum type="arabicPeriod"/>
            </a:pPr>
            <a:endParaRPr lang="en-IN" dirty="0" smtClean="0"/>
          </a:p>
          <a:p>
            <a:pPr marL="514350" lvl="1" indent="-514350">
              <a:buFont typeface="+mj-lt"/>
              <a:buAutoNum type="arabicPeriod"/>
            </a:pPr>
            <a:endParaRPr lang="en-IN" dirty="0" smtClean="0"/>
          </a:p>
          <a:p>
            <a:pPr marL="914400" lvl="2" indent="-514350">
              <a:buFont typeface="+mj-lt"/>
              <a:buAutoNum type="arabicPeriod"/>
            </a:pPr>
            <a:endParaRPr lang="en-IN" dirty="0" smtClean="0"/>
          </a:p>
          <a:p>
            <a:pPr marL="914400" lvl="2" indent="-514350">
              <a:buFont typeface="+mj-lt"/>
              <a:buAutoNum type="arabicPeriod"/>
            </a:pPr>
            <a:endParaRPr lang="en-IN"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Queries on multiple relations</a:t>
            </a:r>
            <a:endParaRPr lang="en-US" dirty="0"/>
          </a:p>
        </p:txBody>
      </p:sp>
      <p:sp>
        <p:nvSpPr>
          <p:cNvPr id="3" name="Content Placeholder 2"/>
          <p:cNvSpPr>
            <a:spLocks noGrp="1"/>
          </p:cNvSpPr>
          <p:nvPr>
            <p:ph idx="1"/>
          </p:nvPr>
        </p:nvSpPr>
        <p:spPr>
          <a:xfrm>
            <a:off x="457200" y="1600200"/>
            <a:ext cx="8229600" cy="5257800"/>
          </a:xfrm>
        </p:spPr>
        <p:txBody>
          <a:bodyPr>
            <a:noAutofit/>
          </a:bodyPr>
          <a:lstStyle/>
          <a:p>
            <a:r>
              <a:rPr lang="en-IN" sz="1800" dirty="0" err="1" smtClean="0"/>
              <a:t>Eg</a:t>
            </a:r>
            <a:r>
              <a:rPr lang="en-IN" sz="1800" dirty="0" smtClean="0"/>
              <a:t>:</a:t>
            </a:r>
          </a:p>
          <a:p>
            <a:pPr lvl="1"/>
            <a:r>
              <a:rPr lang="en-IN" sz="1800" dirty="0" smtClean="0"/>
              <a:t>Select name, instructor, </a:t>
            </a:r>
            <a:r>
              <a:rPr lang="en-IN" sz="1800" dirty="0" err="1" smtClean="0"/>
              <a:t>dept_name</a:t>
            </a:r>
            <a:r>
              <a:rPr lang="en-IN" sz="1800" dirty="0" smtClean="0"/>
              <a:t>, building</a:t>
            </a:r>
          </a:p>
          <a:p>
            <a:pPr lvl="1"/>
            <a:r>
              <a:rPr lang="en-IN" sz="1800" dirty="0" smtClean="0"/>
              <a:t>From instructor, department</a:t>
            </a:r>
          </a:p>
          <a:p>
            <a:pPr lvl="1"/>
            <a:r>
              <a:rPr lang="en-IN" sz="1800" dirty="0" smtClean="0"/>
              <a:t>Where </a:t>
            </a:r>
            <a:r>
              <a:rPr lang="en-IN" sz="1800" dirty="0" err="1" smtClean="0"/>
              <a:t>instructor.dept_name</a:t>
            </a:r>
            <a:r>
              <a:rPr lang="en-IN" sz="1800" dirty="0" smtClean="0"/>
              <a:t> = </a:t>
            </a:r>
            <a:r>
              <a:rPr lang="en-IN" sz="1800" dirty="0" err="1" smtClean="0"/>
              <a:t>department.dept_name</a:t>
            </a:r>
            <a:r>
              <a:rPr lang="en-IN" sz="1800" dirty="0" smtClean="0"/>
              <a:t>;</a:t>
            </a:r>
          </a:p>
          <a:p>
            <a:pPr lvl="1"/>
            <a:endParaRPr lang="en-IN" sz="1800" dirty="0" smtClean="0"/>
          </a:p>
          <a:p>
            <a:r>
              <a:rPr lang="en-IN" sz="1800" dirty="0" smtClean="0"/>
              <a:t>A typical query has the form:</a:t>
            </a:r>
          </a:p>
          <a:p>
            <a:pPr lvl="1"/>
            <a:r>
              <a:rPr lang="en-IN" sz="1800" dirty="0" smtClean="0"/>
              <a:t>Select A1, A2,...., An</a:t>
            </a:r>
          </a:p>
          <a:p>
            <a:pPr lvl="1"/>
            <a:r>
              <a:rPr lang="en-IN" sz="1800" dirty="0" smtClean="0"/>
              <a:t>From r1, r2,.....</a:t>
            </a:r>
            <a:r>
              <a:rPr lang="en-IN" sz="1800" dirty="0" err="1" smtClean="0"/>
              <a:t>rm</a:t>
            </a:r>
            <a:endParaRPr lang="en-IN" sz="1800" dirty="0" smtClean="0"/>
          </a:p>
          <a:p>
            <a:pPr lvl="1"/>
            <a:r>
              <a:rPr lang="en-IN" sz="1800" dirty="0" smtClean="0"/>
              <a:t>Where P;</a:t>
            </a:r>
          </a:p>
          <a:p>
            <a:pPr lvl="1"/>
            <a:r>
              <a:rPr lang="en-IN" sz="1800" dirty="0" smtClean="0"/>
              <a:t>{ attributes, relations , predicate}</a:t>
            </a:r>
          </a:p>
          <a:p>
            <a:pPr lvl="1"/>
            <a:endParaRPr lang="en-IN" sz="1800" dirty="0" smtClean="0"/>
          </a:p>
          <a:p>
            <a:r>
              <a:rPr lang="en-IN" sz="1800" dirty="0" smtClean="0"/>
              <a:t>Find instructor names &amp; ids for instructors in computer science dept.</a:t>
            </a:r>
          </a:p>
          <a:p>
            <a:pPr lvl="1"/>
            <a:r>
              <a:rPr lang="en-IN" sz="1800" dirty="0" smtClean="0"/>
              <a:t>Select name, course.id</a:t>
            </a:r>
          </a:p>
          <a:p>
            <a:pPr lvl="1"/>
            <a:r>
              <a:rPr lang="en-IN" sz="1800" dirty="0" smtClean="0"/>
              <a:t>From instructor, teaches</a:t>
            </a:r>
          </a:p>
          <a:p>
            <a:pPr lvl="1"/>
            <a:r>
              <a:rPr lang="en-IN" sz="1800" dirty="0" smtClean="0"/>
              <a:t>Instructor.id= teaches.id  and </a:t>
            </a:r>
            <a:r>
              <a:rPr lang="en-IN" sz="1800" dirty="0" err="1" smtClean="0"/>
              <a:t>instructor.dept_name</a:t>
            </a:r>
            <a:r>
              <a:rPr lang="en-IN" sz="1800" dirty="0" smtClean="0"/>
              <a:t> =“Comp Sci.”</a:t>
            </a:r>
          </a:p>
          <a:p>
            <a:endParaRPr lang="en-US" sz="1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553</TotalTime>
  <Words>2952</Words>
  <Application>Microsoft Office PowerPoint</Application>
  <PresentationFormat>On-screen Show (4:3)</PresentationFormat>
  <Paragraphs>472</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Intro to SQL</vt:lpstr>
      <vt:lpstr>SQL DATA DEFINITION</vt:lpstr>
      <vt:lpstr>BASIC TYPES</vt:lpstr>
      <vt:lpstr>continued;..</vt:lpstr>
      <vt:lpstr>BASIC SCHEMA DEFINITION</vt:lpstr>
      <vt:lpstr>Integrity constraints</vt:lpstr>
      <vt:lpstr>delete</vt:lpstr>
      <vt:lpstr>BASIC STRUCTURE OF  SQL QUERIES</vt:lpstr>
      <vt:lpstr>Queries on multiple relations</vt:lpstr>
      <vt:lpstr>The natural join</vt:lpstr>
      <vt:lpstr>More join operations</vt:lpstr>
      <vt:lpstr>ADDITIONAL BASIC OPERATIONS</vt:lpstr>
      <vt:lpstr>STRING OPERATIONS</vt:lpstr>
      <vt:lpstr>More......</vt:lpstr>
      <vt:lpstr>More....</vt:lpstr>
      <vt:lpstr>SET OPERATIONS</vt:lpstr>
      <vt:lpstr>Set operations continued..</vt:lpstr>
      <vt:lpstr>Set operations .....</vt:lpstr>
      <vt:lpstr>Null values</vt:lpstr>
      <vt:lpstr>Aggregate functions</vt:lpstr>
      <vt:lpstr>Aggregate functions</vt:lpstr>
      <vt:lpstr>Aggregation with grouping</vt:lpstr>
      <vt:lpstr>The having clause </vt:lpstr>
      <vt:lpstr>Aggregation with null &amp; boolean values</vt:lpstr>
      <vt:lpstr>Nested subqueries</vt:lpstr>
      <vt:lpstr>Nested subqueries</vt:lpstr>
      <vt:lpstr>More...</vt:lpstr>
      <vt:lpstr>Test for empty relations</vt:lpstr>
      <vt:lpstr>Test for absence of duplicate tuples</vt:lpstr>
      <vt:lpstr>Subqueries in the from clause</vt:lpstr>
      <vt:lpstr>The with clause</vt:lpstr>
      <vt:lpstr>Scalar subqueries</vt:lpstr>
      <vt:lpstr>Modification of database</vt:lpstr>
      <vt:lpstr>insertion</vt:lpstr>
      <vt:lpstr>UPDATES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SQL</dc:title>
  <dc:creator>LUK-PC</dc:creator>
  <cp:lastModifiedBy>LUK-PC</cp:lastModifiedBy>
  <cp:revision>58</cp:revision>
  <dcterms:created xsi:type="dcterms:W3CDTF">2006-08-16T00:00:00Z</dcterms:created>
  <dcterms:modified xsi:type="dcterms:W3CDTF">2022-04-11T04:14:40Z</dcterms:modified>
</cp:coreProperties>
</file>