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3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609951-713E-448E-893B-5496E415EF5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CEF5C0-83D7-435D-8121-BAD210882D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ructure" TargetMode="External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base_schem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Dbms</a:t>
            </a: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Data base management system is a collection of interrelated data and a set of programs to access &amp; modify these data.</a:t>
            </a:r>
          </a:p>
          <a:p>
            <a:r>
              <a:rPr lang="en-IN" sz="2400" dirty="0" smtClean="0"/>
              <a:t>Primary objective: ------- store and access(retrieve) in efficient &amp; </a:t>
            </a:r>
            <a:r>
              <a:rPr lang="en-IN" sz="2400" dirty="0" err="1" smtClean="0"/>
              <a:t>convinient</a:t>
            </a:r>
            <a:r>
              <a:rPr lang="en-IN" sz="2400" dirty="0" smtClean="0"/>
              <a:t> way.</a:t>
            </a:r>
          </a:p>
          <a:p>
            <a:r>
              <a:rPr lang="en-IN" sz="2400" dirty="0" smtClean="0"/>
              <a:t>Manipulate data</a:t>
            </a:r>
          </a:p>
          <a:p>
            <a:r>
              <a:rPr lang="en-IN" sz="2400" dirty="0" smtClean="0"/>
              <a:t>Safety of the info. Stored</a:t>
            </a:r>
          </a:p>
          <a:p>
            <a:r>
              <a:rPr lang="en-IN" sz="2400" dirty="0" smtClean="0"/>
              <a:t>DATABASE SYSTEM APPLICATIONS----</a:t>
            </a:r>
          </a:p>
          <a:p>
            <a:r>
              <a:rPr lang="en-IN" sz="2400" dirty="0" smtClean="0"/>
              <a:t>Enterprise information, banking &amp; </a:t>
            </a:r>
            <a:r>
              <a:rPr lang="en-IN" sz="2400" dirty="0" err="1" smtClean="0"/>
              <a:t>finance,universities</a:t>
            </a:r>
            <a:r>
              <a:rPr lang="en-IN" sz="2400" dirty="0" smtClean="0"/>
              <a:t>, airlines, telecommunications..</a:t>
            </a:r>
          </a:p>
          <a:p>
            <a:endParaRPr lang="en-IN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5327104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This data model uses a collection of basic objects , called entities , and relationships among these objects.</a:t>
            </a:r>
          </a:p>
          <a:p>
            <a:r>
              <a:rPr lang="en-IN" dirty="0" smtClean="0"/>
              <a:t>An entity is a thing or object in the real world that is distinguishable from other objects.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person, bank a/</a:t>
            </a:r>
            <a:r>
              <a:rPr lang="en-IN" dirty="0" err="1" smtClean="0"/>
              <a:t>cs</a:t>
            </a:r>
            <a:r>
              <a:rPr lang="en-US" dirty="0" smtClean="0"/>
              <a:t>, etc.</a:t>
            </a:r>
            <a:endParaRPr lang="en-IN" dirty="0" smtClean="0"/>
          </a:p>
          <a:p>
            <a:r>
              <a:rPr lang="en-IN" dirty="0" smtClean="0"/>
              <a:t>Entities are described in a db by a set of ATTRIBUTES.</a:t>
            </a:r>
          </a:p>
          <a:p>
            <a:r>
              <a:rPr lang="en-IN" dirty="0" smtClean="0"/>
              <a:t>A RELATIONSHIP is an association among several entities.</a:t>
            </a:r>
          </a:p>
          <a:p>
            <a:r>
              <a:rPr lang="en-IN" dirty="0" smtClean="0"/>
              <a:t>The set of all entities of the same type and the set of all relationships of the same type are termed an ENTITY SET &amp; RELATIONSHIP SET, respectively.</a:t>
            </a:r>
          </a:p>
          <a:p>
            <a:r>
              <a:rPr lang="en-IN" dirty="0" smtClean="0"/>
              <a:t>The overall logical structure (schema) of a db can be expressed graphically by an ENTITY-RELATIONSHIP( E-R) DIAGRAM.</a:t>
            </a:r>
          </a:p>
          <a:p>
            <a:r>
              <a:rPr lang="en-IN" dirty="0" smtClean="0"/>
              <a:t>(MOST Popular -&gt; UNIFIED MODELING LANGUAGE( UML))</a:t>
            </a:r>
          </a:p>
          <a:p>
            <a:r>
              <a:rPr lang="en-IN" dirty="0" smtClean="0"/>
              <a:t>Entity sets are represented by rectangular box with entity set name in the header and attributes listed below them.</a:t>
            </a:r>
          </a:p>
          <a:p>
            <a:r>
              <a:rPr lang="en-IN" dirty="0" smtClean="0"/>
              <a:t>Relationship sets are represented by a diamond connecting a pair of related entity sets.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transaction is a collection of operations that performs  a single logical function in a db application.</a:t>
            </a:r>
          </a:p>
          <a:p>
            <a:r>
              <a:rPr lang="en-IN" sz="2000" dirty="0" smtClean="0"/>
              <a:t>Each transaction is a unit of both atomicity and consistency.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000" dirty="0" smtClean="0"/>
              <a:t>Key concept is </a:t>
            </a:r>
            <a:r>
              <a:rPr lang="en-US" sz="2000" i="1" u="sng" dirty="0" smtClean="0">
                <a:solidFill>
                  <a:srgbClr val="FF0000"/>
                </a:solidFill>
              </a:rPr>
              <a:t>transaction</a:t>
            </a:r>
            <a:r>
              <a:rPr lang="en-US" sz="2000" i="1" dirty="0" smtClean="0"/>
              <a:t>, which is an atomic </a:t>
            </a:r>
            <a:r>
              <a:rPr lang="en-US" sz="2000" dirty="0" smtClean="0"/>
              <a:t>sequence of database actions (reads/writes).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000" dirty="0" smtClean="0"/>
              <a:t>Each transaction, executed completely, must leave the DB in a </a:t>
            </a:r>
            <a:r>
              <a:rPr lang="en-US" sz="2000" i="1" u="sng" dirty="0" smtClean="0">
                <a:solidFill>
                  <a:srgbClr val="FF0000"/>
                </a:solidFill>
              </a:rPr>
              <a:t>consistent state </a:t>
            </a:r>
            <a:r>
              <a:rPr lang="en-US" sz="2000" i="1" dirty="0" smtClean="0"/>
              <a:t>if DB is </a:t>
            </a:r>
            <a:r>
              <a:rPr lang="en-US" sz="2000" dirty="0" smtClean="0"/>
              <a:t>consistent when the transaction begins.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000" dirty="0" smtClean="0"/>
              <a:t>Users can specify some simple </a:t>
            </a:r>
            <a:r>
              <a:rPr lang="en-US" sz="2000" i="1" u="sng" dirty="0" smtClean="0">
                <a:solidFill>
                  <a:srgbClr val="FF0000"/>
                </a:solidFill>
              </a:rPr>
              <a:t>integrity constraints </a:t>
            </a:r>
            <a:r>
              <a:rPr lang="en-US" sz="2000" i="1" dirty="0" smtClean="0"/>
              <a:t>on </a:t>
            </a:r>
            <a:r>
              <a:rPr lang="en-US" sz="2000" dirty="0" smtClean="0"/>
              <a:t>the data, and the DBMS will enforce these constraints.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000" dirty="0" smtClean="0"/>
              <a:t>Beyond this, the DBMS does not really understand the semantics of the data.  (e.g., it does not understand how the interest on a bank account is computed).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000" dirty="0" smtClean="0"/>
              <a:t>Thus, ensuring that a transaction (run alone) preserves consistency is ultimately the user’s responsibility!</a:t>
            </a:r>
          </a:p>
          <a:p>
            <a:pPr algn="just">
              <a:buNone/>
              <a:defRPr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Scheduling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DBMS ensures that execution of {T1, ... , </a:t>
            </a:r>
            <a:r>
              <a:rPr lang="en-US" sz="2800" dirty="0" err="1" smtClean="0"/>
              <a:t>Tn</a:t>
            </a:r>
            <a:r>
              <a:rPr lang="en-US" sz="2800" dirty="0" smtClean="0"/>
              <a:t>} is equivalent to some </a:t>
            </a:r>
            <a:r>
              <a:rPr lang="en-US" sz="2800" i="1" dirty="0" smtClean="0"/>
              <a:t>serial execution T1’ ... </a:t>
            </a:r>
            <a:r>
              <a:rPr lang="en-US" sz="2800" i="1" dirty="0" err="1" smtClean="0"/>
              <a:t>Tn</a:t>
            </a:r>
            <a:r>
              <a:rPr lang="en-US" sz="2800" i="1" dirty="0" smtClean="0"/>
              <a:t>’.</a:t>
            </a:r>
          </a:p>
          <a:p>
            <a:pPr algn="just">
              <a:buNone/>
              <a:defRPr/>
            </a:pPr>
            <a:endParaRPr lang="en-US" sz="1400" i="1" dirty="0" smtClean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/>
              <a:t>Before reading/writing an object, a transaction requests a lock on the object, and waits till the DBMS gives it the lock.  All locks are released at the end of the transaction. (Strict 2PL locking protocol.)</a:t>
            </a:r>
          </a:p>
          <a:p>
            <a:pPr algn="just">
              <a:buNone/>
              <a:defRPr/>
            </a:pPr>
            <a:endParaRPr lang="en-US" sz="1400" dirty="0" smtClean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/>
              <a:t>Idea: If an action of Ti (say, writing X) affects </a:t>
            </a:r>
            <a:r>
              <a:rPr lang="en-US" sz="2800" dirty="0" err="1" smtClean="0"/>
              <a:t>Tj</a:t>
            </a:r>
            <a:r>
              <a:rPr lang="en-US" sz="2800" dirty="0" smtClean="0"/>
              <a:t> (which perhaps reads X), one of them, say Ti, will obtain the lock on X first and </a:t>
            </a:r>
            <a:r>
              <a:rPr lang="en-US" sz="2800" dirty="0" err="1" smtClean="0"/>
              <a:t>Tj</a:t>
            </a:r>
            <a:r>
              <a:rPr lang="en-US" sz="2800" dirty="0" smtClean="0"/>
              <a:t> is forced to wait until Ti completes; this effectively orders the transactions.</a:t>
            </a:r>
          </a:p>
          <a:p>
            <a:pPr algn="just">
              <a:buNone/>
              <a:defRPr/>
            </a:pPr>
            <a:endParaRPr lang="en-US" sz="1400" dirty="0" smtClean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/>
              <a:t>What if </a:t>
            </a:r>
            <a:r>
              <a:rPr lang="en-US" sz="2800" dirty="0" err="1" smtClean="0"/>
              <a:t>Tj</a:t>
            </a:r>
            <a:r>
              <a:rPr lang="en-US" sz="2800" dirty="0" smtClean="0"/>
              <a:t> already has a lock on Y and Ti later requests a lock on Y? (Deadlock!) Ti or </a:t>
            </a:r>
            <a:r>
              <a:rPr lang="en-US" sz="2800" dirty="0" err="1" smtClean="0"/>
              <a:t>Tj</a:t>
            </a:r>
            <a:r>
              <a:rPr lang="en-US" sz="2800" dirty="0" smtClean="0"/>
              <a:t> is aborted and restarted!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Applications insulated from how data is structured and stored.</a:t>
            </a:r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i="1" dirty="0" smtClean="0">
                <a:solidFill>
                  <a:srgbClr val="FF0000"/>
                </a:solidFill>
              </a:rPr>
              <a:t>Logical data independence</a:t>
            </a:r>
            <a:r>
              <a:rPr lang="en-US" sz="2800" i="1" dirty="0" smtClean="0"/>
              <a:t>:  Protection from </a:t>
            </a:r>
            <a:r>
              <a:rPr lang="en-US" sz="2800" dirty="0" smtClean="0"/>
              <a:t>changes in </a:t>
            </a:r>
            <a:r>
              <a:rPr lang="en-US" sz="2800" i="1" dirty="0" smtClean="0"/>
              <a:t>logical structure of data.</a:t>
            </a:r>
          </a:p>
          <a:p>
            <a:endParaRPr lang="en-US" sz="2800" i="1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i="1" dirty="0" smtClean="0">
                <a:solidFill>
                  <a:srgbClr val="FF0000"/>
                </a:solidFill>
              </a:rPr>
              <a:t>Physical data independence</a:t>
            </a:r>
            <a:r>
              <a:rPr lang="en-US" sz="2800" i="1" dirty="0" smtClean="0"/>
              <a:t>:   Protection from </a:t>
            </a:r>
            <a:r>
              <a:rPr lang="en-US" sz="2800" dirty="0" smtClean="0"/>
              <a:t>changes in </a:t>
            </a:r>
            <a:r>
              <a:rPr lang="en-US" sz="2800" i="1" dirty="0" smtClean="0"/>
              <a:t>physical structure of data.</a:t>
            </a:r>
          </a:p>
          <a:p>
            <a:pPr algn="just"/>
            <a:endParaRPr lang="en-US" sz="2800" i="1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800" i="1" dirty="0" smtClean="0"/>
              <a:t>One of the most important benefits of using a DBMS!</a:t>
            </a:r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Ensuring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DBMS ensures </a:t>
            </a:r>
            <a:r>
              <a:rPr lang="en-US" sz="2800" i="1" dirty="0" smtClean="0"/>
              <a:t>atomicity (all-or-nothing property) </a:t>
            </a:r>
            <a:r>
              <a:rPr lang="en-US" sz="2800" dirty="0" smtClean="0"/>
              <a:t>even if system crashes in the middle of a </a:t>
            </a:r>
            <a:r>
              <a:rPr lang="en-US" sz="2800" dirty="0" err="1" smtClean="0"/>
              <a:t>Xact</a:t>
            </a:r>
            <a:r>
              <a:rPr lang="en-US" sz="2800" dirty="0" smtClean="0"/>
              <a:t>.</a:t>
            </a:r>
          </a:p>
          <a:p>
            <a:pPr algn="just">
              <a:buNone/>
              <a:defRPr/>
            </a:pPr>
            <a:endParaRPr lang="en-US" sz="1400" dirty="0" smtClean="0"/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Idea: Keep a </a:t>
            </a:r>
            <a:r>
              <a:rPr lang="en-US" sz="2800" i="1" dirty="0" smtClean="0">
                <a:solidFill>
                  <a:srgbClr val="FF0000"/>
                </a:solidFill>
              </a:rPr>
              <a:t>log</a:t>
            </a:r>
            <a:r>
              <a:rPr lang="en-US" sz="2800" i="1" dirty="0" smtClean="0"/>
              <a:t> (history) of all actions carried out </a:t>
            </a:r>
            <a:r>
              <a:rPr lang="en-US" sz="2800" dirty="0" smtClean="0"/>
              <a:t>by the DBMS while executing a set of </a:t>
            </a:r>
            <a:r>
              <a:rPr lang="en-US" sz="2800" dirty="0" err="1" smtClean="0"/>
              <a:t>Xacts</a:t>
            </a:r>
            <a:r>
              <a:rPr lang="en-US" sz="2800" dirty="0" smtClean="0"/>
              <a:t>:</a:t>
            </a:r>
          </a:p>
          <a:p>
            <a:pPr algn="just">
              <a:buNone/>
              <a:defRPr/>
            </a:pPr>
            <a:endParaRPr lang="en-US" sz="1400" dirty="0" smtClean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/>
              <a:t>Before a change is made to the database, the corresponding log entry is forced to a safe location.  (</a:t>
            </a:r>
            <a:r>
              <a:rPr lang="en-US" sz="2800" i="1" dirty="0" smtClean="0">
                <a:solidFill>
                  <a:srgbClr val="FF0000"/>
                </a:solidFill>
              </a:rPr>
              <a:t>WAL protocol</a:t>
            </a:r>
            <a:r>
              <a:rPr lang="en-US" sz="2800" i="1" dirty="0" smtClean="0"/>
              <a:t>; OS support for this is often inadequate.)</a:t>
            </a:r>
          </a:p>
          <a:p>
            <a:pPr algn="just">
              <a:buNone/>
              <a:defRPr/>
            </a:pPr>
            <a:endParaRPr lang="en-US" sz="1400" i="1" dirty="0" smtClean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/>
              <a:t>After a crash, the effects of partially executed transactions are </a:t>
            </a:r>
            <a:r>
              <a:rPr lang="en-US" sz="2800" i="1" dirty="0" smtClean="0">
                <a:solidFill>
                  <a:srgbClr val="FF0000"/>
                </a:solidFill>
              </a:rPr>
              <a:t>undone</a:t>
            </a:r>
            <a:r>
              <a:rPr lang="en-US" sz="2800" i="1" dirty="0" smtClean="0"/>
              <a:t> using the log. (Thanks to WAL, if </a:t>
            </a:r>
            <a:r>
              <a:rPr lang="en-US" sz="2800" dirty="0" smtClean="0"/>
              <a:t>log entry wasn’t saved before the crash, corresponding change was not applied to database!)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DBMS used to maintain, query large datasets.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Benefits include recovery from system crashes, concurrent access, quick application development, data integrity and security.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Levels of abstraction give data independence.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A DBMS typically has a layered architecture.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DBAs hold responsible jobs and are well-paid!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 smtClean="0"/>
              <a:t>DBMS R&amp;D is one of the broadest, most exciting areas in CS.</a:t>
            </a:r>
          </a:p>
          <a:p>
            <a:pPr algn="just">
              <a:buNone/>
              <a:defRPr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DISADV. OF FILE PROCESSING SYSTEMS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r>
              <a:rPr lang="en-IN" sz="1600" dirty="0" smtClean="0"/>
              <a:t>Data redundancy &amp; inconsistency:</a:t>
            </a:r>
            <a:r>
              <a:rPr lang="en-US" sz="1600" dirty="0" smtClean="0"/>
              <a:t>- </a:t>
            </a:r>
          </a:p>
          <a:p>
            <a:pPr lvl="1"/>
            <a:r>
              <a:rPr lang="en-IN" sz="1600" dirty="0" smtClean="0"/>
              <a:t>Same info. May be duplicated in several files.</a:t>
            </a:r>
            <a:endParaRPr lang="en-US" sz="1600" dirty="0" smtClean="0"/>
          </a:p>
          <a:p>
            <a:pPr lvl="1"/>
            <a:r>
              <a:rPr lang="en-IN" sz="1600" dirty="0" smtClean="0"/>
              <a:t>Redundancy leads to higher storage and access cost.</a:t>
            </a:r>
          </a:p>
          <a:p>
            <a:pPr lvl="1"/>
            <a:r>
              <a:rPr lang="en-IN" sz="1600" dirty="0" smtClean="0"/>
              <a:t>It may lead to data inconsistency; </a:t>
            </a:r>
            <a:r>
              <a:rPr lang="en-IN" sz="1600" dirty="0" err="1" smtClean="0"/>
              <a:t>i.e</a:t>
            </a:r>
            <a:r>
              <a:rPr lang="en-IN" sz="1600" dirty="0" smtClean="0"/>
              <a:t>, the various copies of same data may no longer agree.</a:t>
            </a:r>
          </a:p>
          <a:p>
            <a:pPr lvl="1"/>
            <a:endParaRPr lang="en-IN" sz="1600" dirty="0"/>
          </a:p>
          <a:p>
            <a:pPr marL="179388" lvl="1" indent="277813">
              <a:buFont typeface="Wingdings" pitchFamily="2" charset="2"/>
              <a:buChar char="v"/>
            </a:pPr>
            <a:r>
              <a:rPr lang="en-IN" sz="1600" dirty="0" smtClean="0"/>
              <a:t>DIFFICULTY IN ACCESSING DATA:-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Conventional file processing systems /</a:t>
            </a:r>
            <a:r>
              <a:rPr lang="en-IN" sz="1600" dirty="0" err="1" smtClean="0"/>
              <a:t>enviroments</a:t>
            </a:r>
            <a:r>
              <a:rPr lang="en-IN" sz="1600" dirty="0" smtClean="0"/>
              <a:t> do not allow needed data to be </a:t>
            </a:r>
            <a:r>
              <a:rPr lang="en-IN" sz="1600" dirty="0" err="1" smtClean="0"/>
              <a:t>retrived</a:t>
            </a:r>
            <a:r>
              <a:rPr lang="en-IN" sz="1600" dirty="0" smtClean="0"/>
              <a:t> in an efficient &amp; </a:t>
            </a:r>
            <a:r>
              <a:rPr lang="en-IN" sz="1600" dirty="0" err="1" smtClean="0"/>
              <a:t>convienient</a:t>
            </a:r>
            <a:r>
              <a:rPr lang="en-IN" sz="1600" dirty="0" smtClean="0"/>
              <a:t> manner.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More responsive data-retrieval systems are required for general use.</a:t>
            </a:r>
          </a:p>
          <a:p>
            <a:pPr marL="179388" lvl="1" indent="277813">
              <a:buFont typeface="Wingdings" pitchFamily="2" charset="2"/>
              <a:buChar char="v"/>
            </a:pPr>
            <a:r>
              <a:rPr lang="en-IN" sz="1600" dirty="0" smtClean="0"/>
              <a:t>DATA ISOLATION:-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Because data are scattered in various files , and files may be in different formats , writing new application programs to retrieve the appropriate data is difficult.</a:t>
            </a:r>
          </a:p>
          <a:p>
            <a:pPr marL="179388" lvl="1" indent="277813">
              <a:buFont typeface="Wingdings" pitchFamily="2" charset="2"/>
              <a:buChar char="v"/>
            </a:pPr>
            <a:r>
              <a:rPr lang="en-IN" sz="1600" dirty="0" smtClean="0"/>
              <a:t>INTEGRITY PROBLEM:-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The data values stored in a database must satisfy certain types of consistency constraints.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Developers enforce these constraints in various application programs.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But the problem is compounded when new constraints arise.</a:t>
            </a:r>
          </a:p>
          <a:p>
            <a:pPr lvl="1"/>
            <a:endParaRPr lang="en-IN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DISADV. Continued........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79388" lvl="1" indent="277813">
              <a:buFont typeface="Wingdings" pitchFamily="2" charset="2"/>
              <a:buChar char="v"/>
            </a:pPr>
            <a:r>
              <a:rPr lang="en-IN" sz="1600" dirty="0" smtClean="0"/>
              <a:t>ATOMICITY PROBLEM: -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A computer system i</a:t>
            </a:r>
            <a:r>
              <a:rPr lang="en-IN" sz="1600" dirty="0" smtClean="0"/>
              <a:t>s subject to failure.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In most apps, it is crucial that , if a failure occurs. The data be restored to the consistent state that existed prior to failure.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The transactions must be atomic,, it must happen in its entirety or not at all..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Difficult to maintain in a conventional file- processing systems.</a:t>
            </a:r>
          </a:p>
          <a:p>
            <a:pPr marL="179388" lvl="1" indent="277813">
              <a:buFont typeface="Wingdings" pitchFamily="2" charset="2"/>
              <a:buChar char="v"/>
            </a:pPr>
            <a:r>
              <a:rPr lang="en-IN" sz="1600" dirty="0" smtClean="0"/>
              <a:t>CONCURRENT ACCESS ABNORMALITIES:-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For the sake of </a:t>
            </a:r>
            <a:r>
              <a:rPr lang="en-IN" sz="1600" dirty="0" err="1" smtClean="0"/>
              <a:t>overalll</a:t>
            </a:r>
            <a:r>
              <a:rPr lang="en-IN" sz="1600" dirty="0" smtClean="0"/>
              <a:t> </a:t>
            </a:r>
            <a:r>
              <a:rPr lang="en-IN" sz="1600" dirty="0" err="1" smtClean="0"/>
              <a:t>peformance</a:t>
            </a:r>
            <a:r>
              <a:rPr lang="en-IN" sz="1600" dirty="0" smtClean="0"/>
              <a:t> and faster response, multiple users are allowed to update data simultaneously.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Interaction of concurrent updates is possible ,and may result in inconsistent data..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The system must maintain some kind of supervision but </a:t>
            </a:r>
            <a:r>
              <a:rPr lang="en-IN" sz="1600" dirty="0" err="1" smtClean="0"/>
              <a:t>supervison</a:t>
            </a:r>
            <a:r>
              <a:rPr lang="en-IN" sz="1600" dirty="0" smtClean="0"/>
              <a:t> is difficult to provide..</a:t>
            </a:r>
            <a:endParaRPr lang="en-IN" sz="1600" dirty="0" smtClean="0"/>
          </a:p>
          <a:p>
            <a:pPr marL="179388" lvl="1" indent="277813">
              <a:buFont typeface="Wingdings" pitchFamily="2" charset="2"/>
              <a:buChar char="v"/>
            </a:pPr>
            <a:r>
              <a:rPr lang="en-IN" sz="1600" dirty="0" smtClean="0"/>
              <a:t>SECURITY PROBLEMS:-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Not every user of the database system should be able to access all the data. 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For </a:t>
            </a:r>
            <a:r>
              <a:rPr lang="en-IN" sz="1600" dirty="0" err="1" smtClean="0"/>
              <a:t>eg</a:t>
            </a:r>
            <a:r>
              <a:rPr lang="en-IN" sz="1600" dirty="0" smtClean="0"/>
              <a:t>: payroll personnel need to see only the financial info. . They </a:t>
            </a:r>
            <a:r>
              <a:rPr lang="en-IN" sz="1600" dirty="0" err="1" smtClean="0"/>
              <a:t>shouldnt</a:t>
            </a:r>
            <a:r>
              <a:rPr lang="en-IN" sz="1600" dirty="0" smtClean="0"/>
              <a:t> be able to access academic records.</a:t>
            </a:r>
          </a:p>
          <a:p>
            <a:pPr marL="579438" lvl="2" indent="277813">
              <a:buFont typeface="Wingdings" pitchFamily="2" charset="2"/>
              <a:buChar char="v"/>
            </a:pPr>
            <a:r>
              <a:rPr lang="en-IN" sz="1600" dirty="0" smtClean="0"/>
              <a:t>Enforcing such security constraints is difficult in a file </a:t>
            </a:r>
            <a:r>
              <a:rPr lang="en-IN" sz="1600" dirty="0" err="1" smtClean="0"/>
              <a:t>processng</a:t>
            </a:r>
            <a:r>
              <a:rPr lang="en-IN" sz="1600" dirty="0" smtClean="0"/>
              <a:t> system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	VIEW OF DATA(DATA ABSTRACTION)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 major purpose of </a:t>
            </a:r>
            <a:r>
              <a:rPr lang="en-IN" dirty="0" err="1" smtClean="0"/>
              <a:t>dbms</a:t>
            </a:r>
            <a:r>
              <a:rPr lang="en-IN" dirty="0" smtClean="0"/>
              <a:t> is to provide users with an abstract view of data( system hides certain details on how the data is stored &amp; maintained).</a:t>
            </a:r>
          </a:p>
          <a:p>
            <a:r>
              <a:rPr lang="en-IN" dirty="0" smtClean="0"/>
              <a:t>DATA ABSTRACTION:--------</a:t>
            </a:r>
          </a:p>
          <a:p>
            <a:pPr lvl="1"/>
            <a:r>
              <a:rPr lang="en-IN" dirty="0" smtClean="0"/>
              <a:t>TO simplify users interaction with the systems , we have 3 view levels.</a:t>
            </a:r>
          </a:p>
          <a:p>
            <a:pPr lvl="1"/>
            <a:r>
              <a:rPr lang="en-IN" dirty="0" smtClean="0"/>
              <a:t>PHYSICAL(internal) LEVEL: </a:t>
            </a:r>
          </a:p>
          <a:p>
            <a:pPr lvl="2"/>
            <a:r>
              <a:rPr lang="en-IN" dirty="0" smtClean="0"/>
              <a:t>Lowest level of abstraction, describes how data are actually stored, describes complex low-level data structures in detail</a:t>
            </a:r>
            <a:endParaRPr lang="en-IN" dirty="0" smtClean="0"/>
          </a:p>
          <a:p>
            <a:pPr lvl="1"/>
            <a:r>
              <a:rPr lang="en-IN" dirty="0" smtClean="0"/>
              <a:t>LOGICAL(conceptual) LEVEL:</a:t>
            </a:r>
          </a:p>
          <a:p>
            <a:pPr lvl="2"/>
            <a:r>
              <a:rPr lang="en-IN" dirty="0" smtClean="0"/>
              <a:t>What data are stored in db, and the relationship among them.</a:t>
            </a:r>
          </a:p>
          <a:p>
            <a:pPr lvl="2"/>
            <a:r>
              <a:rPr lang="en-IN" dirty="0" smtClean="0"/>
              <a:t>Describes entire db in terms of simple </a:t>
            </a:r>
            <a:r>
              <a:rPr lang="en-IN" dirty="0" err="1" smtClean="0"/>
              <a:t>ds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Users of this level need not know the complex low –level </a:t>
            </a:r>
            <a:r>
              <a:rPr lang="en-IN" dirty="0" err="1" smtClean="0"/>
              <a:t>ds</a:t>
            </a:r>
            <a:r>
              <a:rPr lang="en-IN" dirty="0" smtClean="0"/>
              <a:t>( known as physical data independence)</a:t>
            </a:r>
          </a:p>
          <a:p>
            <a:pPr lvl="2"/>
            <a:r>
              <a:rPr lang="en-IN" dirty="0" smtClean="0"/>
              <a:t>Db administrators, who must decide what info to keep, use this level.</a:t>
            </a:r>
          </a:p>
          <a:p>
            <a:pPr lvl="1"/>
            <a:r>
              <a:rPr lang="en-IN" dirty="0" smtClean="0"/>
              <a:t>VIEW LEVEL:</a:t>
            </a:r>
          </a:p>
          <a:p>
            <a:pPr lvl="2"/>
            <a:r>
              <a:rPr lang="en-IN" dirty="0" smtClean="0"/>
              <a:t>Highest level of abstraction</a:t>
            </a:r>
          </a:p>
          <a:p>
            <a:pPr lvl="2"/>
            <a:r>
              <a:rPr lang="en-IN" dirty="0" smtClean="0"/>
              <a:t>Many users of db system </a:t>
            </a:r>
            <a:r>
              <a:rPr lang="en-IN" dirty="0" err="1" smtClean="0"/>
              <a:t>dont</a:t>
            </a:r>
            <a:r>
              <a:rPr lang="en-IN" dirty="0" smtClean="0"/>
              <a:t> need all the info about data structures</a:t>
            </a:r>
          </a:p>
          <a:p>
            <a:pPr lvl="2"/>
            <a:r>
              <a:rPr lang="en-IN" dirty="0" smtClean="0"/>
              <a:t>They only need access to a part of the db.</a:t>
            </a:r>
          </a:p>
          <a:p>
            <a:pPr lvl="2"/>
            <a:r>
              <a:rPr lang="en-IN" dirty="0" smtClean="0"/>
              <a:t>Exists to simplify interaction with the system;</a:t>
            </a:r>
          </a:p>
          <a:p>
            <a:pPr lvl="2"/>
            <a:r>
              <a:rPr lang="en-IN" dirty="0" smtClean="0"/>
              <a:t>System may provide many views to the same db.</a:t>
            </a:r>
          </a:p>
          <a:p>
            <a:pPr lvl="2"/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INSTANCES &amp;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collection of info. Stored in a db at a particular moment is called an INSTANCE of the db.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overalll</a:t>
            </a:r>
            <a:r>
              <a:rPr lang="en-IN" dirty="0" smtClean="0"/>
              <a:t> design of the db is called SCHEMA.</a:t>
            </a:r>
          </a:p>
          <a:p>
            <a:r>
              <a:rPr lang="en-IN" dirty="0" smtClean="0"/>
              <a:t>Db has several schemas depending on levels of abstraction.</a:t>
            </a:r>
          </a:p>
          <a:p>
            <a:pPr lvl="1"/>
            <a:r>
              <a:rPr lang="en-IN" dirty="0" smtClean="0"/>
              <a:t>The PHYSICAL SCHEMA describes db design at physical level</a:t>
            </a:r>
          </a:p>
          <a:p>
            <a:pPr lvl="1"/>
            <a:r>
              <a:rPr lang="en-IN" dirty="0" smtClean="0"/>
              <a:t>The LOGICAL SCHEMA describes db design at logical level.</a:t>
            </a:r>
          </a:p>
          <a:p>
            <a:pPr lvl="1"/>
            <a:r>
              <a:rPr lang="en-IN" dirty="0" smtClean="0"/>
              <a:t>Db may also have several schemas at VIEW LEVEL, called </a:t>
            </a:r>
            <a:r>
              <a:rPr lang="en-IN" dirty="0" err="1" smtClean="0"/>
              <a:t>subschemas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Logical schema ( most imp.) since programmers construct apps. Using logical schema.</a:t>
            </a:r>
          </a:p>
          <a:p>
            <a:pPr lvl="1"/>
            <a:r>
              <a:rPr lang="en-IN" dirty="0" smtClean="0"/>
              <a:t>PHYSICAL SCHEMA is hidden beneath the logical schema( can be changed without affecting apps.)</a:t>
            </a:r>
          </a:p>
          <a:p>
            <a:pPr lvl="1"/>
            <a:r>
              <a:rPr lang="en-IN" dirty="0" smtClean="0"/>
              <a:t>Application programs are said to exhibit “PHYSICAL DATA INDEPENDENCE” if  they </a:t>
            </a:r>
            <a:r>
              <a:rPr lang="en-IN" dirty="0" err="1" smtClean="0"/>
              <a:t>dont</a:t>
            </a:r>
            <a:r>
              <a:rPr lang="en-IN" dirty="0" smtClean="0"/>
              <a:t>  depend on physical schema.( thus </a:t>
            </a:r>
            <a:r>
              <a:rPr lang="en-IN" dirty="0" err="1" smtClean="0"/>
              <a:t>neednot</a:t>
            </a:r>
            <a:r>
              <a:rPr lang="en-IN" dirty="0" smtClean="0"/>
              <a:t> be rewritten if </a:t>
            </a:r>
            <a:r>
              <a:rPr lang="en-IN" dirty="0" err="1" smtClean="0"/>
              <a:t>phyysical</a:t>
            </a:r>
            <a:r>
              <a:rPr lang="en-IN" dirty="0" smtClean="0"/>
              <a:t> schema changes).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Collection of conceptual tools for describing data, data relationships, data semantics, and consistency constraints.</a:t>
            </a:r>
          </a:p>
          <a:p>
            <a:r>
              <a:rPr lang="en-IN" dirty="0" smtClean="0"/>
              <a:t>Describes the </a:t>
            </a:r>
            <a:r>
              <a:rPr lang="en-IN" dirty="0" err="1" smtClean="0"/>
              <a:t>desisgn</a:t>
            </a:r>
            <a:r>
              <a:rPr lang="en-IN" dirty="0" smtClean="0"/>
              <a:t> of db at physical, logical &amp; view levels.</a:t>
            </a:r>
          </a:p>
          <a:p>
            <a:r>
              <a:rPr lang="en-IN" dirty="0" smtClean="0"/>
              <a:t>Different data models we will cover:-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i="1" u="sng" dirty="0" smtClean="0">
                <a:solidFill>
                  <a:srgbClr val="FF0000"/>
                </a:solidFill>
              </a:rPr>
              <a:t>data model </a:t>
            </a:r>
            <a:r>
              <a:rPr lang="en-US" sz="2800" i="1" dirty="0" smtClean="0"/>
              <a:t>is a collection of concepts for </a:t>
            </a:r>
            <a:r>
              <a:rPr lang="en-US" sz="2800" dirty="0" smtClean="0"/>
              <a:t>describing data.</a:t>
            </a:r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i="1" u="sng" dirty="0" smtClean="0">
                <a:solidFill>
                  <a:srgbClr val="FF0000"/>
                </a:solidFill>
              </a:rPr>
              <a:t>schema</a:t>
            </a:r>
            <a:r>
              <a:rPr lang="en-US" sz="2800" i="1" dirty="0" smtClean="0"/>
              <a:t> is a description of a particular </a:t>
            </a:r>
            <a:r>
              <a:rPr lang="en-US" sz="2800" dirty="0" smtClean="0"/>
              <a:t>collection of data, using a given data model.</a:t>
            </a:r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The </a:t>
            </a:r>
            <a:r>
              <a:rPr lang="en-US" sz="2800" i="1" u="sng" dirty="0" smtClean="0">
                <a:solidFill>
                  <a:srgbClr val="FF0000"/>
                </a:solidFill>
              </a:rPr>
              <a:t>relational model of data </a:t>
            </a:r>
            <a:r>
              <a:rPr lang="en-US" sz="2800" i="1" dirty="0" smtClean="0"/>
              <a:t>is the most widely </a:t>
            </a:r>
            <a:r>
              <a:rPr lang="en-US" sz="2800" dirty="0" smtClean="0"/>
              <a:t>used model today.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Main concept:  </a:t>
            </a:r>
            <a:r>
              <a:rPr lang="en-US" sz="2800" i="1" u="sng" dirty="0" smtClean="0">
                <a:solidFill>
                  <a:srgbClr val="FF0000"/>
                </a:solidFill>
              </a:rPr>
              <a:t>relation</a:t>
            </a:r>
            <a:r>
              <a:rPr lang="en-US" sz="2800" i="1" dirty="0" smtClean="0"/>
              <a:t>, basically a table with rows </a:t>
            </a:r>
          </a:p>
          <a:p>
            <a:r>
              <a:rPr lang="en-US" sz="2800" dirty="0" smtClean="0"/>
              <a:t>and columns.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Every relation has a </a:t>
            </a:r>
            <a:r>
              <a:rPr lang="en-US" sz="2800" i="1" u="sng" dirty="0" smtClean="0">
                <a:solidFill>
                  <a:srgbClr val="FF0000"/>
                </a:solidFill>
              </a:rPr>
              <a:t>schema</a:t>
            </a:r>
            <a:r>
              <a:rPr lang="en-US" sz="2800" i="1" dirty="0" smtClean="0"/>
              <a:t>, which describes the </a:t>
            </a:r>
          </a:p>
          <a:p>
            <a:r>
              <a:rPr lang="en-US" sz="2800" dirty="0" smtClean="0"/>
              <a:t>columns, or fields.</a:t>
            </a:r>
          </a:p>
          <a:p>
            <a:pPr algn="just"/>
            <a:endParaRPr lang="en-US" sz="2800" dirty="0" smtClean="0">
              <a:solidFill>
                <a:srgbClr val="898989"/>
              </a:solidFill>
            </a:endParaRPr>
          </a:p>
          <a:p>
            <a:endParaRPr lang="en-IN" dirty="0" smtClean="0"/>
          </a:p>
          <a:p>
            <a:pPr lvl="1"/>
            <a:r>
              <a:rPr lang="en-IN" dirty="0" smtClean="0"/>
              <a:t>Relational model</a:t>
            </a:r>
            <a:endParaRPr lang="en-US" dirty="0" smtClean="0"/>
          </a:p>
          <a:p>
            <a:pPr lvl="1"/>
            <a:r>
              <a:rPr lang="en-IN" dirty="0" smtClean="0"/>
              <a:t>Entity-relationship model</a:t>
            </a:r>
          </a:p>
          <a:p>
            <a:pPr lvl="1"/>
            <a:r>
              <a:rPr lang="en-IN" dirty="0" smtClean="0"/>
              <a:t>Object – based data model</a:t>
            </a:r>
          </a:p>
          <a:p>
            <a:pPr lvl="1"/>
            <a:r>
              <a:rPr lang="en-IN" dirty="0" err="1" smtClean="0"/>
              <a:t>Semistructured</a:t>
            </a:r>
            <a:r>
              <a:rPr lang="en-IN" dirty="0" smtClean="0"/>
              <a:t> data model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MANIPULATION LANGUAGE:--</a:t>
            </a:r>
          </a:p>
          <a:p>
            <a:pPr lvl="1"/>
            <a:r>
              <a:rPr lang="en-IN" dirty="0" smtClean="0"/>
              <a:t>Enables users to access or manipulate data as organized by the appropriate data model.</a:t>
            </a:r>
          </a:p>
          <a:p>
            <a:pPr lvl="1"/>
            <a:r>
              <a:rPr lang="en-IN" dirty="0" smtClean="0"/>
              <a:t>Types of access:</a:t>
            </a:r>
          </a:p>
          <a:p>
            <a:pPr lvl="2"/>
            <a:r>
              <a:rPr lang="en-IN" dirty="0" smtClean="0"/>
              <a:t>Retrieval of info in db</a:t>
            </a:r>
          </a:p>
          <a:p>
            <a:pPr lvl="2"/>
            <a:r>
              <a:rPr lang="en-IN" dirty="0" smtClean="0"/>
              <a:t>Insertion</a:t>
            </a:r>
          </a:p>
          <a:p>
            <a:pPr lvl="2"/>
            <a:r>
              <a:rPr lang="en-IN" dirty="0" smtClean="0"/>
              <a:t>Deletion</a:t>
            </a:r>
          </a:p>
          <a:p>
            <a:pPr lvl="2"/>
            <a:r>
              <a:rPr lang="en-IN" dirty="0" smtClean="0"/>
              <a:t>Modification </a:t>
            </a:r>
          </a:p>
          <a:p>
            <a:pPr lvl="2">
              <a:buNone/>
            </a:pPr>
            <a:endParaRPr lang="en-IN" dirty="0" smtClean="0"/>
          </a:p>
          <a:p>
            <a:pPr marL="0" lvl="2" indent="0"/>
            <a:r>
              <a:rPr lang="en-IN" dirty="0" smtClean="0"/>
              <a:t>A query is a statement requesting retrieval of info from db.</a:t>
            </a:r>
          </a:p>
          <a:p>
            <a:pPr marL="0" lvl="2" indent="0"/>
            <a:r>
              <a:rPr lang="en-IN" dirty="0" smtClean="0"/>
              <a:t>Portion of word a DML concerned with info retrieval is called a query language.</a:t>
            </a:r>
          </a:p>
          <a:p>
            <a:pPr marL="0" lvl="2" indent="0"/>
            <a:r>
              <a:rPr lang="en-IN" dirty="0" smtClean="0"/>
              <a:t>We will use SQL mostly...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–DEFINITION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 definition</a:t>
            </a:r>
            <a:r>
              <a:rPr lang="en-US" dirty="0" smtClean="0"/>
              <a:t> or </a:t>
            </a:r>
            <a:r>
              <a:rPr lang="en-US" b="1" dirty="0" smtClean="0"/>
              <a:t>data description language</a:t>
            </a:r>
            <a:r>
              <a:rPr lang="en-US" dirty="0" smtClean="0"/>
              <a:t> (</a:t>
            </a:r>
            <a:r>
              <a:rPr lang="en-US" b="1" dirty="0" smtClean="0"/>
              <a:t>DDL</a:t>
            </a:r>
            <a:r>
              <a:rPr lang="en-US" dirty="0" smtClean="0"/>
              <a:t>) is a syntax for creating and modifying database objects such as tables, indices, and users. DDL statements are similar to a computer </a:t>
            </a:r>
            <a:r>
              <a:rPr lang="en-US" dirty="0" smtClean="0">
                <a:hlinkClick r:id="rId2" tooltip="Programming language"/>
              </a:rPr>
              <a:t>programming language</a:t>
            </a:r>
            <a:r>
              <a:rPr lang="en-US" dirty="0" smtClean="0"/>
              <a:t> for defining </a:t>
            </a:r>
            <a:r>
              <a:rPr lang="en-US" dirty="0" smtClean="0">
                <a:hlinkClick r:id="rId3" tooltip="Data structure"/>
              </a:rPr>
              <a:t>data structures</a:t>
            </a:r>
            <a:r>
              <a:rPr lang="en-US" dirty="0" smtClean="0"/>
              <a:t>, especially </a:t>
            </a:r>
            <a:r>
              <a:rPr lang="en-US" dirty="0" smtClean="0">
                <a:hlinkClick r:id="rId4" tooltip="Database schema"/>
              </a:rPr>
              <a:t>database schemas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sz="2800" i="1" dirty="0" smtClean="0"/>
              <a:t>Schemas are defined using DDL; data is modified/queried using DML</a:t>
            </a:r>
            <a:r>
              <a:rPr lang="en-US" sz="2800" i="1" dirty="0" smtClean="0"/>
              <a:t>.</a:t>
            </a:r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 smtClean="0"/>
              <a:t>examples of DDL statements include CREATE, ALTER, and DROP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is based on the relational  model and uses a </a:t>
            </a:r>
            <a:r>
              <a:rPr lang="en-IN" dirty="0" err="1" smtClean="0"/>
              <a:t>colllection</a:t>
            </a:r>
            <a:r>
              <a:rPr lang="en-IN" dirty="0" smtClean="0"/>
              <a:t> of tables to represent both data and the relationships among those data.</a:t>
            </a:r>
          </a:p>
          <a:p>
            <a:r>
              <a:rPr lang="en-IN" dirty="0" smtClean="0"/>
              <a:t>It also includes a DML &amp; DDL.</a:t>
            </a:r>
          </a:p>
          <a:p>
            <a:r>
              <a:rPr lang="en-IN" dirty="0" smtClean="0"/>
              <a:t>2 WAYS TO ACCESS DB USING DML COMMANDS ( check </a:t>
            </a:r>
            <a:r>
              <a:rPr lang="en-IN" dirty="0" err="1" smtClean="0"/>
              <a:t>pyqs</a:t>
            </a:r>
            <a:r>
              <a:rPr lang="en-IN" dirty="0" smtClean="0"/>
              <a:t>, if it is study)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200</TotalTime>
  <Words>1630</Words>
  <Application>Microsoft Office PowerPoint</Application>
  <PresentationFormat>On-screen Show (4:3)</PresentationFormat>
  <Paragraphs>157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Dbms </vt:lpstr>
      <vt:lpstr>DISADV. OF FILE PROCESSING SYSTEMS</vt:lpstr>
      <vt:lpstr>DISADV. Continued........</vt:lpstr>
      <vt:lpstr> VIEW OF DATA(DATA ABSTRACTION)</vt:lpstr>
      <vt:lpstr>INSTANCES &amp; SCHEMAS</vt:lpstr>
      <vt:lpstr>DATA MODELS</vt:lpstr>
      <vt:lpstr>DATABASE LANGUAGES</vt:lpstr>
      <vt:lpstr>DATA –DEFINITION LANGUAGE</vt:lpstr>
      <vt:lpstr>RELATIONAL DATABASES</vt:lpstr>
      <vt:lpstr>Entity-RELATIONSHIP MODEL</vt:lpstr>
      <vt:lpstr>TRANSACTION MANAGEMENT</vt:lpstr>
      <vt:lpstr>Scheduling concurrent transactions</vt:lpstr>
      <vt:lpstr>Data independence</vt:lpstr>
      <vt:lpstr>Ensuring atomicity</vt:lpstr>
      <vt:lpstr>SUMMARY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LUK-PC</dc:creator>
  <cp:lastModifiedBy>LUK-PC</cp:lastModifiedBy>
  <cp:revision>15</cp:revision>
  <dcterms:created xsi:type="dcterms:W3CDTF">2022-04-07T14:06:48Z</dcterms:created>
  <dcterms:modified xsi:type="dcterms:W3CDTF">2022-04-07T17:27:07Z</dcterms:modified>
</cp:coreProperties>
</file>