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2" d="100"/>
          <a:sy n="102" d="100"/>
        </p:scale>
        <p:origin x="95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E0283C-CE6C-4B87-88C5-C0A39BF7BE48}" type="datetimeFigureOut">
              <a:rPr lang="en-IN" smtClean="0"/>
              <a:t>02-11-2024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8098C-4550-4BEC-B74B-980679ECA2F5}" type="slidenum">
              <a:rPr lang="en-IN" smtClean="0"/>
              <a:t>‹#›</a:t>
            </a:fld>
            <a:endParaRPr lang="en-IN"/>
          </a:p>
        </p:txBody>
      </p:sp>
    </p:spTree>
    <p:extLst>
      <p:ext uri="{BB962C8B-B14F-4D97-AF65-F5344CB8AC3E}">
        <p14:creationId xmlns:p14="http://schemas.microsoft.com/office/powerpoint/2010/main" val="937191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08098C-4550-4BEC-B74B-980679ECA2F5}" type="slidenum">
              <a:rPr lang="en-IN" smtClean="0"/>
              <a:t>18</a:t>
            </a:fld>
            <a:endParaRPr lang="en-IN"/>
          </a:p>
        </p:txBody>
      </p:sp>
    </p:spTree>
    <p:extLst>
      <p:ext uri="{BB962C8B-B14F-4D97-AF65-F5344CB8AC3E}">
        <p14:creationId xmlns:p14="http://schemas.microsoft.com/office/powerpoint/2010/main" val="36413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EFAB8-1984-5031-B89E-A926CF4A23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FBA91B-2E98-4D0E-F89A-DB20C1025B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82B68C-5D9F-1D08-36A1-50D3F7F636F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EBE1474-63EF-4990-1CAD-5B79D1D1B523}"/>
              </a:ext>
            </a:extLst>
          </p:cNvPr>
          <p:cNvSpPr>
            <a:spLocks noGrp="1"/>
          </p:cNvSpPr>
          <p:nvPr>
            <p:ph type="sldNum" sz="quarter" idx="5"/>
          </p:nvPr>
        </p:nvSpPr>
        <p:spPr/>
        <p:txBody>
          <a:bodyPr/>
          <a:lstStyle/>
          <a:p>
            <a:fld id="{C808098C-4550-4BEC-B74B-980679ECA2F5}" type="slidenum">
              <a:rPr lang="en-IN" smtClean="0"/>
              <a:t>19</a:t>
            </a:fld>
            <a:endParaRPr lang="en-IN"/>
          </a:p>
        </p:txBody>
      </p:sp>
    </p:spTree>
    <p:extLst>
      <p:ext uri="{BB962C8B-B14F-4D97-AF65-F5344CB8AC3E}">
        <p14:creationId xmlns:p14="http://schemas.microsoft.com/office/powerpoint/2010/main" val="3349648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D390E-8A13-10B0-8FC9-F483A53196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FFDB40-A359-2EEC-8528-BD931B427D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40A82A-0928-A3CF-DC24-EFCE0C8C2A6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48AB75E-D924-682A-9126-31DA8147DDA4}"/>
              </a:ext>
            </a:extLst>
          </p:cNvPr>
          <p:cNvSpPr>
            <a:spLocks noGrp="1"/>
          </p:cNvSpPr>
          <p:nvPr>
            <p:ph type="sldNum" sz="quarter" idx="5"/>
          </p:nvPr>
        </p:nvSpPr>
        <p:spPr/>
        <p:txBody>
          <a:bodyPr/>
          <a:lstStyle/>
          <a:p>
            <a:fld id="{C808098C-4550-4BEC-B74B-980679ECA2F5}" type="slidenum">
              <a:rPr lang="en-IN" smtClean="0"/>
              <a:t>20</a:t>
            </a:fld>
            <a:endParaRPr lang="en-IN"/>
          </a:p>
        </p:txBody>
      </p:sp>
    </p:spTree>
    <p:extLst>
      <p:ext uri="{BB962C8B-B14F-4D97-AF65-F5344CB8AC3E}">
        <p14:creationId xmlns:p14="http://schemas.microsoft.com/office/powerpoint/2010/main" val="864816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63329-702C-1A8A-34D4-43516509FD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A0A5DA-6D9F-7FD8-F6F0-2335CD86A9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3BE627-C84D-3386-6C20-B8A23DE17C8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68465EB-BE45-600C-DAB4-F7959765818D}"/>
              </a:ext>
            </a:extLst>
          </p:cNvPr>
          <p:cNvSpPr>
            <a:spLocks noGrp="1"/>
          </p:cNvSpPr>
          <p:nvPr>
            <p:ph type="sldNum" sz="quarter" idx="5"/>
          </p:nvPr>
        </p:nvSpPr>
        <p:spPr/>
        <p:txBody>
          <a:bodyPr/>
          <a:lstStyle/>
          <a:p>
            <a:fld id="{C808098C-4550-4BEC-B74B-980679ECA2F5}" type="slidenum">
              <a:rPr lang="en-IN" smtClean="0"/>
              <a:t>21</a:t>
            </a:fld>
            <a:endParaRPr lang="en-IN"/>
          </a:p>
        </p:txBody>
      </p:sp>
    </p:spTree>
    <p:extLst>
      <p:ext uri="{BB962C8B-B14F-4D97-AF65-F5344CB8AC3E}">
        <p14:creationId xmlns:p14="http://schemas.microsoft.com/office/powerpoint/2010/main" val="903750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60C24-AA52-0B69-6AA7-AB7142B026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1BCDC5-7B28-D354-F25D-14E4A61A71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082CB4-43B2-9302-2211-2BAF51ED981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A571ACA-5D38-27D9-1647-A3B6CC026827}"/>
              </a:ext>
            </a:extLst>
          </p:cNvPr>
          <p:cNvSpPr>
            <a:spLocks noGrp="1"/>
          </p:cNvSpPr>
          <p:nvPr>
            <p:ph type="sldNum" sz="quarter" idx="5"/>
          </p:nvPr>
        </p:nvSpPr>
        <p:spPr/>
        <p:txBody>
          <a:bodyPr/>
          <a:lstStyle/>
          <a:p>
            <a:fld id="{C808098C-4550-4BEC-B74B-980679ECA2F5}" type="slidenum">
              <a:rPr lang="en-IN" smtClean="0"/>
              <a:t>22</a:t>
            </a:fld>
            <a:endParaRPr lang="en-IN"/>
          </a:p>
        </p:txBody>
      </p:sp>
    </p:spTree>
    <p:extLst>
      <p:ext uri="{BB962C8B-B14F-4D97-AF65-F5344CB8AC3E}">
        <p14:creationId xmlns:p14="http://schemas.microsoft.com/office/powerpoint/2010/main" val="4057685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E2832-DE63-25CB-42F9-701A9EC414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1B031C-BB30-D768-E855-2AA7256884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736D70-B6D2-C942-413D-41EE9A4DEC5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5651365-9313-C391-5738-C3AB5F36ED13}"/>
              </a:ext>
            </a:extLst>
          </p:cNvPr>
          <p:cNvSpPr>
            <a:spLocks noGrp="1"/>
          </p:cNvSpPr>
          <p:nvPr>
            <p:ph type="sldNum" sz="quarter" idx="5"/>
          </p:nvPr>
        </p:nvSpPr>
        <p:spPr/>
        <p:txBody>
          <a:bodyPr/>
          <a:lstStyle/>
          <a:p>
            <a:fld id="{C808098C-4550-4BEC-B74B-980679ECA2F5}" type="slidenum">
              <a:rPr lang="en-IN" smtClean="0"/>
              <a:t>23</a:t>
            </a:fld>
            <a:endParaRPr lang="en-IN"/>
          </a:p>
        </p:txBody>
      </p:sp>
    </p:spTree>
    <p:extLst>
      <p:ext uri="{BB962C8B-B14F-4D97-AF65-F5344CB8AC3E}">
        <p14:creationId xmlns:p14="http://schemas.microsoft.com/office/powerpoint/2010/main" val="382071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A1E3C-1F0F-8032-6028-EA8A471DFA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2D6D7B-2284-EE46-EF07-558ECBB134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4EF2D7-D657-C454-8362-4039315CF63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275D5B4-8FE5-5695-D882-DEFA65757187}"/>
              </a:ext>
            </a:extLst>
          </p:cNvPr>
          <p:cNvSpPr>
            <a:spLocks noGrp="1"/>
          </p:cNvSpPr>
          <p:nvPr>
            <p:ph type="sldNum" sz="quarter" idx="5"/>
          </p:nvPr>
        </p:nvSpPr>
        <p:spPr/>
        <p:txBody>
          <a:bodyPr/>
          <a:lstStyle/>
          <a:p>
            <a:fld id="{C808098C-4550-4BEC-B74B-980679ECA2F5}" type="slidenum">
              <a:rPr lang="en-IN" smtClean="0"/>
              <a:t>24</a:t>
            </a:fld>
            <a:endParaRPr lang="en-IN"/>
          </a:p>
        </p:txBody>
      </p:sp>
    </p:spTree>
    <p:extLst>
      <p:ext uri="{BB962C8B-B14F-4D97-AF65-F5344CB8AC3E}">
        <p14:creationId xmlns:p14="http://schemas.microsoft.com/office/powerpoint/2010/main" val="1358364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726B1-4114-0B71-955B-4906A57AF4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530D9F-BDF2-7504-B3E4-872658A608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E53C3C-BD68-C4BC-3307-63D99424588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76B014B-F98E-C1D7-E20A-746297D24A1B}"/>
              </a:ext>
            </a:extLst>
          </p:cNvPr>
          <p:cNvSpPr>
            <a:spLocks noGrp="1"/>
          </p:cNvSpPr>
          <p:nvPr>
            <p:ph type="sldNum" sz="quarter" idx="5"/>
          </p:nvPr>
        </p:nvSpPr>
        <p:spPr/>
        <p:txBody>
          <a:bodyPr/>
          <a:lstStyle/>
          <a:p>
            <a:fld id="{C808098C-4550-4BEC-B74B-980679ECA2F5}" type="slidenum">
              <a:rPr lang="en-IN" smtClean="0"/>
              <a:t>25</a:t>
            </a:fld>
            <a:endParaRPr lang="en-IN"/>
          </a:p>
        </p:txBody>
      </p:sp>
    </p:spTree>
    <p:extLst>
      <p:ext uri="{BB962C8B-B14F-4D97-AF65-F5344CB8AC3E}">
        <p14:creationId xmlns:p14="http://schemas.microsoft.com/office/powerpoint/2010/main" val="3463734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10DCA-B816-028B-E5CF-29B71FD0D8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118094-004A-8F89-4BF4-ECEC1EEA54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E3AE18-20A9-8D18-7EFF-1AAAC122767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13A29ED-12EA-6A23-5440-E8A4D83984D9}"/>
              </a:ext>
            </a:extLst>
          </p:cNvPr>
          <p:cNvSpPr>
            <a:spLocks noGrp="1"/>
          </p:cNvSpPr>
          <p:nvPr>
            <p:ph type="sldNum" sz="quarter" idx="5"/>
          </p:nvPr>
        </p:nvSpPr>
        <p:spPr/>
        <p:txBody>
          <a:bodyPr/>
          <a:lstStyle/>
          <a:p>
            <a:fld id="{C808098C-4550-4BEC-B74B-980679ECA2F5}" type="slidenum">
              <a:rPr lang="en-IN" smtClean="0"/>
              <a:t>26</a:t>
            </a:fld>
            <a:endParaRPr lang="en-IN"/>
          </a:p>
        </p:txBody>
      </p:sp>
    </p:spTree>
    <p:extLst>
      <p:ext uri="{BB962C8B-B14F-4D97-AF65-F5344CB8AC3E}">
        <p14:creationId xmlns:p14="http://schemas.microsoft.com/office/powerpoint/2010/main" val="2017206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ACE0-E814-4175-A064-A1DC57A66E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061DDB-A073-2EDC-AEE8-23ACEBFD27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A7C234-5448-1ABC-86E8-E062F087B92C}"/>
              </a:ext>
            </a:extLst>
          </p:cNvPr>
          <p:cNvSpPr>
            <a:spLocks noGrp="1"/>
          </p:cNvSpPr>
          <p:nvPr>
            <p:ph type="dt" sz="half" idx="10"/>
          </p:nvPr>
        </p:nvSpPr>
        <p:spPr/>
        <p:txBody>
          <a:bodyPr/>
          <a:lstStyle/>
          <a:p>
            <a:fld id="{83712775-2947-4FCB-A9F6-C1811A2BC2D5}" type="datetimeFigureOut">
              <a:rPr lang="en-IN" smtClean="0"/>
              <a:t>02-11-2024</a:t>
            </a:fld>
            <a:endParaRPr lang="en-IN"/>
          </a:p>
        </p:txBody>
      </p:sp>
      <p:sp>
        <p:nvSpPr>
          <p:cNvPr id="5" name="Footer Placeholder 4">
            <a:extLst>
              <a:ext uri="{FF2B5EF4-FFF2-40B4-BE49-F238E27FC236}">
                <a16:creationId xmlns:a16="http://schemas.microsoft.com/office/drawing/2014/main" id="{EC275A92-E495-A0E8-5A88-9F00B48D49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9AADB3-1D4B-CFF3-60C4-41D015863A47}"/>
              </a:ext>
            </a:extLst>
          </p:cNvPr>
          <p:cNvSpPr>
            <a:spLocks noGrp="1"/>
          </p:cNvSpPr>
          <p:nvPr>
            <p:ph type="sldNum" sz="quarter" idx="12"/>
          </p:nvPr>
        </p:nvSpPr>
        <p:spPr/>
        <p:txBody>
          <a:bodyPr/>
          <a:lstStyle/>
          <a:p>
            <a:fld id="{4110C0FF-1EB6-4231-8063-197543200BD4}" type="slidenum">
              <a:rPr lang="en-IN" smtClean="0"/>
              <a:t>‹#›</a:t>
            </a:fld>
            <a:endParaRPr lang="en-IN"/>
          </a:p>
        </p:txBody>
      </p:sp>
    </p:spTree>
    <p:extLst>
      <p:ext uri="{BB962C8B-B14F-4D97-AF65-F5344CB8AC3E}">
        <p14:creationId xmlns:p14="http://schemas.microsoft.com/office/powerpoint/2010/main" val="3906532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BEC2-EBC2-51FB-681C-7E68C8A228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990439-7557-711D-A657-E7400E9352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21E33-8203-8F92-89A2-4B20A113F744}"/>
              </a:ext>
            </a:extLst>
          </p:cNvPr>
          <p:cNvSpPr>
            <a:spLocks noGrp="1"/>
          </p:cNvSpPr>
          <p:nvPr>
            <p:ph type="dt" sz="half" idx="10"/>
          </p:nvPr>
        </p:nvSpPr>
        <p:spPr/>
        <p:txBody>
          <a:bodyPr/>
          <a:lstStyle/>
          <a:p>
            <a:fld id="{83712775-2947-4FCB-A9F6-C1811A2BC2D5}" type="datetimeFigureOut">
              <a:rPr lang="en-IN" smtClean="0"/>
              <a:t>02-11-2024</a:t>
            </a:fld>
            <a:endParaRPr lang="en-IN"/>
          </a:p>
        </p:txBody>
      </p:sp>
      <p:sp>
        <p:nvSpPr>
          <p:cNvPr id="5" name="Footer Placeholder 4">
            <a:extLst>
              <a:ext uri="{FF2B5EF4-FFF2-40B4-BE49-F238E27FC236}">
                <a16:creationId xmlns:a16="http://schemas.microsoft.com/office/drawing/2014/main" id="{316D5DD0-A0C2-5A7F-649F-2DD3D09BF5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23BDC6-23EA-9F44-42D9-90F6203D846E}"/>
              </a:ext>
            </a:extLst>
          </p:cNvPr>
          <p:cNvSpPr>
            <a:spLocks noGrp="1"/>
          </p:cNvSpPr>
          <p:nvPr>
            <p:ph type="sldNum" sz="quarter" idx="12"/>
          </p:nvPr>
        </p:nvSpPr>
        <p:spPr/>
        <p:txBody>
          <a:bodyPr/>
          <a:lstStyle/>
          <a:p>
            <a:fld id="{4110C0FF-1EB6-4231-8063-197543200BD4}" type="slidenum">
              <a:rPr lang="en-IN" smtClean="0"/>
              <a:t>‹#›</a:t>
            </a:fld>
            <a:endParaRPr lang="en-IN"/>
          </a:p>
        </p:txBody>
      </p:sp>
    </p:spTree>
    <p:extLst>
      <p:ext uri="{BB962C8B-B14F-4D97-AF65-F5344CB8AC3E}">
        <p14:creationId xmlns:p14="http://schemas.microsoft.com/office/powerpoint/2010/main" val="2619283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E1EDE2-59B6-8F31-5F0F-CB55C110A8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D6ACDB-0D68-793D-B099-E415E9FB99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58F352-3E39-0706-3995-78379C54C941}"/>
              </a:ext>
            </a:extLst>
          </p:cNvPr>
          <p:cNvSpPr>
            <a:spLocks noGrp="1"/>
          </p:cNvSpPr>
          <p:nvPr>
            <p:ph type="dt" sz="half" idx="10"/>
          </p:nvPr>
        </p:nvSpPr>
        <p:spPr/>
        <p:txBody>
          <a:bodyPr/>
          <a:lstStyle/>
          <a:p>
            <a:fld id="{83712775-2947-4FCB-A9F6-C1811A2BC2D5}" type="datetimeFigureOut">
              <a:rPr lang="en-IN" smtClean="0"/>
              <a:t>02-11-2024</a:t>
            </a:fld>
            <a:endParaRPr lang="en-IN"/>
          </a:p>
        </p:txBody>
      </p:sp>
      <p:sp>
        <p:nvSpPr>
          <p:cNvPr id="5" name="Footer Placeholder 4">
            <a:extLst>
              <a:ext uri="{FF2B5EF4-FFF2-40B4-BE49-F238E27FC236}">
                <a16:creationId xmlns:a16="http://schemas.microsoft.com/office/drawing/2014/main" id="{A40C9296-82BC-5E12-E8A1-B90121B85B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A77E5D-D677-46B6-4A76-EF55B567E787}"/>
              </a:ext>
            </a:extLst>
          </p:cNvPr>
          <p:cNvSpPr>
            <a:spLocks noGrp="1"/>
          </p:cNvSpPr>
          <p:nvPr>
            <p:ph type="sldNum" sz="quarter" idx="12"/>
          </p:nvPr>
        </p:nvSpPr>
        <p:spPr/>
        <p:txBody>
          <a:bodyPr/>
          <a:lstStyle/>
          <a:p>
            <a:fld id="{4110C0FF-1EB6-4231-8063-197543200BD4}" type="slidenum">
              <a:rPr lang="en-IN" smtClean="0"/>
              <a:t>‹#›</a:t>
            </a:fld>
            <a:endParaRPr lang="en-IN"/>
          </a:p>
        </p:txBody>
      </p:sp>
    </p:spTree>
    <p:extLst>
      <p:ext uri="{BB962C8B-B14F-4D97-AF65-F5344CB8AC3E}">
        <p14:creationId xmlns:p14="http://schemas.microsoft.com/office/powerpoint/2010/main" val="416494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AEF3A-284E-7E63-8C0D-3C8E306BD4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A08BBD-6FF9-0D49-87EF-2758BC6EB6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723711-5F5E-3409-E163-B2027E575B23}"/>
              </a:ext>
            </a:extLst>
          </p:cNvPr>
          <p:cNvSpPr>
            <a:spLocks noGrp="1"/>
          </p:cNvSpPr>
          <p:nvPr>
            <p:ph type="dt" sz="half" idx="10"/>
          </p:nvPr>
        </p:nvSpPr>
        <p:spPr/>
        <p:txBody>
          <a:bodyPr/>
          <a:lstStyle/>
          <a:p>
            <a:fld id="{83712775-2947-4FCB-A9F6-C1811A2BC2D5}" type="datetimeFigureOut">
              <a:rPr lang="en-IN" smtClean="0"/>
              <a:t>02-11-2024</a:t>
            </a:fld>
            <a:endParaRPr lang="en-IN"/>
          </a:p>
        </p:txBody>
      </p:sp>
      <p:sp>
        <p:nvSpPr>
          <p:cNvPr id="5" name="Footer Placeholder 4">
            <a:extLst>
              <a:ext uri="{FF2B5EF4-FFF2-40B4-BE49-F238E27FC236}">
                <a16:creationId xmlns:a16="http://schemas.microsoft.com/office/drawing/2014/main" id="{16EF46E5-CCCB-4AB0-4439-C94B031E61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D26793-4F85-0E64-3759-32F48F1418B7}"/>
              </a:ext>
            </a:extLst>
          </p:cNvPr>
          <p:cNvSpPr>
            <a:spLocks noGrp="1"/>
          </p:cNvSpPr>
          <p:nvPr>
            <p:ph type="sldNum" sz="quarter" idx="12"/>
          </p:nvPr>
        </p:nvSpPr>
        <p:spPr/>
        <p:txBody>
          <a:bodyPr/>
          <a:lstStyle/>
          <a:p>
            <a:fld id="{4110C0FF-1EB6-4231-8063-197543200BD4}" type="slidenum">
              <a:rPr lang="en-IN" smtClean="0"/>
              <a:t>‹#›</a:t>
            </a:fld>
            <a:endParaRPr lang="en-IN"/>
          </a:p>
        </p:txBody>
      </p:sp>
    </p:spTree>
    <p:extLst>
      <p:ext uri="{BB962C8B-B14F-4D97-AF65-F5344CB8AC3E}">
        <p14:creationId xmlns:p14="http://schemas.microsoft.com/office/powerpoint/2010/main" val="1708843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9BAD6-FDD0-CDEF-1EF8-3CE06CB5D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64BB99-6FBA-F933-87CF-0715970DD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A04399-B39C-E2D4-C840-88DF885D6831}"/>
              </a:ext>
            </a:extLst>
          </p:cNvPr>
          <p:cNvSpPr>
            <a:spLocks noGrp="1"/>
          </p:cNvSpPr>
          <p:nvPr>
            <p:ph type="dt" sz="half" idx="10"/>
          </p:nvPr>
        </p:nvSpPr>
        <p:spPr/>
        <p:txBody>
          <a:bodyPr/>
          <a:lstStyle/>
          <a:p>
            <a:fld id="{83712775-2947-4FCB-A9F6-C1811A2BC2D5}" type="datetimeFigureOut">
              <a:rPr lang="en-IN" smtClean="0"/>
              <a:t>02-11-2024</a:t>
            </a:fld>
            <a:endParaRPr lang="en-IN"/>
          </a:p>
        </p:txBody>
      </p:sp>
      <p:sp>
        <p:nvSpPr>
          <p:cNvPr id="5" name="Footer Placeholder 4">
            <a:extLst>
              <a:ext uri="{FF2B5EF4-FFF2-40B4-BE49-F238E27FC236}">
                <a16:creationId xmlns:a16="http://schemas.microsoft.com/office/drawing/2014/main" id="{F5E77C5E-8A84-D7FC-27C5-4B704928D8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4AA799-B20F-2DC6-B1CE-D8474D408D81}"/>
              </a:ext>
            </a:extLst>
          </p:cNvPr>
          <p:cNvSpPr>
            <a:spLocks noGrp="1"/>
          </p:cNvSpPr>
          <p:nvPr>
            <p:ph type="sldNum" sz="quarter" idx="12"/>
          </p:nvPr>
        </p:nvSpPr>
        <p:spPr/>
        <p:txBody>
          <a:bodyPr/>
          <a:lstStyle/>
          <a:p>
            <a:fld id="{4110C0FF-1EB6-4231-8063-197543200BD4}" type="slidenum">
              <a:rPr lang="en-IN" smtClean="0"/>
              <a:t>‹#›</a:t>
            </a:fld>
            <a:endParaRPr lang="en-IN"/>
          </a:p>
        </p:txBody>
      </p:sp>
    </p:spTree>
    <p:extLst>
      <p:ext uri="{BB962C8B-B14F-4D97-AF65-F5344CB8AC3E}">
        <p14:creationId xmlns:p14="http://schemas.microsoft.com/office/powerpoint/2010/main" val="1345207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AFE3-39AE-2BD6-D406-600E699909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7006BC-6B08-5555-8F66-9F0B3DDE69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185960-0AB9-DDD6-8A23-F0715BFBCD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7DA252-5D87-6E81-03DE-D9FD479B2FB3}"/>
              </a:ext>
            </a:extLst>
          </p:cNvPr>
          <p:cNvSpPr>
            <a:spLocks noGrp="1"/>
          </p:cNvSpPr>
          <p:nvPr>
            <p:ph type="dt" sz="half" idx="10"/>
          </p:nvPr>
        </p:nvSpPr>
        <p:spPr/>
        <p:txBody>
          <a:bodyPr/>
          <a:lstStyle/>
          <a:p>
            <a:fld id="{83712775-2947-4FCB-A9F6-C1811A2BC2D5}" type="datetimeFigureOut">
              <a:rPr lang="en-IN" smtClean="0"/>
              <a:t>02-11-2024</a:t>
            </a:fld>
            <a:endParaRPr lang="en-IN"/>
          </a:p>
        </p:txBody>
      </p:sp>
      <p:sp>
        <p:nvSpPr>
          <p:cNvPr id="6" name="Footer Placeholder 5">
            <a:extLst>
              <a:ext uri="{FF2B5EF4-FFF2-40B4-BE49-F238E27FC236}">
                <a16:creationId xmlns:a16="http://schemas.microsoft.com/office/drawing/2014/main" id="{9BC65225-80F3-2AE2-FB0F-FEC3F12843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E187D6-DED1-5745-28DC-67AD88F74184}"/>
              </a:ext>
            </a:extLst>
          </p:cNvPr>
          <p:cNvSpPr>
            <a:spLocks noGrp="1"/>
          </p:cNvSpPr>
          <p:nvPr>
            <p:ph type="sldNum" sz="quarter" idx="12"/>
          </p:nvPr>
        </p:nvSpPr>
        <p:spPr/>
        <p:txBody>
          <a:bodyPr/>
          <a:lstStyle/>
          <a:p>
            <a:fld id="{4110C0FF-1EB6-4231-8063-197543200BD4}" type="slidenum">
              <a:rPr lang="en-IN" smtClean="0"/>
              <a:t>‹#›</a:t>
            </a:fld>
            <a:endParaRPr lang="en-IN"/>
          </a:p>
        </p:txBody>
      </p:sp>
    </p:spTree>
    <p:extLst>
      <p:ext uri="{BB962C8B-B14F-4D97-AF65-F5344CB8AC3E}">
        <p14:creationId xmlns:p14="http://schemas.microsoft.com/office/powerpoint/2010/main" val="170717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4803-08D0-86EE-3160-1A57200299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04DB91-B700-6273-195E-339A01B8CC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9AC548-C039-2737-66E1-E8B63FE965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1AB789-D523-8336-5FD5-66A84D733B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98D960-91A6-D8A6-B716-D6296F7FEF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8AFF62-9042-EF75-1173-99B9E384F929}"/>
              </a:ext>
            </a:extLst>
          </p:cNvPr>
          <p:cNvSpPr>
            <a:spLocks noGrp="1"/>
          </p:cNvSpPr>
          <p:nvPr>
            <p:ph type="dt" sz="half" idx="10"/>
          </p:nvPr>
        </p:nvSpPr>
        <p:spPr/>
        <p:txBody>
          <a:bodyPr/>
          <a:lstStyle/>
          <a:p>
            <a:fld id="{83712775-2947-4FCB-A9F6-C1811A2BC2D5}" type="datetimeFigureOut">
              <a:rPr lang="en-IN" smtClean="0"/>
              <a:t>02-11-2024</a:t>
            </a:fld>
            <a:endParaRPr lang="en-IN"/>
          </a:p>
        </p:txBody>
      </p:sp>
      <p:sp>
        <p:nvSpPr>
          <p:cNvPr id="8" name="Footer Placeholder 7">
            <a:extLst>
              <a:ext uri="{FF2B5EF4-FFF2-40B4-BE49-F238E27FC236}">
                <a16:creationId xmlns:a16="http://schemas.microsoft.com/office/drawing/2014/main" id="{6CC6F737-23D0-B9F3-9B81-218FC7DF19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066E21-2044-91A9-715F-C86C5E5291DC}"/>
              </a:ext>
            </a:extLst>
          </p:cNvPr>
          <p:cNvSpPr>
            <a:spLocks noGrp="1"/>
          </p:cNvSpPr>
          <p:nvPr>
            <p:ph type="sldNum" sz="quarter" idx="12"/>
          </p:nvPr>
        </p:nvSpPr>
        <p:spPr/>
        <p:txBody>
          <a:bodyPr/>
          <a:lstStyle/>
          <a:p>
            <a:fld id="{4110C0FF-1EB6-4231-8063-197543200BD4}" type="slidenum">
              <a:rPr lang="en-IN" smtClean="0"/>
              <a:t>‹#›</a:t>
            </a:fld>
            <a:endParaRPr lang="en-IN"/>
          </a:p>
        </p:txBody>
      </p:sp>
    </p:spTree>
    <p:extLst>
      <p:ext uri="{BB962C8B-B14F-4D97-AF65-F5344CB8AC3E}">
        <p14:creationId xmlns:p14="http://schemas.microsoft.com/office/powerpoint/2010/main" val="309732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A0DA-3712-AA81-B3FE-0FB70AF26D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9D7BD4-D5B2-CB6C-0FFB-C9679A4F0284}"/>
              </a:ext>
            </a:extLst>
          </p:cNvPr>
          <p:cNvSpPr>
            <a:spLocks noGrp="1"/>
          </p:cNvSpPr>
          <p:nvPr>
            <p:ph type="dt" sz="half" idx="10"/>
          </p:nvPr>
        </p:nvSpPr>
        <p:spPr/>
        <p:txBody>
          <a:bodyPr/>
          <a:lstStyle/>
          <a:p>
            <a:fld id="{83712775-2947-4FCB-A9F6-C1811A2BC2D5}" type="datetimeFigureOut">
              <a:rPr lang="en-IN" smtClean="0"/>
              <a:t>02-11-2024</a:t>
            </a:fld>
            <a:endParaRPr lang="en-IN"/>
          </a:p>
        </p:txBody>
      </p:sp>
      <p:sp>
        <p:nvSpPr>
          <p:cNvPr id="4" name="Footer Placeholder 3">
            <a:extLst>
              <a:ext uri="{FF2B5EF4-FFF2-40B4-BE49-F238E27FC236}">
                <a16:creationId xmlns:a16="http://schemas.microsoft.com/office/drawing/2014/main" id="{6F2DE83A-B252-EDAD-4399-B67F1DC9FB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35D29A-6734-9380-5878-69249071B18C}"/>
              </a:ext>
            </a:extLst>
          </p:cNvPr>
          <p:cNvSpPr>
            <a:spLocks noGrp="1"/>
          </p:cNvSpPr>
          <p:nvPr>
            <p:ph type="sldNum" sz="quarter" idx="12"/>
          </p:nvPr>
        </p:nvSpPr>
        <p:spPr/>
        <p:txBody>
          <a:bodyPr/>
          <a:lstStyle/>
          <a:p>
            <a:fld id="{4110C0FF-1EB6-4231-8063-197543200BD4}" type="slidenum">
              <a:rPr lang="en-IN" smtClean="0"/>
              <a:t>‹#›</a:t>
            </a:fld>
            <a:endParaRPr lang="en-IN"/>
          </a:p>
        </p:txBody>
      </p:sp>
    </p:spTree>
    <p:extLst>
      <p:ext uri="{BB962C8B-B14F-4D97-AF65-F5344CB8AC3E}">
        <p14:creationId xmlns:p14="http://schemas.microsoft.com/office/powerpoint/2010/main" val="252558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28D8C4-FBF7-F8E2-A5A6-5FB30026BD62}"/>
              </a:ext>
            </a:extLst>
          </p:cNvPr>
          <p:cNvSpPr>
            <a:spLocks noGrp="1"/>
          </p:cNvSpPr>
          <p:nvPr>
            <p:ph type="dt" sz="half" idx="10"/>
          </p:nvPr>
        </p:nvSpPr>
        <p:spPr/>
        <p:txBody>
          <a:bodyPr/>
          <a:lstStyle/>
          <a:p>
            <a:fld id="{83712775-2947-4FCB-A9F6-C1811A2BC2D5}" type="datetimeFigureOut">
              <a:rPr lang="en-IN" smtClean="0"/>
              <a:t>02-11-2024</a:t>
            </a:fld>
            <a:endParaRPr lang="en-IN"/>
          </a:p>
        </p:txBody>
      </p:sp>
      <p:sp>
        <p:nvSpPr>
          <p:cNvPr id="3" name="Footer Placeholder 2">
            <a:extLst>
              <a:ext uri="{FF2B5EF4-FFF2-40B4-BE49-F238E27FC236}">
                <a16:creationId xmlns:a16="http://schemas.microsoft.com/office/drawing/2014/main" id="{EDA3ED09-CEE2-54E8-6EEF-C2DA7D99F3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C83E2C-044E-0F78-F54F-30C6D0B7B9B8}"/>
              </a:ext>
            </a:extLst>
          </p:cNvPr>
          <p:cNvSpPr>
            <a:spLocks noGrp="1"/>
          </p:cNvSpPr>
          <p:nvPr>
            <p:ph type="sldNum" sz="quarter" idx="12"/>
          </p:nvPr>
        </p:nvSpPr>
        <p:spPr/>
        <p:txBody>
          <a:bodyPr/>
          <a:lstStyle/>
          <a:p>
            <a:fld id="{4110C0FF-1EB6-4231-8063-197543200BD4}" type="slidenum">
              <a:rPr lang="en-IN" smtClean="0"/>
              <a:t>‹#›</a:t>
            </a:fld>
            <a:endParaRPr lang="en-IN"/>
          </a:p>
        </p:txBody>
      </p:sp>
    </p:spTree>
    <p:extLst>
      <p:ext uri="{BB962C8B-B14F-4D97-AF65-F5344CB8AC3E}">
        <p14:creationId xmlns:p14="http://schemas.microsoft.com/office/powerpoint/2010/main" val="1511885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5C7E-EDAE-E4B2-0E94-365AC908C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4CFA40-32D0-D4CE-0B00-5590786F09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A302D0-D9A5-CEAF-1316-19D46D7C7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C2A6B-79DD-98DC-CDB9-213B7BF6C591}"/>
              </a:ext>
            </a:extLst>
          </p:cNvPr>
          <p:cNvSpPr>
            <a:spLocks noGrp="1"/>
          </p:cNvSpPr>
          <p:nvPr>
            <p:ph type="dt" sz="half" idx="10"/>
          </p:nvPr>
        </p:nvSpPr>
        <p:spPr/>
        <p:txBody>
          <a:bodyPr/>
          <a:lstStyle/>
          <a:p>
            <a:fld id="{83712775-2947-4FCB-A9F6-C1811A2BC2D5}" type="datetimeFigureOut">
              <a:rPr lang="en-IN" smtClean="0"/>
              <a:t>02-11-2024</a:t>
            </a:fld>
            <a:endParaRPr lang="en-IN"/>
          </a:p>
        </p:txBody>
      </p:sp>
      <p:sp>
        <p:nvSpPr>
          <p:cNvPr id="6" name="Footer Placeholder 5">
            <a:extLst>
              <a:ext uri="{FF2B5EF4-FFF2-40B4-BE49-F238E27FC236}">
                <a16:creationId xmlns:a16="http://schemas.microsoft.com/office/drawing/2014/main" id="{21368B0C-EAF9-E587-199A-2BF86ABAFA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219CAF-EB78-CE85-462A-6747930ABBCA}"/>
              </a:ext>
            </a:extLst>
          </p:cNvPr>
          <p:cNvSpPr>
            <a:spLocks noGrp="1"/>
          </p:cNvSpPr>
          <p:nvPr>
            <p:ph type="sldNum" sz="quarter" idx="12"/>
          </p:nvPr>
        </p:nvSpPr>
        <p:spPr/>
        <p:txBody>
          <a:bodyPr/>
          <a:lstStyle/>
          <a:p>
            <a:fld id="{4110C0FF-1EB6-4231-8063-197543200BD4}" type="slidenum">
              <a:rPr lang="en-IN" smtClean="0"/>
              <a:t>‹#›</a:t>
            </a:fld>
            <a:endParaRPr lang="en-IN"/>
          </a:p>
        </p:txBody>
      </p:sp>
    </p:spTree>
    <p:extLst>
      <p:ext uri="{BB962C8B-B14F-4D97-AF65-F5344CB8AC3E}">
        <p14:creationId xmlns:p14="http://schemas.microsoft.com/office/powerpoint/2010/main" val="246287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E7DAC-5F17-CD15-94B3-EDCEFB3338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E2FC3F-A7C3-FBFD-209C-5FF0647E72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F15647-BDC4-6467-A7A7-A338CB8FC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AFBAD-D3EC-2801-8D75-4D6AF78229E6}"/>
              </a:ext>
            </a:extLst>
          </p:cNvPr>
          <p:cNvSpPr>
            <a:spLocks noGrp="1"/>
          </p:cNvSpPr>
          <p:nvPr>
            <p:ph type="dt" sz="half" idx="10"/>
          </p:nvPr>
        </p:nvSpPr>
        <p:spPr/>
        <p:txBody>
          <a:bodyPr/>
          <a:lstStyle/>
          <a:p>
            <a:fld id="{83712775-2947-4FCB-A9F6-C1811A2BC2D5}" type="datetimeFigureOut">
              <a:rPr lang="en-IN" smtClean="0"/>
              <a:t>02-11-2024</a:t>
            </a:fld>
            <a:endParaRPr lang="en-IN"/>
          </a:p>
        </p:txBody>
      </p:sp>
      <p:sp>
        <p:nvSpPr>
          <p:cNvPr id="6" name="Footer Placeholder 5">
            <a:extLst>
              <a:ext uri="{FF2B5EF4-FFF2-40B4-BE49-F238E27FC236}">
                <a16:creationId xmlns:a16="http://schemas.microsoft.com/office/drawing/2014/main" id="{380FD26C-BC31-CEE9-964B-E71B971B4A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3CDD0A-DD45-DB9B-9E8D-0CA4D8B7D002}"/>
              </a:ext>
            </a:extLst>
          </p:cNvPr>
          <p:cNvSpPr>
            <a:spLocks noGrp="1"/>
          </p:cNvSpPr>
          <p:nvPr>
            <p:ph type="sldNum" sz="quarter" idx="12"/>
          </p:nvPr>
        </p:nvSpPr>
        <p:spPr/>
        <p:txBody>
          <a:bodyPr/>
          <a:lstStyle/>
          <a:p>
            <a:fld id="{4110C0FF-1EB6-4231-8063-197543200BD4}" type="slidenum">
              <a:rPr lang="en-IN" smtClean="0"/>
              <a:t>‹#›</a:t>
            </a:fld>
            <a:endParaRPr lang="en-IN"/>
          </a:p>
        </p:txBody>
      </p:sp>
    </p:spTree>
    <p:extLst>
      <p:ext uri="{BB962C8B-B14F-4D97-AF65-F5344CB8AC3E}">
        <p14:creationId xmlns:p14="http://schemas.microsoft.com/office/powerpoint/2010/main" val="2531088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044491-350B-9A3C-6B9B-5FBF59FEC9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BABF23-60A8-6DF8-1298-AE7062104E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2ACC2D-A399-BFFA-3A11-65645FBB5D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12775-2947-4FCB-A9F6-C1811A2BC2D5}" type="datetimeFigureOut">
              <a:rPr lang="en-IN" smtClean="0"/>
              <a:t>02-11-2024</a:t>
            </a:fld>
            <a:endParaRPr lang="en-IN"/>
          </a:p>
        </p:txBody>
      </p:sp>
      <p:sp>
        <p:nvSpPr>
          <p:cNvPr id="5" name="Footer Placeholder 4">
            <a:extLst>
              <a:ext uri="{FF2B5EF4-FFF2-40B4-BE49-F238E27FC236}">
                <a16:creationId xmlns:a16="http://schemas.microsoft.com/office/drawing/2014/main" id="{479FEFB9-5F7E-9E61-C9CB-EA53FF79E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1C3BFB-608C-C547-3EBD-1E9225DE7B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0C0FF-1EB6-4231-8063-197543200BD4}" type="slidenum">
              <a:rPr lang="en-IN" smtClean="0"/>
              <a:t>‹#›</a:t>
            </a:fld>
            <a:endParaRPr lang="en-IN"/>
          </a:p>
        </p:txBody>
      </p:sp>
    </p:spTree>
    <p:extLst>
      <p:ext uri="{BB962C8B-B14F-4D97-AF65-F5344CB8AC3E}">
        <p14:creationId xmlns:p14="http://schemas.microsoft.com/office/powerpoint/2010/main" val="1294830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932CBB7-16CF-9FF1-8C71-FC8DC38065DC}"/>
              </a:ext>
            </a:extLst>
          </p:cNvPr>
          <p:cNvGraphicFramePr>
            <a:graphicFrameLocks noGrp="1"/>
          </p:cNvGraphicFramePr>
          <p:nvPr>
            <p:extLst>
              <p:ext uri="{D42A27DB-BD31-4B8C-83A1-F6EECF244321}">
                <p14:modId xmlns:p14="http://schemas.microsoft.com/office/powerpoint/2010/main" val="811815853"/>
              </p:ext>
            </p:extLst>
          </p:nvPr>
        </p:nvGraphicFramePr>
        <p:xfrm>
          <a:off x="687324" y="1658081"/>
          <a:ext cx="10817352" cy="3393440"/>
        </p:xfrm>
        <a:graphic>
          <a:graphicData uri="http://schemas.openxmlformats.org/drawingml/2006/table">
            <a:tbl>
              <a:tblPr firstRow="1" bandRow="1">
                <a:tableStyleId>{5C22544A-7EE6-4342-B048-85BDC9FD1C3A}</a:tableStyleId>
              </a:tblPr>
              <a:tblGrid>
                <a:gridCol w="3605784">
                  <a:extLst>
                    <a:ext uri="{9D8B030D-6E8A-4147-A177-3AD203B41FA5}">
                      <a16:colId xmlns:a16="http://schemas.microsoft.com/office/drawing/2014/main" val="1788225586"/>
                    </a:ext>
                  </a:extLst>
                </a:gridCol>
                <a:gridCol w="3605784">
                  <a:extLst>
                    <a:ext uri="{9D8B030D-6E8A-4147-A177-3AD203B41FA5}">
                      <a16:colId xmlns:a16="http://schemas.microsoft.com/office/drawing/2014/main" val="728420017"/>
                    </a:ext>
                  </a:extLst>
                </a:gridCol>
                <a:gridCol w="3605784">
                  <a:extLst>
                    <a:ext uri="{9D8B030D-6E8A-4147-A177-3AD203B41FA5}">
                      <a16:colId xmlns:a16="http://schemas.microsoft.com/office/drawing/2014/main" val="3924071839"/>
                    </a:ext>
                  </a:extLst>
                </a:gridCol>
              </a:tblGrid>
              <a:tr h="370840">
                <a:tc>
                  <a:txBody>
                    <a:bodyPr/>
                    <a:lstStyle/>
                    <a:p>
                      <a:r>
                        <a:rPr lang="en-IN" sz="1200" dirty="0"/>
                        <a:t>Atleast Once</a:t>
                      </a:r>
                    </a:p>
                  </a:txBody>
                  <a:tcPr/>
                </a:tc>
                <a:tc>
                  <a:txBody>
                    <a:bodyPr/>
                    <a:lstStyle/>
                    <a:p>
                      <a:r>
                        <a:rPr lang="en-IN" sz="1200" dirty="0"/>
                        <a:t>Atmost Once</a:t>
                      </a:r>
                    </a:p>
                  </a:txBody>
                  <a:tcPr/>
                </a:tc>
                <a:tc>
                  <a:txBody>
                    <a:bodyPr/>
                    <a:lstStyle/>
                    <a:p>
                      <a:r>
                        <a:rPr lang="en-IN" sz="1200" dirty="0"/>
                        <a:t>Exactly Once</a:t>
                      </a:r>
                    </a:p>
                  </a:txBody>
                  <a:tcPr/>
                </a:tc>
                <a:extLst>
                  <a:ext uri="{0D108BD9-81ED-4DB2-BD59-A6C34878D82A}">
                    <a16:rowId xmlns:a16="http://schemas.microsoft.com/office/drawing/2014/main" val="4235392594"/>
                  </a:ext>
                </a:extLst>
              </a:tr>
              <a:tr h="569638">
                <a:tc>
                  <a:txBody>
                    <a:bodyPr/>
                    <a:lstStyle/>
                    <a:p>
                      <a:r>
                        <a:rPr lang="en-GB" sz="1200" b="1" dirty="0"/>
                        <a:t>Definition:</a:t>
                      </a:r>
                      <a:r>
                        <a:rPr lang="en-GB" sz="1200" dirty="0"/>
                        <a:t> A message is guaranteed to be delivered to the consumer </a:t>
                      </a:r>
                      <a:r>
                        <a:rPr lang="en-GB" sz="1200" b="1" dirty="0"/>
                        <a:t>at least once</a:t>
                      </a:r>
                      <a:r>
                        <a:rPr lang="en-GB" sz="1200" dirty="0"/>
                        <a:t>, but there might be duplicate deliveries.</a:t>
                      </a:r>
                    </a:p>
                    <a:p>
                      <a:endParaRPr lang="en-GB" sz="1200" b="1" dirty="0"/>
                    </a:p>
                    <a:p>
                      <a:r>
                        <a:rPr lang="en-GB" sz="1200" b="1" dirty="0"/>
                        <a:t>Implication:</a:t>
                      </a:r>
                      <a:r>
                        <a:rPr lang="en-GB" sz="1200" dirty="0"/>
                        <a:t> This mode ensures reliability, but there is a chance that the same message could be processed more than once due to retries. It can occur when: </a:t>
                      </a:r>
                    </a:p>
                    <a:p>
                      <a:pPr marL="285750" indent="-285750">
                        <a:buFont typeface="Arial" panose="020B0604020202020204" pitchFamily="34" charset="0"/>
                        <a:buChar char="•"/>
                      </a:pPr>
                      <a:r>
                        <a:rPr lang="en-GB" sz="1200" dirty="0"/>
                        <a:t>The consumer acknowledges receipt too late, leading Kafka to think the message was not delivered and re-sending it.</a:t>
                      </a:r>
                    </a:p>
                    <a:p>
                      <a:endParaRPr lang="en-GB" sz="1200" b="1" dirty="0"/>
                    </a:p>
                    <a:p>
                      <a:r>
                        <a:rPr lang="en-GB" sz="1200" b="1" dirty="0"/>
                        <a:t>Use case:</a:t>
                      </a:r>
                      <a:r>
                        <a:rPr lang="en-GB" sz="1200" dirty="0"/>
                        <a:t> Suitable when message loss is unacceptable, but duplicates can be handled (e.g., idempotent systems or when duplicates can be safely ignored).</a:t>
                      </a:r>
                      <a:endParaRPr lang="en-IN" sz="1200" dirty="0"/>
                    </a:p>
                  </a:txBody>
                  <a:tcPr/>
                </a:tc>
                <a:tc>
                  <a:txBody>
                    <a:bodyPr/>
                    <a:lstStyle/>
                    <a:p>
                      <a:r>
                        <a:rPr lang="en-GB" sz="1200" b="1" dirty="0"/>
                        <a:t>Definition:</a:t>
                      </a:r>
                      <a:r>
                        <a:rPr lang="en-GB" sz="1200" dirty="0"/>
                        <a:t> A message is delivered </a:t>
                      </a:r>
                      <a:r>
                        <a:rPr lang="en-GB" sz="1200" b="1" dirty="0"/>
                        <a:t>at most once</a:t>
                      </a:r>
                      <a:r>
                        <a:rPr lang="en-GB" sz="1200" dirty="0"/>
                        <a:t>, meaning there is a risk of message loss, but it will never be delivered more than once.</a:t>
                      </a:r>
                    </a:p>
                    <a:p>
                      <a:endParaRPr lang="en-GB" sz="1200" b="1" dirty="0"/>
                    </a:p>
                    <a:p>
                      <a:r>
                        <a:rPr lang="en-GB" sz="1200" b="1" dirty="0"/>
                        <a:t>Implication:</a:t>
                      </a:r>
                      <a:r>
                        <a:rPr lang="en-GB" sz="1200" dirty="0"/>
                        <a:t> This mode prioritizes speed and simplicity but does not guarantee that every message will be received or processed.</a:t>
                      </a:r>
                    </a:p>
                    <a:p>
                      <a:endParaRPr lang="en-GB" sz="1200" b="1" dirty="0"/>
                    </a:p>
                    <a:p>
                      <a:r>
                        <a:rPr lang="en-GB" sz="1200" b="1" dirty="0"/>
                        <a:t>Use case:</a:t>
                      </a:r>
                      <a:r>
                        <a:rPr lang="en-GB" sz="1200" dirty="0"/>
                        <a:t> Appropriate when it's acceptable to lose messages, such as in logging or monitoring where missing a few messages is not critical.</a:t>
                      </a:r>
                      <a:endParaRPr lang="en-IN" sz="1200" dirty="0"/>
                    </a:p>
                  </a:txBody>
                  <a:tcPr/>
                </a:tc>
                <a:tc>
                  <a:txBody>
                    <a:bodyPr/>
                    <a:lstStyle/>
                    <a:p>
                      <a:r>
                        <a:rPr lang="en-GB" sz="1200" b="1" dirty="0"/>
                        <a:t>Definition:</a:t>
                      </a:r>
                      <a:r>
                        <a:rPr lang="en-GB" sz="1200" dirty="0"/>
                        <a:t> A message is guaranteed to be delivered </a:t>
                      </a:r>
                      <a:r>
                        <a:rPr lang="en-GB" sz="1200" b="1" dirty="0"/>
                        <a:t>exactly once</a:t>
                      </a:r>
                      <a:r>
                        <a:rPr lang="en-GB" sz="1200" dirty="0"/>
                        <a:t>, with no duplicates and no loss of messages.</a:t>
                      </a:r>
                    </a:p>
                    <a:p>
                      <a:endParaRPr lang="en-GB" sz="1200" b="1" dirty="0"/>
                    </a:p>
                    <a:p>
                      <a:r>
                        <a:rPr lang="en-GB" sz="1200" b="1" dirty="0"/>
                        <a:t>Implication:</a:t>
                      </a:r>
                      <a:r>
                        <a:rPr lang="en-GB" sz="1200" dirty="0"/>
                        <a:t> This is the most reliable mode, ensuring that each message is processed only once, even in the event of failures or retries. Kafka implements </a:t>
                      </a:r>
                      <a:r>
                        <a:rPr lang="en-GB" sz="1200" b="1" dirty="0"/>
                        <a:t>exactly-once semantics (EOS)</a:t>
                      </a:r>
                      <a:r>
                        <a:rPr lang="en-GB" sz="1200" dirty="0"/>
                        <a:t> using idempotent producers and transactional messaging.</a:t>
                      </a:r>
                    </a:p>
                    <a:p>
                      <a:endParaRPr lang="en-GB" sz="1200" b="1" dirty="0"/>
                    </a:p>
                    <a:p>
                      <a:r>
                        <a:rPr lang="en-GB" sz="1200" b="1" dirty="0"/>
                        <a:t>Use case:</a:t>
                      </a:r>
                      <a:r>
                        <a:rPr lang="en-GB" sz="1200" dirty="0"/>
                        <a:t> Ideal for financial transactions or any scenario where both loss and duplication of messages could cause significant issues.</a:t>
                      </a:r>
                      <a:endParaRPr lang="en-IN" sz="1200" dirty="0"/>
                    </a:p>
                  </a:txBody>
                  <a:tcPr/>
                </a:tc>
                <a:extLst>
                  <a:ext uri="{0D108BD9-81ED-4DB2-BD59-A6C34878D82A}">
                    <a16:rowId xmlns:a16="http://schemas.microsoft.com/office/drawing/2014/main" val="834169530"/>
                  </a:ext>
                </a:extLst>
              </a:tr>
              <a:tr h="370840">
                <a:tc>
                  <a:txBody>
                    <a:bodyPr/>
                    <a:lstStyle/>
                    <a:p>
                      <a:endParaRPr lang="en-IN" sz="1200" dirty="0"/>
                    </a:p>
                  </a:txBody>
                  <a:tcPr/>
                </a:tc>
                <a:tc>
                  <a:txBody>
                    <a:bodyPr/>
                    <a:lstStyle/>
                    <a:p>
                      <a:endParaRPr lang="en-IN" sz="1200" dirty="0"/>
                    </a:p>
                  </a:txBody>
                  <a:tcPr/>
                </a:tc>
                <a:tc>
                  <a:txBody>
                    <a:bodyPr/>
                    <a:lstStyle/>
                    <a:p>
                      <a:r>
                        <a:rPr lang="en-IN" sz="1200" b="1" dirty="0" err="1"/>
                        <a:t>enable.idempotent</a:t>
                      </a:r>
                      <a:r>
                        <a:rPr lang="en-IN" sz="1200" b="1" dirty="0"/>
                        <a:t>=true</a:t>
                      </a:r>
                    </a:p>
                  </a:txBody>
                  <a:tcPr/>
                </a:tc>
                <a:extLst>
                  <a:ext uri="{0D108BD9-81ED-4DB2-BD59-A6C34878D82A}">
                    <a16:rowId xmlns:a16="http://schemas.microsoft.com/office/drawing/2014/main" val="104721501"/>
                  </a:ext>
                </a:extLst>
              </a:tr>
            </a:tbl>
          </a:graphicData>
        </a:graphic>
      </p:graphicFrame>
    </p:spTree>
    <p:extLst>
      <p:ext uri="{BB962C8B-B14F-4D97-AF65-F5344CB8AC3E}">
        <p14:creationId xmlns:p14="http://schemas.microsoft.com/office/powerpoint/2010/main" val="24025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C02F8-0CD1-644D-28E9-DE1E5705D44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8421E5B-7314-8E7E-6BD7-607851392F88}"/>
              </a:ext>
            </a:extLst>
          </p:cNvPr>
          <p:cNvSpPr txBox="1"/>
          <p:nvPr/>
        </p:nvSpPr>
        <p:spPr>
          <a:xfrm>
            <a:off x="387220" y="1308004"/>
            <a:ext cx="11417559" cy="3970318"/>
          </a:xfrm>
          <a:prstGeom prst="rect">
            <a:avLst/>
          </a:prstGeom>
          <a:noFill/>
        </p:spPr>
        <p:txBody>
          <a:bodyPr wrap="square">
            <a:spAutoFit/>
          </a:bodyPr>
          <a:lstStyle/>
          <a:p>
            <a:pPr algn="just"/>
            <a:endParaRPr lang="en-IN" sz="1400" dirty="0">
              <a:latin typeface="Trebuchet MS" panose="020B0603020202020204" pitchFamily="34" charset="0"/>
            </a:endParaRPr>
          </a:p>
          <a:p>
            <a:pPr algn="just"/>
            <a:r>
              <a:rPr lang="en-IN" sz="1400" dirty="0">
                <a:latin typeface="Trebuchet MS" panose="020B0603020202020204" pitchFamily="34" charset="0"/>
              </a:rPr>
              <a:t>Kafka Connect is a framework within Apache Kafka designed for scalable and reliable data integration between Kafka and other data systems. It provides a standardized way to stream data into and out of Kafka, allowing developers to move large volumes of data in a fault-tolerant manner. Here are some key features of Kafka Connect:</a:t>
            </a:r>
          </a:p>
          <a:p>
            <a:pPr algn="just"/>
            <a:endParaRPr lang="en-IN" sz="1400" dirty="0">
              <a:latin typeface="Trebuchet MS" panose="020B0603020202020204" pitchFamily="34" charset="0"/>
            </a:endParaRPr>
          </a:p>
          <a:p>
            <a:pPr marL="285750" indent="-285750" algn="just">
              <a:buFont typeface="Arial" panose="020B0604020202020204" pitchFamily="34" charset="0"/>
              <a:buChar char="•"/>
            </a:pPr>
            <a:r>
              <a:rPr lang="en-IN" sz="1400" dirty="0">
                <a:solidFill>
                  <a:srgbClr val="FF0000"/>
                </a:solidFill>
                <a:latin typeface="Trebuchet MS" panose="020B0603020202020204" pitchFamily="34" charset="0"/>
              </a:rPr>
              <a:t>Source and Sink Connectors:</a:t>
            </a:r>
            <a:r>
              <a:rPr lang="en-IN" sz="1400" dirty="0">
                <a:latin typeface="Trebuchet MS" panose="020B0603020202020204" pitchFamily="34" charset="0"/>
              </a:rPr>
              <a:t> Kafka Connect uses connectors to pull data from external systems into Kafka (source connectors) or to push data from Kafka to external systems (sink connectors). There are many pre-built connectors available for popular systems like databases, cloud services, and file systems.</a:t>
            </a:r>
          </a:p>
          <a:p>
            <a:pPr marL="285750" indent="-285750" algn="just">
              <a:buFont typeface="Arial" panose="020B0604020202020204" pitchFamily="34" charset="0"/>
              <a:buChar char="•"/>
            </a:pPr>
            <a:r>
              <a:rPr lang="en-IN" sz="1400" dirty="0">
                <a:solidFill>
                  <a:srgbClr val="FF0000"/>
                </a:solidFill>
                <a:latin typeface="Trebuchet MS" panose="020B0603020202020204" pitchFamily="34" charset="0"/>
              </a:rPr>
              <a:t>Distributed and Standalone Modes:</a:t>
            </a:r>
            <a:r>
              <a:rPr lang="en-IN" sz="1400" dirty="0">
                <a:latin typeface="Trebuchet MS" panose="020B0603020202020204" pitchFamily="34" charset="0"/>
              </a:rPr>
              <a:t> Kafka Connect can run in standalone mode for simple use cases or in distributed mode for larger, more complex deployments. In distributed mode, multiple instances of Kafka Connect can work together to handle higher throughput and provide fault tolerance.</a:t>
            </a:r>
          </a:p>
          <a:p>
            <a:pPr marL="285750" indent="-285750" algn="just">
              <a:buFont typeface="Arial" panose="020B0604020202020204" pitchFamily="34" charset="0"/>
              <a:buChar char="•"/>
            </a:pPr>
            <a:r>
              <a:rPr lang="en-IN" sz="1400" dirty="0">
                <a:solidFill>
                  <a:srgbClr val="FF0000"/>
                </a:solidFill>
                <a:latin typeface="Trebuchet MS" panose="020B0603020202020204" pitchFamily="34" charset="0"/>
              </a:rPr>
              <a:t>Configuration and Management:</a:t>
            </a:r>
            <a:r>
              <a:rPr lang="en-IN" sz="1400" dirty="0">
                <a:latin typeface="Trebuchet MS" panose="020B0603020202020204" pitchFamily="34" charset="0"/>
              </a:rPr>
              <a:t> Connectors can be configured through REST APIs, making it easy to set up, manage, and monitor data flows. Kafka Connect provides metrics and monitoring capabilities to ensure data pipelines are functioning as expected.</a:t>
            </a:r>
          </a:p>
          <a:p>
            <a:pPr marL="285750" indent="-285750" algn="just">
              <a:buFont typeface="Arial" panose="020B0604020202020204" pitchFamily="34" charset="0"/>
              <a:buChar char="•"/>
            </a:pPr>
            <a:r>
              <a:rPr lang="en-IN" sz="1400" dirty="0">
                <a:solidFill>
                  <a:srgbClr val="FF0000"/>
                </a:solidFill>
                <a:latin typeface="Trebuchet MS" panose="020B0603020202020204" pitchFamily="34" charset="0"/>
              </a:rPr>
              <a:t>Schema Management:</a:t>
            </a:r>
            <a:r>
              <a:rPr lang="en-IN" sz="1400" dirty="0">
                <a:latin typeface="Trebuchet MS" panose="020B0603020202020204" pitchFamily="34" charset="0"/>
              </a:rPr>
              <a:t> Kafka Connect integrates with Schema Registry to manage schemas for the data being transferred. This helps maintain data integrity and compatibility over time.</a:t>
            </a:r>
          </a:p>
          <a:p>
            <a:pPr marL="285750" indent="-285750" algn="just">
              <a:buFont typeface="Arial" panose="020B0604020202020204" pitchFamily="34" charset="0"/>
              <a:buChar char="•"/>
            </a:pPr>
            <a:r>
              <a:rPr lang="en-IN" sz="1400" dirty="0">
                <a:solidFill>
                  <a:srgbClr val="FF0000"/>
                </a:solidFill>
                <a:latin typeface="Trebuchet MS" panose="020B0603020202020204" pitchFamily="34" charset="0"/>
              </a:rPr>
              <a:t>Error Handling and Data Transformation:</a:t>
            </a:r>
            <a:r>
              <a:rPr lang="en-IN" sz="1400" dirty="0">
                <a:latin typeface="Trebuchet MS" panose="020B0603020202020204" pitchFamily="34" charset="0"/>
              </a:rPr>
              <a:t> Kafka Connect supports error handling strategies, allowing developers to define how to deal with issues during data ingestion or egress. It also includes capabilities for data transformation, enabling the modification of records as they move through the pipeline.</a:t>
            </a:r>
          </a:p>
        </p:txBody>
      </p:sp>
      <p:sp>
        <p:nvSpPr>
          <p:cNvPr id="4" name="TextBox 3">
            <a:extLst>
              <a:ext uri="{FF2B5EF4-FFF2-40B4-BE49-F238E27FC236}">
                <a16:creationId xmlns:a16="http://schemas.microsoft.com/office/drawing/2014/main" id="{A0BCF1EC-DE53-4A1C-A746-0AAE18348148}"/>
              </a:ext>
            </a:extLst>
          </p:cNvPr>
          <p:cNvSpPr txBox="1"/>
          <p:nvPr/>
        </p:nvSpPr>
        <p:spPr>
          <a:xfrm>
            <a:off x="3048000" y="262795"/>
            <a:ext cx="6096000" cy="369332"/>
          </a:xfrm>
          <a:prstGeom prst="rect">
            <a:avLst/>
          </a:prstGeom>
          <a:noFill/>
        </p:spPr>
        <p:txBody>
          <a:bodyPr wrap="square">
            <a:spAutoFit/>
          </a:bodyPr>
          <a:lstStyle/>
          <a:p>
            <a:pPr algn="ctr"/>
            <a:r>
              <a:rPr lang="en-GB" sz="1800" b="1" dirty="0">
                <a:solidFill>
                  <a:srgbClr val="7030A0"/>
                </a:solidFill>
                <a:latin typeface="Trebuchet MS" panose="020B0603020202020204" pitchFamily="34" charset="0"/>
              </a:rPr>
              <a:t>KAFKA CONNECT</a:t>
            </a:r>
          </a:p>
        </p:txBody>
      </p:sp>
    </p:spTree>
    <p:extLst>
      <p:ext uri="{BB962C8B-B14F-4D97-AF65-F5344CB8AC3E}">
        <p14:creationId xmlns:p14="http://schemas.microsoft.com/office/powerpoint/2010/main" val="383698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1A457-A409-B008-0148-636FBFDFB7C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0FD673F-8E54-9D93-330B-5E7B71282439}"/>
              </a:ext>
            </a:extLst>
          </p:cNvPr>
          <p:cNvSpPr txBox="1"/>
          <p:nvPr/>
        </p:nvSpPr>
        <p:spPr>
          <a:xfrm>
            <a:off x="387219" y="667924"/>
            <a:ext cx="11417559" cy="5693866"/>
          </a:xfrm>
          <a:prstGeom prst="rect">
            <a:avLst/>
          </a:prstGeom>
          <a:noFill/>
        </p:spPr>
        <p:txBody>
          <a:bodyPr wrap="square">
            <a:spAutoFit/>
          </a:bodyPr>
          <a:lstStyle/>
          <a:p>
            <a:pPr algn="just"/>
            <a:r>
              <a:rPr lang="en-GB" sz="1400" dirty="0">
                <a:latin typeface="Trebuchet MS" panose="020B0603020202020204" pitchFamily="34" charset="0"/>
              </a:rPr>
              <a:t>The Kafka Connect framework is a component of Apache Kafka designed to facilitate the integration of Kafka with external systems. It provides a scalable and reliable means of transferring large volumes of data into and out of Kafka without the need for custom code. Here’s an overview of the Kafka Connect framework:</a:t>
            </a:r>
          </a:p>
          <a:p>
            <a:pPr algn="just"/>
            <a:endParaRPr lang="en-GB" sz="1400" dirty="0">
              <a:latin typeface="Trebuchet MS" panose="020B0603020202020204" pitchFamily="34" charset="0"/>
            </a:endParaRPr>
          </a:p>
          <a:p>
            <a:pPr algn="just"/>
            <a:r>
              <a:rPr lang="en-GB" sz="1400" dirty="0">
                <a:latin typeface="Trebuchet MS" panose="020B0603020202020204" pitchFamily="34" charset="0"/>
              </a:rPr>
              <a:t>Key Components of Kafka Connect</a:t>
            </a:r>
          </a:p>
          <a:p>
            <a:pPr algn="just"/>
            <a:endParaRPr lang="en-GB" sz="1400" dirty="0">
              <a:latin typeface="Trebuchet MS" panose="020B0603020202020204" pitchFamily="34" charset="0"/>
            </a:endParaRP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Connectors:</a:t>
            </a:r>
          </a:p>
          <a:p>
            <a:pPr marL="742950" lvl="1" indent="-285750" algn="just">
              <a:buFont typeface="Arial" panose="020B0604020202020204" pitchFamily="34" charset="0"/>
              <a:buChar char="•"/>
            </a:pPr>
            <a:r>
              <a:rPr lang="en-GB" sz="1400" dirty="0">
                <a:latin typeface="Trebuchet MS" panose="020B0603020202020204" pitchFamily="34" charset="0"/>
              </a:rPr>
              <a:t>Source Connectors: These connectors ingest data from external systems (like databases, file systems, or APIs) and write it to Kafka topics.</a:t>
            </a:r>
          </a:p>
          <a:p>
            <a:pPr marL="742950" lvl="1" indent="-285750" algn="just">
              <a:buFont typeface="Arial" panose="020B0604020202020204" pitchFamily="34" charset="0"/>
              <a:buChar char="•"/>
            </a:pPr>
            <a:r>
              <a:rPr lang="en-GB" sz="1400" dirty="0">
                <a:latin typeface="Trebuchet MS" panose="020B0603020202020204" pitchFamily="34" charset="0"/>
              </a:rPr>
              <a:t>Sink Connectors: These connectors consume data from Kafka topics and write it to external systems (like databases, data lakes, or other message queues).</a:t>
            </a: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Tasks:</a:t>
            </a:r>
            <a:r>
              <a:rPr lang="en-GB" sz="1400" dirty="0">
                <a:latin typeface="Trebuchet MS" panose="020B0603020202020204" pitchFamily="34" charset="0"/>
              </a:rPr>
              <a:t> Each connector can have multiple tasks that execute the data transfer operations in parallel. Tasks are responsible for the actual data movement, allowing for better scalability and performance.</a:t>
            </a: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Workers:</a:t>
            </a:r>
            <a:r>
              <a:rPr lang="en-GB" sz="1400" dirty="0">
                <a:latin typeface="Trebuchet MS" panose="020B0603020202020204" pitchFamily="34" charset="0"/>
              </a:rPr>
              <a:t> Kafka Connect can run in two modes:</a:t>
            </a:r>
          </a:p>
          <a:p>
            <a:pPr marL="742950" lvl="1" indent="-285750" algn="just">
              <a:buFont typeface="Arial" panose="020B0604020202020204" pitchFamily="34" charset="0"/>
              <a:buChar char="•"/>
            </a:pPr>
            <a:r>
              <a:rPr lang="en-GB" sz="1400" b="1" u="sng" dirty="0">
                <a:latin typeface="Trebuchet MS" panose="020B0603020202020204" pitchFamily="34" charset="0"/>
              </a:rPr>
              <a:t>Standalone Mode:</a:t>
            </a:r>
            <a:r>
              <a:rPr lang="en-GB" sz="1400" dirty="0">
                <a:latin typeface="Trebuchet MS" panose="020B0603020202020204" pitchFamily="34" charset="0"/>
              </a:rPr>
              <a:t> Suitable for development and small-scale deployments. A single process runs both the connectors and their tasks.</a:t>
            </a:r>
          </a:p>
          <a:p>
            <a:pPr marL="742950" lvl="1" indent="-285750" algn="just">
              <a:buFont typeface="Arial" panose="020B0604020202020204" pitchFamily="34" charset="0"/>
              <a:buChar char="•"/>
            </a:pPr>
            <a:r>
              <a:rPr lang="en-GB" sz="1400" b="1" u="sng" dirty="0">
                <a:latin typeface="Trebuchet MS" panose="020B0603020202020204" pitchFamily="34" charset="0"/>
              </a:rPr>
              <a:t>Distributed Mode:</a:t>
            </a:r>
            <a:r>
              <a:rPr lang="en-GB" sz="1400" dirty="0">
                <a:latin typeface="Trebuchet MS" panose="020B0603020202020204" pitchFamily="34" charset="0"/>
              </a:rPr>
              <a:t> Designed for production use, where multiple worker nodes can run in a cluster, distributing the load of connectors and tasks. This mode provides fault tolerance, scalability, and better resource utilization.</a:t>
            </a: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REST API:</a:t>
            </a:r>
            <a:r>
              <a:rPr lang="en-GB" sz="1400" dirty="0">
                <a:latin typeface="Trebuchet MS" panose="020B0603020202020204" pitchFamily="34" charset="0"/>
              </a:rPr>
              <a:t> Kafka Connect exposes a REST API for managing connectors and tasks. This API allows users to create, update, delete, and monitor connectors programmatically.</a:t>
            </a: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Transformations:</a:t>
            </a:r>
            <a:r>
              <a:rPr lang="en-GB" sz="1400" dirty="0">
                <a:latin typeface="Trebuchet MS" panose="020B0603020202020204" pitchFamily="34" charset="0"/>
              </a:rPr>
              <a:t> Kafka Connect supports Single Message Transformations (SMTs) that allow users to modify records as they flow through the pipeline. These transformations can be applied to enhance, filter, or manipulate data during ingestion or egress.</a:t>
            </a: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Error Handling:</a:t>
            </a:r>
            <a:r>
              <a:rPr lang="en-GB" sz="1400" dirty="0">
                <a:latin typeface="Trebuchet MS" panose="020B0603020202020204" pitchFamily="34" charset="0"/>
              </a:rPr>
              <a:t> Kafka Connect provides mechanisms for error handling, allowing developers to define strategies for dealing with failures during data transfer, such as retries or dead-letter queues.</a:t>
            </a: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Schema Management:</a:t>
            </a:r>
            <a:r>
              <a:rPr lang="en-GB" sz="1400" dirty="0">
                <a:latin typeface="Trebuchet MS" panose="020B0603020202020204" pitchFamily="34" charset="0"/>
              </a:rPr>
              <a:t> It can integrate with Confluent Schema Registry, which allows for managing and validating data schemas, ensuring compatibility between different data producers and consumers.</a:t>
            </a:r>
          </a:p>
        </p:txBody>
      </p:sp>
      <p:sp>
        <p:nvSpPr>
          <p:cNvPr id="4" name="TextBox 3">
            <a:extLst>
              <a:ext uri="{FF2B5EF4-FFF2-40B4-BE49-F238E27FC236}">
                <a16:creationId xmlns:a16="http://schemas.microsoft.com/office/drawing/2014/main" id="{E1D4DB78-2156-0B2E-27E5-E262F2AF2690}"/>
              </a:ext>
            </a:extLst>
          </p:cNvPr>
          <p:cNvSpPr txBox="1"/>
          <p:nvPr/>
        </p:nvSpPr>
        <p:spPr>
          <a:xfrm>
            <a:off x="3047999" y="89059"/>
            <a:ext cx="6096000" cy="369332"/>
          </a:xfrm>
          <a:prstGeom prst="rect">
            <a:avLst/>
          </a:prstGeom>
          <a:noFill/>
        </p:spPr>
        <p:txBody>
          <a:bodyPr wrap="square">
            <a:spAutoFit/>
          </a:bodyPr>
          <a:lstStyle/>
          <a:p>
            <a:pPr algn="ctr"/>
            <a:r>
              <a:rPr lang="en-GB" sz="1800" b="1" dirty="0">
                <a:solidFill>
                  <a:srgbClr val="7030A0"/>
                </a:solidFill>
                <a:latin typeface="Trebuchet MS" panose="020B0603020202020204" pitchFamily="34" charset="0"/>
              </a:rPr>
              <a:t>KAFKA CONNECT FRAMEWORK</a:t>
            </a:r>
          </a:p>
        </p:txBody>
      </p:sp>
    </p:spTree>
    <p:extLst>
      <p:ext uri="{BB962C8B-B14F-4D97-AF65-F5344CB8AC3E}">
        <p14:creationId xmlns:p14="http://schemas.microsoft.com/office/powerpoint/2010/main" val="2483960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2B8B1-9EF8-296E-C337-91618A13DCC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5847671-B631-310E-E8A9-16DB78D40DB9}"/>
              </a:ext>
            </a:extLst>
          </p:cNvPr>
          <p:cNvSpPr txBox="1"/>
          <p:nvPr/>
        </p:nvSpPr>
        <p:spPr>
          <a:xfrm>
            <a:off x="387219" y="1170844"/>
            <a:ext cx="11417559" cy="3323987"/>
          </a:xfrm>
          <a:prstGeom prst="rect">
            <a:avLst/>
          </a:prstGeom>
          <a:noFill/>
        </p:spPr>
        <p:txBody>
          <a:bodyPr wrap="square">
            <a:spAutoFit/>
          </a:bodyPr>
          <a:lstStyle/>
          <a:p>
            <a:pPr algn="just"/>
            <a:r>
              <a:rPr lang="en-GB" sz="1400" dirty="0">
                <a:latin typeface="Trebuchet MS" panose="020B0603020202020204" pitchFamily="34" charset="0"/>
              </a:rPr>
              <a:t>Use Case</a:t>
            </a:r>
          </a:p>
          <a:p>
            <a:pPr algn="just"/>
            <a:endParaRPr lang="en-GB" sz="1400" dirty="0">
              <a:latin typeface="Trebuchet MS" panose="020B0603020202020204" pitchFamily="34" charset="0"/>
            </a:endParaRPr>
          </a:p>
          <a:p>
            <a:pPr algn="just"/>
            <a:endParaRPr lang="en-GB" sz="1400" dirty="0">
              <a:latin typeface="Trebuchet MS" panose="020B0603020202020204" pitchFamily="34" charset="0"/>
            </a:endParaRPr>
          </a:p>
          <a:p>
            <a:pPr marL="285750" indent="-285750" algn="just">
              <a:buFont typeface="Arial" panose="020B0604020202020204" pitchFamily="34" charset="0"/>
              <a:buChar char="•"/>
            </a:pPr>
            <a:r>
              <a:rPr lang="en-GB" sz="1400" dirty="0">
                <a:latin typeface="Trebuchet MS" panose="020B0603020202020204" pitchFamily="34" charset="0"/>
              </a:rPr>
              <a:t>Data Ingestion: Loading data from relational databases into Kafka for real-time processing and analytics.</a:t>
            </a:r>
          </a:p>
          <a:p>
            <a:pPr marL="285750" indent="-285750" algn="just">
              <a:buFont typeface="Arial" panose="020B0604020202020204" pitchFamily="34" charset="0"/>
              <a:buChar char="•"/>
            </a:pPr>
            <a:r>
              <a:rPr lang="en-GB" sz="1400" dirty="0">
                <a:latin typeface="Trebuchet MS" panose="020B0603020202020204" pitchFamily="34" charset="0"/>
              </a:rPr>
              <a:t>Data Synchronization: Keeping data in sync between Kafka and other systems, such as updating a database when new messages arrive in Kafka.</a:t>
            </a:r>
          </a:p>
          <a:p>
            <a:pPr marL="285750" indent="-285750" algn="just">
              <a:buFont typeface="Arial" panose="020B0604020202020204" pitchFamily="34" charset="0"/>
              <a:buChar char="•"/>
            </a:pPr>
            <a:r>
              <a:rPr lang="en-GB" sz="1400" dirty="0">
                <a:latin typeface="Trebuchet MS" panose="020B0603020202020204" pitchFamily="34" charset="0"/>
              </a:rPr>
              <a:t>Event Streaming: Integrating legacy systems with modern streaming architectures, enabling event-driven applications.</a:t>
            </a:r>
          </a:p>
          <a:p>
            <a:pPr algn="just"/>
            <a:endParaRPr lang="en-GB" sz="1400" dirty="0">
              <a:latin typeface="Trebuchet MS" panose="020B0603020202020204" pitchFamily="34" charset="0"/>
            </a:endParaRPr>
          </a:p>
          <a:p>
            <a:pPr algn="just"/>
            <a:endParaRPr lang="en-GB" sz="1400" dirty="0">
              <a:latin typeface="Trebuchet MS" panose="020B0603020202020204" pitchFamily="34" charset="0"/>
            </a:endParaRPr>
          </a:p>
          <a:p>
            <a:pPr algn="just"/>
            <a:r>
              <a:rPr lang="en-GB" sz="1400" dirty="0">
                <a:latin typeface="Trebuchet MS" panose="020B0603020202020204" pitchFamily="34" charset="0"/>
              </a:rPr>
              <a:t>Benefits</a:t>
            </a:r>
          </a:p>
          <a:p>
            <a:pPr algn="just"/>
            <a:endParaRPr lang="en-GB" sz="1400" dirty="0">
              <a:latin typeface="Trebuchet MS" panose="020B0603020202020204" pitchFamily="34" charset="0"/>
            </a:endParaRPr>
          </a:p>
          <a:p>
            <a:pPr marL="285750" indent="-285750" algn="just">
              <a:buFont typeface="Arial" panose="020B0604020202020204" pitchFamily="34" charset="0"/>
              <a:buChar char="•"/>
            </a:pPr>
            <a:r>
              <a:rPr lang="en-GB" sz="1400" dirty="0">
                <a:latin typeface="Trebuchet MS" panose="020B0603020202020204" pitchFamily="34" charset="0"/>
              </a:rPr>
              <a:t>Reduced Development Effort: By providing a framework with pre-built connectors, Kafka Connect reduces the need for custom coding.</a:t>
            </a:r>
          </a:p>
          <a:p>
            <a:pPr marL="285750" indent="-285750" algn="just">
              <a:buFont typeface="Arial" panose="020B0604020202020204" pitchFamily="34" charset="0"/>
              <a:buChar char="•"/>
            </a:pPr>
            <a:r>
              <a:rPr lang="en-GB" sz="1400" dirty="0">
                <a:latin typeface="Trebuchet MS" panose="020B0603020202020204" pitchFamily="34" charset="0"/>
              </a:rPr>
              <a:t>Scalability: Easily scales to handle high-throughput data streams.</a:t>
            </a:r>
          </a:p>
          <a:p>
            <a:pPr marL="285750" indent="-285750" algn="just">
              <a:buFont typeface="Arial" panose="020B0604020202020204" pitchFamily="34" charset="0"/>
              <a:buChar char="•"/>
            </a:pPr>
            <a:r>
              <a:rPr lang="en-GB" sz="1400" dirty="0">
                <a:latin typeface="Trebuchet MS" panose="020B0603020202020204" pitchFamily="34" charset="0"/>
              </a:rPr>
              <a:t>Fault Tolerance: Built-in mechanisms to ensure data integrity and reliability, even in the face of failures.</a:t>
            </a:r>
          </a:p>
          <a:p>
            <a:pPr marL="285750" indent="-285750" algn="just">
              <a:buFont typeface="Arial" panose="020B0604020202020204" pitchFamily="34" charset="0"/>
              <a:buChar char="•"/>
            </a:pPr>
            <a:r>
              <a:rPr lang="en-GB" sz="1400" dirty="0">
                <a:latin typeface="Trebuchet MS" panose="020B0603020202020204" pitchFamily="34" charset="0"/>
              </a:rPr>
              <a:t>Flexibility: Supports a wide range of data sources and sinks, making it adaptable to various integration needs.</a:t>
            </a:r>
            <a:endParaRPr lang="en-IN" sz="1400" dirty="0">
              <a:latin typeface="Trebuchet MS" panose="020B0603020202020204" pitchFamily="34" charset="0"/>
            </a:endParaRPr>
          </a:p>
        </p:txBody>
      </p:sp>
      <p:sp>
        <p:nvSpPr>
          <p:cNvPr id="4" name="TextBox 3">
            <a:extLst>
              <a:ext uri="{FF2B5EF4-FFF2-40B4-BE49-F238E27FC236}">
                <a16:creationId xmlns:a16="http://schemas.microsoft.com/office/drawing/2014/main" id="{C11DB270-7143-F143-C0F9-6C5E03411986}"/>
              </a:ext>
            </a:extLst>
          </p:cNvPr>
          <p:cNvSpPr txBox="1"/>
          <p:nvPr/>
        </p:nvSpPr>
        <p:spPr>
          <a:xfrm>
            <a:off x="3047999" y="89059"/>
            <a:ext cx="6096000" cy="369332"/>
          </a:xfrm>
          <a:prstGeom prst="rect">
            <a:avLst/>
          </a:prstGeom>
          <a:noFill/>
        </p:spPr>
        <p:txBody>
          <a:bodyPr wrap="square">
            <a:spAutoFit/>
          </a:bodyPr>
          <a:lstStyle/>
          <a:p>
            <a:pPr algn="ctr"/>
            <a:r>
              <a:rPr lang="en-GB" sz="1800" b="1" dirty="0">
                <a:solidFill>
                  <a:srgbClr val="7030A0"/>
                </a:solidFill>
                <a:latin typeface="Trebuchet MS" panose="020B0603020202020204" pitchFamily="34" charset="0"/>
              </a:rPr>
              <a:t>KAFKA CONNECT FRAMEWORK – USE CASE &amp; BENIFITS</a:t>
            </a:r>
          </a:p>
        </p:txBody>
      </p:sp>
    </p:spTree>
    <p:extLst>
      <p:ext uri="{BB962C8B-B14F-4D97-AF65-F5344CB8AC3E}">
        <p14:creationId xmlns:p14="http://schemas.microsoft.com/office/powerpoint/2010/main" val="2196144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E3CE3-B470-0242-C20E-B84B46E728B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AF6520-0B3C-B7B3-9EC1-47036349AB8B}"/>
              </a:ext>
            </a:extLst>
          </p:cNvPr>
          <p:cNvSpPr txBox="1"/>
          <p:nvPr/>
        </p:nvSpPr>
        <p:spPr>
          <a:xfrm>
            <a:off x="227136" y="1012954"/>
            <a:ext cx="11737725" cy="4832092"/>
          </a:xfrm>
          <a:prstGeom prst="rect">
            <a:avLst/>
          </a:prstGeom>
          <a:noFill/>
        </p:spPr>
        <p:txBody>
          <a:bodyPr wrap="square">
            <a:spAutoFit/>
          </a:bodyPr>
          <a:lstStyle/>
          <a:p>
            <a:pPr algn="just"/>
            <a:r>
              <a:rPr lang="en-GB" sz="1400" dirty="0">
                <a:latin typeface="Trebuchet MS" panose="020B0603020202020204" pitchFamily="34" charset="0"/>
              </a:rPr>
              <a:t>Stream processing is the continuous and real-time processing of data streams. In this paradigm, data is processed as soon as it arrives, allowing for near-instant insights and actions. This differs from traditional batch processing, where data is processed in large, static chunks at scheduled intervals. Stream processing is particularly valuable for applications that require timely responses, such as real-time analytics, monitoring, alerting, and recommendation systems.</a:t>
            </a:r>
          </a:p>
          <a:p>
            <a:pPr algn="just"/>
            <a:endParaRPr lang="en-GB" sz="1400" dirty="0">
              <a:latin typeface="Trebuchet MS" panose="020B0603020202020204" pitchFamily="34" charset="0"/>
            </a:endParaRPr>
          </a:p>
          <a:p>
            <a:pPr algn="just"/>
            <a:r>
              <a:rPr lang="en-GB" sz="1400" dirty="0">
                <a:latin typeface="Trebuchet MS" panose="020B0603020202020204" pitchFamily="34" charset="0"/>
              </a:rPr>
              <a:t>Core Concepts of Stream Processing</a:t>
            </a:r>
            <a:r>
              <a:rPr lang="en-IN" sz="1400" dirty="0">
                <a:latin typeface="Trebuchet MS" panose="020B0603020202020204" pitchFamily="34" charset="0"/>
              </a:rPr>
              <a:t>:</a:t>
            </a:r>
          </a:p>
          <a:p>
            <a:pPr algn="just"/>
            <a:endParaRPr lang="en-IN" sz="1400" dirty="0">
              <a:latin typeface="Trebuchet MS" panose="020B0603020202020204" pitchFamily="34" charset="0"/>
            </a:endParaRP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Stream:</a:t>
            </a:r>
          </a:p>
          <a:p>
            <a:pPr marL="742950" lvl="1" indent="-285750" algn="just">
              <a:buFont typeface="Arial" panose="020B0604020202020204" pitchFamily="34" charset="0"/>
              <a:buChar char="•"/>
            </a:pPr>
            <a:r>
              <a:rPr lang="en-GB" sz="1400" dirty="0">
                <a:latin typeface="Trebuchet MS" panose="020B0603020202020204" pitchFamily="34" charset="0"/>
              </a:rPr>
              <a:t>A stream is a continuous flow of data records, often represented as a series of events or messages.</a:t>
            </a:r>
          </a:p>
          <a:p>
            <a:pPr marL="742950" lvl="1" indent="-285750" algn="just">
              <a:buFont typeface="Arial" panose="020B0604020202020204" pitchFamily="34" charset="0"/>
              <a:buChar char="•"/>
            </a:pPr>
            <a:r>
              <a:rPr lang="en-GB" sz="1400" dirty="0">
                <a:latin typeface="Trebuchet MS" panose="020B0603020202020204" pitchFamily="34" charset="0"/>
              </a:rPr>
              <a:t>Each record in the stream typically consists of a key, a value, and a timestamp (or event time).</a:t>
            </a:r>
          </a:p>
          <a:p>
            <a:pPr marL="742950" lvl="1" indent="-285750" algn="just">
              <a:buFont typeface="Arial" panose="020B0604020202020204" pitchFamily="34" charset="0"/>
              <a:buChar char="•"/>
            </a:pPr>
            <a:r>
              <a:rPr lang="en-GB" sz="1400" dirty="0">
                <a:latin typeface="Trebuchet MS" panose="020B0603020202020204" pitchFamily="34" charset="0"/>
              </a:rPr>
              <a:t>Streams are usually unbounded, meaning they don’t have a predefined start or end and can grow indefinitely.</a:t>
            </a:r>
          </a:p>
          <a:p>
            <a:pPr lvl="1" algn="just"/>
            <a:endParaRPr lang="en-GB" sz="1400" dirty="0">
              <a:latin typeface="Trebuchet MS" panose="020B0603020202020204" pitchFamily="34" charset="0"/>
            </a:endParaRP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Event:</a:t>
            </a:r>
          </a:p>
          <a:p>
            <a:pPr marL="742950" lvl="1" indent="-285750" algn="just">
              <a:buFont typeface="Arial" panose="020B0604020202020204" pitchFamily="34" charset="0"/>
              <a:buChar char="•"/>
            </a:pPr>
            <a:r>
              <a:rPr lang="en-GB" sz="1400" dirty="0">
                <a:latin typeface="Trebuchet MS" panose="020B0603020202020204" pitchFamily="34" charset="0"/>
              </a:rPr>
              <a:t>An event is a single record or message in the data stream, representing a unit of information (e.g., a log entry, sensor reading, transaction).</a:t>
            </a:r>
          </a:p>
          <a:p>
            <a:pPr marL="742950" lvl="1" indent="-285750" algn="just">
              <a:buFont typeface="Arial" panose="020B0604020202020204" pitchFamily="34" charset="0"/>
              <a:buChar char="•"/>
            </a:pPr>
            <a:r>
              <a:rPr lang="en-GB" sz="1400" dirty="0">
                <a:latin typeface="Trebuchet MS" panose="020B0603020202020204" pitchFamily="34" charset="0"/>
              </a:rPr>
              <a:t>Events are often time-stamped and can include multiple fields, such as metadata and payload, to capture the information relevant to that specific event.</a:t>
            </a:r>
          </a:p>
          <a:p>
            <a:pPr marL="742950" lvl="1" indent="-285750" algn="just">
              <a:buFont typeface="Arial" panose="020B0604020202020204" pitchFamily="34" charset="0"/>
              <a:buChar char="•"/>
            </a:pPr>
            <a:endParaRPr lang="en-GB" sz="1400" dirty="0">
              <a:latin typeface="Trebuchet MS" panose="020B0603020202020204" pitchFamily="34" charset="0"/>
            </a:endParaRP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Stream Processing Model:</a:t>
            </a:r>
          </a:p>
          <a:p>
            <a:pPr marL="742950" lvl="1" indent="-285750" algn="just">
              <a:buFont typeface="Arial" panose="020B0604020202020204" pitchFamily="34" charset="0"/>
              <a:buChar char="•"/>
            </a:pPr>
            <a:r>
              <a:rPr lang="en-GB" sz="1400" dirty="0">
                <a:latin typeface="Trebuchet MS" panose="020B0603020202020204" pitchFamily="34" charset="0"/>
              </a:rPr>
              <a:t>Stream processing systems support two primary processing models: event-driven and windowed processing.</a:t>
            </a:r>
          </a:p>
          <a:p>
            <a:pPr marL="742950" lvl="1" indent="-285750" algn="just">
              <a:buFont typeface="Arial" panose="020B0604020202020204" pitchFamily="34" charset="0"/>
              <a:buChar char="•"/>
            </a:pPr>
            <a:r>
              <a:rPr lang="en-GB" sz="1400" dirty="0">
                <a:latin typeface="Trebuchet MS" panose="020B0603020202020204" pitchFamily="34" charset="0"/>
              </a:rPr>
              <a:t>Event-driven processing acts on each event individually, while windowed processing groups events within specific time intervals for batch-like aggregations (e.g., calculating a rolling average over the last 5 minutes).</a:t>
            </a:r>
          </a:p>
        </p:txBody>
      </p:sp>
      <p:sp>
        <p:nvSpPr>
          <p:cNvPr id="4" name="TextBox 3">
            <a:extLst>
              <a:ext uri="{FF2B5EF4-FFF2-40B4-BE49-F238E27FC236}">
                <a16:creationId xmlns:a16="http://schemas.microsoft.com/office/drawing/2014/main" id="{BE4ADCD4-BDAA-481E-F6F7-9F56F5CB69FF}"/>
              </a:ext>
            </a:extLst>
          </p:cNvPr>
          <p:cNvSpPr txBox="1"/>
          <p:nvPr/>
        </p:nvSpPr>
        <p:spPr>
          <a:xfrm>
            <a:off x="3047999" y="89059"/>
            <a:ext cx="6096000" cy="369332"/>
          </a:xfrm>
          <a:prstGeom prst="rect">
            <a:avLst/>
          </a:prstGeom>
          <a:noFill/>
        </p:spPr>
        <p:txBody>
          <a:bodyPr wrap="square">
            <a:spAutoFit/>
          </a:bodyPr>
          <a:lstStyle/>
          <a:p>
            <a:pPr algn="ctr"/>
            <a:r>
              <a:rPr lang="en-GB" sz="1800" b="1" dirty="0">
                <a:solidFill>
                  <a:srgbClr val="7030A0"/>
                </a:solidFill>
                <a:latin typeface="Trebuchet MS" panose="020B0603020202020204" pitchFamily="34" charset="0"/>
              </a:rPr>
              <a:t>STREAMING</a:t>
            </a:r>
          </a:p>
        </p:txBody>
      </p:sp>
    </p:spTree>
    <p:extLst>
      <p:ext uri="{BB962C8B-B14F-4D97-AF65-F5344CB8AC3E}">
        <p14:creationId xmlns:p14="http://schemas.microsoft.com/office/powerpoint/2010/main" val="1135682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B1977-4C7D-9104-D97A-F4B8FF94026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4D6359C-D8C9-158C-7962-B9B93A1411DF}"/>
              </a:ext>
            </a:extLst>
          </p:cNvPr>
          <p:cNvSpPr txBox="1"/>
          <p:nvPr/>
        </p:nvSpPr>
        <p:spPr>
          <a:xfrm>
            <a:off x="227136" y="644187"/>
            <a:ext cx="11737725" cy="6124754"/>
          </a:xfrm>
          <a:prstGeom prst="rect">
            <a:avLst/>
          </a:prstGeom>
          <a:noFill/>
        </p:spPr>
        <p:txBody>
          <a:bodyPr wrap="square">
            <a:spAutoFit/>
          </a:bodyPr>
          <a:lstStyle/>
          <a:p>
            <a:pPr algn="just"/>
            <a:r>
              <a:rPr lang="en-GB" sz="1400" dirty="0">
                <a:latin typeface="Trebuchet MS" panose="020B0603020202020204" pitchFamily="34" charset="0"/>
              </a:rPr>
              <a:t>Core Concepts of Stream Processing</a:t>
            </a:r>
            <a:r>
              <a:rPr lang="en-IN" sz="1400" dirty="0">
                <a:latin typeface="Trebuchet MS" panose="020B0603020202020204" pitchFamily="34" charset="0"/>
              </a:rPr>
              <a:t> Continued …</a:t>
            </a:r>
          </a:p>
          <a:p>
            <a:pPr algn="just"/>
            <a:endParaRPr lang="en-IN" sz="1400" dirty="0">
              <a:latin typeface="Trebuchet MS" panose="020B0603020202020204" pitchFamily="34" charset="0"/>
            </a:endParaRP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Operators:</a:t>
            </a:r>
          </a:p>
          <a:p>
            <a:pPr marL="742950" lvl="1" indent="-285750" algn="just">
              <a:buFont typeface="Arial" panose="020B0604020202020204" pitchFamily="34" charset="0"/>
              <a:buChar char="•"/>
            </a:pPr>
            <a:r>
              <a:rPr lang="en-GB" sz="1400" dirty="0">
                <a:latin typeface="Trebuchet MS" panose="020B0603020202020204" pitchFamily="34" charset="0"/>
              </a:rPr>
              <a:t>Operators are functions that transform, filter, enrich, or aggregate events in the stream. Common operators include:</a:t>
            </a:r>
          </a:p>
          <a:p>
            <a:pPr marL="1200150" lvl="2" indent="-285750" algn="just">
              <a:buFont typeface="Arial" panose="020B0604020202020204" pitchFamily="34" charset="0"/>
              <a:buChar char="•"/>
            </a:pPr>
            <a:r>
              <a:rPr lang="en-GB" sz="1400" dirty="0">
                <a:latin typeface="Trebuchet MS" panose="020B0603020202020204" pitchFamily="34" charset="0"/>
              </a:rPr>
              <a:t>Map: Transform each event in the stream.</a:t>
            </a:r>
          </a:p>
          <a:p>
            <a:pPr marL="1200150" lvl="2" indent="-285750" algn="just">
              <a:buFont typeface="Arial" panose="020B0604020202020204" pitchFamily="34" charset="0"/>
              <a:buChar char="•"/>
            </a:pPr>
            <a:r>
              <a:rPr lang="en-GB" sz="1400" dirty="0">
                <a:latin typeface="Trebuchet MS" panose="020B0603020202020204" pitchFamily="34" charset="0"/>
              </a:rPr>
              <a:t>Filter: Select only events that meet certain criteria.</a:t>
            </a:r>
          </a:p>
          <a:p>
            <a:pPr marL="1200150" lvl="2" indent="-285750" algn="just">
              <a:buFont typeface="Arial" panose="020B0604020202020204" pitchFamily="34" charset="0"/>
              <a:buChar char="•"/>
            </a:pPr>
            <a:r>
              <a:rPr lang="en-GB" sz="1400" dirty="0">
                <a:latin typeface="Trebuchet MS" panose="020B0603020202020204" pitchFamily="34" charset="0"/>
              </a:rPr>
              <a:t>Join: Combine two or more streams based on key relationships.</a:t>
            </a:r>
          </a:p>
          <a:p>
            <a:pPr marL="1200150" lvl="2" indent="-285750" algn="just">
              <a:buFont typeface="Arial" panose="020B0604020202020204" pitchFamily="34" charset="0"/>
              <a:buChar char="•"/>
            </a:pPr>
            <a:r>
              <a:rPr lang="en-GB" sz="1400" dirty="0">
                <a:latin typeface="Trebuchet MS" panose="020B0603020202020204" pitchFamily="34" charset="0"/>
              </a:rPr>
              <a:t>Aggregate: Summarize data (e.g., counting, averaging).</a:t>
            </a:r>
          </a:p>
          <a:p>
            <a:pPr marL="742950" lvl="1" indent="-285750" algn="just">
              <a:buFont typeface="Arial" panose="020B0604020202020204" pitchFamily="34" charset="0"/>
              <a:buChar char="•"/>
            </a:pPr>
            <a:r>
              <a:rPr lang="en-GB" sz="1400" dirty="0">
                <a:latin typeface="Trebuchet MS" panose="020B0603020202020204" pitchFamily="34" charset="0"/>
              </a:rPr>
              <a:t>These operators allow flexible transformations and computations on the data as it flows through the system.</a:t>
            </a:r>
          </a:p>
          <a:p>
            <a:pPr marL="285750" indent="-285750" algn="just">
              <a:buFont typeface="Arial" panose="020B0604020202020204" pitchFamily="34" charset="0"/>
              <a:buChar char="•"/>
            </a:pPr>
            <a:endParaRPr lang="en-GB" sz="1400" dirty="0">
              <a:solidFill>
                <a:srgbClr val="FF0000"/>
              </a:solidFill>
              <a:latin typeface="Trebuchet MS" panose="020B0603020202020204" pitchFamily="34" charset="0"/>
            </a:endParaRP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Windows:</a:t>
            </a:r>
          </a:p>
          <a:p>
            <a:pPr marL="742950" lvl="1" indent="-285750" algn="just">
              <a:buFont typeface="Arial" panose="020B0604020202020204" pitchFamily="34" charset="0"/>
              <a:buChar char="•"/>
            </a:pPr>
            <a:r>
              <a:rPr lang="en-GB" sz="1400" dirty="0">
                <a:latin typeface="Trebuchet MS" panose="020B0603020202020204" pitchFamily="34" charset="0"/>
              </a:rPr>
              <a:t>Windows allow the grouping of events based on time or count intervals for processing in chunks. Types of windows include:</a:t>
            </a:r>
          </a:p>
          <a:p>
            <a:pPr marL="1200150" lvl="2" indent="-285750" algn="just">
              <a:buFont typeface="Arial" panose="020B0604020202020204" pitchFamily="34" charset="0"/>
              <a:buChar char="•"/>
            </a:pPr>
            <a:r>
              <a:rPr lang="en-GB" sz="1400" dirty="0">
                <a:latin typeface="Trebuchet MS" panose="020B0603020202020204" pitchFamily="34" charset="0"/>
              </a:rPr>
              <a:t>Tumbling Window: Fixed-size, non-overlapping intervals (e.g., every minute).</a:t>
            </a:r>
          </a:p>
          <a:p>
            <a:pPr marL="1200150" lvl="2" indent="-285750" algn="just">
              <a:buFont typeface="Arial" panose="020B0604020202020204" pitchFamily="34" charset="0"/>
              <a:buChar char="•"/>
            </a:pPr>
            <a:r>
              <a:rPr lang="en-GB" sz="1400" dirty="0">
                <a:latin typeface="Trebuchet MS" panose="020B0603020202020204" pitchFamily="34" charset="0"/>
              </a:rPr>
              <a:t>Sliding Window: Fixed-size, overlapping intervals that slide over time (e.g., every second).</a:t>
            </a:r>
          </a:p>
          <a:p>
            <a:pPr marL="1200150" lvl="2" indent="-285750" algn="just">
              <a:buFont typeface="Arial" panose="020B0604020202020204" pitchFamily="34" charset="0"/>
              <a:buChar char="•"/>
            </a:pPr>
            <a:r>
              <a:rPr lang="en-GB" sz="1400" dirty="0">
                <a:latin typeface="Trebuchet MS" panose="020B0603020202020204" pitchFamily="34" charset="0"/>
              </a:rPr>
              <a:t>Session Window: Dynamically sized intervals based on activity (e.g., triggered by user actions).</a:t>
            </a:r>
          </a:p>
          <a:p>
            <a:pPr lvl="2" algn="just"/>
            <a:endParaRPr lang="en-GB" sz="1400" dirty="0">
              <a:latin typeface="Trebuchet MS" panose="020B0603020202020204" pitchFamily="34" charset="0"/>
            </a:endParaRP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Stateful Processing:</a:t>
            </a:r>
          </a:p>
          <a:p>
            <a:pPr marL="742950" lvl="1" indent="-285750" algn="just">
              <a:buFont typeface="Arial" panose="020B0604020202020204" pitchFamily="34" charset="0"/>
              <a:buChar char="•"/>
            </a:pPr>
            <a:r>
              <a:rPr lang="en-GB" sz="1400" dirty="0">
                <a:latin typeface="Trebuchet MS" panose="020B0603020202020204" pitchFamily="34" charset="0"/>
              </a:rPr>
              <a:t>Stateful processing requires the application to maintain information about past events to process incoming events. Examples include keeping track of counts, sums, or user sessions.</a:t>
            </a:r>
          </a:p>
          <a:p>
            <a:pPr marL="742950" lvl="1" indent="-285750" algn="just">
              <a:buFont typeface="Arial" panose="020B0604020202020204" pitchFamily="34" charset="0"/>
              <a:buChar char="•"/>
            </a:pPr>
            <a:r>
              <a:rPr lang="en-GB" sz="1400" dirty="0">
                <a:latin typeface="Trebuchet MS" panose="020B0603020202020204" pitchFamily="34" charset="0"/>
              </a:rPr>
              <a:t>Stream processing frameworks often provide built-in state management, backed by a data store to maintain fault tolerance and enable recovery in case of failures.</a:t>
            </a:r>
          </a:p>
          <a:p>
            <a:pPr lvl="1" algn="just"/>
            <a:endParaRPr lang="en-GB" sz="1400" dirty="0">
              <a:latin typeface="Trebuchet MS" panose="020B0603020202020204" pitchFamily="34" charset="0"/>
            </a:endParaRP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Time Semantics:</a:t>
            </a:r>
          </a:p>
          <a:p>
            <a:pPr marL="742950" lvl="1" indent="-285750" algn="just">
              <a:buFont typeface="Arial" panose="020B0604020202020204" pitchFamily="34" charset="0"/>
              <a:buChar char="•"/>
            </a:pPr>
            <a:r>
              <a:rPr lang="en-GB" sz="1400" dirty="0">
                <a:latin typeface="Trebuchet MS" panose="020B0603020202020204" pitchFamily="34" charset="0"/>
              </a:rPr>
              <a:t>Event Time: The time when an event was actually created or happened, typically assigned by the event source.</a:t>
            </a:r>
          </a:p>
          <a:p>
            <a:pPr marL="742950" lvl="1" indent="-285750" algn="just">
              <a:buFont typeface="Arial" panose="020B0604020202020204" pitchFamily="34" charset="0"/>
              <a:buChar char="•"/>
            </a:pPr>
            <a:r>
              <a:rPr lang="en-GB" sz="1400" dirty="0">
                <a:latin typeface="Trebuchet MS" panose="020B0603020202020204" pitchFamily="34" charset="0"/>
              </a:rPr>
              <a:t>Processing Time: The time when the event is processed, determined by the system clock.</a:t>
            </a:r>
          </a:p>
          <a:p>
            <a:pPr marL="742950" lvl="1" indent="-285750" algn="just">
              <a:buFont typeface="Arial" panose="020B0604020202020204" pitchFamily="34" charset="0"/>
              <a:buChar char="•"/>
            </a:pPr>
            <a:r>
              <a:rPr lang="en-GB" sz="1400" dirty="0">
                <a:latin typeface="Trebuchet MS" panose="020B0603020202020204" pitchFamily="34" charset="0"/>
              </a:rPr>
              <a:t>Ingestion Time: The time when the event is ingested into the stream processing system.</a:t>
            </a:r>
          </a:p>
          <a:p>
            <a:pPr marL="742950" lvl="1" indent="-285750" algn="just">
              <a:buFont typeface="Arial" panose="020B0604020202020204" pitchFamily="34" charset="0"/>
              <a:buChar char="•"/>
            </a:pPr>
            <a:r>
              <a:rPr lang="en-GB" sz="1400" dirty="0">
                <a:latin typeface="Trebuchet MS" panose="020B0603020202020204" pitchFamily="34" charset="0"/>
              </a:rPr>
              <a:t>Event-time processing is preferred for accuracy, while processing-time semantics can be useful for low-latency applications.</a:t>
            </a:r>
          </a:p>
        </p:txBody>
      </p:sp>
      <p:sp>
        <p:nvSpPr>
          <p:cNvPr id="4" name="TextBox 3">
            <a:extLst>
              <a:ext uri="{FF2B5EF4-FFF2-40B4-BE49-F238E27FC236}">
                <a16:creationId xmlns:a16="http://schemas.microsoft.com/office/drawing/2014/main" id="{A55B146E-64D1-EA7E-4767-7B52D736A845}"/>
              </a:ext>
            </a:extLst>
          </p:cNvPr>
          <p:cNvSpPr txBox="1"/>
          <p:nvPr/>
        </p:nvSpPr>
        <p:spPr>
          <a:xfrm>
            <a:off x="3047999" y="89059"/>
            <a:ext cx="6096000" cy="369332"/>
          </a:xfrm>
          <a:prstGeom prst="rect">
            <a:avLst/>
          </a:prstGeom>
          <a:noFill/>
        </p:spPr>
        <p:txBody>
          <a:bodyPr wrap="square">
            <a:spAutoFit/>
          </a:bodyPr>
          <a:lstStyle/>
          <a:p>
            <a:pPr algn="ctr"/>
            <a:r>
              <a:rPr lang="en-GB" sz="1800" b="1" dirty="0">
                <a:solidFill>
                  <a:srgbClr val="7030A0"/>
                </a:solidFill>
                <a:latin typeface="Trebuchet MS" panose="020B0603020202020204" pitchFamily="34" charset="0"/>
              </a:rPr>
              <a:t>STREAMING</a:t>
            </a:r>
          </a:p>
        </p:txBody>
      </p:sp>
    </p:spTree>
    <p:extLst>
      <p:ext uri="{BB962C8B-B14F-4D97-AF65-F5344CB8AC3E}">
        <p14:creationId xmlns:p14="http://schemas.microsoft.com/office/powerpoint/2010/main" val="2072775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9641F-205E-3542-A208-F923D1455AC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E112703-5929-D2BC-7398-A00527C9B0C9}"/>
              </a:ext>
            </a:extLst>
          </p:cNvPr>
          <p:cNvSpPr txBox="1"/>
          <p:nvPr/>
        </p:nvSpPr>
        <p:spPr>
          <a:xfrm>
            <a:off x="227136" y="1120676"/>
            <a:ext cx="11737725" cy="4616648"/>
          </a:xfrm>
          <a:prstGeom prst="rect">
            <a:avLst/>
          </a:prstGeom>
          <a:noFill/>
        </p:spPr>
        <p:txBody>
          <a:bodyPr wrap="square">
            <a:spAutoFit/>
          </a:bodyPr>
          <a:lstStyle/>
          <a:p>
            <a:pPr algn="just"/>
            <a:r>
              <a:rPr lang="en-GB" sz="1400" dirty="0">
                <a:latin typeface="Trebuchet MS" panose="020B0603020202020204" pitchFamily="34" charset="0"/>
              </a:rPr>
              <a:t>Core Concepts of Stream Processing</a:t>
            </a:r>
            <a:r>
              <a:rPr lang="en-IN" sz="1400" dirty="0">
                <a:latin typeface="Trebuchet MS" panose="020B0603020202020204" pitchFamily="34" charset="0"/>
              </a:rPr>
              <a:t> Continued …</a:t>
            </a:r>
          </a:p>
          <a:p>
            <a:pPr algn="just"/>
            <a:endParaRPr lang="en-IN" sz="1400" dirty="0">
              <a:latin typeface="Trebuchet MS" panose="020B0603020202020204" pitchFamily="34" charset="0"/>
            </a:endParaRP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Data Consistency and Fault Tolerance:</a:t>
            </a:r>
          </a:p>
          <a:p>
            <a:pPr marL="742950" lvl="1" indent="-285750" algn="just">
              <a:buFont typeface="Arial" panose="020B0604020202020204" pitchFamily="34" charset="0"/>
              <a:buChar char="•"/>
            </a:pPr>
            <a:r>
              <a:rPr lang="en-GB" sz="1400" dirty="0">
                <a:latin typeface="Trebuchet MS" panose="020B0603020202020204" pitchFamily="34" charset="0"/>
              </a:rPr>
              <a:t>Stream processing systems often use exactly-once, at-least-once, or at-most-once semantics to ensure data consistency.</a:t>
            </a:r>
          </a:p>
          <a:p>
            <a:pPr marL="742950" lvl="1" indent="-285750" algn="just">
              <a:buFont typeface="Arial" panose="020B0604020202020204" pitchFamily="34" charset="0"/>
              <a:buChar char="•"/>
            </a:pPr>
            <a:r>
              <a:rPr lang="en-GB" sz="1400" dirty="0">
                <a:latin typeface="Trebuchet MS" panose="020B0603020202020204" pitchFamily="34" charset="0"/>
              </a:rPr>
              <a:t>Checkpointing and replication are techniques used to store intermediate results and recover from failures, ensuring that stateful processing can continue even after interruptions.</a:t>
            </a:r>
          </a:p>
          <a:p>
            <a:pPr marL="285750" indent="-285750" algn="just">
              <a:buFont typeface="Arial" panose="020B0604020202020204" pitchFamily="34" charset="0"/>
              <a:buChar char="•"/>
            </a:pPr>
            <a:endParaRPr lang="en-GB" sz="1400" dirty="0">
              <a:solidFill>
                <a:srgbClr val="FF0000"/>
              </a:solidFill>
              <a:latin typeface="Trebuchet MS" panose="020B0603020202020204" pitchFamily="34" charset="0"/>
            </a:endParaRP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Latency and Throughput:</a:t>
            </a:r>
          </a:p>
          <a:p>
            <a:pPr marL="742950" lvl="1" indent="-285750" algn="just">
              <a:buFont typeface="Arial" panose="020B0604020202020204" pitchFamily="34" charset="0"/>
              <a:buChar char="•"/>
            </a:pPr>
            <a:r>
              <a:rPr lang="en-GB" sz="1400" dirty="0">
                <a:latin typeface="Trebuchet MS" panose="020B0603020202020204" pitchFamily="34" charset="0"/>
              </a:rPr>
              <a:t>Latency is the time taken for data to travel through the system from ingestion to output.</a:t>
            </a:r>
          </a:p>
          <a:p>
            <a:pPr marL="742950" lvl="1" indent="-285750" algn="just">
              <a:buFont typeface="Arial" panose="020B0604020202020204" pitchFamily="34" charset="0"/>
              <a:buChar char="•"/>
            </a:pPr>
            <a:r>
              <a:rPr lang="en-GB" sz="1400" dirty="0">
                <a:latin typeface="Trebuchet MS" panose="020B0603020202020204" pitchFamily="34" charset="0"/>
              </a:rPr>
              <a:t>Throughput is the volume of data that can be processed within a given period.</a:t>
            </a:r>
          </a:p>
          <a:p>
            <a:pPr marL="742950" lvl="1" indent="-285750" algn="just">
              <a:buFont typeface="Arial" panose="020B0604020202020204" pitchFamily="34" charset="0"/>
              <a:buChar char="•"/>
            </a:pPr>
            <a:r>
              <a:rPr lang="en-GB" sz="1400" dirty="0">
                <a:latin typeface="Trebuchet MS" panose="020B0603020202020204" pitchFamily="34" charset="0"/>
              </a:rPr>
              <a:t>Optimizing latency and throughput is essential for high-performance stream processing systems.</a:t>
            </a:r>
          </a:p>
          <a:p>
            <a:pPr marL="285750" indent="-285750" algn="just">
              <a:buFont typeface="Arial" panose="020B0604020202020204" pitchFamily="34" charset="0"/>
              <a:buChar char="•"/>
            </a:pPr>
            <a:endParaRPr lang="en-GB" sz="1400" dirty="0">
              <a:solidFill>
                <a:srgbClr val="FF0000"/>
              </a:solidFill>
              <a:latin typeface="Trebuchet MS" panose="020B0603020202020204" pitchFamily="34" charset="0"/>
            </a:endParaRP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Stream Processing Frameworks:</a:t>
            </a:r>
          </a:p>
          <a:p>
            <a:pPr marL="742950" lvl="1" indent="-285750" algn="just">
              <a:buFont typeface="Arial" panose="020B0604020202020204" pitchFamily="34" charset="0"/>
              <a:buChar char="•"/>
            </a:pPr>
            <a:r>
              <a:rPr lang="en-GB" sz="1400" dirty="0">
                <a:latin typeface="Trebuchet MS" panose="020B0603020202020204" pitchFamily="34" charset="0"/>
              </a:rPr>
              <a:t>There are several stream processing frameworks that provide tools, APIs, and infrastructure for building streaming applications. Some popular frameworks include:</a:t>
            </a:r>
          </a:p>
          <a:p>
            <a:pPr marL="1200150" lvl="2" indent="-285750" algn="just">
              <a:buFont typeface="Arial" panose="020B0604020202020204" pitchFamily="34" charset="0"/>
              <a:buChar char="•"/>
            </a:pPr>
            <a:r>
              <a:rPr lang="en-GB" sz="1400" dirty="0">
                <a:latin typeface="Trebuchet MS" panose="020B0603020202020204" pitchFamily="34" charset="0"/>
              </a:rPr>
              <a:t>Apache Kafka Streams: A lightweight library for stream processing within Kafka applications.</a:t>
            </a:r>
          </a:p>
          <a:p>
            <a:pPr marL="1200150" lvl="2" indent="-285750" algn="just">
              <a:buFont typeface="Arial" panose="020B0604020202020204" pitchFamily="34" charset="0"/>
              <a:buChar char="•"/>
            </a:pPr>
            <a:r>
              <a:rPr lang="en-GB" sz="1400" dirty="0">
                <a:latin typeface="Trebuchet MS" panose="020B0603020202020204" pitchFamily="34" charset="0"/>
              </a:rPr>
              <a:t>Apache Flink: A robust, distributed stream-processing framework with advanced state management.</a:t>
            </a:r>
          </a:p>
          <a:p>
            <a:pPr marL="1200150" lvl="2" indent="-285750" algn="just">
              <a:buFont typeface="Arial" panose="020B0604020202020204" pitchFamily="34" charset="0"/>
              <a:buChar char="•"/>
            </a:pPr>
            <a:r>
              <a:rPr lang="en-GB" sz="1400" dirty="0">
                <a:latin typeface="Trebuchet MS" panose="020B0603020202020204" pitchFamily="34" charset="0"/>
              </a:rPr>
              <a:t>Apache Spark Streaming: A micro-batch-based streaming system built on Apache Spark.</a:t>
            </a:r>
          </a:p>
          <a:p>
            <a:pPr marL="1200150" lvl="2" indent="-285750" algn="just">
              <a:buFont typeface="Arial" panose="020B0604020202020204" pitchFamily="34" charset="0"/>
              <a:buChar char="•"/>
            </a:pPr>
            <a:r>
              <a:rPr lang="en-GB" sz="1400" dirty="0">
                <a:latin typeface="Trebuchet MS" panose="020B0603020202020204" pitchFamily="34" charset="0"/>
              </a:rPr>
              <a:t>Apache </a:t>
            </a:r>
            <a:r>
              <a:rPr lang="en-GB" sz="1400" dirty="0" err="1">
                <a:latin typeface="Trebuchet MS" panose="020B0603020202020204" pitchFamily="34" charset="0"/>
              </a:rPr>
              <a:t>Samza</a:t>
            </a:r>
            <a:r>
              <a:rPr lang="en-GB" sz="1400" dirty="0">
                <a:latin typeface="Trebuchet MS" panose="020B0603020202020204" pitchFamily="34" charset="0"/>
              </a:rPr>
              <a:t>: A framework designed to work with Kafka for stateful, real-time processing.</a:t>
            </a:r>
          </a:p>
          <a:p>
            <a:pPr marL="1200150" lvl="2" indent="-285750" algn="just">
              <a:buFont typeface="Arial" panose="020B0604020202020204" pitchFamily="34" charset="0"/>
              <a:buChar char="•"/>
            </a:pPr>
            <a:endParaRPr lang="en-GB" sz="1400" dirty="0">
              <a:latin typeface="Trebuchet MS" panose="020B0603020202020204" pitchFamily="34" charset="0"/>
            </a:endParaRPr>
          </a:p>
          <a:p>
            <a:pPr marL="742950" lvl="1" indent="-285750" algn="just">
              <a:buFont typeface="Arial" panose="020B0604020202020204" pitchFamily="34" charset="0"/>
              <a:buChar char="•"/>
            </a:pPr>
            <a:endParaRPr lang="en-GB" sz="1400" dirty="0">
              <a:latin typeface="Trebuchet MS" panose="020B0603020202020204" pitchFamily="34" charset="0"/>
            </a:endParaRPr>
          </a:p>
        </p:txBody>
      </p:sp>
      <p:sp>
        <p:nvSpPr>
          <p:cNvPr id="4" name="TextBox 3">
            <a:extLst>
              <a:ext uri="{FF2B5EF4-FFF2-40B4-BE49-F238E27FC236}">
                <a16:creationId xmlns:a16="http://schemas.microsoft.com/office/drawing/2014/main" id="{CB9B5D91-A82F-EA8A-1309-8BA42E333E8F}"/>
              </a:ext>
            </a:extLst>
          </p:cNvPr>
          <p:cNvSpPr txBox="1"/>
          <p:nvPr/>
        </p:nvSpPr>
        <p:spPr>
          <a:xfrm>
            <a:off x="3047999" y="89059"/>
            <a:ext cx="6096000" cy="369332"/>
          </a:xfrm>
          <a:prstGeom prst="rect">
            <a:avLst/>
          </a:prstGeom>
          <a:noFill/>
        </p:spPr>
        <p:txBody>
          <a:bodyPr wrap="square">
            <a:spAutoFit/>
          </a:bodyPr>
          <a:lstStyle/>
          <a:p>
            <a:pPr algn="ctr"/>
            <a:r>
              <a:rPr lang="en-GB" sz="1800" b="1" dirty="0">
                <a:solidFill>
                  <a:srgbClr val="7030A0"/>
                </a:solidFill>
                <a:latin typeface="Trebuchet MS" panose="020B0603020202020204" pitchFamily="34" charset="0"/>
              </a:rPr>
              <a:t>STREAMING</a:t>
            </a:r>
          </a:p>
        </p:txBody>
      </p:sp>
    </p:spTree>
    <p:extLst>
      <p:ext uri="{BB962C8B-B14F-4D97-AF65-F5344CB8AC3E}">
        <p14:creationId xmlns:p14="http://schemas.microsoft.com/office/powerpoint/2010/main" val="125486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65C3C-64D9-FE0A-9506-265EA474BF3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8AA4D19-7577-6057-5DEA-DD903078C2D7}"/>
              </a:ext>
            </a:extLst>
          </p:cNvPr>
          <p:cNvSpPr txBox="1"/>
          <p:nvPr/>
        </p:nvSpPr>
        <p:spPr>
          <a:xfrm>
            <a:off x="3047999" y="89059"/>
            <a:ext cx="6096000" cy="369332"/>
          </a:xfrm>
          <a:prstGeom prst="rect">
            <a:avLst/>
          </a:prstGeom>
          <a:noFill/>
        </p:spPr>
        <p:txBody>
          <a:bodyPr wrap="square">
            <a:spAutoFit/>
          </a:bodyPr>
          <a:lstStyle/>
          <a:p>
            <a:pPr algn="ctr"/>
            <a:r>
              <a:rPr lang="en-GB" sz="1800" b="1" dirty="0">
                <a:solidFill>
                  <a:srgbClr val="7030A0"/>
                </a:solidFill>
                <a:latin typeface="Trebuchet MS" panose="020B0603020202020204" pitchFamily="34" charset="0"/>
              </a:rPr>
              <a:t>STREAMING</a:t>
            </a:r>
          </a:p>
        </p:txBody>
      </p:sp>
      <p:sp>
        <p:nvSpPr>
          <p:cNvPr id="5" name="TextBox 4">
            <a:extLst>
              <a:ext uri="{FF2B5EF4-FFF2-40B4-BE49-F238E27FC236}">
                <a16:creationId xmlns:a16="http://schemas.microsoft.com/office/drawing/2014/main" id="{0200C5CC-D716-0B04-BA8D-4C374BCD8910}"/>
              </a:ext>
            </a:extLst>
          </p:cNvPr>
          <p:cNvSpPr txBox="1"/>
          <p:nvPr/>
        </p:nvSpPr>
        <p:spPr>
          <a:xfrm>
            <a:off x="298671" y="1250532"/>
            <a:ext cx="11893329" cy="2677656"/>
          </a:xfrm>
          <a:prstGeom prst="rect">
            <a:avLst/>
          </a:prstGeom>
          <a:noFill/>
        </p:spPr>
        <p:txBody>
          <a:bodyPr wrap="square">
            <a:spAutoFit/>
          </a:bodyPr>
          <a:lstStyle/>
          <a:p>
            <a:pPr algn="just"/>
            <a:r>
              <a:rPr lang="en-IN" sz="1400" b="1" dirty="0">
                <a:solidFill>
                  <a:srgbClr val="FF0000"/>
                </a:solidFill>
                <a:latin typeface="Trebuchet MS" panose="020B0603020202020204" pitchFamily="34" charset="0"/>
              </a:rPr>
              <a:t>Why Use Stream Processing?</a:t>
            </a:r>
          </a:p>
          <a:p>
            <a:pPr algn="just"/>
            <a:endParaRPr lang="en-IN" sz="1400" dirty="0">
              <a:latin typeface="Trebuchet MS" panose="020B0603020202020204" pitchFamily="34" charset="0"/>
            </a:endParaRPr>
          </a:p>
          <a:p>
            <a:pPr algn="just"/>
            <a:r>
              <a:rPr lang="en-IN" sz="1400" dirty="0">
                <a:latin typeface="Trebuchet MS" panose="020B0603020202020204" pitchFamily="34" charset="0"/>
              </a:rPr>
              <a:t>Stream processing is beneficial for applications where timeliness is critical, such as:</a:t>
            </a:r>
          </a:p>
          <a:p>
            <a:pPr algn="just"/>
            <a:endParaRPr lang="en-IN" sz="1400" dirty="0">
              <a:latin typeface="Trebuchet MS" panose="020B0603020202020204" pitchFamily="34" charset="0"/>
            </a:endParaRPr>
          </a:p>
          <a:p>
            <a:pPr marL="285750" indent="-285750" algn="just">
              <a:buFont typeface="Arial" panose="020B0604020202020204" pitchFamily="34" charset="0"/>
              <a:buChar char="•"/>
            </a:pPr>
            <a:r>
              <a:rPr lang="en-IN" sz="1400" dirty="0">
                <a:solidFill>
                  <a:schemeClr val="accent1"/>
                </a:solidFill>
                <a:latin typeface="Trebuchet MS" panose="020B0603020202020204" pitchFamily="34" charset="0"/>
              </a:rPr>
              <a:t>Real-Time Monitoring and Alerting:</a:t>
            </a:r>
            <a:r>
              <a:rPr lang="en-IN" sz="1400" dirty="0">
                <a:latin typeface="Trebuchet MS" panose="020B0603020202020204" pitchFamily="34" charset="0"/>
              </a:rPr>
              <a:t> Monitor systems or applications in real-time and generate alerts based on specific conditions.</a:t>
            </a:r>
          </a:p>
          <a:p>
            <a:pPr marL="285750" indent="-285750" algn="just">
              <a:buFont typeface="Arial" panose="020B0604020202020204" pitchFamily="34" charset="0"/>
              <a:buChar char="•"/>
            </a:pPr>
            <a:r>
              <a:rPr lang="en-IN" sz="1400" dirty="0">
                <a:solidFill>
                  <a:schemeClr val="accent1"/>
                </a:solidFill>
                <a:latin typeface="Trebuchet MS" panose="020B0603020202020204" pitchFamily="34" charset="0"/>
              </a:rPr>
              <a:t>Real-Time Analytics:</a:t>
            </a:r>
            <a:r>
              <a:rPr lang="en-IN" sz="1400" dirty="0">
                <a:latin typeface="Trebuchet MS" panose="020B0603020202020204" pitchFamily="34" charset="0"/>
              </a:rPr>
              <a:t> Continuously calculate analytics metrics, such as user engagement, operational statistics, or financial calculations.</a:t>
            </a:r>
          </a:p>
          <a:p>
            <a:pPr marL="285750" indent="-285750" algn="just">
              <a:buFont typeface="Arial" panose="020B0604020202020204" pitchFamily="34" charset="0"/>
              <a:buChar char="•"/>
            </a:pPr>
            <a:r>
              <a:rPr lang="en-IN" sz="1400" dirty="0">
                <a:solidFill>
                  <a:schemeClr val="accent1"/>
                </a:solidFill>
                <a:latin typeface="Trebuchet MS" panose="020B0603020202020204" pitchFamily="34" charset="0"/>
              </a:rPr>
              <a:t>Data Transformation and ETL:</a:t>
            </a:r>
            <a:r>
              <a:rPr lang="en-IN" sz="1400" dirty="0">
                <a:latin typeface="Trebuchet MS" panose="020B0603020202020204" pitchFamily="34" charset="0"/>
              </a:rPr>
              <a:t> Transform and cleanse data in motion for use in downstream systems.</a:t>
            </a:r>
          </a:p>
          <a:p>
            <a:pPr marL="285750" indent="-285750" algn="just">
              <a:buFont typeface="Arial" panose="020B0604020202020204" pitchFamily="34" charset="0"/>
              <a:buChar char="•"/>
            </a:pPr>
            <a:r>
              <a:rPr lang="en-IN" sz="1400" dirty="0">
                <a:solidFill>
                  <a:schemeClr val="accent1"/>
                </a:solidFill>
                <a:latin typeface="Trebuchet MS" panose="020B0603020202020204" pitchFamily="34" charset="0"/>
              </a:rPr>
              <a:t>Recommendations and Personalization:</a:t>
            </a:r>
            <a:r>
              <a:rPr lang="en-IN" sz="1400" dirty="0">
                <a:latin typeface="Trebuchet MS" panose="020B0603020202020204" pitchFamily="34" charset="0"/>
              </a:rPr>
              <a:t> Generate recommendations based on user behaviour data as it arrives.</a:t>
            </a:r>
          </a:p>
          <a:p>
            <a:pPr marL="285750" indent="-285750" algn="just">
              <a:buFont typeface="Arial" panose="020B0604020202020204" pitchFamily="34" charset="0"/>
              <a:buChar char="•"/>
            </a:pPr>
            <a:r>
              <a:rPr lang="en-IN" sz="1400" dirty="0">
                <a:solidFill>
                  <a:schemeClr val="accent1"/>
                </a:solidFill>
                <a:latin typeface="Trebuchet MS" panose="020B0603020202020204" pitchFamily="34" charset="0"/>
              </a:rPr>
              <a:t>IoT and Sensor Data Processing:</a:t>
            </a:r>
            <a:r>
              <a:rPr lang="en-IN" sz="1400" dirty="0">
                <a:latin typeface="Trebuchet MS" panose="020B0603020202020204" pitchFamily="34" charset="0"/>
              </a:rPr>
              <a:t> Process data from IoT devices, detecting anomalies or aggregating sensor data for immediate insights.</a:t>
            </a:r>
          </a:p>
          <a:p>
            <a:pPr algn="just"/>
            <a:endParaRPr lang="en-IN" sz="1400" dirty="0">
              <a:latin typeface="Trebuchet MS" panose="020B0603020202020204" pitchFamily="34" charset="0"/>
            </a:endParaRPr>
          </a:p>
          <a:p>
            <a:pPr algn="just"/>
            <a:r>
              <a:rPr lang="en-IN" sz="1400" dirty="0">
                <a:latin typeface="Trebuchet MS" panose="020B0603020202020204" pitchFamily="34" charset="0"/>
              </a:rPr>
              <a:t>In summary, stream processing provides a powerful model for handling data continuously, enabling fast and accurate responses to events as they happen, making it ideal for real-time analytics, monitoring, and decision-making applications.</a:t>
            </a:r>
          </a:p>
        </p:txBody>
      </p:sp>
    </p:spTree>
    <p:extLst>
      <p:ext uri="{BB962C8B-B14F-4D97-AF65-F5344CB8AC3E}">
        <p14:creationId xmlns:p14="http://schemas.microsoft.com/office/powerpoint/2010/main" val="50695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477D4-94A2-58F1-C0A2-1A34D1BE528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A1B4ED5-5615-0081-8874-948918C41A72}"/>
              </a:ext>
            </a:extLst>
          </p:cNvPr>
          <p:cNvSpPr txBox="1"/>
          <p:nvPr/>
        </p:nvSpPr>
        <p:spPr>
          <a:xfrm>
            <a:off x="3047999" y="89059"/>
            <a:ext cx="6096000" cy="369332"/>
          </a:xfrm>
          <a:prstGeom prst="rect">
            <a:avLst/>
          </a:prstGeom>
          <a:noFill/>
        </p:spPr>
        <p:txBody>
          <a:bodyPr wrap="square">
            <a:spAutoFit/>
          </a:bodyPr>
          <a:lstStyle/>
          <a:p>
            <a:pPr algn="ctr"/>
            <a:r>
              <a:rPr lang="en-GB" b="1" dirty="0">
                <a:solidFill>
                  <a:srgbClr val="7030A0"/>
                </a:solidFill>
                <a:latin typeface="Trebuchet MS" panose="020B0603020202020204" pitchFamily="34" charset="0"/>
              </a:rPr>
              <a:t>KAFKA </a:t>
            </a:r>
            <a:r>
              <a:rPr lang="en-GB" sz="1800" b="1" dirty="0">
                <a:solidFill>
                  <a:srgbClr val="7030A0"/>
                </a:solidFill>
                <a:latin typeface="Trebuchet MS" panose="020B0603020202020204" pitchFamily="34" charset="0"/>
              </a:rPr>
              <a:t>STREAMS</a:t>
            </a:r>
          </a:p>
        </p:txBody>
      </p:sp>
      <p:sp>
        <p:nvSpPr>
          <p:cNvPr id="5" name="TextBox 4">
            <a:extLst>
              <a:ext uri="{FF2B5EF4-FFF2-40B4-BE49-F238E27FC236}">
                <a16:creationId xmlns:a16="http://schemas.microsoft.com/office/drawing/2014/main" id="{DBECB3EA-EC86-AB19-392A-DAF05EB4B661}"/>
              </a:ext>
            </a:extLst>
          </p:cNvPr>
          <p:cNvSpPr txBox="1"/>
          <p:nvPr/>
        </p:nvSpPr>
        <p:spPr>
          <a:xfrm>
            <a:off x="149334" y="859631"/>
            <a:ext cx="11893329" cy="5909310"/>
          </a:xfrm>
          <a:prstGeom prst="rect">
            <a:avLst/>
          </a:prstGeom>
          <a:noFill/>
        </p:spPr>
        <p:txBody>
          <a:bodyPr wrap="square">
            <a:spAutoFit/>
          </a:bodyPr>
          <a:lstStyle/>
          <a:p>
            <a:pPr algn="just"/>
            <a:r>
              <a:rPr lang="en-GB" sz="1400" dirty="0">
                <a:latin typeface="Trebuchet MS" panose="020B0603020202020204" pitchFamily="34" charset="0"/>
              </a:rPr>
              <a:t>Kafka Streams is a powerful stream-processing library built on top of Apache Kafka. It enables developers to process and analyse real-time data streams directly within their applications, using standard Kafka topics as input and output. With Kafka Streams, you can build sophisticated stream processing applications that perform real-time transformations, aggregations, and complex computations on data flowing through Kafka.</a:t>
            </a:r>
          </a:p>
          <a:p>
            <a:pPr algn="just"/>
            <a:endParaRPr lang="en-GB" sz="1400" dirty="0">
              <a:latin typeface="Trebuchet MS" panose="020B0603020202020204" pitchFamily="34" charset="0"/>
            </a:endParaRPr>
          </a:p>
          <a:p>
            <a:pPr algn="just"/>
            <a:r>
              <a:rPr lang="en-GB" sz="1400" dirty="0">
                <a:latin typeface="Trebuchet MS" panose="020B0603020202020204" pitchFamily="34" charset="0"/>
              </a:rPr>
              <a:t>Kafka Streams combines Kafka’s messaging capabilities with a range of stream-processing functions. Here are the key concepts:</a:t>
            </a:r>
          </a:p>
          <a:p>
            <a:pPr algn="just"/>
            <a:endParaRPr lang="en-GB" sz="1400" dirty="0">
              <a:latin typeface="Trebuchet MS" panose="020B0603020202020204" pitchFamily="34" charset="0"/>
            </a:endParaRPr>
          </a:p>
          <a:p>
            <a:pPr algn="just"/>
            <a:r>
              <a:rPr lang="en-GB" sz="1400" dirty="0">
                <a:solidFill>
                  <a:srgbClr val="7030A0"/>
                </a:solidFill>
                <a:latin typeface="Trebuchet MS" panose="020B0603020202020204" pitchFamily="34" charset="0"/>
              </a:rPr>
              <a:t>Core Concepts of Kafka Streams</a:t>
            </a:r>
            <a:r>
              <a:rPr lang="en-IN" sz="1400" dirty="0">
                <a:solidFill>
                  <a:srgbClr val="7030A0"/>
                </a:solidFill>
                <a:latin typeface="Trebuchet MS" panose="020B0603020202020204" pitchFamily="34" charset="0"/>
              </a:rPr>
              <a:t>:</a:t>
            </a:r>
          </a:p>
          <a:p>
            <a:pPr algn="just"/>
            <a:endParaRPr lang="en-IN" sz="1400" dirty="0">
              <a:latin typeface="Trebuchet MS" panose="020B0603020202020204" pitchFamily="34" charset="0"/>
            </a:endParaRP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Stream:</a:t>
            </a:r>
            <a:r>
              <a:rPr lang="en-GB" sz="1400" dirty="0">
                <a:latin typeface="Trebuchet MS" panose="020B0603020202020204" pitchFamily="34" charset="0"/>
              </a:rPr>
              <a:t> An unbounded, continuous sequence of records where each record represents a key-value pair (e.g., a transaction, a user action). This is the core abstraction in Kafka Streams and can be thought of as a log of events.</a:t>
            </a: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Stream Processing:</a:t>
            </a:r>
            <a:r>
              <a:rPr lang="en-GB" sz="1400" dirty="0">
                <a:latin typeface="Trebuchet MS" panose="020B0603020202020204" pitchFamily="34" charset="0"/>
              </a:rPr>
              <a:t> The act of processing records from a Kafka topic, which can involve filtering, mapping, joining, aggregating, or other transformations. Stream processing can happen in real-time as records arrive in Kafka.</a:t>
            </a:r>
          </a:p>
          <a:p>
            <a:pPr marL="285750" indent="-285750" algn="just">
              <a:buFont typeface="Arial" panose="020B0604020202020204" pitchFamily="34" charset="0"/>
              <a:buChar char="•"/>
            </a:pPr>
            <a:r>
              <a:rPr lang="en-IN" sz="1400" dirty="0">
                <a:solidFill>
                  <a:srgbClr val="FF0000"/>
                </a:solidFill>
                <a:latin typeface="Trebuchet MS" panose="020B0603020202020204" pitchFamily="34" charset="0"/>
              </a:rPr>
              <a:t>KStream and KTable:</a:t>
            </a:r>
          </a:p>
          <a:p>
            <a:pPr marL="742950" lvl="1" indent="-285750" algn="just">
              <a:buFont typeface="Arial" panose="020B0604020202020204" pitchFamily="34" charset="0"/>
              <a:buChar char="•"/>
            </a:pPr>
            <a:r>
              <a:rPr lang="en-GB" sz="1400" dirty="0" err="1">
                <a:latin typeface="Trebuchet MS" panose="020B0603020202020204" pitchFamily="34" charset="0"/>
              </a:rPr>
              <a:t>KStream</a:t>
            </a:r>
            <a:r>
              <a:rPr lang="en-GB" sz="1400" dirty="0">
                <a:latin typeface="Trebuchet MS" panose="020B0603020202020204" pitchFamily="34" charset="0"/>
              </a:rPr>
              <a:t> represents a continuous stream of records, where each record is processed as it arrives. This is suited for real-time event processing.</a:t>
            </a:r>
          </a:p>
          <a:p>
            <a:pPr marL="742950" lvl="1" indent="-285750" algn="just">
              <a:buFont typeface="Arial" panose="020B0604020202020204" pitchFamily="34" charset="0"/>
              <a:buChar char="•"/>
            </a:pPr>
            <a:r>
              <a:rPr lang="en-GB" sz="1400" dirty="0" err="1">
                <a:latin typeface="Trebuchet MS" panose="020B0603020202020204" pitchFamily="34" charset="0"/>
              </a:rPr>
              <a:t>KTable</a:t>
            </a:r>
            <a:r>
              <a:rPr lang="en-GB" sz="1400" dirty="0">
                <a:latin typeface="Trebuchet MS" panose="020B0603020202020204" pitchFamily="34" charset="0"/>
              </a:rPr>
              <a:t> represents a changelog stream, where each record represents an update to a key. It is suited for maintaining state, like counts or aggregations, where each key has only the latest state.</a:t>
            </a: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Stateful Processing:</a:t>
            </a:r>
            <a:r>
              <a:rPr lang="en-GB" sz="1400" dirty="0">
                <a:latin typeface="Trebuchet MS" panose="020B0603020202020204" pitchFamily="34" charset="0"/>
              </a:rPr>
              <a:t> Kafka Streams supports stateful operations like aggregations, joins, and windowed computations, which require keeping a state or context as records are processed. These states are stored in local </a:t>
            </a:r>
            <a:r>
              <a:rPr lang="en-GB" sz="1400" dirty="0" err="1">
                <a:latin typeface="Trebuchet MS" panose="020B0603020202020204" pitchFamily="34" charset="0"/>
              </a:rPr>
              <a:t>RocksDB</a:t>
            </a:r>
            <a:r>
              <a:rPr lang="en-GB" sz="1400" dirty="0">
                <a:latin typeface="Trebuchet MS" panose="020B0603020202020204" pitchFamily="34" charset="0"/>
              </a:rPr>
              <a:t> instances and can be backed up to Kafka for fault tolerance.</a:t>
            </a: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Windows:</a:t>
            </a:r>
            <a:r>
              <a:rPr lang="en-GB" sz="1400" dirty="0">
                <a:latin typeface="Trebuchet MS" panose="020B0603020202020204" pitchFamily="34" charset="0"/>
              </a:rPr>
              <a:t> In stream processing, windows allow for time-based aggregations or calculations. Common windows include tumbling windows (fixed, non-overlapping time intervals) and sliding windows (overlapping intervals based on a specified slide duration).</a:t>
            </a: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Processors and Topologies:</a:t>
            </a:r>
            <a:r>
              <a:rPr lang="en-GB" sz="1400" dirty="0">
                <a:latin typeface="Trebuchet MS" panose="020B0603020202020204" pitchFamily="34" charset="0"/>
              </a:rPr>
              <a:t> A Processor is the building block for custom processing logic in Kafka Streams, allowing fine-grained control over stream operations. A Topology is the network of processors that defines the data flow within the stream processing application.</a:t>
            </a: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Fault Tolerance and Scaling:</a:t>
            </a:r>
            <a:r>
              <a:rPr lang="en-GB" sz="1400" dirty="0">
                <a:latin typeface="Trebuchet MS" panose="020B0603020202020204" pitchFamily="34" charset="0"/>
              </a:rPr>
              <a:t> Kafka Streams applications can be distributed across multiple instances for scalability and fault tolerance. State stores and offsets are backed by Kafka, ensuring resilience to failures.</a:t>
            </a:r>
            <a:endParaRPr lang="en-IN" sz="1400" dirty="0">
              <a:latin typeface="Trebuchet MS" panose="020B0603020202020204" pitchFamily="34" charset="0"/>
            </a:endParaRPr>
          </a:p>
          <a:p>
            <a:pPr algn="just"/>
            <a:endParaRPr lang="en-GB" sz="1400" dirty="0">
              <a:latin typeface="Trebuchet MS" panose="020B0603020202020204" pitchFamily="34" charset="0"/>
            </a:endParaRPr>
          </a:p>
        </p:txBody>
      </p:sp>
    </p:spTree>
    <p:extLst>
      <p:ext uri="{BB962C8B-B14F-4D97-AF65-F5344CB8AC3E}">
        <p14:creationId xmlns:p14="http://schemas.microsoft.com/office/powerpoint/2010/main" val="3575904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E00B1-37C6-6BBC-D2AF-A90592768BE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62E8751-AE32-07C9-A39B-16172F191E43}"/>
              </a:ext>
            </a:extLst>
          </p:cNvPr>
          <p:cNvSpPr txBox="1"/>
          <p:nvPr/>
        </p:nvSpPr>
        <p:spPr>
          <a:xfrm>
            <a:off x="3047999" y="89059"/>
            <a:ext cx="6096000" cy="369332"/>
          </a:xfrm>
          <a:prstGeom prst="rect">
            <a:avLst/>
          </a:prstGeom>
          <a:noFill/>
        </p:spPr>
        <p:txBody>
          <a:bodyPr wrap="square">
            <a:spAutoFit/>
          </a:bodyPr>
          <a:lstStyle/>
          <a:p>
            <a:pPr algn="ctr"/>
            <a:r>
              <a:rPr lang="en-GB" b="1" dirty="0">
                <a:solidFill>
                  <a:srgbClr val="7030A0"/>
                </a:solidFill>
                <a:latin typeface="Trebuchet MS" panose="020B0603020202020204" pitchFamily="34" charset="0"/>
              </a:rPr>
              <a:t>KAFKA </a:t>
            </a:r>
            <a:r>
              <a:rPr lang="en-GB" sz="1800" b="1" dirty="0">
                <a:solidFill>
                  <a:srgbClr val="7030A0"/>
                </a:solidFill>
                <a:latin typeface="Trebuchet MS" panose="020B0603020202020204" pitchFamily="34" charset="0"/>
              </a:rPr>
              <a:t>STREAMS – USE CASE</a:t>
            </a:r>
          </a:p>
        </p:txBody>
      </p:sp>
      <p:sp>
        <p:nvSpPr>
          <p:cNvPr id="5" name="TextBox 4">
            <a:extLst>
              <a:ext uri="{FF2B5EF4-FFF2-40B4-BE49-F238E27FC236}">
                <a16:creationId xmlns:a16="http://schemas.microsoft.com/office/drawing/2014/main" id="{CB67D3CF-7E2D-E9D5-99E0-333A6E6E2DBB}"/>
              </a:ext>
            </a:extLst>
          </p:cNvPr>
          <p:cNvSpPr txBox="1"/>
          <p:nvPr/>
        </p:nvSpPr>
        <p:spPr>
          <a:xfrm>
            <a:off x="149334" y="654357"/>
            <a:ext cx="11893329" cy="5693866"/>
          </a:xfrm>
          <a:prstGeom prst="rect">
            <a:avLst/>
          </a:prstGeom>
          <a:noFill/>
        </p:spPr>
        <p:txBody>
          <a:bodyPr wrap="square">
            <a:spAutoFit/>
          </a:bodyPr>
          <a:lstStyle/>
          <a:p>
            <a:pPr algn="just"/>
            <a:r>
              <a:rPr lang="en-GB" sz="1400" dirty="0">
                <a:latin typeface="Trebuchet MS" panose="020B0603020202020204" pitchFamily="34" charset="0"/>
              </a:rPr>
              <a:t>Kafka Streams is ideal for building applications that require real-time data processing. Here are some common use cases:</a:t>
            </a:r>
          </a:p>
          <a:p>
            <a:pPr algn="just"/>
            <a:endParaRPr lang="en-GB" sz="1400" dirty="0">
              <a:latin typeface="Trebuchet MS" panose="020B0603020202020204" pitchFamily="34" charset="0"/>
            </a:endParaRP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Real-Time Analytics and Monitoring</a:t>
            </a:r>
          </a:p>
          <a:p>
            <a:pPr marL="742950" lvl="1" indent="-285750" algn="just">
              <a:buFont typeface="Arial" panose="020B0604020202020204" pitchFamily="34" charset="0"/>
              <a:buChar char="•"/>
            </a:pPr>
            <a:r>
              <a:rPr lang="en-GB" sz="1400" dirty="0">
                <a:latin typeface="Trebuchet MS" panose="020B0603020202020204" pitchFamily="34" charset="0"/>
              </a:rPr>
              <a:t>Process streams of data to generate real-time analytics, such as website traffic, clickstream analysis, fraud detection, or IoT monitoring.</a:t>
            </a:r>
          </a:p>
          <a:p>
            <a:pPr marL="742950" lvl="1" indent="-285750" algn="just">
              <a:buFont typeface="Arial" panose="020B0604020202020204" pitchFamily="34" charset="0"/>
              <a:buChar char="•"/>
            </a:pPr>
            <a:r>
              <a:rPr lang="en-GB" sz="1400" dirty="0">
                <a:latin typeface="Trebuchet MS" panose="020B0603020202020204" pitchFamily="34" charset="0"/>
              </a:rPr>
              <a:t>Kafka Streams can be used to aggregate metrics in real time, allowing immediate response to significant events.</a:t>
            </a: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Data Enrichment</a:t>
            </a:r>
          </a:p>
          <a:p>
            <a:pPr marL="742950" lvl="1" indent="-285750" algn="just">
              <a:buFont typeface="Arial" panose="020B0604020202020204" pitchFamily="34" charset="0"/>
              <a:buChar char="•"/>
            </a:pPr>
            <a:r>
              <a:rPr lang="en-GB" sz="1400" dirty="0">
                <a:latin typeface="Trebuchet MS" panose="020B0603020202020204" pitchFamily="34" charset="0"/>
              </a:rPr>
              <a:t>Enrich incoming streams by joining with other data sources, like enriching event data with user or product information.</a:t>
            </a:r>
          </a:p>
          <a:p>
            <a:pPr marL="742950" lvl="1" indent="-285750" algn="just">
              <a:buFont typeface="Arial" panose="020B0604020202020204" pitchFamily="34" charset="0"/>
              <a:buChar char="•"/>
            </a:pPr>
            <a:r>
              <a:rPr lang="en-GB" sz="1400" dirty="0">
                <a:latin typeface="Trebuchet MS" panose="020B0603020202020204" pitchFamily="34" charset="0"/>
              </a:rPr>
              <a:t>For example, augment a stream of user actions with data from a KTable of user profiles.</a:t>
            </a: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Event-Driven Microservices</a:t>
            </a:r>
          </a:p>
          <a:p>
            <a:pPr marL="742950" lvl="1" indent="-285750" algn="just">
              <a:buFont typeface="Arial" panose="020B0604020202020204" pitchFamily="34" charset="0"/>
              <a:buChar char="•"/>
            </a:pPr>
            <a:r>
              <a:rPr lang="en-GB" sz="1400" dirty="0">
                <a:latin typeface="Trebuchet MS" panose="020B0603020202020204" pitchFamily="34" charset="0"/>
              </a:rPr>
              <a:t>Kafka Streams enables building event-driven microservices that respond to events, transform them, and produce derived events or trigger other actions.</a:t>
            </a:r>
          </a:p>
          <a:p>
            <a:pPr marL="742950" lvl="1" indent="-285750" algn="just">
              <a:buFont typeface="Arial" panose="020B0604020202020204" pitchFamily="34" charset="0"/>
              <a:buChar char="•"/>
            </a:pPr>
            <a:r>
              <a:rPr lang="en-GB" sz="1400" dirty="0">
                <a:latin typeface="Trebuchet MS" panose="020B0603020202020204" pitchFamily="34" charset="0"/>
              </a:rPr>
              <a:t>For example, when an order is created, enrich it with inventory status and send notifications based on availability.</a:t>
            </a: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Real-Time ETL (Extract, Transform, Load)</a:t>
            </a:r>
          </a:p>
          <a:p>
            <a:pPr marL="742950" lvl="1" indent="-285750" algn="just">
              <a:buFont typeface="Arial" panose="020B0604020202020204" pitchFamily="34" charset="0"/>
              <a:buChar char="•"/>
            </a:pPr>
            <a:r>
              <a:rPr lang="en-GB" sz="1400" dirty="0">
                <a:latin typeface="Trebuchet MS" panose="020B0603020202020204" pitchFamily="34" charset="0"/>
              </a:rPr>
              <a:t>Use Kafka Streams to build ETL pipelines, transforming raw data into a structured format before saving it to a database or another destination.</a:t>
            </a:r>
          </a:p>
          <a:p>
            <a:pPr marL="742950" lvl="1" indent="-285750" algn="just">
              <a:buFont typeface="Arial" panose="020B0604020202020204" pitchFamily="34" charset="0"/>
              <a:buChar char="•"/>
            </a:pPr>
            <a:r>
              <a:rPr lang="en-GB" sz="1400" dirty="0">
                <a:latin typeface="Trebuchet MS" panose="020B0603020202020204" pitchFamily="34" charset="0"/>
              </a:rPr>
              <a:t>Example: Cleaning and normalizing data before moving it to a data warehouse.</a:t>
            </a: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Fraud Detection and Anomaly Detection</a:t>
            </a:r>
          </a:p>
          <a:p>
            <a:pPr marL="742950" lvl="1" indent="-285750" algn="just">
              <a:buFont typeface="Arial" panose="020B0604020202020204" pitchFamily="34" charset="0"/>
              <a:buChar char="•"/>
            </a:pPr>
            <a:r>
              <a:rPr lang="en-GB" sz="1400" dirty="0">
                <a:latin typeface="Trebuchet MS" panose="020B0603020202020204" pitchFamily="34" charset="0"/>
              </a:rPr>
              <a:t>Kafka Streams can analyse transactions or user behaviours in real time to detect suspicious patterns.</a:t>
            </a:r>
          </a:p>
          <a:p>
            <a:pPr marL="742950" lvl="1" indent="-285750" algn="just">
              <a:buFont typeface="Arial" panose="020B0604020202020204" pitchFamily="34" charset="0"/>
              <a:buChar char="•"/>
            </a:pPr>
            <a:r>
              <a:rPr lang="en-GB" sz="1400" dirty="0">
                <a:latin typeface="Trebuchet MS" panose="020B0603020202020204" pitchFamily="34" charset="0"/>
              </a:rPr>
              <a:t>With stateful operations and windowed calculations, it’s possible to monitor trends and spot anomalies.</a:t>
            </a:r>
          </a:p>
          <a:p>
            <a:pPr marL="285750" indent="-285750" algn="just">
              <a:buFont typeface="Arial" panose="020B0604020202020204" pitchFamily="34" charset="0"/>
              <a:buChar char="•"/>
            </a:pPr>
            <a:r>
              <a:rPr lang="en-GB" sz="1400" dirty="0">
                <a:solidFill>
                  <a:srgbClr val="FF0000"/>
                </a:solidFill>
                <a:latin typeface="Trebuchet MS" panose="020B0603020202020204" pitchFamily="34" charset="0"/>
              </a:rPr>
              <a:t>Log and Metrics Aggregation</a:t>
            </a:r>
          </a:p>
          <a:p>
            <a:pPr marL="742950" lvl="1" indent="-285750" algn="just">
              <a:buFont typeface="Arial" panose="020B0604020202020204" pitchFamily="34" charset="0"/>
              <a:buChar char="•"/>
            </a:pPr>
            <a:r>
              <a:rPr lang="en-GB" sz="1400" dirty="0">
                <a:latin typeface="Trebuchet MS" panose="020B0603020202020204" pitchFamily="34" charset="0"/>
              </a:rPr>
              <a:t>Aggregate logs or metric data from various systems to provide centralized monitoring and alerting.</a:t>
            </a:r>
          </a:p>
          <a:p>
            <a:pPr marL="742950" lvl="1" indent="-285750" algn="just">
              <a:buFont typeface="Arial" panose="020B0604020202020204" pitchFamily="34" charset="0"/>
              <a:buChar char="•"/>
            </a:pPr>
            <a:r>
              <a:rPr lang="en-GB" sz="1400" dirty="0">
                <a:latin typeface="Trebuchet MS" panose="020B0603020202020204" pitchFamily="34" charset="0"/>
              </a:rPr>
              <a:t>For example, aggregate log events in real time and identify patterns for proactive issue resolution.</a:t>
            </a:r>
          </a:p>
          <a:p>
            <a:pPr algn="just"/>
            <a:endParaRPr lang="en-GB" sz="1400" dirty="0">
              <a:latin typeface="Trebuchet MS" panose="020B0603020202020204" pitchFamily="34" charset="0"/>
            </a:endParaRPr>
          </a:p>
          <a:p>
            <a:pPr algn="just"/>
            <a:r>
              <a:rPr lang="en-GB" sz="1400" dirty="0">
                <a:latin typeface="Trebuchet MS" panose="020B0603020202020204" pitchFamily="34" charset="0"/>
              </a:rPr>
              <a:t>Kafka Streams provides the building blocks for processing and analysing data in motion, making it suitable for applications where latency and immediate response are critical. The library allows for both high-level, declarative stream processing (using KStream and KTable APIs) and low-level, customized processing (using Processor API), making it flexible for various use cases and complex processing requirements.</a:t>
            </a:r>
          </a:p>
        </p:txBody>
      </p:sp>
    </p:spTree>
    <p:extLst>
      <p:ext uri="{BB962C8B-B14F-4D97-AF65-F5344CB8AC3E}">
        <p14:creationId xmlns:p14="http://schemas.microsoft.com/office/powerpoint/2010/main" val="34756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079D9-0088-0467-92C1-AC51BFA9E68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AD88FCF-3FC5-8752-6107-284D29E1FC48}"/>
              </a:ext>
            </a:extLst>
          </p:cNvPr>
          <p:cNvSpPr txBox="1"/>
          <p:nvPr/>
        </p:nvSpPr>
        <p:spPr>
          <a:xfrm>
            <a:off x="3047999" y="89059"/>
            <a:ext cx="6096000" cy="369332"/>
          </a:xfrm>
          <a:prstGeom prst="rect">
            <a:avLst/>
          </a:prstGeom>
          <a:noFill/>
        </p:spPr>
        <p:txBody>
          <a:bodyPr wrap="square">
            <a:spAutoFit/>
          </a:bodyPr>
          <a:lstStyle/>
          <a:p>
            <a:pPr algn="ctr"/>
            <a:r>
              <a:rPr lang="en-GB" b="1" dirty="0">
                <a:solidFill>
                  <a:srgbClr val="7030A0"/>
                </a:solidFill>
                <a:latin typeface="Trebuchet MS" panose="020B0603020202020204" pitchFamily="34" charset="0"/>
              </a:rPr>
              <a:t>KAFKA </a:t>
            </a:r>
            <a:r>
              <a:rPr lang="en-GB" sz="1800" b="1" dirty="0">
                <a:solidFill>
                  <a:srgbClr val="7030A0"/>
                </a:solidFill>
                <a:latin typeface="Trebuchet MS" panose="020B0603020202020204" pitchFamily="34" charset="0"/>
              </a:rPr>
              <a:t>STREAMS – Architecture</a:t>
            </a:r>
          </a:p>
        </p:txBody>
      </p:sp>
      <p:sp>
        <p:nvSpPr>
          <p:cNvPr id="3" name="TextBox 2">
            <a:extLst>
              <a:ext uri="{FF2B5EF4-FFF2-40B4-BE49-F238E27FC236}">
                <a16:creationId xmlns:a16="http://schemas.microsoft.com/office/drawing/2014/main" id="{D759885F-AB74-1595-61C3-78225106670B}"/>
              </a:ext>
            </a:extLst>
          </p:cNvPr>
          <p:cNvSpPr txBox="1"/>
          <p:nvPr/>
        </p:nvSpPr>
        <p:spPr>
          <a:xfrm>
            <a:off x="270588" y="808876"/>
            <a:ext cx="11803224" cy="5693866"/>
          </a:xfrm>
          <a:prstGeom prst="rect">
            <a:avLst/>
          </a:prstGeom>
          <a:noFill/>
        </p:spPr>
        <p:txBody>
          <a:bodyPr wrap="square">
            <a:spAutoFit/>
          </a:bodyPr>
          <a:lstStyle/>
          <a:p>
            <a:pPr marL="285750" indent="-285750" algn="just">
              <a:buFont typeface="Arial" panose="020B0604020202020204" pitchFamily="34" charset="0"/>
              <a:buChar char="•"/>
            </a:pPr>
            <a:r>
              <a:rPr lang="en-IN" sz="1400" dirty="0">
                <a:latin typeface="Trebuchet MS" panose="020B0603020202020204" pitchFamily="34" charset="0"/>
              </a:rPr>
              <a:t>Kafka Brokers:</a:t>
            </a:r>
          </a:p>
          <a:p>
            <a:pPr marL="742950" lvl="1" indent="-285750" algn="just">
              <a:buFont typeface="Arial" panose="020B0604020202020204" pitchFamily="34" charset="0"/>
              <a:buChar char="•"/>
            </a:pPr>
            <a:r>
              <a:rPr lang="en-IN" sz="1400" dirty="0">
                <a:latin typeface="Trebuchet MS" panose="020B0603020202020204" pitchFamily="34" charset="0"/>
              </a:rPr>
              <a:t>The brokers store and distribute the data streams. Kafka Streams applications read data from Kafka topics and write the output back to Kafka topics.</a:t>
            </a:r>
          </a:p>
          <a:p>
            <a:pPr marL="742950" lvl="1" indent="-285750" algn="just">
              <a:buFont typeface="Arial" panose="020B0604020202020204" pitchFamily="34" charset="0"/>
              <a:buChar char="•"/>
            </a:pPr>
            <a:r>
              <a:rPr lang="en-IN" sz="1400" dirty="0">
                <a:latin typeface="Trebuchet MS" panose="020B0603020202020204" pitchFamily="34" charset="0"/>
              </a:rPr>
              <a:t>Stream Processing Application: This is the user-defined application built using the Kafka Streams API. It consists of processing logic organized as a processing topology.</a:t>
            </a:r>
          </a:p>
          <a:p>
            <a:pPr algn="just"/>
            <a:endParaRPr lang="en-IN" sz="1400" dirty="0">
              <a:latin typeface="Trebuchet MS" panose="020B0603020202020204" pitchFamily="34" charset="0"/>
            </a:endParaRPr>
          </a:p>
          <a:p>
            <a:pPr marL="285750" indent="-285750" algn="just">
              <a:buFont typeface="Arial" panose="020B0604020202020204" pitchFamily="34" charset="0"/>
              <a:buChar char="•"/>
            </a:pPr>
            <a:r>
              <a:rPr lang="en-IN" sz="1400" dirty="0">
                <a:latin typeface="Trebuchet MS" panose="020B0603020202020204" pitchFamily="34" charset="0"/>
              </a:rPr>
              <a:t>Processing Topology</a:t>
            </a:r>
          </a:p>
          <a:p>
            <a:pPr marL="742950" lvl="1" indent="-285750" algn="just">
              <a:buFont typeface="Arial" panose="020B0604020202020204" pitchFamily="34" charset="0"/>
              <a:buChar char="•"/>
            </a:pPr>
            <a:r>
              <a:rPr lang="en-IN" sz="1400" dirty="0">
                <a:latin typeface="Trebuchet MS" panose="020B0603020202020204" pitchFamily="34" charset="0"/>
              </a:rPr>
              <a:t>Topology: The Kafka Streams application is structured as a directed acyclic graph (DAG) of processing nodes, called a topology. Each node represents a transformation or processing step, such as filtering, mapping, aggregating, or joining.</a:t>
            </a:r>
          </a:p>
          <a:p>
            <a:pPr marL="742950" lvl="1" indent="-285750" algn="just">
              <a:buFont typeface="Arial" panose="020B0604020202020204" pitchFamily="34" charset="0"/>
              <a:buChar char="•"/>
            </a:pPr>
            <a:r>
              <a:rPr lang="en-IN" sz="1400" dirty="0">
                <a:latin typeface="Trebuchet MS" panose="020B0603020202020204" pitchFamily="34" charset="0"/>
              </a:rPr>
              <a:t>Source Nodes: These nodes represent the starting points for data ingestion. They read data from one or more Kafka topics.</a:t>
            </a:r>
          </a:p>
          <a:p>
            <a:pPr marL="742950" lvl="1" indent="-285750" algn="just">
              <a:buFont typeface="Arial" panose="020B0604020202020204" pitchFamily="34" charset="0"/>
              <a:buChar char="•"/>
            </a:pPr>
            <a:r>
              <a:rPr lang="en-IN" sz="1400" dirty="0">
                <a:latin typeface="Trebuchet MS" panose="020B0603020202020204" pitchFamily="34" charset="0"/>
              </a:rPr>
              <a:t>Processor Nodes: Each processor node applies a transformation, filter, or other operation on the incoming data.</a:t>
            </a:r>
          </a:p>
          <a:p>
            <a:pPr marL="742950" lvl="1" indent="-285750" algn="just">
              <a:buFont typeface="Arial" panose="020B0604020202020204" pitchFamily="34" charset="0"/>
              <a:buChar char="•"/>
            </a:pPr>
            <a:r>
              <a:rPr lang="en-IN" sz="1400" dirty="0">
                <a:latin typeface="Trebuchet MS" panose="020B0603020202020204" pitchFamily="34" charset="0"/>
              </a:rPr>
              <a:t>Sink Nodes: These nodes represent output points, writing processed data back to Kafka topics or external systems.</a:t>
            </a:r>
          </a:p>
          <a:p>
            <a:pPr algn="just"/>
            <a:endParaRPr lang="en-IN" sz="1400" dirty="0">
              <a:latin typeface="Trebuchet MS" panose="020B0603020202020204" pitchFamily="34" charset="0"/>
            </a:endParaRPr>
          </a:p>
          <a:p>
            <a:pPr marL="285750" indent="-285750" algn="just">
              <a:buFont typeface="Arial" panose="020B0604020202020204" pitchFamily="34" charset="0"/>
              <a:buChar char="•"/>
            </a:pPr>
            <a:r>
              <a:rPr lang="en-IN" sz="1400" dirty="0">
                <a:latin typeface="Trebuchet MS" panose="020B0603020202020204" pitchFamily="34" charset="0"/>
              </a:rPr>
              <a:t>Tasks and Stream Threads</a:t>
            </a:r>
          </a:p>
          <a:p>
            <a:pPr marL="742950" lvl="1" indent="-285750" algn="just">
              <a:buFont typeface="Arial" panose="020B0604020202020204" pitchFamily="34" charset="0"/>
              <a:buChar char="•"/>
            </a:pPr>
            <a:r>
              <a:rPr lang="en-IN" sz="1400" dirty="0">
                <a:latin typeface="Trebuchet MS" panose="020B0603020202020204" pitchFamily="34" charset="0"/>
              </a:rPr>
              <a:t>Tasks: Kafka Streams divides the processing of partitions into tasks. Each task processes data from one or more partitions and performs the transformations defined in the topology.</a:t>
            </a:r>
          </a:p>
          <a:p>
            <a:pPr marL="742950" lvl="1" indent="-285750" algn="just">
              <a:buFont typeface="Arial" panose="020B0604020202020204" pitchFamily="34" charset="0"/>
              <a:buChar char="•"/>
            </a:pPr>
            <a:r>
              <a:rPr lang="en-IN" sz="1400" dirty="0">
                <a:latin typeface="Trebuchet MS" panose="020B0603020202020204" pitchFamily="34" charset="0"/>
              </a:rPr>
              <a:t>Stream Threads: A Kafka Streams instance can contain multiple stream threads. Each thread executes one or more tasks. This multithreading allows Kafka Streams to process partitions in parallel.</a:t>
            </a:r>
          </a:p>
          <a:p>
            <a:pPr marL="742950" lvl="1" indent="-285750" algn="just">
              <a:buFont typeface="Arial" panose="020B0604020202020204" pitchFamily="34" charset="0"/>
              <a:buChar char="•"/>
            </a:pPr>
            <a:r>
              <a:rPr lang="en-IN" sz="1400" dirty="0">
                <a:latin typeface="Trebuchet MS" panose="020B0603020202020204" pitchFamily="34" charset="0"/>
              </a:rPr>
              <a:t>Parallelism: Kafka Streams achieves parallelism by distributing tasks across multiple instances (each instance running one or more threads), allowing for high-throughput and distributed processing.</a:t>
            </a:r>
          </a:p>
          <a:p>
            <a:pPr algn="just"/>
            <a:endParaRPr lang="en-IN" sz="1400" dirty="0">
              <a:latin typeface="Trebuchet MS" panose="020B0603020202020204" pitchFamily="34" charset="0"/>
            </a:endParaRPr>
          </a:p>
          <a:p>
            <a:pPr marL="285750" indent="-285750" algn="just">
              <a:buFont typeface="Arial" panose="020B0604020202020204" pitchFamily="34" charset="0"/>
              <a:buChar char="•"/>
            </a:pPr>
            <a:r>
              <a:rPr lang="en-IN" sz="1400" dirty="0">
                <a:latin typeface="Trebuchet MS" panose="020B0603020202020204" pitchFamily="34" charset="0"/>
              </a:rPr>
              <a:t>State Stores and Changelog Topics</a:t>
            </a:r>
          </a:p>
          <a:p>
            <a:pPr marL="742950" lvl="1" indent="-285750" algn="just">
              <a:buFont typeface="Arial" panose="020B0604020202020204" pitchFamily="34" charset="0"/>
              <a:buChar char="•"/>
            </a:pPr>
            <a:r>
              <a:rPr lang="en-IN" sz="1400" dirty="0">
                <a:latin typeface="Trebuchet MS" panose="020B0603020202020204" pitchFamily="34" charset="0"/>
              </a:rPr>
              <a:t>State Stores: For stateful operations (like joins, aggregations, or windowed computations), Kafka Streams uses local state stores to store intermediate results. Each task maintains its state store locally, which allows for fast, in-memory access.</a:t>
            </a:r>
          </a:p>
          <a:p>
            <a:pPr marL="742950" lvl="1" indent="-285750" algn="just">
              <a:buFont typeface="Arial" panose="020B0604020202020204" pitchFamily="34" charset="0"/>
              <a:buChar char="•"/>
            </a:pPr>
            <a:r>
              <a:rPr lang="en-IN" sz="1400" dirty="0">
                <a:latin typeface="Trebuchet MS" panose="020B0603020202020204" pitchFamily="34" charset="0"/>
              </a:rPr>
              <a:t>Changelog Topics: Kafka Streams automatically backs up each state store to a changelog topic in Kafka. This backup ensures fault tolerance; if a task or instance fails, it can rebuild its state from the changelog topic.</a:t>
            </a:r>
          </a:p>
        </p:txBody>
      </p:sp>
    </p:spTree>
    <p:extLst>
      <p:ext uri="{BB962C8B-B14F-4D97-AF65-F5344CB8AC3E}">
        <p14:creationId xmlns:p14="http://schemas.microsoft.com/office/powerpoint/2010/main" val="196410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2B785C-395B-C2A3-CB06-19901C606ABF}"/>
              </a:ext>
            </a:extLst>
          </p:cNvPr>
          <p:cNvSpPr txBox="1"/>
          <p:nvPr/>
        </p:nvSpPr>
        <p:spPr>
          <a:xfrm>
            <a:off x="285750" y="393853"/>
            <a:ext cx="11619738" cy="923330"/>
          </a:xfrm>
          <a:prstGeom prst="rect">
            <a:avLst/>
          </a:prstGeom>
          <a:noFill/>
        </p:spPr>
        <p:txBody>
          <a:bodyPr wrap="square">
            <a:spAutoFit/>
          </a:bodyPr>
          <a:lstStyle/>
          <a:p>
            <a:pPr algn="just"/>
            <a:r>
              <a:rPr lang="en-GB" dirty="0"/>
              <a:t>In Kafka, </a:t>
            </a:r>
            <a:r>
              <a:rPr lang="en-GB" b="1" dirty="0"/>
              <a:t>serialization</a:t>
            </a:r>
            <a:r>
              <a:rPr lang="en-GB" dirty="0"/>
              <a:t> and </a:t>
            </a:r>
            <a:r>
              <a:rPr lang="en-GB" b="1" dirty="0"/>
              <a:t>deserialization</a:t>
            </a:r>
            <a:r>
              <a:rPr lang="en-GB" dirty="0"/>
              <a:t> are crucial concepts that deal with how data is transformed between binary formats and more readable object formats. This is important because Kafka, as a message broker, sends and receives data in a byte stream format, and that data needs to be converted to and from this format.</a:t>
            </a:r>
            <a:endParaRPr lang="en-IN" dirty="0"/>
          </a:p>
        </p:txBody>
      </p:sp>
      <p:sp>
        <p:nvSpPr>
          <p:cNvPr id="5" name="TextBox 4">
            <a:extLst>
              <a:ext uri="{FF2B5EF4-FFF2-40B4-BE49-F238E27FC236}">
                <a16:creationId xmlns:a16="http://schemas.microsoft.com/office/drawing/2014/main" id="{56C675C0-EA9D-AADA-948A-265C1D7EB366}"/>
              </a:ext>
            </a:extLst>
          </p:cNvPr>
          <p:cNvSpPr txBox="1"/>
          <p:nvPr/>
        </p:nvSpPr>
        <p:spPr>
          <a:xfrm>
            <a:off x="285750" y="1558695"/>
            <a:ext cx="11619738" cy="3416320"/>
          </a:xfrm>
          <a:prstGeom prst="rect">
            <a:avLst/>
          </a:prstGeom>
          <a:noFill/>
        </p:spPr>
        <p:txBody>
          <a:bodyPr wrap="square">
            <a:spAutoFit/>
          </a:bodyPr>
          <a:lstStyle/>
          <a:p>
            <a:pPr algn="ctr"/>
            <a:r>
              <a:rPr lang="en-GB" b="1" dirty="0">
                <a:solidFill>
                  <a:srgbClr val="FF0000"/>
                </a:solidFill>
              </a:rPr>
              <a:t>Serialization</a:t>
            </a:r>
          </a:p>
          <a:p>
            <a:pPr algn="ctr"/>
            <a:endParaRPr lang="en-GB" b="1" dirty="0">
              <a:solidFill>
                <a:srgbClr val="FF0000"/>
              </a:solidFill>
            </a:endParaRPr>
          </a:p>
          <a:p>
            <a:pPr algn="just"/>
            <a:r>
              <a:rPr lang="en-GB" b="1" dirty="0"/>
              <a:t>Serialization</a:t>
            </a:r>
            <a:r>
              <a:rPr lang="en-GB" dirty="0"/>
              <a:t> is the process of converting a data object (such as a string, an integer, or a more complex data structure) into a sequence of bytes that can be sent over the network, stored, or used by Kafka. This transformation allows Kafka to store and transport messages in an efficient, compact format.</a:t>
            </a:r>
          </a:p>
          <a:p>
            <a:pPr algn="just"/>
            <a:endParaRPr lang="en-GB" b="1" dirty="0"/>
          </a:p>
          <a:p>
            <a:pPr algn="just"/>
            <a:r>
              <a:rPr lang="en-GB" b="1" dirty="0"/>
              <a:t>Producer Side</a:t>
            </a:r>
            <a:r>
              <a:rPr lang="en-GB" dirty="0"/>
              <a:t>: When a Kafka producer sends messages to a Kafka topic, it needs to serialize both the </a:t>
            </a:r>
            <a:r>
              <a:rPr lang="en-GB" b="1" dirty="0"/>
              <a:t>key</a:t>
            </a:r>
            <a:r>
              <a:rPr lang="en-GB" dirty="0"/>
              <a:t> and the </a:t>
            </a:r>
            <a:r>
              <a:rPr lang="en-GB" b="1" dirty="0"/>
              <a:t>value</a:t>
            </a:r>
            <a:r>
              <a:rPr lang="en-GB" dirty="0"/>
              <a:t> of the message into a byte format so that Kafka can process and store the message.</a:t>
            </a:r>
          </a:p>
          <a:p>
            <a:pPr algn="just">
              <a:buFont typeface="Arial" panose="020B0604020202020204" pitchFamily="34" charset="0"/>
              <a:buChar char="•"/>
            </a:pPr>
            <a:r>
              <a:rPr lang="en-GB" dirty="0"/>
              <a:t>In Kafka, you typically specify a </a:t>
            </a:r>
            <a:r>
              <a:rPr lang="en-GB" b="1" dirty="0"/>
              <a:t>serializer</a:t>
            </a:r>
            <a:r>
              <a:rPr lang="en-GB" dirty="0"/>
              <a:t> for both the key and value. For example:</a:t>
            </a:r>
          </a:p>
          <a:p>
            <a:pPr marL="742950" lvl="1" indent="-285750" algn="just">
              <a:buFont typeface="Arial" panose="020B0604020202020204" pitchFamily="34" charset="0"/>
              <a:buChar char="•"/>
            </a:pPr>
            <a:r>
              <a:rPr lang="en-GB" dirty="0" err="1"/>
              <a:t>StringSerializer</a:t>
            </a:r>
            <a:r>
              <a:rPr lang="en-GB" dirty="0"/>
              <a:t>: Converts string objects into bytes.</a:t>
            </a:r>
          </a:p>
          <a:p>
            <a:pPr marL="742950" lvl="1" indent="-285750" algn="just">
              <a:buFont typeface="Arial" panose="020B0604020202020204" pitchFamily="34" charset="0"/>
              <a:buChar char="•"/>
            </a:pPr>
            <a:r>
              <a:rPr lang="en-GB" dirty="0" err="1"/>
              <a:t>IntegerSerializer</a:t>
            </a:r>
            <a:r>
              <a:rPr lang="en-GB" dirty="0"/>
              <a:t>: Converts integer objects into bytes.</a:t>
            </a:r>
          </a:p>
          <a:p>
            <a:pPr marL="742950" lvl="1" indent="-285750" algn="just">
              <a:buFont typeface="Arial" panose="020B0604020202020204" pitchFamily="34" charset="0"/>
              <a:buChar char="•"/>
            </a:pPr>
            <a:r>
              <a:rPr lang="en-GB" dirty="0"/>
              <a:t>Custom serializers can also be implemented for more complex data structures like Avro, JSON, or Protocol Buffers.</a:t>
            </a:r>
          </a:p>
        </p:txBody>
      </p:sp>
      <p:sp>
        <p:nvSpPr>
          <p:cNvPr id="7" name="TextBox 6">
            <a:extLst>
              <a:ext uri="{FF2B5EF4-FFF2-40B4-BE49-F238E27FC236}">
                <a16:creationId xmlns:a16="http://schemas.microsoft.com/office/drawing/2014/main" id="{70104D4D-148F-9A20-2DA4-862718892BD1}"/>
              </a:ext>
            </a:extLst>
          </p:cNvPr>
          <p:cNvSpPr txBox="1"/>
          <p:nvPr/>
        </p:nvSpPr>
        <p:spPr>
          <a:xfrm>
            <a:off x="1584198" y="5112398"/>
            <a:ext cx="9571482" cy="646331"/>
          </a:xfrm>
          <a:prstGeom prst="rect">
            <a:avLst/>
          </a:prstGeom>
          <a:noFill/>
        </p:spPr>
        <p:txBody>
          <a:bodyPr wrap="square">
            <a:spAutoFit/>
          </a:bodyPr>
          <a:lstStyle/>
          <a:p>
            <a:pPr algn="just"/>
            <a:r>
              <a:rPr lang="en-IN" b="1" dirty="0" err="1"/>
              <a:t>spring.kafka.producer.key</a:t>
            </a:r>
            <a:r>
              <a:rPr lang="en-IN" b="1" dirty="0"/>
              <a:t>-serializer=</a:t>
            </a:r>
            <a:r>
              <a:rPr lang="en-IN" b="1" dirty="0" err="1"/>
              <a:t>org.apache.kafka.common.serialization.StringSerializer</a:t>
            </a:r>
            <a:endParaRPr lang="en-IN" b="1" dirty="0"/>
          </a:p>
          <a:p>
            <a:pPr algn="just"/>
            <a:r>
              <a:rPr lang="en-IN" b="1" dirty="0" err="1"/>
              <a:t>spring.kafka.producer.value</a:t>
            </a:r>
            <a:r>
              <a:rPr lang="en-IN" b="1" dirty="0"/>
              <a:t>-serializer=</a:t>
            </a:r>
            <a:r>
              <a:rPr lang="en-IN" b="1" dirty="0" err="1"/>
              <a:t>org.apache.kafka.common.serialization.StringSerializer</a:t>
            </a:r>
            <a:endParaRPr lang="en-IN" b="1" dirty="0"/>
          </a:p>
        </p:txBody>
      </p:sp>
      <p:sp>
        <p:nvSpPr>
          <p:cNvPr id="9" name="TextBox 8">
            <a:extLst>
              <a:ext uri="{FF2B5EF4-FFF2-40B4-BE49-F238E27FC236}">
                <a16:creationId xmlns:a16="http://schemas.microsoft.com/office/drawing/2014/main" id="{B4380D53-BD02-BDA5-50B1-D4FD04654037}"/>
              </a:ext>
            </a:extLst>
          </p:cNvPr>
          <p:cNvSpPr txBox="1"/>
          <p:nvPr/>
        </p:nvSpPr>
        <p:spPr>
          <a:xfrm>
            <a:off x="285750" y="6004483"/>
            <a:ext cx="11619738" cy="369332"/>
          </a:xfrm>
          <a:prstGeom prst="rect">
            <a:avLst/>
          </a:prstGeom>
          <a:noFill/>
        </p:spPr>
        <p:txBody>
          <a:bodyPr wrap="square">
            <a:spAutoFit/>
          </a:bodyPr>
          <a:lstStyle/>
          <a:p>
            <a:r>
              <a:rPr lang="en-GB" dirty="0"/>
              <a:t>This means that both the key and the value of the Kafka messages will be serialized as strings (converted into bytes).</a:t>
            </a:r>
            <a:endParaRPr lang="en-IN" dirty="0"/>
          </a:p>
        </p:txBody>
      </p:sp>
    </p:spTree>
    <p:extLst>
      <p:ext uri="{BB962C8B-B14F-4D97-AF65-F5344CB8AC3E}">
        <p14:creationId xmlns:p14="http://schemas.microsoft.com/office/powerpoint/2010/main" val="4175716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8816E-A660-073F-8A76-58183B072C9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1333F9F-4D91-0B59-DC9F-D4C57636F94D}"/>
              </a:ext>
            </a:extLst>
          </p:cNvPr>
          <p:cNvSpPr txBox="1"/>
          <p:nvPr/>
        </p:nvSpPr>
        <p:spPr>
          <a:xfrm>
            <a:off x="3047999" y="89059"/>
            <a:ext cx="6096000" cy="369332"/>
          </a:xfrm>
          <a:prstGeom prst="rect">
            <a:avLst/>
          </a:prstGeom>
          <a:noFill/>
        </p:spPr>
        <p:txBody>
          <a:bodyPr wrap="square">
            <a:spAutoFit/>
          </a:bodyPr>
          <a:lstStyle/>
          <a:p>
            <a:pPr algn="ctr"/>
            <a:r>
              <a:rPr lang="en-GB" b="1" dirty="0">
                <a:solidFill>
                  <a:srgbClr val="7030A0"/>
                </a:solidFill>
                <a:latin typeface="Trebuchet MS" panose="020B0603020202020204" pitchFamily="34" charset="0"/>
              </a:rPr>
              <a:t>KAFKA </a:t>
            </a:r>
            <a:r>
              <a:rPr lang="en-GB" sz="1800" b="1" dirty="0">
                <a:solidFill>
                  <a:srgbClr val="7030A0"/>
                </a:solidFill>
                <a:latin typeface="Trebuchet MS" panose="020B0603020202020204" pitchFamily="34" charset="0"/>
              </a:rPr>
              <a:t>STREAMS – Architecture</a:t>
            </a:r>
          </a:p>
        </p:txBody>
      </p:sp>
      <p:sp>
        <p:nvSpPr>
          <p:cNvPr id="3" name="TextBox 2">
            <a:extLst>
              <a:ext uri="{FF2B5EF4-FFF2-40B4-BE49-F238E27FC236}">
                <a16:creationId xmlns:a16="http://schemas.microsoft.com/office/drawing/2014/main" id="{14D3A6A4-B2C8-65A9-49BB-3ED7E619734D}"/>
              </a:ext>
            </a:extLst>
          </p:cNvPr>
          <p:cNvSpPr txBox="1"/>
          <p:nvPr/>
        </p:nvSpPr>
        <p:spPr>
          <a:xfrm>
            <a:off x="270588" y="808876"/>
            <a:ext cx="11803224" cy="5047536"/>
          </a:xfrm>
          <a:prstGeom prst="rect">
            <a:avLst/>
          </a:prstGeom>
          <a:noFill/>
        </p:spPr>
        <p:txBody>
          <a:bodyPr wrap="square">
            <a:spAutoFit/>
          </a:bodyPr>
          <a:lstStyle/>
          <a:p>
            <a:pPr marL="285750" indent="-285750" algn="just">
              <a:buFont typeface="Arial" panose="020B0604020202020204" pitchFamily="34" charset="0"/>
              <a:buChar char="•"/>
            </a:pPr>
            <a:r>
              <a:rPr lang="en-IN" sz="1400" dirty="0">
                <a:latin typeface="Trebuchet MS" panose="020B0603020202020204" pitchFamily="34" charset="0"/>
              </a:rPr>
              <a:t>Fault Tolerance and Resilience</a:t>
            </a:r>
          </a:p>
          <a:p>
            <a:pPr marL="742950" lvl="1" indent="-285750" algn="just">
              <a:buFont typeface="Arial" panose="020B0604020202020204" pitchFamily="34" charset="0"/>
              <a:buChar char="•"/>
            </a:pPr>
            <a:r>
              <a:rPr lang="en-IN" sz="1400" dirty="0">
                <a:latin typeface="Trebuchet MS" panose="020B0603020202020204" pitchFamily="34" charset="0"/>
              </a:rPr>
              <a:t>Rebalancing: Kafka Streams dynamically rebalances tasks across available instances when instances are added, removed, or fail. This reassignment is crucial for maintaining fault tolerance and allows for scaling the application up or down.</a:t>
            </a:r>
          </a:p>
          <a:p>
            <a:pPr marL="742950" lvl="1" indent="-285750" algn="just">
              <a:buFont typeface="Arial" panose="020B0604020202020204" pitchFamily="34" charset="0"/>
              <a:buChar char="•"/>
            </a:pPr>
            <a:r>
              <a:rPr lang="en-IN" sz="1400" dirty="0">
                <a:latin typeface="Trebuchet MS" panose="020B0603020202020204" pitchFamily="34" charset="0"/>
              </a:rPr>
              <a:t>State Restoration: If a task is moved or a failure occurs, Kafka Streams restores the task’s state by reading from the changelog topic, allowing it to continue processing without data loss.</a:t>
            </a:r>
          </a:p>
          <a:p>
            <a:pPr algn="just"/>
            <a:endParaRPr lang="en-IN" sz="1400" dirty="0">
              <a:latin typeface="Trebuchet MS" panose="020B0603020202020204" pitchFamily="34" charset="0"/>
            </a:endParaRPr>
          </a:p>
          <a:p>
            <a:pPr marL="285750" indent="-285750" algn="just">
              <a:buFont typeface="Arial" panose="020B0604020202020204" pitchFamily="34" charset="0"/>
              <a:buChar char="•"/>
            </a:pPr>
            <a:r>
              <a:rPr lang="en-IN" sz="1400" dirty="0">
                <a:latin typeface="Trebuchet MS" panose="020B0603020202020204" pitchFamily="34" charset="0"/>
              </a:rPr>
              <a:t>Interactive Queries</a:t>
            </a:r>
          </a:p>
          <a:p>
            <a:pPr marL="742950" lvl="1" indent="-285750" algn="just">
              <a:buFont typeface="Arial" panose="020B0604020202020204" pitchFamily="34" charset="0"/>
              <a:buChar char="•"/>
            </a:pPr>
            <a:r>
              <a:rPr lang="en-IN" sz="1400" dirty="0">
                <a:latin typeface="Trebuchet MS" panose="020B0603020202020204" pitchFamily="34" charset="0"/>
              </a:rPr>
              <a:t>Interactive Queries: Kafka Streams enables interactive queries to directly access state stores in the application. This allows other applications to query the current state of the stream processing application in real-time, providing insights without requiring additional databases.</a:t>
            </a:r>
          </a:p>
          <a:p>
            <a:pPr algn="just"/>
            <a:endParaRPr lang="en-IN" sz="1400" dirty="0">
              <a:latin typeface="Trebuchet MS" panose="020B0603020202020204" pitchFamily="34" charset="0"/>
            </a:endParaRPr>
          </a:p>
          <a:p>
            <a:pPr marL="285750" indent="-285750" algn="just">
              <a:buFont typeface="Arial" panose="020B0604020202020204" pitchFamily="34" charset="0"/>
              <a:buChar char="•"/>
            </a:pPr>
            <a:r>
              <a:rPr lang="en-IN" sz="1400" dirty="0">
                <a:latin typeface="Trebuchet MS" panose="020B0603020202020204" pitchFamily="34" charset="0"/>
              </a:rPr>
              <a:t> Kafka Streams Processor API and DSL</a:t>
            </a:r>
          </a:p>
          <a:p>
            <a:pPr marL="742950" lvl="1" indent="-285750" algn="just">
              <a:buFont typeface="Arial" panose="020B0604020202020204" pitchFamily="34" charset="0"/>
              <a:buChar char="•"/>
            </a:pPr>
            <a:r>
              <a:rPr lang="en-IN" sz="1400" dirty="0">
                <a:latin typeface="Trebuchet MS" panose="020B0603020202020204" pitchFamily="34" charset="0"/>
              </a:rPr>
              <a:t>Streams DSL: This high-level API provides functions for stream transformations, filtering, aggregations, and windowing. The DSL is easy to use and appropriate for common stream processing tasks.</a:t>
            </a:r>
          </a:p>
          <a:p>
            <a:pPr marL="742950" lvl="1" indent="-285750" algn="just">
              <a:buFont typeface="Arial" panose="020B0604020202020204" pitchFamily="34" charset="0"/>
              <a:buChar char="•"/>
            </a:pPr>
            <a:r>
              <a:rPr lang="en-IN" sz="1400" dirty="0">
                <a:latin typeface="Trebuchet MS" panose="020B0603020202020204" pitchFamily="34" charset="0"/>
              </a:rPr>
              <a:t>Processor API: For more complex or customized processing, Kafka Streams provides a lower-level Processor API that allows direct access to the topology, enabling developers to create custom processors and state stores.</a:t>
            </a:r>
          </a:p>
          <a:p>
            <a:pPr algn="just"/>
            <a:endParaRPr lang="en-IN" sz="1400" dirty="0">
              <a:latin typeface="Trebuchet MS" panose="020B0603020202020204" pitchFamily="34" charset="0"/>
            </a:endParaRPr>
          </a:p>
          <a:p>
            <a:pPr marL="285750" indent="-285750" algn="just">
              <a:buFont typeface="Arial" panose="020B0604020202020204" pitchFamily="34" charset="0"/>
              <a:buChar char="•"/>
            </a:pPr>
            <a:r>
              <a:rPr lang="en-IN" sz="1400" dirty="0">
                <a:latin typeface="Trebuchet MS" panose="020B0603020202020204" pitchFamily="34" charset="0"/>
              </a:rPr>
              <a:t>Kafka Streams Application Instances and Scaling</a:t>
            </a:r>
          </a:p>
          <a:p>
            <a:pPr marL="742950" lvl="1" indent="-285750" algn="just">
              <a:buFont typeface="Arial" panose="020B0604020202020204" pitchFamily="34" charset="0"/>
              <a:buChar char="•"/>
            </a:pPr>
            <a:r>
              <a:rPr lang="en-IN" sz="1400" dirty="0">
                <a:latin typeface="Trebuchet MS" panose="020B0603020202020204" pitchFamily="34" charset="0"/>
              </a:rPr>
              <a:t>Scaling with Partitions and Tasks: Kafka Streams applications scale horizontally by adding more instances. Each partition of the Kafka topic is mapped to a task, which is then distributed across instances. As partitions increase, so do the tasks, allowing for greater parallelism and scalability.</a:t>
            </a:r>
          </a:p>
          <a:p>
            <a:pPr marL="742950" lvl="1" indent="-285750" algn="just">
              <a:buFont typeface="Arial" panose="020B0604020202020204" pitchFamily="34" charset="0"/>
              <a:buChar char="•"/>
            </a:pPr>
            <a:r>
              <a:rPr lang="en-IN" sz="1400" dirty="0">
                <a:latin typeface="Trebuchet MS" panose="020B0603020202020204" pitchFamily="34" charset="0"/>
              </a:rPr>
              <a:t>Instance Coordination: Kafka Streams manages the distribution of tasks across instances and rebalances them when needed. This allows Kafka Streams applications to be deployed in distributed environments like Kubernetes, making them resilient to instance failures.</a:t>
            </a:r>
          </a:p>
        </p:txBody>
      </p:sp>
    </p:spTree>
    <p:extLst>
      <p:ext uri="{BB962C8B-B14F-4D97-AF65-F5344CB8AC3E}">
        <p14:creationId xmlns:p14="http://schemas.microsoft.com/office/powerpoint/2010/main" val="194657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EB624-0969-1060-61BF-A0167242F0C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0712C69-9FF2-1049-3E73-68CE91255E64}"/>
              </a:ext>
            </a:extLst>
          </p:cNvPr>
          <p:cNvSpPr txBox="1"/>
          <p:nvPr/>
        </p:nvSpPr>
        <p:spPr>
          <a:xfrm>
            <a:off x="3047999" y="89059"/>
            <a:ext cx="6096000" cy="369332"/>
          </a:xfrm>
          <a:prstGeom prst="rect">
            <a:avLst/>
          </a:prstGeom>
          <a:noFill/>
        </p:spPr>
        <p:txBody>
          <a:bodyPr wrap="square">
            <a:spAutoFit/>
          </a:bodyPr>
          <a:lstStyle/>
          <a:p>
            <a:pPr algn="ctr"/>
            <a:r>
              <a:rPr lang="en-GB" b="1" dirty="0">
                <a:solidFill>
                  <a:srgbClr val="7030A0"/>
                </a:solidFill>
                <a:latin typeface="Trebuchet MS" panose="020B0603020202020204" pitchFamily="34" charset="0"/>
              </a:rPr>
              <a:t>KSQL</a:t>
            </a:r>
            <a:endParaRPr lang="en-GB" sz="1800" b="1" dirty="0">
              <a:solidFill>
                <a:srgbClr val="7030A0"/>
              </a:solidFill>
              <a:latin typeface="Trebuchet MS" panose="020B0603020202020204" pitchFamily="34" charset="0"/>
            </a:endParaRPr>
          </a:p>
        </p:txBody>
      </p:sp>
      <p:sp>
        <p:nvSpPr>
          <p:cNvPr id="3" name="TextBox 2">
            <a:extLst>
              <a:ext uri="{FF2B5EF4-FFF2-40B4-BE49-F238E27FC236}">
                <a16:creationId xmlns:a16="http://schemas.microsoft.com/office/drawing/2014/main" id="{52282303-DA3E-D897-8B8E-739B82E271E8}"/>
              </a:ext>
            </a:extLst>
          </p:cNvPr>
          <p:cNvSpPr txBox="1"/>
          <p:nvPr/>
        </p:nvSpPr>
        <p:spPr>
          <a:xfrm>
            <a:off x="270588" y="808876"/>
            <a:ext cx="11803224" cy="3970318"/>
          </a:xfrm>
          <a:prstGeom prst="rect">
            <a:avLst/>
          </a:prstGeom>
          <a:noFill/>
        </p:spPr>
        <p:txBody>
          <a:bodyPr wrap="square">
            <a:spAutoFit/>
          </a:bodyPr>
          <a:lstStyle/>
          <a:p>
            <a:pPr algn="just"/>
            <a:r>
              <a:rPr lang="en-GB" sz="1400" dirty="0">
                <a:latin typeface="Trebuchet MS" panose="020B0603020202020204" pitchFamily="34" charset="0"/>
              </a:rPr>
              <a:t>KSQL is a streaming SQL engine for Apache Kafka developed by Confluent, designed to provide an easy way to process and analyse real-time data stored in Kafka. With KSQL, users can create continuous, stream-processing applications using SQL-like queries without needing to write complex code. It allows for real-time data filtering, joining, aggregating, and transforming of data within Kafka topics.</a:t>
            </a:r>
          </a:p>
          <a:p>
            <a:pPr algn="just"/>
            <a:endParaRPr lang="en-GB" sz="1400" dirty="0">
              <a:latin typeface="Trebuchet MS" panose="020B0603020202020204" pitchFamily="34" charset="0"/>
            </a:endParaRPr>
          </a:p>
          <a:p>
            <a:pPr algn="just"/>
            <a:r>
              <a:rPr lang="en-GB" sz="1400" dirty="0">
                <a:latin typeface="Trebuchet MS" panose="020B0603020202020204" pitchFamily="34" charset="0"/>
              </a:rPr>
              <a:t>Here are key features of KSQL:</a:t>
            </a:r>
          </a:p>
          <a:p>
            <a:pPr marL="285750" indent="-285750" algn="just">
              <a:buFont typeface="Arial" panose="020B0604020202020204" pitchFamily="34" charset="0"/>
              <a:buChar char="•"/>
            </a:pPr>
            <a:endParaRPr lang="en-GB" sz="1400" dirty="0">
              <a:latin typeface="Trebuchet MS" panose="020B0603020202020204" pitchFamily="34" charset="0"/>
            </a:endParaRPr>
          </a:p>
          <a:p>
            <a:pPr marL="285750" indent="-285750" algn="just">
              <a:buFont typeface="Arial" panose="020B0604020202020204" pitchFamily="34" charset="0"/>
              <a:buChar char="•"/>
            </a:pPr>
            <a:r>
              <a:rPr lang="en-GB" sz="1400" dirty="0">
                <a:latin typeface="Trebuchet MS" panose="020B0603020202020204" pitchFamily="34" charset="0"/>
              </a:rPr>
              <a:t>SQL-Like Interface: KSQL uses SQL-like syntax to interact with data streams in Kafka, making it accessible to those familiar with SQL.</a:t>
            </a:r>
          </a:p>
          <a:p>
            <a:pPr marL="285750" indent="-285750" algn="just">
              <a:buFont typeface="Arial" panose="020B0604020202020204" pitchFamily="34" charset="0"/>
              <a:buChar char="•"/>
            </a:pPr>
            <a:endParaRPr lang="en-GB" sz="1400" dirty="0">
              <a:latin typeface="Trebuchet MS" panose="020B0603020202020204" pitchFamily="34" charset="0"/>
            </a:endParaRPr>
          </a:p>
          <a:p>
            <a:pPr marL="285750" indent="-285750" algn="just">
              <a:buFont typeface="Arial" panose="020B0604020202020204" pitchFamily="34" charset="0"/>
              <a:buChar char="•"/>
            </a:pPr>
            <a:r>
              <a:rPr lang="en-GB" sz="1400" dirty="0">
                <a:latin typeface="Trebuchet MS" panose="020B0603020202020204" pitchFamily="34" charset="0"/>
              </a:rPr>
              <a:t>Stream and Table Processing: KSQL supports both streams (for handling continuous flows of data) and tables (for managing data snapshots with key-based updates).</a:t>
            </a:r>
          </a:p>
          <a:p>
            <a:pPr marL="285750" indent="-285750" algn="just">
              <a:buFont typeface="Arial" panose="020B0604020202020204" pitchFamily="34" charset="0"/>
              <a:buChar char="•"/>
            </a:pPr>
            <a:endParaRPr lang="en-GB" sz="1400" dirty="0">
              <a:latin typeface="Trebuchet MS" panose="020B0603020202020204" pitchFamily="34" charset="0"/>
            </a:endParaRPr>
          </a:p>
          <a:p>
            <a:pPr marL="285750" indent="-285750" algn="just">
              <a:buFont typeface="Arial" panose="020B0604020202020204" pitchFamily="34" charset="0"/>
              <a:buChar char="•"/>
            </a:pPr>
            <a:r>
              <a:rPr lang="en-GB" sz="1400" dirty="0">
                <a:latin typeface="Trebuchet MS" panose="020B0603020202020204" pitchFamily="34" charset="0"/>
              </a:rPr>
              <a:t>Real-Time Analytics: It enables you to perform real-time analytics, such as counting, averaging, or other aggregations directly on Kafka topics.</a:t>
            </a:r>
          </a:p>
          <a:p>
            <a:pPr marL="285750" indent="-285750" algn="just">
              <a:buFont typeface="Arial" panose="020B0604020202020204" pitchFamily="34" charset="0"/>
              <a:buChar char="•"/>
            </a:pPr>
            <a:endParaRPr lang="en-GB" sz="1400" dirty="0">
              <a:latin typeface="Trebuchet MS" panose="020B0603020202020204" pitchFamily="34" charset="0"/>
            </a:endParaRPr>
          </a:p>
          <a:p>
            <a:pPr marL="285750" indent="-285750" algn="just">
              <a:buFont typeface="Arial" panose="020B0604020202020204" pitchFamily="34" charset="0"/>
              <a:buChar char="•"/>
            </a:pPr>
            <a:r>
              <a:rPr lang="en-GB" sz="1400" dirty="0">
                <a:latin typeface="Trebuchet MS" panose="020B0603020202020204" pitchFamily="34" charset="0"/>
              </a:rPr>
              <a:t>Stateless and Stateful Transformations: KSQL supports both stateless transformations (e.g., filtering) and stateful ones (e.g., joins and aggregations that depend on data from other events).</a:t>
            </a:r>
          </a:p>
          <a:p>
            <a:pPr marL="285750" indent="-285750" algn="just">
              <a:buFont typeface="Arial" panose="020B0604020202020204" pitchFamily="34" charset="0"/>
              <a:buChar char="•"/>
            </a:pPr>
            <a:endParaRPr lang="en-GB" sz="1400" dirty="0">
              <a:latin typeface="Trebuchet MS" panose="020B0603020202020204" pitchFamily="34" charset="0"/>
            </a:endParaRPr>
          </a:p>
          <a:p>
            <a:pPr marL="285750" indent="-285750" algn="just">
              <a:buFont typeface="Arial" panose="020B0604020202020204" pitchFamily="34" charset="0"/>
              <a:buChar char="•"/>
            </a:pPr>
            <a:r>
              <a:rPr lang="en-GB" sz="1400" dirty="0">
                <a:latin typeface="Trebuchet MS" panose="020B0603020202020204" pitchFamily="34" charset="0"/>
              </a:rPr>
              <a:t>No External Database: KSQL stores all state data in Kafka, eliminating the need for an external database.</a:t>
            </a:r>
            <a:endParaRPr lang="en-IN" sz="1400" dirty="0">
              <a:latin typeface="Trebuchet MS" panose="020B0603020202020204" pitchFamily="34" charset="0"/>
            </a:endParaRPr>
          </a:p>
        </p:txBody>
      </p:sp>
    </p:spTree>
    <p:extLst>
      <p:ext uri="{BB962C8B-B14F-4D97-AF65-F5344CB8AC3E}">
        <p14:creationId xmlns:p14="http://schemas.microsoft.com/office/powerpoint/2010/main" val="2187666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D07A1-3E2C-E599-1E11-A293850050D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98430D1-C218-A38E-123D-0C8B676E0A84}"/>
              </a:ext>
            </a:extLst>
          </p:cNvPr>
          <p:cNvSpPr txBox="1"/>
          <p:nvPr/>
        </p:nvSpPr>
        <p:spPr>
          <a:xfrm>
            <a:off x="3047999" y="89059"/>
            <a:ext cx="6096000" cy="369332"/>
          </a:xfrm>
          <a:prstGeom prst="rect">
            <a:avLst/>
          </a:prstGeom>
          <a:noFill/>
        </p:spPr>
        <p:txBody>
          <a:bodyPr wrap="square">
            <a:spAutoFit/>
          </a:bodyPr>
          <a:lstStyle/>
          <a:p>
            <a:pPr algn="ctr"/>
            <a:r>
              <a:rPr lang="en-GB" b="1" dirty="0">
                <a:solidFill>
                  <a:srgbClr val="7030A0"/>
                </a:solidFill>
                <a:latin typeface="Trebuchet MS" panose="020B0603020202020204" pitchFamily="34" charset="0"/>
              </a:rPr>
              <a:t>KSQL - Architecture</a:t>
            </a:r>
            <a:endParaRPr lang="en-GB" sz="1800" b="1" dirty="0">
              <a:solidFill>
                <a:srgbClr val="7030A0"/>
              </a:solidFill>
              <a:latin typeface="Trebuchet MS" panose="020B0603020202020204" pitchFamily="34" charset="0"/>
            </a:endParaRPr>
          </a:p>
        </p:txBody>
      </p:sp>
      <p:sp>
        <p:nvSpPr>
          <p:cNvPr id="3" name="TextBox 2">
            <a:extLst>
              <a:ext uri="{FF2B5EF4-FFF2-40B4-BE49-F238E27FC236}">
                <a16:creationId xmlns:a16="http://schemas.microsoft.com/office/drawing/2014/main" id="{EB5550E0-0CA2-4541-D182-E42562166414}"/>
              </a:ext>
            </a:extLst>
          </p:cNvPr>
          <p:cNvSpPr txBox="1"/>
          <p:nvPr/>
        </p:nvSpPr>
        <p:spPr>
          <a:xfrm>
            <a:off x="270588" y="808876"/>
            <a:ext cx="11803224" cy="5693866"/>
          </a:xfrm>
          <a:prstGeom prst="rect">
            <a:avLst/>
          </a:prstGeom>
          <a:noFill/>
        </p:spPr>
        <p:txBody>
          <a:bodyPr wrap="square">
            <a:spAutoFit/>
          </a:bodyPr>
          <a:lstStyle/>
          <a:p>
            <a:pPr marL="285750" indent="-285750" algn="just">
              <a:buFont typeface="Arial" panose="020B0604020202020204" pitchFamily="34" charset="0"/>
              <a:buChar char="•"/>
            </a:pPr>
            <a:r>
              <a:rPr lang="en-GB" sz="1400" dirty="0">
                <a:latin typeface="Trebuchet MS" panose="020B0603020202020204" pitchFamily="34" charset="0"/>
              </a:rPr>
              <a:t>KSQL Server - The KSQL server is the core component of the KSQL architecture, responsible for processing SQL queries and managing resources.</a:t>
            </a:r>
          </a:p>
          <a:p>
            <a:pPr marL="742950" lvl="1" indent="-285750" algn="just">
              <a:buFont typeface="Arial" panose="020B0604020202020204" pitchFamily="34" charset="0"/>
              <a:buChar char="•"/>
            </a:pPr>
            <a:r>
              <a:rPr lang="en-GB" sz="1400" dirty="0">
                <a:latin typeface="Trebuchet MS" panose="020B0603020202020204" pitchFamily="34" charset="0"/>
              </a:rPr>
              <a:t>It parses, plans, and executes KSQL queries, producing results as new Kafka topics or updating existing ones.</a:t>
            </a:r>
          </a:p>
          <a:p>
            <a:pPr marL="742950" lvl="1" indent="-285750" algn="just">
              <a:buFont typeface="Arial" panose="020B0604020202020204" pitchFamily="34" charset="0"/>
              <a:buChar char="•"/>
            </a:pPr>
            <a:r>
              <a:rPr lang="en-GB" sz="1400" dirty="0">
                <a:latin typeface="Trebuchet MS" panose="020B0603020202020204" pitchFamily="34" charset="0"/>
              </a:rPr>
              <a:t>KSQL servers can be deployed as a single instance or in a cluster for scalability and fault tolerance.</a:t>
            </a:r>
          </a:p>
          <a:p>
            <a:pPr marL="742950" lvl="1" indent="-285750" algn="just">
              <a:buFont typeface="Arial" panose="020B0604020202020204" pitchFamily="34" charset="0"/>
              <a:buChar char="•"/>
            </a:pPr>
            <a:r>
              <a:rPr lang="en-GB" sz="1400" dirty="0">
                <a:latin typeface="Trebuchet MS" panose="020B0603020202020204" pitchFamily="34" charset="0"/>
              </a:rPr>
              <a:t>When multiple servers are deployed, each can handle a subset of queries or split processing tasks, allowing horizontal scaling.</a:t>
            </a:r>
          </a:p>
          <a:p>
            <a:pPr marL="742950" lvl="1" indent="-285750" algn="just">
              <a:buFont typeface="Arial" panose="020B0604020202020204" pitchFamily="34" charset="0"/>
              <a:buChar char="•"/>
            </a:pPr>
            <a:endParaRPr lang="en-GB" sz="1400" dirty="0">
              <a:latin typeface="Trebuchet MS" panose="020B0603020202020204" pitchFamily="34" charset="0"/>
            </a:endParaRPr>
          </a:p>
          <a:p>
            <a:pPr marL="285750" indent="-285750" algn="just">
              <a:buFont typeface="Arial" panose="020B0604020202020204" pitchFamily="34" charset="0"/>
              <a:buChar char="•"/>
            </a:pPr>
            <a:r>
              <a:rPr lang="en-GB" sz="1400" dirty="0">
                <a:latin typeface="Trebuchet MS" panose="020B0603020202020204" pitchFamily="34" charset="0"/>
              </a:rPr>
              <a:t>Kafka Topics (Data Streams) - Kafka topics are the data streams that act as the source and destination for all KSQL operations.</a:t>
            </a:r>
          </a:p>
          <a:p>
            <a:pPr marL="742950" lvl="1" indent="-285750" algn="just">
              <a:buFont typeface="Arial" panose="020B0604020202020204" pitchFamily="34" charset="0"/>
              <a:buChar char="•"/>
            </a:pPr>
            <a:r>
              <a:rPr lang="en-GB" sz="1400" dirty="0">
                <a:latin typeface="Trebuchet MS" panose="020B0603020202020204" pitchFamily="34" charset="0"/>
              </a:rPr>
              <a:t>KSQL reads data from Kafka topics and writes the processed output back to new or existing topics.</a:t>
            </a:r>
          </a:p>
          <a:p>
            <a:pPr marL="742950" lvl="1" indent="-285750" algn="just">
              <a:buFont typeface="Arial" panose="020B0604020202020204" pitchFamily="34" charset="0"/>
              <a:buChar char="•"/>
            </a:pPr>
            <a:r>
              <a:rPr lang="en-GB" sz="1400" dirty="0">
                <a:latin typeface="Trebuchet MS" panose="020B0603020202020204" pitchFamily="34" charset="0"/>
              </a:rPr>
              <a:t>This setup decouples data storage and processing, letting KSQL operate on data without needing a separate database.</a:t>
            </a:r>
          </a:p>
          <a:p>
            <a:pPr marL="742950" lvl="1" indent="-285750" algn="just">
              <a:buFont typeface="Arial" panose="020B0604020202020204" pitchFamily="34" charset="0"/>
              <a:buChar char="•"/>
            </a:pPr>
            <a:endParaRPr lang="en-GB" sz="1400" dirty="0">
              <a:latin typeface="Trebuchet MS" panose="020B0603020202020204" pitchFamily="34" charset="0"/>
            </a:endParaRPr>
          </a:p>
          <a:p>
            <a:pPr marL="285750" indent="-285750" algn="just">
              <a:buFont typeface="Arial" panose="020B0604020202020204" pitchFamily="34" charset="0"/>
              <a:buChar char="•"/>
            </a:pPr>
            <a:r>
              <a:rPr lang="en-GB" sz="1400" dirty="0">
                <a:latin typeface="Trebuchet MS" panose="020B0603020202020204" pitchFamily="34" charset="0"/>
              </a:rPr>
              <a:t>KSQL Engine (Query Processor) - The KSQL engine is the query processing engine that interprets and executes SQL-like queries.</a:t>
            </a:r>
          </a:p>
          <a:p>
            <a:pPr marL="742950" lvl="1" indent="-285750" algn="just">
              <a:buFont typeface="Arial" panose="020B0604020202020204" pitchFamily="34" charset="0"/>
              <a:buChar char="•"/>
            </a:pPr>
            <a:r>
              <a:rPr lang="en-GB" sz="1400" dirty="0">
                <a:latin typeface="Trebuchet MS" panose="020B0603020202020204" pitchFamily="34" charset="0"/>
              </a:rPr>
              <a:t>It is built on top of Kafka Streams, which means it leverages Kafka Streams for both stream (unbounded) and table (bounded) data processing.</a:t>
            </a:r>
          </a:p>
          <a:p>
            <a:pPr marL="742950" lvl="1" indent="-285750" algn="just">
              <a:buFont typeface="Arial" panose="020B0604020202020204" pitchFamily="34" charset="0"/>
              <a:buChar char="•"/>
            </a:pPr>
            <a:r>
              <a:rPr lang="en-GB" sz="1400" dirty="0">
                <a:latin typeface="Trebuchet MS" panose="020B0603020202020204" pitchFamily="34" charset="0"/>
              </a:rPr>
              <a:t>Persistent Queries: Continuous queries that transform or aggregate data in real-time, storing the results in Kafka topics.</a:t>
            </a:r>
          </a:p>
          <a:p>
            <a:pPr marL="742950" lvl="1" indent="-285750" algn="just">
              <a:buFont typeface="Arial" panose="020B0604020202020204" pitchFamily="34" charset="0"/>
              <a:buChar char="•"/>
            </a:pPr>
            <a:r>
              <a:rPr lang="en-GB" sz="1400" dirty="0">
                <a:latin typeface="Trebuchet MS" panose="020B0603020202020204" pitchFamily="34" charset="0"/>
              </a:rPr>
              <a:t>Interactive Queries: Ad-hoc queries that allow users to analyse or transform data temporarily without continuous output.</a:t>
            </a:r>
          </a:p>
          <a:p>
            <a:pPr marL="742950" lvl="1" indent="-285750" algn="just">
              <a:buFont typeface="Arial" panose="020B0604020202020204" pitchFamily="34" charset="0"/>
              <a:buChar char="•"/>
            </a:pPr>
            <a:endParaRPr lang="en-GB" sz="1400" dirty="0">
              <a:latin typeface="Trebuchet MS" panose="020B0603020202020204" pitchFamily="34" charset="0"/>
            </a:endParaRPr>
          </a:p>
          <a:p>
            <a:pPr marL="285750" indent="-285750" algn="just">
              <a:buFont typeface="Arial" panose="020B0604020202020204" pitchFamily="34" charset="0"/>
              <a:buChar char="•"/>
            </a:pPr>
            <a:r>
              <a:rPr lang="en-GB" sz="1400" dirty="0">
                <a:latin typeface="Trebuchet MS" panose="020B0603020202020204" pitchFamily="34" charset="0"/>
              </a:rPr>
              <a:t>Kafka Streams API - KSQL is built on top of the Kafka Streams API, which powers its core stream-processing capabilities.</a:t>
            </a:r>
          </a:p>
          <a:p>
            <a:pPr marL="742950" lvl="1" indent="-285750" algn="just">
              <a:buFont typeface="Arial" panose="020B0604020202020204" pitchFamily="34" charset="0"/>
              <a:buChar char="•"/>
            </a:pPr>
            <a:r>
              <a:rPr lang="en-GB" sz="1400" dirty="0">
                <a:latin typeface="Trebuchet MS" panose="020B0603020202020204" pitchFamily="34" charset="0"/>
              </a:rPr>
              <a:t>It provides the underlying framework for processing data as a stream and performing operations like filtering, joining, windowed aggregations, and more.</a:t>
            </a:r>
          </a:p>
          <a:p>
            <a:pPr marL="742950" lvl="1" indent="-285750" algn="just">
              <a:buFont typeface="Arial" panose="020B0604020202020204" pitchFamily="34" charset="0"/>
              <a:buChar char="•"/>
            </a:pPr>
            <a:endParaRPr lang="en-GB" sz="1400" dirty="0">
              <a:latin typeface="Trebuchet MS" panose="020B0603020202020204" pitchFamily="34" charset="0"/>
            </a:endParaRPr>
          </a:p>
          <a:p>
            <a:pPr marL="285750" indent="-285750" algn="just">
              <a:buFont typeface="Arial" panose="020B0604020202020204" pitchFamily="34" charset="0"/>
              <a:buChar char="•"/>
            </a:pPr>
            <a:r>
              <a:rPr lang="en-GB" sz="1400" dirty="0">
                <a:latin typeface="Trebuchet MS" panose="020B0603020202020204" pitchFamily="34" charset="0"/>
              </a:rPr>
              <a:t>KSQL CLI and REST API - The CLI and REST API allow users to interact with KSQL by submitting queries, managing streams and tables, and monitoring query status.</a:t>
            </a:r>
          </a:p>
          <a:p>
            <a:pPr marL="742950" lvl="1" indent="-285750" algn="just">
              <a:buFont typeface="Arial" panose="020B0604020202020204" pitchFamily="34" charset="0"/>
              <a:buChar char="•"/>
            </a:pPr>
            <a:r>
              <a:rPr lang="en-GB" sz="1400" dirty="0">
                <a:latin typeface="Trebuchet MS" panose="020B0603020202020204" pitchFamily="34" charset="0"/>
              </a:rPr>
              <a:t>CLI: Users can directly type SQL queries to manage streams, tables, and execute ad-hoc analyses.</a:t>
            </a:r>
          </a:p>
          <a:p>
            <a:pPr marL="742950" lvl="1" indent="-285750" algn="just">
              <a:buFont typeface="Arial" panose="020B0604020202020204" pitchFamily="34" charset="0"/>
              <a:buChar char="•"/>
            </a:pPr>
            <a:r>
              <a:rPr lang="en-GB" sz="1400" dirty="0">
                <a:latin typeface="Trebuchet MS" panose="020B0603020202020204" pitchFamily="34" charset="0"/>
              </a:rPr>
              <a:t>REST API: The REST API provides a programmatic interface to interact with KSQL, allowing integration with other systems or automated tools.</a:t>
            </a:r>
          </a:p>
        </p:txBody>
      </p:sp>
    </p:spTree>
    <p:extLst>
      <p:ext uri="{BB962C8B-B14F-4D97-AF65-F5344CB8AC3E}">
        <p14:creationId xmlns:p14="http://schemas.microsoft.com/office/powerpoint/2010/main" val="2855438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816F3-5CFA-DD6A-DBC9-A52CC5BB5B2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D39A826-BF33-FA64-F78E-E8C5197A5C8E}"/>
              </a:ext>
            </a:extLst>
          </p:cNvPr>
          <p:cNvSpPr txBox="1"/>
          <p:nvPr/>
        </p:nvSpPr>
        <p:spPr>
          <a:xfrm>
            <a:off x="3047999" y="89059"/>
            <a:ext cx="6096000" cy="369332"/>
          </a:xfrm>
          <a:prstGeom prst="rect">
            <a:avLst/>
          </a:prstGeom>
          <a:noFill/>
        </p:spPr>
        <p:txBody>
          <a:bodyPr wrap="square">
            <a:spAutoFit/>
          </a:bodyPr>
          <a:lstStyle/>
          <a:p>
            <a:pPr algn="ctr"/>
            <a:r>
              <a:rPr lang="en-GB" b="1" dirty="0">
                <a:solidFill>
                  <a:srgbClr val="7030A0"/>
                </a:solidFill>
                <a:latin typeface="Trebuchet MS" panose="020B0603020202020204" pitchFamily="34" charset="0"/>
              </a:rPr>
              <a:t>KSQL - Workflow</a:t>
            </a:r>
            <a:endParaRPr lang="en-GB" sz="1800" b="1" dirty="0">
              <a:solidFill>
                <a:srgbClr val="7030A0"/>
              </a:solidFill>
              <a:latin typeface="Trebuchet MS" panose="020B0603020202020204" pitchFamily="34" charset="0"/>
            </a:endParaRPr>
          </a:p>
        </p:txBody>
      </p:sp>
      <p:sp>
        <p:nvSpPr>
          <p:cNvPr id="3" name="TextBox 2">
            <a:extLst>
              <a:ext uri="{FF2B5EF4-FFF2-40B4-BE49-F238E27FC236}">
                <a16:creationId xmlns:a16="http://schemas.microsoft.com/office/drawing/2014/main" id="{C8416789-E058-7852-1B5B-62CE210AD62A}"/>
              </a:ext>
            </a:extLst>
          </p:cNvPr>
          <p:cNvSpPr txBox="1"/>
          <p:nvPr/>
        </p:nvSpPr>
        <p:spPr>
          <a:xfrm>
            <a:off x="270588" y="808876"/>
            <a:ext cx="11803224" cy="1600438"/>
          </a:xfrm>
          <a:prstGeom prst="rect">
            <a:avLst/>
          </a:prstGeom>
          <a:noFill/>
        </p:spPr>
        <p:txBody>
          <a:bodyPr wrap="square">
            <a:spAutoFit/>
          </a:bodyPr>
          <a:lstStyle/>
          <a:p>
            <a:pPr algn="just"/>
            <a:r>
              <a:rPr lang="en-GB" sz="1400" dirty="0">
                <a:latin typeface="Trebuchet MS" panose="020B0603020202020204" pitchFamily="34" charset="0"/>
              </a:rPr>
              <a:t>Work Flow</a:t>
            </a:r>
          </a:p>
          <a:p>
            <a:pPr marL="285750" indent="-285750" algn="just">
              <a:buFont typeface="Arial" panose="020B0604020202020204" pitchFamily="34" charset="0"/>
              <a:buChar char="•"/>
            </a:pPr>
            <a:endParaRPr lang="en-GB" sz="1400" dirty="0">
              <a:latin typeface="Trebuchet MS" panose="020B0603020202020204" pitchFamily="34" charset="0"/>
            </a:endParaRPr>
          </a:p>
          <a:p>
            <a:pPr marL="285750" indent="-285750" algn="just">
              <a:buFont typeface="Arial" panose="020B0604020202020204" pitchFamily="34" charset="0"/>
              <a:buChar char="•"/>
            </a:pPr>
            <a:r>
              <a:rPr lang="en-GB" sz="1400" dirty="0">
                <a:latin typeface="Trebuchet MS" panose="020B0603020202020204" pitchFamily="34" charset="0"/>
              </a:rPr>
              <a:t>Query Submission: Users submit SQL-like queries to the KSQL server through the CLI or REST API.</a:t>
            </a:r>
          </a:p>
          <a:p>
            <a:pPr marL="285750" indent="-285750" algn="just">
              <a:buFont typeface="Arial" panose="020B0604020202020204" pitchFamily="34" charset="0"/>
              <a:buChar char="•"/>
            </a:pPr>
            <a:r>
              <a:rPr lang="en-GB" sz="1400" dirty="0">
                <a:latin typeface="Trebuchet MS" panose="020B0603020202020204" pitchFamily="34" charset="0"/>
              </a:rPr>
              <a:t>Query Parsing and Planning: The KSQL server parses the query, creates an execution plan, and submits it to the Kafka Streams API.</a:t>
            </a:r>
          </a:p>
          <a:p>
            <a:pPr marL="285750" indent="-285750" algn="just">
              <a:buFont typeface="Arial" panose="020B0604020202020204" pitchFamily="34" charset="0"/>
              <a:buChar char="•"/>
            </a:pPr>
            <a:r>
              <a:rPr lang="en-GB" sz="1400" dirty="0">
                <a:latin typeface="Trebuchet MS" panose="020B0603020202020204" pitchFamily="34" charset="0"/>
              </a:rPr>
              <a:t>Stream Processing: The KSQL engine processes the data, interacting with Kafka topics to read source data and write results.</a:t>
            </a:r>
          </a:p>
          <a:p>
            <a:pPr marL="285750" indent="-285750" algn="just">
              <a:buFont typeface="Arial" panose="020B0604020202020204" pitchFamily="34" charset="0"/>
              <a:buChar char="•"/>
            </a:pPr>
            <a:r>
              <a:rPr lang="en-GB" sz="1400" dirty="0">
                <a:latin typeface="Trebuchet MS" panose="020B0603020202020204" pitchFamily="34" charset="0"/>
              </a:rPr>
              <a:t>State Management: If the query is stateful (like joins or aggregations), state stores are used to manage intermediate results.</a:t>
            </a:r>
          </a:p>
          <a:p>
            <a:pPr marL="285750" indent="-285750" algn="just">
              <a:buFont typeface="Arial" panose="020B0604020202020204" pitchFamily="34" charset="0"/>
              <a:buChar char="•"/>
            </a:pPr>
            <a:r>
              <a:rPr lang="en-GB" sz="1400" dirty="0">
                <a:latin typeface="Trebuchet MS" panose="020B0603020202020204" pitchFamily="34" charset="0"/>
              </a:rPr>
              <a:t>Output: The processed results are output to Kafka topics, which can be consumed by downstream applications.</a:t>
            </a:r>
          </a:p>
        </p:txBody>
      </p:sp>
      <p:graphicFrame>
        <p:nvGraphicFramePr>
          <p:cNvPr id="2" name="Table 1">
            <a:extLst>
              <a:ext uri="{FF2B5EF4-FFF2-40B4-BE49-F238E27FC236}">
                <a16:creationId xmlns:a16="http://schemas.microsoft.com/office/drawing/2014/main" id="{77FE3C08-871F-58A3-FF50-ED5AF37B2871}"/>
              </a:ext>
            </a:extLst>
          </p:cNvPr>
          <p:cNvGraphicFramePr>
            <a:graphicFrameLocks noGrp="1"/>
          </p:cNvGraphicFramePr>
          <p:nvPr>
            <p:extLst>
              <p:ext uri="{D42A27DB-BD31-4B8C-83A1-F6EECF244321}">
                <p14:modId xmlns:p14="http://schemas.microsoft.com/office/powerpoint/2010/main" val="712302016"/>
              </p:ext>
            </p:extLst>
          </p:nvPr>
        </p:nvGraphicFramePr>
        <p:xfrm>
          <a:off x="310211" y="2759799"/>
          <a:ext cx="11375821" cy="2931160"/>
        </p:xfrm>
        <a:graphic>
          <a:graphicData uri="http://schemas.openxmlformats.org/drawingml/2006/table">
            <a:tbl>
              <a:tblPr firstRow="1" bandRow="1">
                <a:tableStyleId>{5C22544A-7EE6-4342-B048-85BDC9FD1C3A}</a:tableStyleId>
              </a:tblPr>
              <a:tblGrid>
                <a:gridCol w="5623470">
                  <a:extLst>
                    <a:ext uri="{9D8B030D-6E8A-4147-A177-3AD203B41FA5}">
                      <a16:colId xmlns:a16="http://schemas.microsoft.com/office/drawing/2014/main" val="4257022746"/>
                    </a:ext>
                  </a:extLst>
                </a:gridCol>
                <a:gridCol w="5752351">
                  <a:extLst>
                    <a:ext uri="{9D8B030D-6E8A-4147-A177-3AD203B41FA5}">
                      <a16:colId xmlns:a16="http://schemas.microsoft.com/office/drawing/2014/main" val="3954542573"/>
                    </a:ext>
                  </a:extLst>
                </a:gridCol>
              </a:tblGrid>
              <a:tr h="370840">
                <a:tc>
                  <a:txBody>
                    <a:bodyPr/>
                    <a:lstStyle/>
                    <a:p>
                      <a:r>
                        <a:rPr lang="en-GB" dirty="0"/>
                        <a:t>Create Stream Kafka Topic</a:t>
                      </a:r>
                      <a:endParaRPr lang="en-IN" dirty="0"/>
                    </a:p>
                  </a:txBody>
                  <a:tcPr/>
                </a:tc>
                <a:tc>
                  <a:txBody>
                    <a:bodyPr/>
                    <a:lstStyle/>
                    <a:p>
                      <a:r>
                        <a:rPr lang="en-GB" dirty="0"/>
                        <a:t>Create Table to Aggregate User Activity</a:t>
                      </a:r>
                      <a:endParaRPr lang="en-IN" dirty="0"/>
                    </a:p>
                  </a:txBody>
                  <a:tcPr/>
                </a:tc>
                <a:extLst>
                  <a:ext uri="{0D108BD9-81ED-4DB2-BD59-A6C34878D82A}">
                    <a16:rowId xmlns:a16="http://schemas.microsoft.com/office/drawing/2014/main" val="1982410458"/>
                  </a:ext>
                </a:extLst>
              </a:tr>
              <a:tr h="370840">
                <a:tc>
                  <a:txBody>
                    <a:bodyPr/>
                    <a:lstStyle/>
                    <a:p>
                      <a:r>
                        <a:rPr lang="en-IN" dirty="0"/>
                        <a:t>CREATE STREAM </a:t>
                      </a:r>
                      <a:r>
                        <a:rPr lang="en-IN" dirty="0" err="1"/>
                        <a:t>user_activity</a:t>
                      </a:r>
                      <a:r>
                        <a:rPr lang="en-IN" dirty="0"/>
                        <a:t> (</a:t>
                      </a:r>
                    </a:p>
                    <a:p>
                      <a:r>
                        <a:rPr lang="en-IN" dirty="0"/>
                        <a:t>    </a:t>
                      </a:r>
                      <a:r>
                        <a:rPr lang="en-IN" dirty="0" err="1"/>
                        <a:t>user_id</a:t>
                      </a:r>
                      <a:r>
                        <a:rPr lang="en-IN" dirty="0"/>
                        <a:t> STRING,</a:t>
                      </a:r>
                    </a:p>
                    <a:p>
                      <a:r>
                        <a:rPr lang="en-IN" dirty="0"/>
                        <a:t>    activity STRING,</a:t>
                      </a:r>
                    </a:p>
                    <a:p>
                      <a:r>
                        <a:rPr lang="en-IN" dirty="0"/>
                        <a:t>    timestamp BIGINT</a:t>
                      </a:r>
                    </a:p>
                    <a:p>
                      <a:r>
                        <a:rPr lang="en-IN" dirty="0"/>
                        <a:t>) WITH (</a:t>
                      </a:r>
                    </a:p>
                    <a:p>
                      <a:r>
                        <a:rPr lang="en-IN" dirty="0"/>
                        <a:t>    </a:t>
                      </a:r>
                      <a:r>
                        <a:rPr lang="en-IN" dirty="0" err="1"/>
                        <a:t>kafka_topic</a:t>
                      </a:r>
                      <a:r>
                        <a:rPr lang="en-IN" dirty="0"/>
                        <a:t>='</a:t>
                      </a:r>
                      <a:r>
                        <a:rPr lang="en-IN" dirty="0" err="1"/>
                        <a:t>user_activity_topic</a:t>
                      </a:r>
                      <a:r>
                        <a:rPr lang="en-IN" dirty="0"/>
                        <a:t>',</a:t>
                      </a:r>
                    </a:p>
                    <a:p>
                      <a:r>
                        <a:rPr lang="en-IN" dirty="0"/>
                        <a:t>    </a:t>
                      </a:r>
                      <a:r>
                        <a:rPr lang="en-IN" dirty="0" err="1"/>
                        <a:t>value_format</a:t>
                      </a:r>
                      <a:r>
                        <a:rPr lang="en-IN" dirty="0"/>
                        <a:t>='JSON'</a:t>
                      </a:r>
                    </a:p>
                    <a:p>
                      <a:r>
                        <a:rPr lang="en-IN" dirty="0"/>
                        <a:t>);</a:t>
                      </a:r>
                    </a:p>
                    <a:p>
                      <a:endParaRPr lang="en-IN" dirty="0"/>
                    </a:p>
                  </a:txBody>
                  <a:tcPr/>
                </a:tc>
                <a:tc>
                  <a:txBody>
                    <a:bodyPr/>
                    <a:lstStyle/>
                    <a:p>
                      <a:r>
                        <a:rPr lang="en-GB" dirty="0"/>
                        <a:t>CREATE TABLE </a:t>
                      </a:r>
                      <a:r>
                        <a:rPr lang="en-GB" dirty="0" err="1"/>
                        <a:t>user_activity_counts</a:t>
                      </a:r>
                      <a:r>
                        <a:rPr lang="en-GB" dirty="0"/>
                        <a:t> AS</a:t>
                      </a:r>
                    </a:p>
                    <a:p>
                      <a:r>
                        <a:rPr lang="en-GB" dirty="0"/>
                        <a:t>SELECT </a:t>
                      </a:r>
                      <a:r>
                        <a:rPr lang="en-GB" dirty="0" err="1"/>
                        <a:t>user_id</a:t>
                      </a:r>
                      <a:r>
                        <a:rPr lang="en-GB" dirty="0"/>
                        <a:t>, COUNT(*) AS </a:t>
                      </a:r>
                      <a:r>
                        <a:rPr lang="en-GB" dirty="0" err="1"/>
                        <a:t>activity_count</a:t>
                      </a:r>
                      <a:endParaRPr lang="en-GB" dirty="0"/>
                    </a:p>
                    <a:p>
                      <a:r>
                        <a:rPr lang="en-GB" dirty="0"/>
                        <a:t>FROM </a:t>
                      </a:r>
                      <a:r>
                        <a:rPr lang="en-GB" dirty="0" err="1"/>
                        <a:t>user_activity</a:t>
                      </a:r>
                      <a:endParaRPr lang="en-GB" dirty="0"/>
                    </a:p>
                    <a:p>
                      <a:r>
                        <a:rPr lang="en-GB" dirty="0"/>
                        <a:t>GROUP BY </a:t>
                      </a:r>
                      <a:r>
                        <a:rPr lang="en-GB" dirty="0" err="1"/>
                        <a:t>user_id</a:t>
                      </a:r>
                      <a:r>
                        <a:rPr lang="en-GB" dirty="0"/>
                        <a:t>;</a:t>
                      </a:r>
                    </a:p>
                  </a:txBody>
                  <a:tcPr/>
                </a:tc>
                <a:extLst>
                  <a:ext uri="{0D108BD9-81ED-4DB2-BD59-A6C34878D82A}">
                    <a16:rowId xmlns:a16="http://schemas.microsoft.com/office/drawing/2014/main" val="1170660122"/>
                  </a:ext>
                </a:extLst>
              </a:tr>
            </a:tbl>
          </a:graphicData>
        </a:graphic>
      </p:graphicFrame>
    </p:spTree>
    <p:extLst>
      <p:ext uri="{BB962C8B-B14F-4D97-AF65-F5344CB8AC3E}">
        <p14:creationId xmlns:p14="http://schemas.microsoft.com/office/powerpoint/2010/main" val="1327163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4CB32-9D4D-7451-BCFC-9149EFAB734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D72730-2C35-B8B2-DC8A-8D2068F5ED84}"/>
              </a:ext>
            </a:extLst>
          </p:cNvPr>
          <p:cNvSpPr txBox="1"/>
          <p:nvPr/>
        </p:nvSpPr>
        <p:spPr>
          <a:xfrm>
            <a:off x="3047999" y="89059"/>
            <a:ext cx="6096000" cy="369332"/>
          </a:xfrm>
          <a:prstGeom prst="rect">
            <a:avLst/>
          </a:prstGeom>
          <a:noFill/>
        </p:spPr>
        <p:txBody>
          <a:bodyPr wrap="square">
            <a:spAutoFit/>
          </a:bodyPr>
          <a:lstStyle/>
          <a:p>
            <a:pPr algn="ctr"/>
            <a:r>
              <a:rPr lang="en-GB" b="1" dirty="0">
                <a:solidFill>
                  <a:srgbClr val="7030A0"/>
                </a:solidFill>
                <a:latin typeface="Trebuchet MS" panose="020B0603020202020204" pitchFamily="34" charset="0"/>
              </a:rPr>
              <a:t>KSQL – Commands</a:t>
            </a:r>
            <a:endParaRPr lang="en-GB" sz="1800" b="1" dirty="0">
              <a:solidFill>
                <a:srgbClr val="7030A0"/>
              </a:solidFill>
              <a:latin typeface="Trebuchet MS" panose="020B0603020202020204" pitchFamily="34" charset="0"/>
            </a:endParaRPr>
          </a:p>
        </p:txBody>
      </p:sp>
      <p:graphicFrame>
        <p:nvGraphicFramePr>
          <p:cNvPr id="2" name="Table 1">
            <a:extLst>
              <a:ext uri="{FF2B5EF4-FFF2-40B4-BE49-F238E27FC236}">
                <a16:creationId xmlns:a16="http://schemas.microsoft.com/office/drawing/2014/main" id="{45F6584C-9A7D-9628-6732-8C99FBE359AD}"/>
              </a:ext>
            </a:extLst>
          </p:cNvPr>
          <p:cNvGraphicFramePr>
            <a:graphicFrameLocks noGrp="1"/>
          </p:cNvGraphicFramePr>
          <p:nvPr>
            <p:extLst>
              <p:ext uri="{D42A27DB-BD31-4B8C-83A1-F6EECF244321}">
                <p14:modId xmlns:p14="http://schemas.microsoft.com/office/powerpoint/2010/main" val="2811555040"/>
              </p:ext>
            </p:extLst>
          </p:nvPr>
        </p:nvGraphicFramePr>
        <p:xfrm>
          <a:off x="408088" y="684111"/>
          <a:ext cx="11375821" cy="2108200"/>
        </p:xfrm>
        <a:graphic>
          <a:graphicData uri="http://schemas.openxmlformats.org/drawingml/2006/table">
            <a:tbl>
              <a:tblPr firstRow="1" bandRow="1">
                <a:tableStyleId>{5C22544A-7EE6-4342-B048-85BDC9FD1C3A}</a:tableStyleId>
              </a:tblPr>
              <a:tblGrid>
                <a:gridCol w="5623470">
                  <a:extLst>
                    <a:ext uri="{9D8B030D-6E8A-4147-A177-3AD203B41FA5}">
                      <a16:colId xmlns:a16="http://schemas.microsoft.com/office/drawing/2014/main" val="4257022746"/>
                    </a:ext>
                  </a:extLst>
                </a:gridCol>
                <a:gridCol w="5752351">
                  <a:extLst>
                    <a:ext uri="{9D8B030D-6E8A-4147-A177-3AD203B41FA5}">
                      <a16:colId xmlns:a16="http://schemas.microsoft.com/office/drawing/2014/main" val="3954542573"/>
                    </a:ext>
                  </a:extLst>
                </a:gridCol>
              </a:tblGrid>
              <a:tr h="370840">
                <a:tc>
                  <a:txBody>
                    <a:bodyPr/>
                    <a:lstStyle/>
                    <a:p>
                      <a:r>
                        <a:rPr lang="en-GB" dirty="0"/>
                        <a:t>Joining 2 Streams</a:t>
                      </a:r>
                      <a:endParaRPr lang="en-IN" dirty="0"/>
                    </a:p>
                  </a:txBody>
                  <a:tcPr/>
                </a:tc>
                <a:tc>
                  <a:txBody>
                    <a:bodyPr/>
                    <a:lstStyle/>
                    <a:p>
                      <a:r>
                        <a:rPr lang="en-GB" dirty="0"/>
                        <a:t>Filtering Data</a:t>
                      </a:r>
                      <a:endParaRPr lang="en-IN" dirty="0"/>
                    </a:p>
                  </a:txBody>
                  <a:tcPr/>
                </a:tc>
                <a:extLst>
                  <a:ext uri="{0D108BD9-81ED-4DB2-BD59-A6C34878D82A}">
                    <a16:rowId xmlns:a16="http://schemas.microsoft.com/office/drawing/2014/main" val="1982410458"/>
                  </a:ext>
                </a:extLst>
              </a:tr>
              <a:tr h="370840">
                <a:tc>
                  <a:txBody>
                    <a:bodyPr/>
                    <a:lstStyle/>
                    <a:p>
                      <a:r>
                        <a:rPr lang="en-IN" dirty="0"/>
                        <a:t>CREATE STREAM </a:t>
                      </a:r>
                      <a:r>
                        <a:rPr lang="en-IN" dirty="0" err="1"/>
                        <a:t>enriched_user_activity</a:t>
                      </a:r>
                      <a:r>
                        <a:rPr lang="en-IN" dirty="0"/>
                        <a:t> AS</a:t>
                      </a:r>
                    </a:p>
                    <a:p>
                      <a:r>
                        <a:rPr lang="en-IN" dirty="0"/>
                        <a:t>SELECT </a:t>
                      </a:r>
                      <a:r>
                        <a:rPr lang="en-IN" dirty="0" err="1"/>
                        <a:t>a.user_id</a:t>
                      </a:r>
                      <a:r>
                        <a:rPr lang="en-IN" dirty="0"/>
                        <a:t>, </a:t>
                      </a:r>
                      <a:r>
                        <a:rPr lang="en-IN" dirty="0" err="1"/>
                        <a:t>a.activity</a:t>
                      </a:r>
                      <a:r>
                        <a:rPr lang="en-IN" dirty="0"/>
                        <a:t>, </a:t>
                      </a:r>
                      <a:r>
                        <a:rPr lang="en-IN" dirty="0" err="1"/>
                        <a:t>b.user_name</a:t>
                      </a:r>
                      <a:endParaRPr lang="en-IN" dirty="0"/>
                    </a:p>
                    <a:p>
                      <a:r>
                        <a:rPr lang="en-IN" dirty="0"/>
                        <a:t>FROM </a:t>
                      </a:r>
                      <a:r>
                        <a:rPr lang="en-IN" dirty="0" err="1"/>
                        <a:t>user_activity</a:t>
                      </a:r>
                      <a:r>
                        <a:rPr lang="en-IN" dirty="0"/>
                        <a:t> a</a:t>
                      </a:r>
                    </a:p>
                    <a:p>
                      <a:r>
                        <a:rPr lang="en-IN" dirty="0"/>
                        <a:t>JOIN </a:t>
                      </a:r>
                      <a:r>
                        <a:rPr lang="en-IN" dirty="0" err="1"/>
                        <a:t>user_profiles</a:t>
                      </a:r>
                      <a:r>
                        <a:rPr lang="en-IN" dirty="0"/>
                        <a:t> b ON </a:t>
                      </a:r>
                      <a:r>
                        <a:rPr lang="en-IN" dirty="0" err="1"/>
                        <a:t>a.user_id</a:t>
                      </a:r>
                      <a:r>
                        <a:rPr lang="en-IN" dirty="0"/>
                        <a:t> = </a:t>
                      </a:r>
                      <a:r>
                        <a:rPr lang="en-IN" dirty="0" err="1"/>
                        <a:t>b.user_id</a:t>
                      </a:r>
                      <a:endParaRPr lang="en-IN" dirty="0"/>
                    </a:p>
                    <a:p>
                      <a:r>
                        <a:rPr lang="en-IN" dirty="0"/>
                        <a:t>EMIT CHANGES;</a:t>
                      </a:r>
                    </a:p>
                    <a:p>
                      <a:endParaRPr lang="en-IN" dirty="0"/>
                    </a:p>
                  </a:txBody>
                  <a:tcPr/>
                </a:tc>
                <a:tc>
                  <a:txBody>
                    <a:bodyPr/>
                    <a:lstStyle/>
                    <a:p>
                      <a:r>
                        <a:rPr lang="en-GB" dirty="0"/>
                        <a:t>CREATE STREAM </a:t>
                      </a:r>
                      <a:r>
                        <a:rPr lang="en-GB" dirty="0" err="1"/>
                        <a:t>high_priority_messages</a:t>
                      </a:r>
                      <a:r>
                        <a:rPr lang="en-GB" dirty="0"/>
                        <a:t> AS</a:t>
                      </a:r>
                    </a:p>
                    <a:p>
                      <a:r>
                        <a:rPr lang="en-GB" dirty="0"/>
                        <a:t>SELECT *</a:t>
                      </a:r>
                    </a:p>
                    <a:p>
                      <a:r>
                        <a:rPr lang="en-GB" dirty="0"/>
                        <a:t>FROM </a:t>
                      </a:r>
                      <a:r>
                        <a:rPr lang="en-GB" dirty="0" err="1"/>
                        <a:t>messages_stream</a:t>
                      </a:r>
                      <a:endParaRPr lang="en-GB" dirty="0"/>
                    </a:p>
                    <a:p>
                      <a:r>
                        <a:rPr lang="en-GB" dirty="0"/>
                        <a:t>WHERE priority = 'high';</a:t>
                      </a:r>
                    </a:p>
                  </a:txBody>
                  <a:tcPr/>
                </a:tc>
                <a:extLst>
                  <a:ext uri="{0D108BD9-81ED-4DB2-BD59-A6C34878D82A}">
                    <a16:rowId xmlns:a16="http://schemas.microsoft.com/office/drawing/2014/main" val="1170660122"/>
                  </a:ext>
                </a:extLst>
              </a:tr>
            </a:tbl>
          </a:graphicData>
        </a:graphic>
      </p:graphicFrame>
      <p:pic>
        <p:nvPicPr>
          <p:cNvPr id="1026" name="Picture 2" descr="KSQL- Kafka for Data Processing - Cuelogic An LTI Company">
            <a:extLst>
              <a:ext uri="{FF2B5EF4-FFF2-40B4-BE49-F238E27FC236}">
                <a16:creationId xmlns:a16="http://schemas.microsoft.com/office/drawing/2014/main" id="{43BB8596-E4B0-B550-B7E6-F32CBA9C4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1463" y="3018031"/>
            <a:ext cx="5366193" cy="3505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392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1ACC8-E2A6-3524-7CDD-C5E99510786A}"/>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8D951D5-1136-27E1-52F9-FC8083AF76E8}"/>
              </a:ext>
            </a:extLst>
          </p:cNvPr>
          <p:cNvGraphicFramePr>
            <a:graphicFrameLocks noGrp="1"/>
          </p:cNvGraphicFramePr>
          <p:nvPr>
            <p:extLst>
              <p:ext uri="{D42A27DB-BD31-4B8C-83A1-F6EECF244321}">
                <p14:modId xmlns:p14="http://schemas.microsoft.com/office/powerpoint/2010/main" val="1980653029"/>
              </p:ext>
            </p:extLst>
          </p:nvPr>
        </p:nvGraphicFramePr>
        <p:xfrm>
          <a:off x="397763" y="1033273"/>
          <a:ext cx="11396472" cy="5379383"/>
        </p:xfrm>
        <a:graphic>
          <a:graphicData uri="http://schemas.openxmlformats.org/drawingml/2006/table">
            <a:tbl>
              <a:tblPr>
                <a:tableStyleId>{22838BEF-8BB2-4498-84A7-C5851F593DF1}</a:tableStyleId>
              </a:tblPr>
              <a:tblGrid>
                <a:gridCol w="1693374">
                  <a:extLst>
                    <a:ext uri="{9D8B030D-6E8A-4147-A177-3AD203B41FA5}">
                      <a16:colId xmlns:a16="http://schemas.microsoft.com/office/drawing/2014/main" val="239811006"/>
                    </a:ext>
                  </a:extLst>
                </a:gridCol>
                <a:gridCol w="3082842">
                  <a:extLst>
                    <a:ext uri="{9D8B030D-6E8A-4147-A177-3AD203B41FA5}">
                      <a16:colId xmlns:a16="http://schemas.microsoft.com/office/drawing/2014/main" val="2714352868"/>
                    </a:ext>
                  </a:extLst>
                </a:gridCol>
                <a:gridCol w="3275077">
                  <a:extLst>
                    <a:ext uri="{9D8B030D-6E8A-4147-A177-3AD203B41FA5}">
                      <a16:colId xmlns:a16="http://schemas.microsoft.com/office/drawing/2014/main" val="4216900846"/>
                    </a:ext>
                  </a:extLst>
                </a:gridCol>
                <a:gridCol w="3345179">
                  <a:extLst>
                    <a:ext uri="{9D8B030D-6E8A-4147-A177-3AD203B41FA5}">
                      <a16:colId xmlns:a16="http://schemas.microsoft.com/office/drawing/2014/main" val="3129114122"/>
                    </a:ext>
                  </a:extLst>
                </a:gridCol>
              </a:tblGrid>
              <a:tr h="287731">
                <a:tc>
                  <a:txBody>
                    <a:bodyPr/>
                    <a:lstStyle/>
                    <a:p>
                      <a:r>
                        <a:rPr lang="en-IN" sz="1400" b="1" dirty="0">
                          <a:latin typeface="Trebuchet MS" panose="020B0603020202020204" pitchFamily="34" charset="0"/>
                        </a:rPr>
                        <a:t>Use Case</a:t>
                      </a:r>
                    </a:p>
                  </a:txBody>
                  <a:tcPr marL="41441" marR="41441" marT="20721" marB="20721" anchor="ctr">
                    <a:solidFill>
                      <a:schemeClr val="accent6">
                        <a:lumMod val="20000"/>
                        <a:lumOff val="80000"/>
                      </a:schemeClr>
                    </a:solidFill>
                  </a:tcPr>
                </a:tc>
                <a:tc>
                  <a:txBody>
                    <a:bodyPr/>
                    <a:lstStyle/>
                    <a:p>
                      <a:r>
                        <a:rPr lang="en-IN" sz="1400" b="1" dirty="0">
                          <a:latin typeface="Trebuchet MS" panose="020B0603020202020204" pitchFamily="34" charset="0"/>
                        </a:rPr>
                        <a:t>Kafka Connect</a:t>
                      </a:r>
                    </a:p>
                  </a:txBody>
                  <a:tcPr marL="41441" marR="41441" marT="20721" marB="20721" anchor="ctr">
                    <a:solidFill>
                      <a:schemeClr val="accent6">
                        <a:lumMod val="20000"/>
                        <a:lumOff val="80000"/>
                      </a:schemeClr>
                    </a:solidFill>
                  </a:tcPr>
                </a:tc>
                <a:tc>
                  <a:txBody>
                    <a:bodyPr/>
                    <a:lstStyle/>
                    <a:p>
                      <a:r>
                        <a:rPr lang="en-GB" sz="1400" b="1">
                          <a:latin typeface="Trebuchet MS" panose="020B0603020202020204" pitchFamily="34" charset="0"/>
                        </a:rPr>
                        <a:t>Basic Kafka Producer and Consumer</a:t>
                      </a:r>
                    </a:p>
                  </a:txBody>
                  <a:tcPr marL="41441" marR="41441" marT="20721" marB="20721" anchor="ctr">
                    <a:solidFill>
                      <a:schemeClr val="accent6">
                        <a:lumMod val="20000"/>
                        <a:lumOff val="80000"/>
                      </a:schemeClr>
                    </a:solidFill>
                  </a:tcPr>
                </a:tc>
                <a:tc>
                  <a:txBody>
                    <a:bodyPr/>
                    <a:lstStyle/>
                    <a:p>
                      <a:r>
                        <a:rPr lang="en-IN" sz="1400" b="1" dirty="0">
                          <a:latin typeface="Trebuchet MS" panose="020B0603020202020204" pitchFamily="34" charset="0"/>
                        </a:rPr>
                        <a:t>Kafka Streams</a:t>
                      </a:r>
                    </a:p>
                  </a:txBody>
                  <a:tcPr marL="41441" marR="41441" marT="20721" marB="20721" anchor="ctr">
                    <a:solidFill>
                      <a:schemeClr val="accent6">
                        <a:lumMod val="20000"/>
                        <a:lumOff val="80000"/>
                      </a:schemeClr>
                    </a:solidFill>
                  </a:tcPr>
                </a:tc>
                <a:extLst>
                  <a:ext uri="{0D108BD9-81ED-4DB2-BD59-A6C34878D82A}">
                    <a16:rowId xmlns:a16="http://schemas.microsoft.com/office/drawing/2014/main" val="1609689799"/>
                  </a:ext>
                </a:extLst>
              </a:tr>
              <a:tr h="411044">
                <a:tc>
                  <a:txBody>
                    <a:bodyPr/>
                    <a:lstStyle/>
                    <a:p>
                      <a:r>
                        <a:rPr lang="en-IN" sz="1400" b="1">
                          <a:latin typeface="Trebuchet MS" panose="020B0603020202020204" pitchFamily="34" charset="0"/>
                        </a:rPr>
                        <a:t>Data Ingestion</a:t>
                      </a:r>
                    </a:p>
                  </a:txBody>
                  <a:tcPr marL="41441" marR="41441" marT="20721" marB="20721" anchor="ctr"/>
                </a:tc>
                <a:tc>
                  <a:txBody>
                    <a:bodyPr/>
                    <a:lstStyle/>
                    <a:p>
                      <a:r>
                        <a:rPr lang="en-GB" sz="1400" b="1">
                          <a:latin typeface="Trebuchet MS" panose="020B0603020202020204" pitchFamily="34" charset="0"/>
                        </a:rPr>
                        <a:t>Bulk ingestion from databases, file systems, or other sources to Kafka.</a:t>
                      </a:r>
                    </a:p>
                  </a:txBody>
                  <a:tcPr marL="41441" marR="41441" marT="20721" marB="20721" anchor="ctr"/>
                </a:tc>
                <a:tc>
                  <a:txBody>
                    <a:bodyPr/>
                    <a:lstStyle/>
                    <a:p>
                      <a:r>
                        <a:rPr lang="en-GB" sz="1400" b="1">
                          <a:latin typeface="Trebuchet MS" panose="020B0603020202020204" pitchFamily="34" charset="0"/>
                        </a:rPr>
                        <a:t>Real-time data generation and sending messages to Kafka topics.</a:t>
                      </a:r>
                    </a:p>
                  </a:txBody>
                  <a:tcPr marL="41441" marR="41441" marT="20721" marB="20721" anchor="ctr"/>
                </a:tc>
                <a:tc>
                  <a:txBody>
                    <a:bodyPr/>
                    <a:lstStyle/>
                    <a:p>
                      <a:r>
                        <a:rPr lang="en-IN" sz="1400" b="1" dirty="0">
                          <a:latin typeface="Trebuchet MS" panose="020B0603020202020204" pitchFamily="34" charset="0"/>
                        </a:rPr>
                        <a:t>N/A</a:t>
                      </a:r>
                    </a:p>
                  </a:txBody>
                  <a:tcPr marL="41441" marR="41441" marT="20721" marB="20721" anchor="ctr"/>
                </a:tc>
                <a:extLst>
                  <a:ext uri="{0D108BD9-81ED-4DB2-BD59-A6C34878D82A}">
                    <a16:rowId xmlns:a16="http://schemas.microsoft.com/office/drawing/2014/main" val="1810781102"/>
                  </a:ext>
                </a:extLst>
              </a:tr>
              <a:tr h="534358">
                <a:tc>
                  <a:txBody>
                    <a:bodyPr/>
                    <a:lstStyle/>
                    <a:p>
                      <a:r>
                        <a:rPr lang="en-IN" sz="1400" b="1" dirty="0">
                          <a:latin typeface="Trebuchet MS" panose="020B0603020202020204" pitchFamily="34" charset="0"/>
                        </a:rPr>
                        <a:t>Data Integration</a:t>
                      </a:r>
                    </a:p>
                  </a:txBody>
                  <a:tcPr marL="41441" marR="41441" marT="20721" marB="20721" anchor="ctr"/>
                </a:tc>
                <a:tc>
                  <a:txBody>
                    <a:bodyPr/>
                    <a:lstStyle/>
                    <a:p>
                      <a:r>
                        <a:rPr lang="en-IN" sz="1400" b="1" dirty="0">
                          <a:latin typeface="Trebuchet MS" panose="020B0603020202020204" pitchFamily="34" charset="0"/>
                        </a:rPr>
                        <a:t>Integrating multiple data sources (e.g., RDBMS, NoSQL) and sinks (e.g., HDFS, Elasticsearch).</a:t>
                      </a:r>
                    </a:p>
                  </a:txBody>
                  <a:tcPr marL="41441" marR="41441" marT="20721" marB="20721" anchor="ctr"/>
                </a:tc>
                <a:tc>
                  <a:txBody>
                    <a:bodyPr/>
                    <a:lstStyle/>
                    <a:p>
                      <a:r>
                        <a:rPr lang="en-GB" sz="1400" b="1">
                          <a:latin typeface="Trebuchet MS" panose="020B0603020202020204" pitchFamily="34" charset="0"/>
                        </a:rPr>
                        <a:t>Consuming messages for processing or storage from Kafka topics.</a:t>
                      </a:r>
                    </a:p>
                  </a:txBody>
                  <a:tcPr marL="41441" marR="41441" marT="20721" marB="20721" anchor="ctr"/>
                </a:tc>
                <a:tc>
                  <a:txBody>
                    <a:bodyPr/>
                    <a:lstStyle/>
                    <a:p>
                      <a:r>
                        <a:rPr lang="en-GB" sz="1400" b="1">
                          <a:latin typeface="Trebuchet MS" panose="020B0603020202020204" pitchFamily="34" charset="0"/>
                        </a:rPr>
                        <a:t>Processing and transforming streams of data in real-time.</a:t>
                      </a:r>
                    </a:p>
                  </a:txBody>
                  <a:tcPr marL="41441" marR="41441" marT="20721" marB="20721" anchor="ctr"/>
                </a:tc>
                <a:extLst>
                  <a:ext uri="{0D108BD9-81ED-4DB2-BD59-A6C34878D82A}">
                    <a16:rowId xmlns:a16="http://schemas.microsoft.com/office/drawing/2014/main" val="144166819"/>
                  </a:ext>
                </a:extLst>
              </a:tr>
              <a:tr h="534358">
                <a:tc>
                  <a:txBody>
                    <a:bodyPr/>
                    <a:lstStyle/>
                    <a:p>
                      <a:r>
                        <a:rPr lang="en-IN" sz="1400" b="1" dirty="0">
                          <a:latin typeface="Trebuchet MS" panose="020B0603020202020204" pitchFamily="34" charset="0"/>
                        </a:rPr>
                        <a:t>Change Data Capture (CDC)</a:t>
                      </a:r>
                    </a:p>
                  </a:txBody>
                  <a:tcPr marL="41441" marR="41441" marT="20721" marB="20721" anchor="ctr"/>
                </a:tc>
                <a:tc>
                  <a:txBody>
                    <a:bodyPr/>
                    <a:lstStyle/>
                    <a:p>
                      <a:r>
                        <a:rPr lang="en-GB" sz="1400" b="1" dirty="0">
                          <a:latin typeface="Trebuchet MS" panose="020B0603020202020204" pitchFamily="34" charset="0"/>
                        </a:rPr>
                        <a:t>Capturing and streaming database changes to Kafka in real time.</a:t>
                      </a:r>
                    </a:p>
                  </a:txBody>
                  <a:tcPr marL="41441" marR="41441" marT="20721" marB="20721" anchor="ctr"/>
                </a:tc>
                <a:tc>
                  <a:txBody>
                    <a:bodyPr/>
                    <a:lstStyle/>
                    <a:p>
                      <a:r>
                        <a:rPr lang="en-GB" sz="1400" b="1" dirty="0">
                          <a:latin typeface="Trebuchet MS" panose="020B0603020202020204" pitchFamily="34" charset="0"/>
                        </a:rPr>
                        <a:t>Reading messages from Kafka to trigger business events or workflows.</a:t>
                      </a:r>
                    </a:p>
                  </a:txBody>
                  <a:tcPr marL="41441" marR="41441" marT="20721" marB="20721" anchor="ctr"/>
                </a:tc>
                <a:tc>
                  <a:txBody>
                    <a:bodyPr/>
                    <a:lstStyle/>
                    <a:p>
                      <a:r>
                        <a:rPr lang="en-GB" sz="1400" b="1" dirty="0">
                          <a:latin typeface="Trebuchet MS" panose="020B0603020202020204" pitchFamily="34" charset="0"/>
                        </a:rPr>
                        <a:t>Transforming and enriching data streams based on certain conditions.</a:t>
                      </a:r>
                    </a:p>
                  </a:txBody>
                  <a:tcPr marL="41441" marR="41441" marT="20721" marB="20721" anchor="ctr"/>
                </a:tc>
                <a:extLst>
                  <a:ext uri="{0D108BD9-81ED-4DB2-BD59-A6C34878D82A}">
                    <a16:rowId xmlns:a16="http://schemas.microsoft.com/office/drawing/2014/main" val="3360668219"/>
                  </a:ext>
                </a:extLst>
              </a:tr>
              <a:tr h="411044">
                <a:tc>
                  <a:txBody>
                    <a:bodyPr/>
                    <a:lstStyle/>
                    <a:p>
                      <a:r>
                        <a:rPr lang="en-IN" sz="1400" b="1">
                          <a:latin typeface="Trebuchet MS" panose="020B0603020202020204" pitchFamily="34" charset="0"/>
                        </a:rPr>
                        <a:t>Data Export</a:t>
                      </a:r>
                    </a:p>
                  </a:txBody>
                  <a:tcPr marL="41441" marR="41441" marT="20721" marB="20721" anchor="ctr"/>
                </a:tc>
                <a:tc>
                  <a:txBody>
                    <a:bodyPr/>
                    <a:lstStyle/>
                    <a:p>
                      <a:r>
                        <a:rPr lang="en-IN" sz="1400" b="1" dirty="0">
                          <a:latin typeface="Trebuchet MS" panose="020B0603020202020204" pitchFamily="34" charset="0"/>
                        </a:rPr>
                        <a:t>Exporting data from Kafka to external systems (e.g., databases, file stores).</a:t>
                      </a:r>
                    </a:p>
                  </a:txBody>
                  <a:tcPr marL="41441" marR="41441" marT="20721" marB="20721" anchor="ctr"/>
                </a:tc>
                <a:tc>
                  <a:txBody>
                    <a:bodyPr/>
                    <a:lstStyle/>
                    <a:p>
                      <a:r>
                        <a:rPr lang="en-GB" sz="1400" b="1">
                          <a:latin typeface="Trebuchet MS" panose="020B0603020202020204" pitchFamily="34" charset="0"/>
                        </a:rPr>
                        <a:t>Sending processed data to Kafka for further consumption or storage.</a:t>
                      </a:r>
                    </a:p>
                  </a:txBody>
                  <a:tcPr marL="41441" marR="41441" marT="20721" marB="20721" anchor="ctr"/>
                </a:tc>
                <a:tc>
                  <a:txBody>
                    <a:bodyPr/>
                    <a:lstStyle/>
                    <a:p>
                      <a:r>
                        <a:rPr lang="en-GB" sz="1400" b="1">
                          <a:latin typeface="Trebuchet MS" panose="020B0603020202020204" pitchFamily="34" charset="0"/>
                        </a:rPr>
                        <a:t>Creating real-time dashboards or monitoring systems.</a:t>
                      </a:r>
                    </a:p>
                  </a:txBody>
                  <a:tcPr marL="41441" marR="41441" marT="20721" marB="20721" anchor="ctr"/>
                </a:tc>
                <a:extLst>
                  <a:ext uri="{0D108BD9-81ED-4DB2-BD59-A6C34878D82A}">
                    <a16:rowId xmlns:a16="http://schemas.microsoft.com/office/drawing/2014/main" val="3417622983"/>
                  </a:ext>
                </a:extLst>
              </a:tr>
              <a:tr h="534358">
                <a:tc>
                  <a:txBody>
                    <a:bodyPr/>
                    <a:lstStyle/>
                    <a:p>
                      <a:r>
                        <a:rPr lang="en-IN" sz="1400" b="1">
                          <a:latin typeface="Trebuchet MS" panose="020B0603020202020204" pitchFamily="34" charset="0"/>
                        </a:rPr>
                        <a:t>ETL Processes</a:t>
                      </a:r>
                    </a:p>
                  </a:txBody>
                  <a:tcPr marL="41441" marR="41441" marT="20721" marB="20721" anchor="ctr"/>
                </a:tc>
                <a:tc>
                  <a:txBody>
                    <a:bodyPr/>
                    <a:lstStyle/>
                    <a:p>
                      <a:r>
                        <a:rPr lang="en-GB" sz="1400" b="1">
                          <a:latin typeface="Trebuchet MS" panose="020B0603020202020204" pitchFamily="34" charset="0"/>
                        </a:rPr>
                        <a:t>Performing extract, transform, load processes efficiently with source and sink connectors.</a:t>
                      </a:r>
                    </a:p>
                  </a:txBody>
                  <a:tcPr marL="41441" marR="41441" marT="20721" marB="20721" anchor="ctr"/>
                </a:tc>
                <a:tc>
                  <a:txBody>
                    <a:bodyPr/>
                    <a:lstStyle/>
                    <a:p>
                      <a:r>
                        <a:rPr lang="en-IN" sz="1400" b="1">
                          <a:latin typeface="Trebuchet MS" panose="020B0603020202020204" pitchFamily="34" charset="0"/>
                        </a:rPr>
                        <a:t>Simple message processing without complex transformations.</a:t>
                      </a:r>
                    </a:p>
                  </a:txBody>
                  <a:tcPr marL="41441" marR="41441" marT="20721" marB="20721" anchor="ctr"/>
                </a:tc>
                <a:tc>
                  <a:txBody>
                    <a:bodyPr/>
                    <a:lstStyle/>
                    <a:p>
                      <a:r>
                        <a:rPr lang="en-GB" sz="1400" b="1">
                          <a:latin typeface="Trebuchet MS" panose="020B0603020202020204" pitchFamily="34" charset="0"/>
                        </a:rPr>
                        <a:t>Continuous processing of data for complex event processing.</a:t>
                      </a:r>
                    </a:p>
                  </a:txBody>
                  <a:tcPr marL="41441" marR="41441" marT="20721" marB="20721" anchor="ctr"/>
                </a:tc>
                <a:extLst>
                  <a:ext uri="{0D108BD9-81ED-4DB2-BD59-A6C34878D82A}">
                    <a16:rowId xmlns:a16="http://schemas.microsoft.com/office/drawing/2014/main" val="2214574818"/>
                  </a:ext>
                </a:extLst>
              </a:tr>
              <a:tr h="534358">
                <a:tc>
                  <a:txBody>
                    <a:bodyPr/>
                    <a:lstStyle/>
                    <a:p>
                      <a:r>
                        <a:rPr lang="en-IN" sz="1400" b="1">
                          <a:latin typeface="Trebuchet MS" panose="020B0603020202020204" pitchFamily="34" charset="0"/>
                        </a:rPr>
                        <a:t>Microservices Communication</a:t>
                      </a:r>
                    </a:p>
                  </a:txBody>
                  <a:tcPr marL="41441" marR="41441" marT="20721" marB="20721" anchor="ctr"/>
                </a:tc>
                <a:tc>
                  <a:txBody>
                    <a:bodyPr/>
                    <a:lstStyle/>
                    <a:p>
                      <a:r>
                        <a:rPr lang="en-GB" sz="1400" b="1">
                          <a:latin typeface="Trebuchet MS" panose="020B0603020202020204" pitchFamily="34" charset="0"/>
                        </a:rPr>
                        <a:t>Connecting microservices using a shared Kafka topic for seamless data flow.</a:t>
                      </a:r>
                    </a:p>
                  </a:txBody>
                  <a:tcPr marL="41441" marR="41441" marT="20721" marB="20721" anchor="ctr"/>
                </a:tc>
                <a:tc>
                  <a:txBody>
                    <a:bodyPr/>
                    <a:lstStyle/>
                    <a:p>
                      <a:r>
                        <a:rPr lang="en-IN" sz="1400" b="1" dirty="0">
                          <a:latin typeface="Trebuchet MS" panose="020B0603020202020204" pitchFamily="34" charset="0"/>
                        </a:rPr>
                        <a:t>Implementing simple producer/consumer patterns for service communication.</a:t>
                      </a:r>
                    </a:p>
                  </a:txBody>
                  <a:tcPr marL="41441" marR="41441" marT="20721" marB="20721" anchor="ctr"/>
                </a:tc>
                <a:tc>
                  <a:txBody>
                    <a:bodyPr/>
                    <a:lstStyle/>
                    <a:p>
                      <a:r>
                        <a:rPr lang="en-GB" sz="1400" b="1">
                          <a:latin typeface="Trebuchet MS" panose="020B0603020202020204" pitchFamily="34" charset="0"/>
                        </a:rPr>
                        <a:t>Aggregating or joining data from different microservices in real-time.</a:t>
                      </a:r>
                    </a:p>
                  </a:txBody>
                  <a:tcPr marL="41441" marR="41441" marT="20721" marB="20721" anchor="ctr"/>
                </a:tc>
                <a:extLst>
                  <a:ext uri="{0D108BD9-81ED-4DB2-BD59-A6C34878D82A}">
                    <a16:rowId xmlns:a16="http://schemas.microsoft.com/office/drawing/2014/main" val="945977241"/>
                  </a:ext>
                </a:extLst>
              </a:tr>
              <a:tr h="534358">
                <a:tc>
                  <a:txBody>
                    <a:bodyPr/>
                    <a:lstStyle/>
                    <a:p>
                      <a:r>
                        <a:rPr lang="en-IN" sz="1400" b="1">
                          <a:latin typeface="Trebuchet MS" panose="020B0603020202020204" pitchFamily="34" charset="0"/>
                        </a:rPr>
                        <a:t>Scalability</a:t>
                      </a:r>
                    </a:p>
                  </a:txBody>
                  <a:tcPr marL="41441" marR="41441" marT="20721" marB="20721" anchor="ctr"/>
                </a:tc>
                <a:tc>
                  <a:txBody>
                    <a:bodyPr/>
                    <a:lstStyle/>
                    <a:p>
                      <a:r>
                        <a:rPr lang="en-GB" sz="1400" b="1">
                          <a:latin typeface="Trebuchet MS" panose="020B0603020202020204" pitchFamily="34" charset="0"/>
                        </a:rPr>
                        <a:t>Easily scaling data ingestion and export with connector tasks.</a:t>
                      </a:r>
                    </a:p>
                  </a:txBody>
                  <a:tcPr marL="41441" marR="41441" marT="20721" marB="20721" anchor="ctr"/>
                </a:tc>
                <a:tc>
                  <a:txBody>
                    <a:bodyPr/>
                    <a:lstStyle/>
                    <a:p>
                      <a:r>
                        <a:rPr lang="en-GB" sz="1400" b="1" dirty="0">
                          <a:latin typeface="Trebuchet MS" panose="020B0603020202020204" pitchFamily="34" charset="0"/>
                        </a:rPr>
                        <a:t>Basic scalability through multiple producers and consumers for load balancing.</a:t>
                      </a:r>
                    </a:p>
                  </a:txBody>
                  <a:tcPr marL="41441" marR="41441" marT="20721" marB="20721" anchor="ctr"/>
                </a:tc>
                <a:tc>
                  <a:txBody>
                    <a:bodyPr/>
                    <a:lstStyle/>
                    <a:p>
                      <a:r>
                        <a:rPr lang="en-GB" sz="1400" b="1">
                          <a:latin typeface="Trebuchet MS" panose="020B0603020202020204" pitchFamily="34" charset="0"/>
                        </a:rPr>
                        <a:t>Scalable processing of large data volumes with distributed stream processing.</a:t>
                      </a:r>
                    </a:p>
                  </a:txBody>
                  <a:tcPr marL="41441" marR="41441" marT="20721" marB="20721" anchor="ctr"/>
                </a:tc>
                <a:extLst>
                  <a:ext uri="{0D108BD9-81ED-4DB2-BD59-A6C34878D82A}">
                    <a16:rowId xmlns:a16="http://schemas.microsoft.com/office/drawing/2014/main" val="433110112"/>
                  </a:ext>
                </a:extLst>
              </a:tr>
              <a:tr h="534358">
                <a:tc>
                  <a:txBody>
                    <a:bodyPr/>
                    <a:lstStyle/>
                    <a:p>
                      <a:r>
                        <a:rPr lang="en-IN" sz="1400" b="1">
                          <a:latin typeface="Trebuchet MS" panose="020B0603020202020204" pitchFamily="34" charset="0"/>
                        </a:rPr>
                        <a:t>Schema Management</a:t>
                      </a:r>
                    </a:p>
                  </a:txBody>
                  <a:tcPr marL="41441" marR="41441" marT="20721" marB="20721" anchor="ctr"/>
                </a:tc>
                <a:tc>
                  <a:txBody>
                    <a:bodyPr/>
                    <a:lstStyle/>
                    <a:p>
                      <a:r>
                        <a:rPr lang="en-GB" sz="1400" b="1" dirty="0">
                          <a:latin typeface="Trebuchet MS" panose="020B0603020202020204" pitchFamily="34" charset="0"/>
                        </a:rPr>
                        <a:t>Managing data schemas with schema registry integrations for data integrity.</a:t>
                      </a:r>
                    </a:p>
                  </a:txBody>
                  <a:tcPr marL="41441" marR="41441" marT="20721" marB="20721" anchor="ctr"/>
                </a:tc>
                <a:tc>
                  <a:txBody>
                    <a:bodyPr/>
                    <a:lstStyle/>
                    <a:p>
                      <a:r>
                        <a:rPr lang="en-GB" sz="1400" b="1">
                          <a:latin typeface="Trebuchet MS" panose="020B0603020202020204" pitchFamily="34" charset="0"/>
                        </a:rPr>
                        <a:t>Basic data formats without schema enforcement.</a:t>
                      </a:r>
                    </a:p>
                  </a:txBody>
                  <a:tcPr marL="41441" marR="41441" marT="20721" marB="20721" anchor="ctr"/>
                </a:tc>
                <a:tc>
                  <a:txBody>
                    <a:bodyPr/>
                    <a:lstStyle/>
                    <a:p>
                      <a:r>
                        <a:rPr lang="en-GB" sz="1400" b="1" dirty="0">
                          <a:latin typeface="Trebuchet MS" panose="020B0603020202020204" pitchFamily="34" charset="0"/>
                        </a:rPr>
                        <a:t>Enforcing data schema and transformations while processing streams.</a:t>
                      </a:r>
                    </a:p>
                  </a:txBody>
                  <a:tcPr marL="41441" marR="41441" marT="20721" marB="20721" anchor="ctr"/>
                </a:tc>
                <a:extLst>
                  <a:ext uri="{0D108BD9-81ED-4DB2-BD59-A6C34878D82A}">
                    <a16:rowId xmlns:a16="http://schemas.microsoft.com/office/drawing/2014/main" val="820412766"/>
                  </a:ext>
                </a:extLst>
              </a:tr>
            </a:tbl>
          </a:graphicData>
        </a:graphic>
      </p:graphicFrame>
      <p:sp>
        <p:nvSpPr>
          <p:cNvPr id="6" name="TextBox 5">
            <a:extLst>
              <a:ext uri="{FF2B5EF4-FFF2-40B4-BE49-F238E27FC236}">
                <a16:creationId xmlns:a16="http://schemas.microsoft.com/office/drawing/2014/main" id="{EDDB95B3-49D5-904C-F9B8-9DA4FC5A71FA}"/>
              </a:ext>
            </a:extLst>
          </p:cNvPr>
          <p:cNvSpPr txBox="1"/>
          <p:nvPr/>
        </p:nvSpPr>
        <p:spPr>
          <a:xfrm>
            <a:off x="2929127" y="445344"/>
            <a:ext cx="6096000" cy="369332"/>
          </a:xfrm>
          <a:prstGeom prst="rect">
            <a:avLst/>
          </a:prstGeom>
          <a:noFill/>
        </p:spPr>
        <p:txBody>
          <a:bodyPr wrap="square">
            <a:spAutoFit/>
          </a:bodyPr>
          <a:lstStyle/>
          <a:p>
            <a:pPr algn="ctr"/>
            <a:r>
              <a:rPr lang="en-GB" b="1" dirty="0">
                <a:solidFill>
                  <a:srgbClr val="7030A0"/>
                </a:solidFill>
                <a:latin typeface="Trebuchet MS" panose="020B0603020202020204" pitchFamily="34" charset="0"/>
              </a:rPr>
              <a:t>Kafka Connect, Basic &amp; Streams</a:t>
            </a:r>
            <a:endParaRPr lang="en-GB" sz="1800" b="1" dirty="0">
              <a:solidFill>
                <a:srgbClr val="7030A0"/>
              </a:solidFill>
              <a:latin typeface="Trebuchet MS" panose="020B0603020202020204" pitchFamily="34" charset="0"/>
            </a:endParaRPr>
          </a:p>
        </p:txBody>
      </p:sp>
    </p:spTree>
    <p:extLst>
      <p:ext uri="{BB962C8B-B14F-4D97-AF65-F5344CB8AC3E}">
        <p14:creationId xmlns:p14="http://schemas.microsoft.com/office/powerpoint/2010/main" val="426435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32F6D-E0B2-53A3-7ACE-FC70CA232F43}"/>
            </a:ext>
          </a:extLst>
        </p:cNvPr>
        <p:cNvGrpSpPr/>
        <p:nvPr/>
      </p:nvGrpSpPr>
      <p:grpSpPr>
        <a:xfrm>
          <a:off x="0" y="0"/>
          <a:ext cx="0" cy="0"/>
          <a:chOff x="0" y="0"/>
          <a:chExt cx="0" cy="0"/>
        </a:xfrm>
      </p:grpSpPr>
      <p:graphicFrame>
        <p:nvGraphicFramePr>
          <p:cNvPr id="25" name="Table 24">
            <a:extLst>
              <a:ext uri="{FF2B5EF4-FFF2-40B4-BE49-F238E27FC236}">
                <a16:creationId xmlns:a16="http://schemas.microsoft.com/office/drawing/2014/main" id="{59772CDB-B048-E9A7-04B1-B88E8515B81B}"/>
              </a:ext>
            </a:extLst>
          </p:cNvPr>
          <p:cNvGraphicFramePr>
            <a:graphicFrameLocks noGrp="1"/>
          </p:cNvGraphicFramePr>
          <p:nvPr>
            <p:extLst>
              <p:ext uri="{D42A27DB-BD31-4B8C-83A1-F6EECF244321}">
                <p14:modId xmlns:p14="http://schemas.microsoft.com/office/powerpoint/2010/main" val="2680324524"/>
              </p:ext>
            </p:extLst>
          </p:nvPr>
        </p:nvGraphicFramePr>
        <p:xfrm>
          <a:off x="274320" y="826516"/>
          <a:ext cx="11430000" cy="5765800"/>
        </p:xfrm>
        <a:graphic>
          <a:graphicData uri="http://schemas.openxmlformats.org/drawingml/2006/table">
            <a:tbl>
              <a:tblPr firstRow="1" bandRow="1">
                <a:tableStyleId>{5C22544A-7EE6-4342-B048-85BDC9FD1C3A}</a:tableStyleId>
              </a:tblPr>
              <a:tblGrid>
                <a:gridCol w="1335024">
                  <a:extLst>
                    <a:ext uri="{9D8B030D-6E8A-4147-A177-3AD203B41FA5}">
                      <a16:colId xmlns:a16="http://schemas.microsoft.com/office/drawing/2014/main" val="1298622957"/>
                    </a:ext>
                  </a:extLst>
                </a:gridCol>
                <a:gridCol w="10094976">
                  <a:extLst>
                    <a:ext uri="{9D8B030D-6E8A-4147-A177-3AD203B41FA5}">
                      <a16:colId xmlns:a16="http://schemas.microsoft.com/office/drawing/2014/main" val="1438707746"/>
                    </a:ext>
                  </a:extLst>
                </a:gridCol>
              </a:tblGrid>
              <a:tr h="370840">
                <a:tc>
                  <a:txBody>
                    <a:bodyPr/>
                    <a:lstStyle/>
                    <a:p>
                      <a:pPr algn="just"/>
                      <a:r>
                        <a:rPr lang="en-IN" sz="1400" dirty="0">
                          <a:latin typeface="Trebuchet MS" panose="020B0603020202020204" pitchFamily="34" charset="0"/>
                        </a:rPr>
                        <a:t>Component</a:t>
                      </a:r>
                    </a:p>
                  </a:txBody>
                  <a:tcPr/>
                </a:tc>
                <a:tc>
                  <a:txBody>
                    <a:bodyPr/>
                    <a:lstStyle/>
                    <a:p>
                      <a:pPr algn="just"/>
                      <a:r>
                        <a:rPr lang="en-IN" sz="1400" dirty="0">
                          <a:latin typeface="Trebuchet MS" panose="020B0603020202020204" pitchFamily="34" charset="0"/>
                        </a:rPr>
                        <a:t>Description</a:t>
                      </a:r>
                    </a:p>
                  </a:txBody>
                  <a:tcPr/>
                </a:tc>
                <a:extLst>
                  <a:ext uri="{0D108BD9-81ED-4DB2-BD59-A6C34878D82A}">
                    <a16:rowId xmlns:a16="http://schemas.microsoft.com/office/drawing/2014/main" val="2179241224"/>
                  </a:ext>
                </a:extLst>
              </a:tr>
              <a:tr h="370840">
                <a:tc>
                  <a:txBody>
                    <a:bodyPr/>
                    <a:lstStyle/>
                    <a:p>
                      <a:pPr algn="just"/>
                      <a:r>
                        <a:rPr lang="en-IN" sz="1400" dirty="0">
                          <a:latin typeface="Trebuchet MS" panose="020B0603020202020204" pitchFamily="34" charset="0"/>
                        </a:rPr>
                        <a:t>Kafka Broker</a:t>
                      </a:r>
                    </a:p>
                  </a:txBody>
                  <a:tcPr/>
                </a:tc>
                <a:tc>
                  <a:txBody>
                    <a:bodyPr/>
                    <a:lstStyle/>
                    <a:p>
                      <a:pPr algn="just"/>
                      <a:r>
                        <a:rPr lang="en-GB" sz="1400" dirty="0">
                          <a:latin typeface="Trebuchet MS" panose="020B0603020202020204" pitchFamily="34" charset="0"/>
                        </a:rPr>
                        <a:t>A Kafka broker is a server that stores and serves messages. It manages the storage of messages in topics and handles requests from producers and consumers. Multiple brokers form a Kafka cluster, which can scale horizontally.</a:t>
                      </a:r>
                      <a:endParaRPr lang="en-IN" sz="1400" dirty="0">
                        <a:latin typeface="Trebuchet MS" panose="020B0603020202020204" pitchFamily="34" charset="0"/>
                      </a:endParaRPr>
                    </a:p>
                  </a:txBody>
                  <a:tcPr/>
                </a:tc>
                <a:extLst>
                  <a:ext uri="{0D108BD9-81ED-4DB2-BD59-A6C34878D82A}">
                    <a16:rowId xmlns:a16="http://schemas.microsoft.com/office/drawing/2014/main" val="2360093748"/>
                  </a:ext>
                </a:extLst>
              </a:tr>
              <a:tr h="370840">
                <a:tc>
                  <a:txBody>
                    <a:bodyPr/>
                    <a:lstStyle/>
                    <a:p>
                      <a:pPr algn="just"/>
                      <a:r>
                        <a:rPr lang="en-IN" sz="1400" dirty="0">
                          <a:latin typeface="Trebuchet MS" panose="020B0603020202020204" pitchFamily="34" charset="0"/>
                        </a:rPr>
                        <a:t>Topics</a:t>
                      </a:r>
                    </a:p>
                  </a:txBody>
                  <a:tcPr/>
                </a:tc>
                <a:tc>
                  <a:txBody>
                    <a:bodyPr/>
                    <a:lstStyle/>
                    <a:p>
                      <a:pPr algn="just"/>
                      <a:r>
                        <a:rPr lang="en-GB" sz="1400" dirty="0">
                          <a:latin typeface="Trebuchet MS" panose="020B0603020202020204" pitchFamily="34" charset="0"/>
                        </a:rPr>
                        <a:t>A topic is a category or feed name to which records are published. Each topic is partitioned, allowing parallel processing and scalability. Messages in a topic are ordered and immutable.</a:t>
                      </a:r>
                      <a:endParaRPr lang="en-IN" sz="1400" dirty="0">
                        <a:latin typeface="Trebuchet MS" panose="020B0603020202020204" pitchFamily="34" charset="0"/>
                      </a:endParaRPr>
                    </a:p>
                  </a:txBody>
                  <a:tcPr/>
                </a:tc>
                <a:extLst>
                  <a:ext uri="{0D108BD9-81ED-4DB2-BD59-A6C34878D82A}">
                    <a16:rowId xmlns:a16="http://schemas.microsoft.com/office/drawing/2014/main" val="1056384571"/>
                  </a:ext>
                </a:extLst>
              </a:tr>
              <a:tr h="370840">
                <a:tc>
                  <a:txBody>
                    <a:bodyPr/>
                    <a:lstStyle/>
                    <a:p>
                      <a:pPr algn="just"/>
                      <a:r>
                        <a:rPr lang="en-IN" sz="1400" dirty="0">
                          <a:latin typeface="Trebuchet MS" panose="020B0603020202020204" pitchFamily="34" charset="0"/>
                        </a:rPr>
                        <a:t>Producers</a:t>
                      </a:r>
                    </a:p>
                  </a:txBody>
                  <a:tcPr/>
                </a:tc>
                <a:tc>
                  <a:txBody>
                    <a:bodyPr/>
                    <a:lstStyle/>
                    <a:p>
                      <a:pPr algn="just"/>
                      <a:r>
                        <a:rPr lang="en-GB" sz="1400" dirty="0">
                          <a:latin typeface="Trebuchet MS" panose="020B0603020202020204" pitchFamily="34" charset="0"/>
                        </a:rPr>
                        <a:t>Producers are applications that publish messages to Kafka topics. They send data to Kafka brokers, which can handle the partitioning of the messages. Producers can choose which partition to send their messages to based on various strategies.</a:t>
                      </a:r>
                      <a:endParaRPr lang="en-IN" sz="1400" dirty="0">
                        <a:latin typeface="Trebuchet MS" panose="020B0603020202020204" pitchFamily="34" charset="0"/>
                      </a:endParaRPr>
                    </a:p>
                  </a:txBody>
                  <a:tcPr/>
                </a:tc>
                <a:extLst>
                  <a:ext uri="{0D108BD9-81ED-4DB2-BD59-A6C34878D82A}">
                    <a16:rowId xmlns:a16="http://schemas.microsoft.com/office/drawing/2014/main" val="3871594577"/>
                  </a:ext>
                </a:extLst>
              </a:tr>
              <a:tr h="370840">
                <a:tc>
                  <a:txBody>
                    <a:bodyPr/>
                    <a:lstStyle/>
                    <a:p>
                      <a:pPr algn="just"/>
                      <a:r>
                        <a:rPr lang="en-IN" sz="1400" dirty="0">
                          <a:latin typeface="Trebuchet MS" panose="020B0603020202020204" pitchFamily="34" charset="0"/>
                        </a:rPr>
                        <a:t>Consumers</a:t>
                      </a:r>
                    </a:p>
                  </a:txBody>
                  <a:tcPr/>
                </a:tc>
                <a:tc>
                  <a:txBody>
                    <a:bodyPr/>
                    <a:lstStyle/>
                    <a:p>
                      <a:pPr algn="just"/>
                      <a:r>
                        <a:rPr lang="en-GB" sz="1400" dirty="0">
                          <a:latin typeface="Trebuchet MS" panose="020B0603020202020204" pitchFamily="34" charset="0"/>
                        </a:rPr>
                        <a:t>Consumers are applications that subscribe to topics and read messages. They can be part of a consumer group, allowing for load balancing and fault tolerance, as each message is processed by only one consumer within the group.</a:t>
                      </a:r>
                      <a:endParaRPr lang="en-IN" sz="1400" dirty="0">
                        <a:latin typeface="Trebuchet MS" panose="020B0603020202020204" pitchFamily="34" charset="0"/>
                      </a:endParaRPr>
                    </a:p>
                  </a:txBody>
                  <a:tcPr/>
                </a:tc>
                <a:extLst>
                  <a:ext uri="{0D108BD9-81ED-4DB2-BD59-A6C34878D82A}">
                    <a16:rowId xmlns:a16="http://schemas.microsoft.com/office/drawing/2014/main" val="1851131822"/>
                  </a:ext>
                </a:extLst>
              </a:tr>
              <a:tr h="370840">
                <a:tc>
                  <a:txBody>
                    <a:bodyPr/>
                    <a:lstStyle/>
                    <a:p>
                      <a:pPr algn="just"/>
                      <a:r>
                        <a:rPr lang="en-IN" sz="1400" dirty="0">
                          <a:latin typeface="Trebuchet MS" panose="020B0603020202020204" pitchFamily="34" charset="0"/>
                        </a:rPr>
                        <a:t>Consumer Groups</a:t>
                      </a:r>
                    </a:p>
                  </a:txBody>
                  <a:tcPr/>
                </a:tc>
                <a:tc>
                  <a:txBody>
                    <a:bodyPr/>
                    <a:lstStyle/>
                    <a:p>
                      <a:pPr algn="just"/>
                      <a:r>
                        <a:rPr lang="en-GB" sz="1400" dirty="0">
                          <a:latin typeface="Trebuchet MS" panose="020B0603020202020204" pitchFamily="34" charset="0"/>
                        </a:rPr>
                        <a:t>A consumer group consists of multiple consumers working together to consume messages from one or more topics. Kafka ensures that each partition of a topic is consumed by only one consumer in a group, enabling scalability and redundancy.</a:t>
                      </a:r>
                      <a:endParaRPr lang="en-IN" sz="1400" dirty="0">
                        <a:latin typeface="Trebuchet MS" panose="020B0603020202020204" pitchFamily="34" charset="0"/>
                      </a:endParaRPr>
                    </a:p>
                  </a:txBody>
                  <a:tcPr/>
                </a:tc>
                <a:extLst>
                  <a:ext uri="{0D108BD9-81ED-4DB2-BD59-A6C34878D82A}">
                    <a16:rowId xmlns:a16="http://schemas.microsoft.com/office/drawing/2014/main" val="2868584347"/>
                  </a:ext>
                </a:extLst>
              </a:tr>
              <a:tr h="370840">
                <a:tc>
                  <a:txBody>
                    <a:bodyPr/>
                    <a:lstStyle/>
                    <a:p>
                      <a:pPr algn="just"/>
                      <a:r>
                        <a:rPr lang="en-IN" sz="1400" dirty="0">
                          <a:latin typeface="Trebuchet MS" panose="020B0603020202020204" pitchFamily="34" charset="0"/>
                        </a:rPr>
                        <a:t>Partitions</a:t>
                      </a:r>
                    </a:p>
                  </a:txBody>
                  <a:tcPr/>
                </a:tc>
                <a:tc>
                  <a:txBody>
                    <a:bodyPr/>
                    <a:lstStyle/>
                    <a:p>
                      <a:pPr algn="just"/>
                      <a:r>
                        <a:rPr lang="en-GB" sz="1400" dirty="0">
                          <a:latin typeface="Trebuchet MS" panose="020B0603020202020204" pitchFamily="34" charset="0"/>
                        </a:rPr>
                        <a:t>Topics are divided into partitions, which are the basic unit of parallelism in Kafka. Each partition is an ordered, immutable sequence of records that allows consumers to read messages independently.</a:t>
                      </a:r>
                      <a:endParaRPr lang="en-IN" sz="1400" dirty="0">
                        <a:latin typeface="Trebuchet MS" panose="020B0603020202020204" pitchFamily="34" charset="0"/>
                      </a:endParaRPr>
                    </a:p>
                  </a:txBody>
                  <a:tcPr/>
                </a:tc>
                <a:extLst>
                  <a:ext uri="{0D108BD9-81ED-4DB2-BD59-A6C34878D82A}">
                    <a16:rowId xmlns:a16="http://schemas.microsoft.com/office/drawing/2014/main" val="1349869263"/>
                  </a:ext>
                </a:extLst>
              </a:tr>
              <a:tr h="370840">
                <a:tc>
                  <a:txBody>
                    <a:bodyPr/>
                    <a:lstStyle/>
                    <a:p>
                      <a:pPr algn="just"/>
                      <a:r>
                        <a:rPr lang="en-IN" sz="1400" dirty="0">
                          <a:latin typeface="Trebuchet MS" panose="020B0603020202020204" pitchFamily="34" charset="0"/>
                        </a:rPr>
                        <a:t>ZooKeeper</a:t>
                      </a:r>
                    </a:p>
                  </a:txBody>
                  <a:tcPr/>
                </a:tc>
                <a:tc>
                  <a:txBody>
                    <a:bodyPr/>
                    <a:lstStyle/>
                    <a:p>
                      <a:pPr algn="just"/>
                      <a:r>
                        <a:rPr lang="en-GB" sz="1400" dirty="0">
                          <a:latin typeface="Trebuchet MS" panose="020B0603020202020204" pitchFamily="34" charset="0"/>
                        </a:rPr>
                        <a:t>ZooKeeper is an external service used to manage and coordinate the Kafka brokers. It maintains metadata about topics, brokers, and consumer groups and handles leader election for partitions. (Note: As of Kafka 2.8.0, there is an option to run Kafka without ZooKeeper.)</a:t>
                      </a:r>
                      <a:endParaRPr lang="en-IN" sz="1400" dirty="0">
                        <a:latin typeface="Trebuchet MS" panose="020B0603020202020204" pitchFamily="34" charset="0"/>
                      </a:endParaRPr>
                    </a:p>
                  </a:txBody>
                  <a:tcPr/>
                </a:tc>
                <a:extLst>
                  <a:ext uri="{0D108BD9-81ED-4DB2-BD59-A6C34878D82A}">
                    <a16:rowId xmlns:a16="http://schemas.microsoft.com/office/drawing/2014/main" val="277815747"/>
                  </a:ext>
                </a:extLst>
              </a:tr>
              <a:tr h="370840">
                <a:tc>
                  <a:txBody>
                    <a:bodyPr/>
                    <a:lstStyle/>
                    <a:p>
                      <a:pPr algn="just"/>
                      <a:r>
                        <a:rPr lang="en-IN" sz="1400" dirty="0">
                          <a:latin typeface="Trebuchet MS" panose="020B0603020202020204" pitchFamily="34" charset="0"/>
                        </a:rPr>
                        <a:t>Kafka Connect</a:t>
                      </a:r>
                    </a:p>
                  </a:txBody>
                  <a:tcPr/>
                </a:tc>
                <a:tc>
                  <a:txBody>
                    <a:bodyPr/>
                    <a:lstStyle/>
                    <a:p>
                      <a:pPr algn="just"/>
                      <a:r>
                        <a:rPr lang="en-GB" sz="1400" dirty="0">
                          <a:latin typeface="Trebuchet MS" panose="020B0603020202020204" pitchFamily="34" charset="0"/>
                        </a:rPr>
                        <a:t>Kafka Connect is a tool for scalable and reliable data import and export between Kafka and other systems, such as databases, key-value stores, and file systems. It uses connectors to facilitate data movement.</a:t>
                      </a:r>
                      <a:endParaRPr lang="en-IN" sz="1400" dirty="0">
                        <a:latin typeface="Trebuchet MS" panose="020B0603020202020204" pitchFamily="34" charset="0"/>
                      </a:endParaRPr>
                    </a:p>
                  </a:txBody>
                  <a:tcPr/>
                </a:tc>
                <a:extLst>
                  <a:ext uri="{0D108BD9-81ED-4DB2-BD59-A6C34878D82A}">
                    <a16:rowId xmlns:a16="http://schemas.microsoft.com/office/drawing/2014/main" val="1177240672"/>
                  </a:ext>
                </a:extLst>
              </a:tr>
              <a:tr h="370840">
                <a:tc>
                  <a:txBody>
                    <a:bodyPr/>
                    <a:lstStyle/>
                    <a:p>
                      <a:pPr algn="just"/>
                      <a:r>
                        <a:rPr lang="en-IN" sz="1400" dirty="0">
                          <a:latin typeface="Trebuchet MS" panose="020B0603020202020204" pitchFamily="34" charset="0"/>
                        </a:rPr>
                        <a:t>Kafka Streams</a:t>
                      </a:r>
                    </a:p>
                  </a:txBody>
                  <a:tcPr/>
                </a:tc>
                <a:tc>
                  <a:txBody>
                    <a:bodyPr/>
                    <a:lstStyle/>
                    <a:p>
                      <a:pPr algn="just"/>
                      <a:r>
                        <a:rPr lang="en-GB" sz="1400" dirty="0">
                          <a:latin typeface="Trebuchet MS" panose="020B0603020202020204" pitchFamily="34" charset="0"/>
                        </a:rPr>
                        <a:t>Kafka Streams is a client library for building applications and microservices that process and analyse data stored in Kafka. It enables stream processing with features like windowing, aggregation, and joining.</a:t>
                      </a:r>
                      <a:endParaRPr lang="en-IN" sz="1400" dirty="0">
                        <a:latin typeface="Trebuchet MS" panose="020B0603020202020204" pitchFamily="34" charset="0"/>
                      </a:endParaRPr>
                    </a:p>
                  </a:txBody>
                  <a:tcPr/>
                </a:tc>
                <a:extLst>
                  <a:ext uri="{0D108BD9-81ED-4DB2-BD59-A6C34878D82A}">
                    <a16:rowId xmlns:a16="http://schemas.microsoft.com/office/drawing/2014/main" val="2211355164"/>
                  </a:ext>
                </a:extLst>
              </a:tr>
              <a:tr h="370840">
                <a:tc>
                  <a:txBody>
                    <a:bodyPr/>
                    <a:lstStyle/>
                    <a:p>
                      <a:pPr algn="just"/>
                      <a:r>
                        <a:rPr lang="en-IN" sz="1400" dirty="0">
                          <a:latin typeface="Trebuchet MS" panose="020B0603020202020204" pitchFamily="34" charset="0"/>
                        </a:rPr>
                        <a:t>Schema Registry</a:t>
                      </a:r>
                    </a:p>
                  </a:txBody>
                  <a:tcPr/>
                </a:tc>
                <a:tc>
                  <a:txBody>
                    <a:bodyPr/>
                    <a:lstStyle/>
                    <a:p>
                      <a:pPr algn="just"/>
                      <a:r>
                        <a:rPr lang="en-GB" sz="1400" dirty="0">
                          <a:latin typeface="Trebuchet MS" panose="020B0603020202020204" pitchFamily="34" charset="0"/>
                        </a:rPr>
                        <a:t>The Schema Registry manages schemas for data in Kafka topics, ensuring that producers and consumers agree on the data structure. It supports versioning and validation of schemas, helping to maintain data consistency.</a:t>
                      </a:r>
                      <a:endParaRPr lang="en-IN" sz="1400" dirty="0">
                        <a:latin typeface="Trebuchet MS" panose="020B0603020202020204" pitchFamily="34" charset="0"/>
                      </a:endParaRPr>
                    </a:p>
                  </a:txBody>
                  <a:tcPr/>
                </a:tc>
                <a:extLst>
                  <a:ext uri="{0D108BD9-81ED-4DB2-BD59-A6C34878D82A}">
                    <a16:rowId xmlns:a16="http://schemas.microsoft.com/office/drawing/2014/main" val="195934340"/>
                  </a:ext>
                </a:extLst>
              </a:tr>
            </a:tbl>
          </a:graphicData>
        </a:graphic>
      </p:graphicFrame>
      <p:sp>
        <p:nvSpPr>
          <p:cNvPr id="26" name="TextBox 25">
            <a:extLst>
              <a:ext uri="{FF2B5EF4-FFF2-40B4-BE49-F238E27FC236}">
                <a16:creationId xmlns:a16="http://schemas.microsoft.com/office/drawing/2014/main" id="{EE8B2F7C-0A1A-870C-D3B8-EBCAED2E718E}"/>
              </a:ext>
            </a:extLst>
          </p:cNvPr>
          <p:cNvSpPr txBox="1"/>
          <p:nvPr/>
        </p:nvSpPr>
        <p:spPr>
          <a:xfrm>
            <a:off x="3048000" y="265684"/>
            <a:ext cx="6096000" cy="369332"/>
          </a:xfrm>
          <a:prstGeom prst="rect">
            <a:avLst/>
          </a:prstGeom>
          <a:noFill/>
        </p:spPr>
        <p:txBody>
          <a:bodyPr wrap="square">
            <a:spAutoFit/>
          </a:bodyPr>
          <a:lstStyle/>
          <a:p>
            <a:pPr algn="ctr"/>
            <a:r>
              <a:rPr lang="en-GB" b="1" dirty="0">
                <a:solidFill>
                  <a:srgbClr val="7030A0"/>
                </a:solidFill>
                <a:latin typeface="Trebuchet MS" panose="020B0603020202020204" pitchFamily="34" charset="0"/>
              </a:rPr>
              <a:t>Kafka Ecosystem</a:t>
            </a:r>
            <a:endParaRPr lang="en-GB" sz="1800" b="1" dirty="0">
              <a:solidFill>
                <a:srgbClr val="7030A0"/>
              </a:solidFill>
              <a:latin typeface="Trebuchet MS" panose="020B0603020202020204" pitchFamily="34" charset="0"/>
            </a:endParaRPr>
          </a:p>
        </p:txBody>
      </p:sp>
    </p:spTree>
    <p:extLst>
      <p:ext uri="{BB962C8B-B14F-4D97-AF65-F5344CB8AC3E}">
        <p14:creationId xmlns:p14="http://schemas.microsoft.com/office/powerpoint/2010/main" val="1729297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5B6C6C-5284-E5AB-A764-5001DB21252A}"/>
              </a:ext>
            </a:extLst>
          </p:cNvPr>
          <p:cNvSpPr txBox="1"/>
          <p:nvPr/>
        </p:nvSpPr>
        <p:spPr>
          <a:xfrm>
            <a:off x="404622" y="418374"/>
            <a:ext cx="11418570" cy="3693319"/>
          </a:xfrm>
          <a:prstGeom prst="rect">
            <a:avLst/>
          </a:prstGeom>
          <a:noFill/>
        </p:spPr>
        <p:txBody>
          <a:bodyPr wrap="square">
            <a:spAutoFit/>
          </a:bodyPr>
          <a:lstStyle/>
          <a:p>
            <a:pPr algn="ctr"/>
            <a:r>
              <a:rPr lang="en-GB" b="1" dirty="0">
                <a:solidFill>
                  <a:srgbClr val="FF0000"/>
                </a:solidFill>
              </a:rPr>
              <a:t>Deserialization</a:t>
            </a:r>
          </a:p>
          <a:p>
            <a:pPr algn="just"/>
            <a:endParaRPr lang="en-GB" b="1" dirty="0"/>
          </a:p>
          <a:p>
            <a:pPr algn="just"/>
            <a:r>
              <a:rPr lang="en-GB" b="1" dirty="0"/>
              <a:t>Deserialization</a:t>
            </a:r>
            <a:r>
              <a:rPr lang="en-GB" dirty="0"/>
              <a:t> is the reverse process of serialization. It converts the sequence of bytes received from Kafka into the original data object (e.g., a string, integer, or complex object).</a:t>
            </a:r>
          </a:p>
          <a:p>
            <a:pPr algn="just"/>
            <a:endParaRPr lang="en-GB" b="1" dirty="0"/>
          </a:p>
          <a:p>
            <a:pPr algn="just"/>
            <a:r>
              <a:rPr lang="en-GB" b="1" dirty="0"/>
              <a:t>Consumer Side</a:t>
            </a:r>
            <a:r>
              <a:rPr lang="en-GB" dirty="0"/>
              <a:t>: When a Kafka consumer reads messages from a topic, it receives the message in a byte stream format. The consumer needs to </a:t>
            </a:r>
            <a:r>
              <a:rPr lang="en-GB" b="1" dirty="0"/>
              <a:t>deserialize</a:t>
            </a:r>
            <a:r>
              <a:rPr lang="en-GB" dirty="0"/>
              <a:t> both the key and the value of the message to convert them back into a format that can be used by the application (e.g., strings, integers, or JSON objects).</a:t>
            </a:r>
          </a:p>
          <a:p>
            <a:pPr algn="just"/>
            <a:endParaRPr lang="en-GB" dirty="0"/>
          </a:p>
          <a:p>
            <a:pPr algn="just"/>
            <a:r>
              <a:rPr lang="en-GB" dirty="0"/>
              <a:t>In Kafka, you specify a </a:t>
            </a:r>
            <a:r>
              <a:rPr lang="en-GB" b="1" dirty="0" err="1"/>
              <a:t>deserializer</a:t>
            </a:r>
            <a:r>
              <a:rPr lang="en-GB" dirty="0"/>
              <a:t> for both the key and value. For example:</a:t>
            </a:r>
          </a:p>
          <a:p>
            <a:pPr marL="285750" indent="-285750" algn="just">
              <a:buFont typeface="Arial" panose="020B0604020202020204" pitchFamily="34" charset="0"/>
              <a:buChar char="•"/>
            </a:pPr>
            <a:r>
              <a:rPr lang="en-GB" dirty="0" err="1"/>
              <a:t>StringDeserializer</a:t>
            </a:r>
            <a:r>
              <a:rPr lang="en-GB" dirty="0"/>
              <a:t>: Converts a byte array back into a string.</a:t>
            </a:r>
          </a:p>
          <a:p>
            <a:pPr marL="285750" indent="-285750" algn="just">
              <a:buFont typeface="Arial" panose="020B0604020202020204" pitchFamily="34" charset="0"/>
              <a:buChar char="•"/>
            </a:pPr>
            <a:r>
              <a:rPr lang="en-GB" dirty="0" err="1"/>
              <a:t>IntegerDeserializer</a:t>
            </a:r>
            <a:r>
              <a:rPr lang="en-GB" dirty="0"/>
              <a:t>: Converts a byte array back into an integer.</a:t>
            </a:r>
          </a:p>
          <a:p>
            <a:pPr marL="285750" indent="-285750" algn="just">
              <a:buFont typeface="Arial" panose="020B0604020202020204" pitchFamily="34" charset="0"/>
              <a:buChar char="•"/>
            </a:pPr>
            <a:r>
              <a:rPr lang="en-GB" dirty="0"/>
              <a:t>Custom </a:t>
            </a:r>
            <a:r>
              <a:rPr lang="en-GB" dirty="0" err="1"/>
              <a:t>deserializers</a:t>
            </a:r>
            <a:r>
              <a:rPr lang="en-GB" dirty="0"/>
              <a:t> can be implemented to handle complex formats.</a:t>
            </a:r>
          </a:p>
        </p:txBody>
      </p:sp>
      <p:sp>
        <p:nvSpPr>
          <p:cNvPr id="5" name="TextBox 4">
            <a:extLst>
              <a:ext uri="{FF2B5EF4-FFF2-40B4-BE49-F238E27FC236}">
                <a16:creationId xmlns:a16="http://schemas.microsoft.com/office/drawing/2014/main" id="{425F9A8B-82FE-2273-2386-5E7F193DC55F}"/>
              </a:ext>
            </a:extLst>
          </p:cNvPr>
          <p:cNvSpPr txBox="1"/>
          <p:nvPr/>
        </p:nvSpPr>
        <p:spPr>
          <a:xfrm>
            <a:off x="1456182" y="4417213"/>
            <a:ext cx="9854946" cy="646331"/>
          </a:xfrm>
          <a:prstGeom prst="rect">
            <a:avLst/>
          </a:prstGeom>
          <a:noFill/>
        </p:spPr>
        <p:txBody>
          <a:bodyPr wrap="square">
            <a:spAutoFit/>
          </a:bodyPr>
          <a:lstStyle/>
          <a:p>
            <a:r>
              <a:rPr lang="en-IN" b="1" dirty="0" err="1"/>
              <a:t>spring.kafka.consumer.key-deserializer</a:t>
            </a:r>
            <a:r>
              <a:rPr lang="en-IN" b="1" dirty="0"/>
              <a:t>=</a:t>
            </a:r>
            <a:r>
              <a:rPr lang="en-IN" b="1" dirty="0" err="1"/>
              <a:t>org.apache.kafka.common.serialization.StringDeserializer</a:t>
            </a:r>
            <a:endParaRPr lang="en-IN" b="1" dirty="0"/>
          </a:p>
          <a:p>
            <a:r>
              <a:rPr lang="en-IN" b="1" dirty="0" err="1"/>
              <a:t>spring.kafka.consumer.value-deserializer</a:t>
            </a:r>
            <a:r>
              <a:rPr lang="en-IN" b="1" dirty="0"/>
              <a:t>=</a:t>
            </a:r>
            <a:r>
              <a:rPr lang="en-IN" b="1" dirty="0" err="1"/>
              <a:t>org.apache.kafka.common.serialization.StringDeserializer</a:t>
            </a:r>
            <a:endParaRPr lang="en-IN" b="1" dirty="0"/>
          </a:p>
        </p:txBody>
      </p:sp>
    </p:spTree>
    <p:extLst>
      <p:ext uri="{BB962C8B-B14F-4D97-AF65-F5344CB8AC3E}">
        <p14:creationId xmlns:p14="http://schemas.microsoft.com/office/powerpoint/2010/main" val="3853630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9E3E5A-6E79-1124-1605-6466997B39F5}"/>
              </a:ext>
            </a:extLst>
          </p:cNvPr>
          <p:cNvSpPr txBox="1"/>
          <p:nvPr/>
        </p:nvSpPr>
        <p:spPr>
          <a:xfrm>
            <a:off x="240030" y="384477"/>
            <a:ext cx="11747754" cy="2308324"/>
          </a:xfrm>
          <a:prstGeom prst="rect">
            <a:avLst/>
          </a:prstGeom>
          <a:noFill/>
        </p:spPr>
        <p:txBody>
          <a:bodyPr wrap="square">
            <a:spAutoFit/>
          </a:bodyPr>
          <a:lstStyle/>
          <a:p>
            <a:pPr algn="ctr"/>
            <a:r>
              <a:rPr lang="en-GB" sz="1600" b="1" dirty="0">
                <a:solidFill>
                  <a:srgbClr val="FF0000"/>
                </a:solidFill>
                <a:latin typeface="Trebuchet MS" panose="020B0603020202020204" pitchFamily="34" charset="0"/>
              </a:rPr>
              <a:t>Why Serialization and Deserialization Matter</a:t>
            </a:r>
          </a:p>
          <a:p>
            <a:pPr algn="just"/>
            <a:endParaRPr lang="en-GB" sz="1600" b="1" dirty="0">
              <a:latin typeface="Trebuchet MS" panose="020B0603020202020204" pitchFamily="34" charset="0"/>
            </a:endParaRPr>
          </a:p>
          <a:p>
            <a:pPr marL="342900" indent="-342900" algn="just">
              <a:buAutoNum type="arabicPeriod"/>
            </a:pPr>
            <a:r>
              <a:rPr lang="en-GB" sz="1600" b="1" dirty="0">
                <a:latin typeface="Trebuchet MS" panose="020B0603020202020204" pitchFamily="34" charset="0"/>
              </a:rPr>
              <a:t>Efficiency</a:t>
            </a:r>
            <a:r>
              <a:rPr lang="en-GB" sz="1600" dirty="0">
                <a:latin typeface="Trebuchet MS" panose="020B0603020202020204" pitchFamily="34" charset="0"/>
              </a:rPr>
              <a:t>: Kafka works with binary data because it's more efficient to transmit and store bytes than higher-level object formats. Serialization makes this conversion possible.</a:t>
            </a:r>
          </a:p>
          <a:p>
            <a:pPr marL="342900" indent="-342900" algn="just">
              <a:buAutoNum type="arabicPeriod"/>
            </a:pPr>
            <a:r>
              <a:rPr lang="en-GB" sz="1600" b="1" dirty="0">
                <a:latin typeface="Trebuchet MS" panose="020B0603020202020204" pitchFamily="34" charset="0"/>
              </a:rPr>
              <a:t>Interoperability</a:t>
            </a:r>
            <a:r>
              <a:rPr lang="en-GB" sz="1600" dirty="0">
                <a:latin typeface="Trebuchet MS" panose="020B0603020202020204" pitchFamily="34" charset="0"/>
              </a:rPr>
              <a:t>: Different programming languages, systems, and services use different data structures. By serializing data into a standard format (like JSON, Avro, or Protocol Buffers), Kafka ensures that data can be shared across different systems seamlessly.</a:t>
            </a:r>
          </a:p>
          <a:p>
            <a:pPr marL="342900" indent="-342900" algn="just">
              <a:buAutoNum type="arabicPeriod"/>
            </a:pPr>
            <a:r>
              <a:rPr lang="en-GB" sz="1600" b="1" dirty="0">
                <a:latin typeface="Trebuchet MS" panose="020B0603020202020204" pitchFamily="34" charset="0"/>
              </a:rPr>
              <a:t>Customization</a:t>
            </a:r>
            <a:r>
              <a:rPr lang="en-GB" sz="1600" dirty="0">
                <a:latin typeface="Trebuchet MS" panose="020B0603020202020204" pitchFamily="34" charset="0"/>
              </a:rPr>
              <a:t>: Kafka provides built-in serializers/</a:t>
            </a:r>
            <a:r>
              <a:rPr lang="en-GB" sz="1600" dirty="0" err="1">
                <a:latin typeface="Trebuchet MS" panose="020B0603020202020204" pitchFamily="34" charset="0"/>
              </a:rPr>
              <a:t>deserializers</a:t>
            </a:r>
            <a:r>
              <a:rPr lang="en-GB" sz="1600" dirty="0">
                <a:latin typeface="Trebuchet MS" panose="020B0603020202020204" pitchFamily="34" charset="0"/>
              </a:rPr>
              <a:t> for common types like strings and integers. However, more complex data types (like JSON or custom objects) may require custom serializers and </a:t>
            </a:r>
            <a:r>
              <a:rPr lang="en-GB" sz="1600" dirty="0" err="1">
                <a:latin typeface="Trebuchet MS" panose="020B0603020202020204" pitchFamily="34" charset="0"/>
              </a:rPr>
              <a:t>deserializers</a:t>
            </a:r>
            <a:r>
              <a:rPr lang="en-GB" sz="1600" dirty="0">
                <a:latin typeface="Trebuchet MS" panose="020B0603020202020204" pitchFamily="34" charset="0"/>
              </a:rPr>
              <a:t>.</a:t>
            </a:r>
          </a:p>
        </p:txBody>
      </p:sp>
      <p:sp>
        <p:nvSpPr>
          <p:cNvPr id="5" name="TextBox 4">
            <a:extLst>
              <a:ext uri="{FF2B5EF4-FFF2-40B4-BE49-F238E27FC236}">
                <a16:creationId xmlns:a16="http://schemas.microsoft.com/office/drawing/2014/main" id="{4222530A-B686-08D0-2CE4-C5C1468A4CA9}"/>
              </a:ext>
            </a:extLst>
          </p:cNvPr>
          <p:cNvSpPr txBox="1"/>
          <p:nvPr/>
        </p:nvSpPr>
        <p:spPr>
          <a:xfrm>
            <a:off x="386334" y="3429000"/>
            <a:ext cx="11601450" cy="1815882"/>
          </a:xfrm>
          <a:prstGeom prst="rect">
            <a:avLst/>
          </a:prstGeom>
          <a:noFill/>
        </p:spPr>
        <p:txBody>
          <a:bodyPr wrap="square">
            <a:spAutoFit/>
          </a:bodyPr>
          <a:lstStyle/>
          <a:p>
            <a:pPr algn="ctr"/>
            <a:r>
              <a:rPr lang="en-GB" sz="1600" b="1" dirty="0">
                <a:solidFill>
                  <a:srgbClr val="FF0000"/>
                </a:solidFill>
                <a:latin typeface="Trebuchet MS" panose="020B0603020202020204" pitchFamily="34" charset="0"/>
              </a:rPr>
              <a:t>Common Use Cases for Custom Serializers/</a:t>
            </a:r>
            <a:r>
              <a:rPr lang="en-GB" sz="1600" b="1" dirty="0" err="1">
                <a:solidFill>
                  <a:srgbClr val="FF0000"/>
                </a:solidFill>
                <a:latin typeface="Trebuchet MS" panose="020B0603020202020204" pitchFamily="34" charset="0"/>
              </a:rPr>
              <a:t>Deserializers</a:t>
            </a:r>
            <a:endParaRPr lang="en-GB" sz="1600" b="1" dirty="0">
              <a:solidFill>
                <a:srgbClr val="FF0000"/>
              </a:solidFill>
              <a:latin typeface="Trebuchet MS" panose="020B0603020202020204" pitchFamily="34" charset="0"/>
            </a:endParaRPr>
          </a:p>
          <a:p>
            <a:pPr algn="just"/>
            <a:endParaRPr lang="en-GB" sz="1600" b="1" dirty="0">
              <a:latin typeface="Trebuchet MS" panose="020B0603020202020204" pitchFamily="34" charset="0"/>
            </a:endParaRPr>
          </a:p>
          <a:p>
            <a:pPr marL="285750" indent="-285750" algn="just">
              <a:buFont typeface="Arial" panose="020B0604020202020204" pitchFamily="34" charset="0"/>
              <a:buChar char="•"/>
            </a:pPr>
            <a:r>
              <a:rPr lang="en-GB" sz="1600" b="1" dirty="0">
                <a:latin typeface="Trebuchet MS" panose="020B0603020202020204" pitchFamily="34" charset="0"/>
              </a:rPr>
              <a:t>JSON</a:t>
            </a:r>
            <a:r>
              <a:rPr lang="en-GB" sz="1600" dirty="0">
                <a:latin typeface="Trebuchet MS" panose="020B0603020202020204" pitchFamily="34" charset="0"/>
              </a:rPr>
              <a:t>: If your messages contain JSON data, you might use a JSON serializer/</a:t>
            </a:r>
            <a:r>
              <a:rPr lang="en-GB" sz="1600" dirty="0" err="1">
                <a:latin typeface="Trebuchet MS" panose="020B0603020202020204" pitchFamily="34" charset="0"/>
              </a:rPr>
              <a:t>deserializer</a:t>
            </a:r>
            <a:r>
              <a:rPr lang="en-GB" sz="1600" dirty="0">
                <a:latin typeface="Trebuchet MS" panose="020B0603020202020204" pitchFamily="34" charset="0"/>
              </a:rPr>
              <a:t> to handle the conversion between JSON strings and byte arrays.</a:t>
            </a:r>
          </a:p>
          <a:p>
            <a:pPr marL="285750" indent="-285750" algn="just">
              <a:buFont typeface="Arial" panose="020B0604020202020204" pitchFamily="34" charset="0"/>
              <a:buChar char="•"/>
            </a:pPr>
            <a:r>
              <a:rPr lang="en-GB" sz="1600" b="1" dirty="0">
                <a:latin typeface="Trebuchet MS" panose="020B0603020202020204" pitchFamily="34" charset="0"/>
              </a:rPr>
              <a:t>Avro</a:t>
            </a:r>
            <a:r>
              <a:rPr lang="en-GB" sz="1600" dirty="0">
                <a:latin typeface="Trebuchet MS" panose="020B0603020202020204" pitchFamily="34" charset="0"/>
              </a:rPr>
              <a:t>: For high-performance binary serialization, Avro is often used in Kafka, especially in combination with Schema Registry to enforce schema validation.</a:t>
            </a:r>
          </a:p>
          <a:p>
            <a:pPr marL="285750" indent="-285750" algn="just">
              <a:buFont typeface="Arial" panose="020B0604020202020204" pitchFamily="34" charset="0"/>
              <a:buChar char="•"/>
            </a:pPr>
            <a:r>
              <a:rPr lang="en-GB" sz="1600" b="1" dirty="0">
                <a:latin typeface="Trebuchet MS" panose="020B0603020202020204" pitchFamily="34" charset="0"/>
              </a:rPr>
              <a:t>Protocol Buffers</a:t>
            </a:r>
            <a:r>
              <a:rPr lang="en-GB" sz="1600" dirty="0">
                <a:latin typeface="Trebuchet MS" panose="020B0603020202020204" pitchFamily="34" charset="0"/>
              </a:rPr>
              <a:t>: Another high-performance serialization format that works well with Kafka for sending structured data.</a:t>
            </a:r>
          </a:p>
        </p:txBody>
      </p:sp>
    </p:spTree>
    <p:extLst>
      <p:ext uri="{BB962C8B-B14F-4D97-AF65-F5344CB8AC3E}">
        <p14:creationId xmlns:p14="http://schemas.microsoft.com/office/powerpoint/2010/main" val="202246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66AFE9-1BCD-8371-BD66-B1B2D95DC57F}"/>
              </a:ext>
            </a:extLst>
          </p:cNvPr>
          <p:cNvSpPr>
            <a:spLocks noChangeArrowheads="1"/>
          </p:cNvSpPr>
          <p:nvPr/>
        </p:nvSpPr>
        <p:spPr bwMode="auto">
          <a:xfrm>
            <a:off x="640080" y="2321342"/>
            <a:ext cx="109330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n-US" altLang="en-US" b="1" dirty="0">
                <a:solidFill>
                  <a:srgbClr val="FF0000"/>
                </a:solidFill>
                <a:latin typeface="Trebuchet MS" panose="020B0603020202020204" pitchFamily="34" charset="0"/>
              </a:rPr>
              <a:t>Serialization: </a:t>
            </a:r>
            <a:r>
              <a:rPr lang="en-US" altLang="en-US" dirty="0">
                <a:latin typeface="Trebuchet MS" panose="020B0603020202020204" pitchFamily="34" charset="0"/>
              </a:rPr>
              <a:t>Converts data objects (e.g., strings, integers, JSON) into a byte array format for Kafka to send and store.</a:t>
            </a:r>
          </a:p>
          <a:p>
            <a:pPr algn="just" eaLnBrk="0" fontAlgn="base" hangingPunct="0">
              <a:spcBef>
                <a:spcPct val="0"/>
              </a:spcBef>
              <a:spcAft>
                <a:spcPct val="0"/>
              </a:spcAft>
            </a:pPr>
            <a:endParaRPr lang="en-US" altLang="en-US" dirty="0">
              <a:latin typeface="Trebuchet MS" panose="020B0603020202020204" pitchFamily="34" charset="0"/>
            </a:endParaRPr>
          </a:p>
          <a:p>
            <a:pPr algn="just" eaLnBrk="0" fontAlgn="base" hangingPunct="0">
              <a:spcBef>
                <a:spcPct val="0"/>
              </a:spcBef>
              <a:spcAft>
                <a:spcPct val="0"/>
              </a:spcAft>
            </a:pPr>
            <a:r>
              <a:rPr lang="en-US" altLang="en-US" b="1" dirty="0">
                <a:solidFill>
                  <a:srgbClr val="FF0000"/>
                </a:solidFill>
                <a:latin typeface="Trebuchet MS" panose="020B0603020202020204" pitchFamily="34" charset="0"/>
              </a:rPr>
              <a:t>Deserialization: </a:t>
            </a:r>
            <a:r>
              <a:rPr lang="en-US" altLang="en-US" dirty="0">
                <a:latin typeface="Trebuchet MS" panose="020B0603020202020204" pitchFamily="34" charset="0"/>
              </a:rPr>
              <a:t>Converts byte arrays received by Kafka consumers back into the original data objects. </a:t>
            </a:r>
          </a:p>
        </p:txBody>
      </p:sp>
    </p:spTree>
    <p:extLst>
      <p:ext uri="{BB962C8B-B14F-4D97-AF65-F5344CB8AC3E}">
        <p14:creationId xmlns:p14="http://schemas.microsoft.com/office/powerpoint/2010/main" val="342163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F2A30F-5483-6FE8-A9B4-A65D25608843}"/>
              </a:ext>
            </a:extLst>
          </p:cNvPr>
          <p:cNvSpPr>
            <a:spLocks noChangeArrowheads="1"/>
          </p:cNvSpPr>
          <p:nvPr/>
        </p:nvSpPr>
        <p:spPr bwMode="auto">
          <a:xfrm>
            <a:off x="314034" y="866172"/>
            <a:ext cx="1176713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panose="020B0603020202020204" pitchFamily="34" charset="0"/>
              </a:rPr>
              <a:t>In Kafka, </a:t>
            </a:r>
            <a:r>
              <a:rPr kumimoji="0" lang="en-US" altLang="en-US" sz="1600" b="1" i="0" u="none" strike="noStrike" cap="none" normalizeH="0" baseline="0" dirty="0">
                <a:ln>
                  <a:noFill/>
                </a:ln>
                <a:solidFill>
                  <a:schemeClr val="tx1"/>
                </a:solidFill>
                <a:effectLst/>
                <a:latin typeface="Trebuchet MS" panose="020B0603020202020204" pitchFamily="34" charset="0"/>
              </a:rPr>
              <a:t>custom serializers</a:t>
            </a:r>
            <a:r>
              <a:rPr kumimoji="0" lang="en-US" altLang="en-US" sz="1600" b="0" i="0" u="none" strike="noStrike" cap="none" normalizeH="0" baseline="0" dirty="0">
                <a:ln>
                  <a:noFill/>
                </a:ln>
                <a:solidFill>
                  <a:schemeClr val="tx1"/>
                </a:solidFill>
                <a:effectLst/>
                <a:latin typeface="Trebuchet MS" panose="020B0603020202020204" pitchFamily="34" charset="0"/>
              </a:rPr>
              <a:t> and </a:t>
            </a:r>
            <a:r>
              <a:rPr kumimoji="0" lang="en-US" altLang="en-US" sz="1600" b="1" i="0" u="none" strike="noStrike" cap="none" normalizeH="0" baseline="0" dirty="0">
                <a:ln>
                  <a:noFill/>
                </a:ln>
                <a:solidFill>
                  <a:schemeClr val="tx1"/>
                </a:solidFill>
                <a:effectLst/>
                <a:latin typeface="Trebuchet MS" panose="020B0603020202020204" pitchFamily="34" charset="0"/>
              </a:rPr>
              <a:t>deserializers</a:t>
            </a:r>
            <a:r>
              <a:rPr kumimoji="0" lang="en-US" altLang="en-US" sz="1600" b="0" i="0" u="none" strike="noStrike" cap="none" normalizeH="0" baseline="0" dirty="0">
                <a:ln>
                  <a:noFill/>
                </a:ln>
                <a:solidFill>
                  <a:schemeClr val="tx1"/>
                </a:solidFill>
                <a:effectLst/>
                <a:latin typeface="Trebuchet MS" panose="020B0603020202020204" pitchFamily="34" charset="0"/>
              </a:rPr>
              <a:t> are used to convert data to and from byte arrays, which is the format Kafka uses to store and transport messages. You can build </a:t>
            </a:r>
            <a:r>
              <a:rPr kumimoji="0" lang="en-US" altLang="en-US" sz="1600" b="1" i="0" u="none" strike="noStrike" cap="none" normalizeH="0" baseline="0" dirty="0">
                <a:ln>
                  <a:noFill/>
                </a:ln>
                <a:solidFill>
                  <a:schemeClr val="tx1"/>
                </a:solidFill>
                <a:effectLst/>
                <a:latin typeface="Trebuchet MS" panose="020B0603020202020204" pitchFamily="34" charset="0"/>
              </a:rPr>
              <a:t>custom serializers</a:t>
            </a:r>
            <a:r>
              <a:rPr kumimoji="0" lang="en-US" altLang="en-US" sz="1600" b="0" i="0" u="none" strike="noStrike" cap="none" normalizeH="0" baseline="0" dirty="0">
                <a:ln>
                  <a:noFill/>
                </a:ln>
                <a:solidFill>
                  <a:schemeClr val="tx1"/>
                </a:solidFill>
                <a:effectLst/>
                <a:latin typeface="Trebuchet MS" panose="020B0603020202020204" pitchFamily="34" charset="0"/>
              </a:rPr>
              <a:t> to suit the specific needs of your application if Kafka's built-in serializers (like StringSerializer, ByteArraySerializer, etc.) do not meet your requirements.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rebuchet MS" panose="020B0603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panose="020B0603020202020204" pitchFamily="34" charset="0"/>
              </a:rPr>
              <a:t>Custom serializers allow you to define how your data should be serialized into byte arrays before sending it to Kafka, and custom deserializers handle converting those byte arrays back into meaningful data on the consumer side.</a:t>
            </a:r>
          </a:p>
        </p:txBody>
      </p:sp>
      <p:sp>
        <p:nvSpPr>
          <p:cNvPr id="3" name="Rectangle 2">
            <a:extLst>
              <a:ext uri="{FF2B5EF4-FFF2-40B4-BE49-F238E27FC236}">
                <a16:creationId xmlns:a16="http://schemas.microsoft.com/office/drawing/2014/main" id="{27A4AEAE-716D-7C45-4837-8E6B0E60256B}"/>
              </a:ext>
            </a:extLst>
          </p:cNvPr>
          <p:cNvSpPr>
            <a:spLocks noChangeArrowheads="1"/>
          </p:cNvSpPr>
          <p:nvPr/>
        </p:nvSpPr>
        <p:spPr bwMode="auto">
          <a:xfrm>
            <a:off x="314034" y="3030374"/>
            <a:ext cx="1164705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C00000"/>
                </a:solidFill>
                <a:effectLst/>
                <a:latin typeface="Trebuchet MS" panose="020B0603020202020204" pitchFamily="34" charset="0"/>
              </a:rPr>
              <a:t>Custom JSON Serializer/Deserializer:</a:t>
            </a:r>
            <a:r>
              <a:rPr kumimoji="0" lang="en-US" altLang="en-US" sz="1600" b="1" i="0" u="none" strike="noStrike" cap="none" normalizeH="0" baseline="0" dirty="0">
                <a:ln>
                  <a:noFill/>
                </a:ln>
                <a:solidFill>
                  <a:srgbClr val="FF0000"/>
                </a:solidFill>
                <a:effectLst/>
                <a:latin typeface="Trebuchet MS" panose="020B0603020202020204" pitchFamily="34" charset="0"/>
              </a:rPr>
              <a:t> </a:t>
            </a:r>
            <a:r>
              <a:rPr kumimoji="0" lang="en-US" altLang="en-US" sz="1600" b="0" i="0" u="none" strike="noStrike" cap="none" normalizeH="0" baseline="0" dirty="0">
                <a:ln>
                  <a:noFill/>
                </a:ln>
                <a:solidFill>
                  <a:schemeClr val="tx1"/>
                </a:solidFill>
                <a:effectLst/>
                <a:latin typeface="Trebuchet MS" panose="020B0603020202020204" pitchFamily="34" charset="0"/>
              </a:rPr>
              <a:t>If you are using a custom JSON format, or want to include additional metadata (e.g., version information, timestamps) in your messages, you can implement a custom serializer to extend or enhance standard JSON serialization.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Trebuchet MS" panose="020B0603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C00000"/>
                </a:solidFill>
                <a:effectLst/>
                <a:latin typeface="Trebuchet MS" panose="020B0603020202020204" pitchFamily="34" charset="0"/>
              </a:rPr>
              <a:t>Avro/Protobuf/Thrift Serializer/Deserializer</a:t>
            </a:r>
            <a:r>
              <a:rPr lang="en-US" altLang="en-US" sz="1600" b="1" dirty="0">
                <a:solidFill>
                  <a:srgbClr val="C00000"/>
                </a:solidFill>
                <a:latin typeface="Trebuchet MS" panose="020B0603020202020204" pitchFamily="34" charset="0"/>
              </a:rPr>
              <a:t>:</a:t>
            </a:r>
            <a:r>
              <a:rPr kumimoji="0" lang="en-US" altLang="en-US" sz="1600" b="1" i="0" u="none" strike="noStrike" cap="none" normalizeH="0" baseline="0" dirty="0">
                <a:ln>
                  <a:noFill/>
                </a:ln>
                <a:solidFill>
                  <a:schemeClr val="tx1"/>
                </a:solidFill>
                <a:effectLst/>
                <a:latin typeface="Trebuchet MS" panose="020B0603020202020204" pitchFamily="34" charset="0"/>
              </a:rPr>
              <a:t> </a:t>
            </a:r>
            <a:r>
              <a:rPr kumimoji="0" lang="en-US" altLang="en-US" sz="1600" b="0" i="0" u="none" strike="noStrike" cap="none" normalizeH="0" baseline="0" dirty="0">
                <a:ln>
                  <a:noFill/>
                </a:ln>
                <a:solidFill>
                  <a:schemeClr val="tx1"/>
                </a:solidFill>
                <a:effectLst/>
                <a:latin typeface="Trebuchet MS" panose="020B0603020202020204" pitchFamily="34" charset="0"/>
              </a:rPr>
              <a:t>While Kafka supports Avro and Protobuf through external libraries, you could implement your own custom serializer for Avro, Protobuf, or Thrift to integrate specific business logic, such as schema validation or field-level encryption.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1" i="0" u="none" strike="noStrike" cap="none" normalizeH="0" baseline="0" dirty="0">
              <a:ln>
                <a:noFill/>
              </a:ln>
              <a:solidFill>
                <a:schemeClr val="tx1"/>
              </a:solidFill>
              <a:effectLst/>
              <a:latin typeface="Trebuchet MS" panose="020B0603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C00000"/>
                </a:solidFill>
                <a:effectLst/>
                <a:latin typeface="Trebuchet MS" panose="020B0603020202020204" pitchFamily="34" charset="0"/>
              </a:rPr>
              <a:t>Encryption Serializer/Deserializer:</a:t>
            </a:r>
            <a:r>
              <a:rPr lang="en-US" altLang="en-US" sz="1600" dirty="0">
                <a:latin typeface="Trebuchet MS" panose="020B0603020202020204" pitchFamily="34" charset="0"/>
              </a:rPr>
              <a:t> </a:t>
            </a:r>
            <a:r>
              <a:rPr kumimoji="0" lang="en-US" altLang="en-US" sz="1600" b="0" i="0" u="none" strike="noStrike" cap="none" normalizeH="0" baseline="0" dirty="0">
                <a:ln>
                  <a:noFill/>
                </a:ln>
                <a:solidFill>
                  <a:schemeClr val="tx1"/>
                </a:solidFill>
                <a:effectLst/>
                <a:latin typeface="Trebuchet MS" panose="020B0603020202020204" pitchFamily="34" charset="0"/>
              </a:rPr>
              <a:t>If you need to encrypt data for security purposes, you can implement a custom serializer that encrypts data before it is sent to Kafka. The corresponding deserializer on the consumer side would decrypt the data.</a:t>
            </a:r>
          </a:p>
          <a:p>
            <a:pPr marL="742950" lvl="1" indent="-285750" algn="just"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rebuchet MS" panose="020B0603020202020204" pitchFamily="34" charset="0"/>
              </a:rPr>
              <a:t>For example, a custom serializer could use AES encryption to convert sensitive data to an encrypted byte array before sending it.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rebuchet MS" panose="020B0603020202020204" pitchFamily="34" charset="0"/>
            </a:endParaRPr>
          </a:p>
        </p:txBody>
      </p:sp>
      <p:sp>
        <p:nvSpPr>
          <p:cNvPr id="5" name="TextBox 4">
            <a:extLst>
              <a:ext uri="{FF2B5EF4-FFF2-40B4-BE49-F238E27FC236}">
                <a16:creationId xmlns:a16="http://schemas.microsoft.com/office/drawing/2014/main" id="{9FF94C6A-504C-87C9-95B8-CD18228CFE16}"/>
              </a:ext>
            </a:extLst>
          </p:cNvPr>
          <p:cNvSpPr txBox="1"/>
          <p:nvPr/>
        </p:nvSpPr>
        <p:spPr>
          <a:xfrm>
            <a:off x="3048000" y="198141"/>
            <a:ext cx="6096000" cy="369332"/>
          </a:xfrm>
          <a:prstGeom prst="rect">
            <a:avLst/>
          </a:prstGeom>
          <a:noFill/>
        </p:spPr>
        <p:txBody>
          <a:bodyPr wrap="square">
            <a:spAutoFit/>
          </a:bodyPr>
          <a:lstStyle>
            <a:defPPr>
              <a:defRPr lang="en-US"/>
            </a:defPPr>
            <a:lvl1pPr algn="ctr">
              <a:defRPr b="1">
                <a:solidFill>
                  <a:srgbClr val="7030A0"/>
                </a:solidFill>
                <a:latin typeface="Trebuchet MS" panose="020B0603020202020204" pitchFamily="34" charset="0"/>
              </a:defRPr>
            </a:lvl1pPr>
          </a:lstStyle>
          <a:p>
            <a:r>
              <a:rPr lang="en-GB" dirty="0"/>
              <a:t>CUSTOM SERIALIZER &amp; DE-SERIALIZER</a:t>
            </a:r>
          </a:p>
        </p:txBody>
      </p:sp>
    </p:spTree>
    <p:extLst>
      <p:ext uri="{BB962C8B-B14F-4D97-AF65-F5344CB8AC3E}">
        <p14:creationId xmlns:p14="http://schemas.microsoft.com/office/powerpoint/2010/main" val="1255764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9BFBF-D716-0A5F-C6D6-933ED63BA41C}"/>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852C8FE-CBDB-7822-324D-5A131DE5DD12}"/>
              </a:ext>
            </a:extLst>
          </p:cNvPr>
          <p:cNvSpPr>
            <a:spLocks noChangeArrowheads="1"/>
          </p:cNvSpPr>
          <p:nvPr/>
        </p:nvSpPr>
        <p:spPr bwMode="auto">
          <a:xfrm>
            <a:off x="0" y="1560844"/>
            <a:ext cx="11850257"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600" b="1" i="0" u="none" strike="noStrike" cap="none" normalizeH="0" baseline="0" dirty="0">
                <a:ln>
                  <a:noFill/>
                </a:ln>
                <a:solidFill>
                  <a:srgbClr val="C00000"/>
                </a:solidFill>
                <a:effectLst/>
                <a:latin typeface="Trebuchet MS" panose="020B0603020202020204" pitchFamily="34" charset="0"/>
              </a:rPr>
              <a:t>Compression Serializer/Deserializer:</a:t>
            </a:r>
            <a:r>
              <a:rPr kumimoji="0" lang="en-GB" altLang="en-US" sz="1600" b="0" i="0" u="none" strike="noStrike" cap="none" normalizeH="0" baseline="0" dirty="0">
                <a:ln>
                  <a:noFill/>
                </a:ln>
                <a:solidFill>
                  <a:schemeClr val="tx1"/>
                </a:solidFill>
                <a:effectLst/>
                <a:latin typeface="Trebuchet MS" panose="020B0603020202020204" pitchFamily="34" charset="0"/>
              </a:rPr>
              <a:t> You can create a custom serializer that compresses data before sending it to Kafka (using algorithms like </a:t>
            </a:r>
            <a:r>
              <a:rPr kumimoji="0" lang="en-GB" altLang="en-US" sz="1600" b="0" i="0" u="none" strike="noStrike" cap="none" normalizeH="0" baseline="0" dirty="0" err="1">
                <a:ln>
                  <a:noFill/>
                </a:ln>
                <a:solidFill>
                  <a:schemeClr val="tx1"/>
                </a:solidFill>
                <a:effectLst/>
                <a:latin typeface="Trebuchet MS" panose="020B0603020202020204" pitchFamily="34" charset="0"/>
              </a:rPr>
              <a:t>Gzip</a:t>
            </a:r>
            <a:r>
              <a:rPr kumimoji="0" lang="en-GB" altLang="en-US" sz="1600" b="0" i="0" u="none" strike="noStrike" cap="none" normalizeH="0" baseline="0" dirty="0">
                <a:ln>
                  <a:noFill/>
                </a:ln>
                <a:solidFill>
                  <a:schemeClr val="tx1"/>
                </a:solidFill>
                <a:effectLst/>
                <a:latin typeface="Trebuchet MS" panose="020B0603020202020204" pitchFamily="34" charset="0"/>
              </a:rPr>
              <a:t>, Snappy, or LZ4). The corresponding custom deserializer on the consumer side would decompress the data.</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GB" altLang="en-US" sz="1600" b="0" i="0" u="none" strike="noStrike" cap="none" normalizeH="0" baseline="0" dirty="0">
              <a:ln>
                <a:noFill/>
              </a:ln>
              <a:solidFill>
                <a:schemeClr val="tx1"/>
              </a:solidFill>
              <a:effectLst/>
              <a:latin typeface="Trebuchet MS" panose="020B0603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600" b="1" i="0" u="none" strike="noStrike" cap="none" normalizeH="0" baseline="0" dirty="0">
                <a:ln>
                  <a:noFill/>
                </a:ln>
                <a:solidFill>
                  <a:srgbClr val="C00000"/>
                </a:solidFill>
                <a:effectLst/>
                <a:latin typeface="Trebuchet MS" panose="020B0603020202020204" pitchFamily="34" charset="0"/>
              </a:rPr>
              <a:t>Schema-Aware Serializer/Deserializer:</a:t>
            </a:r>
          </a:p>
          <a:p>
            <a:pPr marL="742950" lvl="1" indent="-285750" algn="just" eaLnBrk="0" fontAlgn="base" hangingPunct="0">
              <a:spcBef>
                <a:spcPct val="0"/>
              </a:spcBef>
              <a:spcAft>
                <a:spcPct val="0"/>
              </a:spcAft>
              <a:buFont typeface="Arial" panose="020B0604020202020204" pitchFamily="34" charset="0"/>
              <a:buChar char="•"/>
            </a:pPr>
            <a:r>
              <a:rPr kumimoji="0" lang="en-GB" altLang="en-US" sz="1600" b="0" i="0" u="none" strike="noStrike" cap="none" normalizeH="0" baseline="0" dirty="0">
                <a:ln>
                  <a:noFill/>
                </a:ln>
                <a:solidFill>
                  <a:schemeClr val="tx1"/>
                </a:solidFill>
                <a:effectLst/>
                <a:latin typeface="Trebuchet MS" panose="020B0603020202020204" pitchFamily="34" charset="0"/>
              </a:rPr>
              <a:t>If you are dealing with schema-based data (e.g., database records), you can create a custom serializer that serializes data according to a specific schema. The deserializer would validate and deserialize the data according to the schema.</a:t>
            </a:r>
          </a:p>
          <a:p>
            <a:pPr marL="742950" lvl="1" indent="-285750" algn="just" eaLnBrk="0" fontAlgn="base" hangingPunct="0">
              <a:spcBef>
                <a:spcPct val="0"/>
              </a:spcBef>
              <a:spcAft>
                <a:spcPct val="0"/>
              </a:spcAft>
              <a:buFont typeface="Arial" panose="020B0604020202020204" pitchFamily="34" charset="0"/>
              <a:buChar char="•"/>
            </a:pPr>
            <a:r>
              <a:rPr kumimoji="0" lang="en-GB" altLang="en-US" sz="1600" b="0" i="0" u="none" strike="noStrike" cap="none" normalizeH="0" baseline="0" dirty="0">
                <a:ln>
                  <a:noFill/>
                </a:ln>
                <a:solidFill>
                  <a:schemeClr val="tx1"/>
                </a:solidFill>
                <a:effectLst/>
                <a:latin typeface="Trebuchet MS" panose="020B0603020202020204" pitchFamily="34" charset="0"/>
              </a:rPr>
              <a:t>For example, you can integrate schema evolution logic that ensures consumers can read both old and new versions of the message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GB" altLang="en-US" sz="1600" b="0" i="0" u="none" strike="noStrike" cap="none" normalizeH="0" baseline="0" dirty="0">
              <a:ln>
                <a:noFill/>
              </a:ln>
              <a:solidFill>
                <a:schemeClr val="tx1"/>
              </a:solidFill>
              <a:effectLst/>
              <a:latin typeface="Trebuchet MS" panose="020B0603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600" b="1" i="0" u="none" strike="noStrike" cap="none" normalizeH="0" baseline="0" dirty="0">
                <a:ln>
                  <a:noFill/>
                </a:ln>
                <a:solidFill>
                  <a:srgbClr val="C00000"/>
                </a:solidFill>
                <a:effectLst/>
                <a:latin typeface="Trebuchet MS" panose="020B0603020202020204" pitchFamily="34" charset="0"/>
              </a:rPr>
              <a:t>Domain Object Serializer/Deserializer:</a:t>
            </a:r>
            <a:r>
              <a:rPr kumimoji="0" lang="en-GB" altLang="en-US" sz="1600" b="0" i="0" u="none" strike="noStrike" cap="none" normalizeH="0" baseline="0" dirty="0">
                <a:ln>
                  <a:noFill/>
                </a:ln>
                <a:solidFill>
                  <a:schemeClr val="tx1"/>
                </a:solidFill>
                <a:effectLst/>
                <a:latin typeface="Trebuchet MS" panose="020B0603020202020204" pitchFamily="34" charset="0"/>
              </a:rPr>
              <a:t> You can serialize custom domain objects like POJOs (Plain Old Java Objects) directly, adding domain-specific serialization and deserialization rules. For instance, you might serialize an Order object or a </a:t>
            </a:r>
            <a:r>
              <a:rPr kumimoji="0" lang="en-GB" altLang="en-US" sz="1600" b="0" i="0" u="none" strike="noStrike" cap="none" normalizeH="0" baseline="0" dirty="0" err="1">
                <a:ln>
                  <a:noFill/>
                </a:ln>
                <a:solidFill>
                  <a:schemeClr val="tx1"/>
                </a:solidFill>
                <a:effectLst/>
                <a:latin typeface="Trebuchet MS" panose="020B0603020202020204" pitchFamily="34" charset="0"/>
              </a:rPr>
              <a:t>UserProfile</a:t>
            </a:r>
            <a:r>
              <a:rPr kumimoji="0" lang="en-GB" altLang="en-US" sz="1600" b="0" i="0" u="none" strike="noStrike" cap="none" normalizeH="0" baseline="0" dirty="0">
                <a:ln>
                  <a:noFill/>
                </a:ln>
                <a:solidFill>
                  <a:schemeClr val="tx1"/>
                </a:solidFill>
                <a:effectLst/>
                <a:latin typeface="Trebuchet MS" panose="020B0603020202020204" pitchFamily="34" charset="0"/>
              </a:rPr>
              <a:t> object with specific transformations or validations.</a:t>
            </a:r>
          </a:p>
          <a:p>
            <a:pPr marL="742950" lvl="1" indent="-285750" algn="just" eaLnBrk="0" fontAlgn="base" hangingPunct="0">
              <a:spcBef>
                <a:spcPct val="0"/>
              </a:spcBef>
              <a:spcAft>
                <a:spcPct val="0"/>
              </a:spcAft>
              <a:buFont typeface="Arial" panose="020B0604020202020204" pitchFamily="34" charset="0"/>
              <a:buChar char="•"/>
            </a:pPr>
            <a:r>
              <a:rPr kumimoji="0" lang="en-GB" altLang="en-US" sz="1600" b="0" i="0" u="none" strike="noStrike" cap="none" normalizeH="0" baseline="0" dirty="0">
                <a:ln>
                  <a:noFill/>
                </a:ln>
                <a:solidFill>
                  <a:schemeClr val="tx1"/>
                </a:solidFill>
                <a:effectLst/>
                <a:latin typeface="Trebuchet MS" panose="020B0603020202020204" pitchFamily="34" charset="0"/>
              </a:rPr>
              <a:t>Example: Custom OrderSerializer that serializes an Order class into a byte array, and an </a:t>
            </a:r>
            <a:r>
              <a:rPr kumimoji="0" lang="en-GB" altLang="en-US" sz="1600" b="0" i="0" u="none" strike="noStrike" cap="none" normalizeH="0" baseline="0" dirty="0" err="1">
                <a:ln>
                  <a:noFill/>
                </a:ln>
                <a:solidFill>
                  <a:schemeClr val="tx1"/>
                </a:solidFill>
                <a:effectLst/>
                <a:latin typeface="Trebuchet MS" panose="020B0603020202020204" pitchFamily="34" charset="0"/>
              </a:rPr>
              <a:t>OrderDeserializer</a:t>
            </a:r>
            <a:r>
              <a:rPr kumimoji="0" lang="en-GB" altLang="en-US" sz="1600" b="0" i="0" u="none" strike="noStrike" cap="none" normalizeH="0" baseline="0" dirty="0">
                <a:ln>
                  <a:noFill/>
                </a:ln>
                <a:solidFill>
                  <a:schemeClr val="tx1"/>
                </a:solidFill>
                <a:effectLst/>
                <a:latin typeface="Trebuchet MS" panose="020B0603020202020204" pitchFamily="34" charset="0"/>
              </a:rPr>
              <a:t> that reconstructs the Order object from the byte array.</a:t>
            </a:r>
            <a:endParaRPr kumimoji="0" lang="en-US" altLang="en-US" sz="1600" b="0" i="0" u="none" strike="noStrike" cap="none" normalizeH="0" baseline="0" dirty="0">
              <a:ln>
                <a:noFill/>
              </a:ln>
              <a:solidFill>
                <a:schemeClr val="tx1"/>
              </a:solidFill>
              <a:effectLst/>
              <a:latin typeface="Trebuchet MS" panose="020B0603020202020204" pitchFamily="34" charset="0"/>
            </a:endParaRPr>
          </a:p>
        </p:txBody>
      </p:sp>
      <p:sp>
        <p:nvSpPr>
          <p:cNvPr id="5" name="TextBox 4">
            <a:extLst>
              <a:ext uri="{FF2B5EF4-FFF2-40B4-BE49-F238E27FC236}">
                <a16:creationId xmlns:a16="http://schemas.microsoft.com/office/drawing/2014/main" id="{ACE7F1ED-D8E9-8C1A-B282-7B2646EF3570}"/>
              </a:ext>
            </a:extLst>
          </p:cNvPr>
          <p:cNvSpPr txBox="1"/>
          <p:nvPr/>
        </p:nvSpPr>
        <p:spPr>
          <a:xfrm>
            <a:off x="3048000" y="198141"/>
            <a:ext cx="6096000" cy="369332"/>
          </a:xfrm>
          <a:prstGeom prst="rect">
            <a:avLst/>
          </a:prstGeom>
          <a:noFill/>
        </p:spPr>
        <p:txBody>
          <a:bodyPr wrap="square">
            <a:spAutoFit/>
          </a:bodyPr>
          <a:lstStyle/>
          <a:p>
            <a:pPr algn="ctr"/>
            <a:r>
              <a:rPr lang="en-GB" sz="1800" b="1" dirty="0">
                <a:solidFill>
                  <a:srgbClr val="7030A0"/>
                </a:solidFill>
                <a:latin typeface="Trebuchet MS" panose="020B0603020202020204" pitchFamily="34" charset="0"/>
              </a:rPr>
              <a:t>CUSTOM SERIALIZER &amp; DE-SERIALIZER</a:t>
            </a:r>
          </a:p>
        </p:txBody>
      </p:sp>
    </p:spTree>
    <p:extLst>
      <p:ext uri="{BB962C8B-B14F-4D97-AF65-F5344CB8AC3E}">
        <p14:creationId xmlns:p14="http://schemas.microsoft.com/office/powerpoint/2010/main" val="821204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90D07-DBF6-F931-27A5-A4A7AD817FCF}"/>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C5458A35-296F-349C-079B-B1AA2FB3AF77}"/>
              </a:ext>
            </a:extLst>
          </p:cNvPr>
          <p:cNvSpPr>
            <a:spLocks noChangeArrowheads="1"/>
          </p:cNvSpPr>
          <p:nvPr/>
        </p:nvSpPr>
        <p:spPr bwMode="auto">
          <a:xfrm>
            <a:off x="138543" y="1782394"/>
            <a:ext cx="11804075"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600" b="1" i="0" u="none" strike="noStrike" cap="none" normalizeH="0" baseline="0" dirty="0">
                <a:ln>
                  <a:noFill/>
                </a:ln>
                <a:solidFill>
                  <a:srgbClr val="C00000"/>
                </a:solidFill>
                <a:effectLst/>
                <a:latin typeface="Trebuchet MS" panose="020B0603020202020204" pitchFamily="34" charset="0"/>
              </a:rPr>
              <a:t>Data Aggregation Serializer/Deserializer:</a:t>
            </a:r>
            <a:r>
              <a:rPr kumimoji="0" lang="en-GB" altLang="en-US" sz="1600" b="0" i="0" u="none" strike="noStrike" cap="none" normalizeH="0" baseline="0" dirty="0">
                <a:ln>
                  <a:noFill/>
                </a:ln>
                <a:solidFill>
                  <a:schemeClr val="tx1"/>
                </a:solidFill>
                <a:effectLst/>
                <a:latin typeface="Trebuchet MS" panose="020B0603020202020204" pitchFamily="34" charset="0"/>
              </a:rPr>
              <a:t> If your application aggregates data before sending it to Kafka (e.g., batching multiple records into one message), you can write a custom serializer to serialize the aggregated data. The deserializer would split the aggregated data back into individual records.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GB" altLang="en-US" sz="1600" b="0" i="0" u="none" strike="noStrike" cap="none" normalizeH="0" baseline="0" dirty="0">
              <a:ln>
                <a:noFill/>
              </a:ln>
              <a:solidFill>
                <a:schemeClr val="tx1"/>
              </a:solidFill>
              <a:effectLst/>
              <a:latin typeface="Trebuchet MS" panose="020B0603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600" b="1" i="0" u="none" strike="noStrike" cap="none" normalizeH="0" baseline="0" dirty="0">
                <a:ln>
                  <a:noFill/>
                </a:ln>
                <a:solidFill>
                  <a:srgbClr val="C00000"/>
                </a:solidFill>
                <a:effectLst/>
                <a:latin typeface="Trebuchet MS" panose="020B0603020202020204" pitchFamily="34" charset="0"/>
              </a:rPr>
              <a:t>Hybrid Serializer (Handling Multiple Formats): </a:t>
            </a:r>
            <a:r>
              <a:rPr kumimoji="0" lang="en-GB" altLang="en-US" sz="1600" b="0" i="0" u="none" strike="noStrike" cap="none" normalizeH="0" baseline="0" dirty="0">
                <a:ln>
                  <a:noFill/>
                </a:ln>
                <a:solidFill>
                  <a:schemeClr val="tx1"/>
                </a:solidFill>
                <a:effectLst/>
                <a:latin typeface="Trebuchet MS" panose="020B0603020202020204" pitchFamily="34" charset="0"/>
              </a:rPr>
              <a:t>You can write a custom serializer that can dynamically switch between multiple serialization formats (e.g., JSON for some data, Avro for others) based on certain conditions, such as message headers or content type.</a:t>
            </a:r>
          </a:p>
          <a:p>
            <a:pPr marL="742950" lvl="1" indent="-285750" algn="just" eaLnBrk="0" fontAlgn="base" hangingPunct="0">
              <a:spcBef>
                <a:spcPct val="0"/>
              </a:spcBef>
              <a:spcAft>
                <a:spcPct val="0"/>
              </a:spcAft>
              <a:buFont typeface="Arial" panose="020B0604020202020204" pitchFamily="34" charset="0"/>
              <a:buChar char="•"/>
            </a:pPr>
            <a:r>
              <a:rPr kumimoji="0" lang="en-GB" altLang="en-US" sz="1600" b="0" i="0" u="none" strike="noStrike" cap="none" normalizeH="0" baseline="0" dirty="0">
                <a:ln>
                  <a:noFill/>
                </a:ln>
                <a:solidFill>
                  <a:schemeClr val="tx1"/>
                </a:solidFill>
                <a:effectLst/>
                <a:latin typeface="Trebuchet MS" panose="020B0603020202020204" pitchFamily="34" charset="0"/>
              </a:rPr>
              <a:t>Example: A </a:t>
            </a:r>
            <a:r>
              <a:rPr kumimoji="0" lang="en-GB" altLang="en-US" sz="1600" b="0" i="0" u="none" strike="noStrike" cap="none" normalizeH="0" baseline="0" dirty="0" err="1">
                <a:ln>
                  <a:noFill/>
                </a:ln>
                <a:solidFill>
                  <a:schemeClr val="tx1"/>
                </a:solidFill>
                <a:effectLst/>
                <a:latin typeface="Trebuchet MS" panose="020B0603020202020204" pitchFamily="34" charset="0"/>
              </a:rPr>
              <a:t>HybridSerializer</a:t>
            </a:r>
            <a:r>
              <a:rPr kumimoji="0" lang="en-GB" altLang="en-US" sz="1600" b="0" i="0" u="none" strike="noStrike" cap="none" normalizeH="0" baseline="0" dirty="0">
                <a:ln>
                  <a:noFill/>
                </a:ln>
                <a:solidFill>
                  <a:schemeClr val="tx1"/>
                </a:solidFill>
                <a:effectLst/>
                <a:latin typeface="Trebuchet MS" panose="020B0603020202020204" pitchFamily="34" charset="0"/>
              </a:rPr>
              <a:t> might choose to serialize data as JSON for text messages and use a binary format (like Avro) for larger, structured data.</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GB" altLang="en-US" sz="1600" dirty="0">
              <a:latin typeface="Trebuchet MS" panose="020B0603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600" b="1" i="0" u="none" strike="noStrike" cap="none" normalizeH="0" baseline="0" dirty="0">
                <a:ln>
                  <a:noFill/>
                </a:ln>
                <a:solidFill>
                  <a:srgbClr val="C00000"/>
                </a:solidFill>
                <a:effectLst/>
                <a:latin typeface="Trebuchet MS" panose="020B0603020202020204" pitchFamily="34" charset="0"/>
              </a:rPr>
              <a:t>Logging or Auditing Serializer/Deserializer: </a:t>
            </a:r>
            <a:r>
              <a:rPr kumimoji="0" lang="en-GB" altLang="en-US" sz="1600" b="0" i="0" u="none" strike="noStrike" cap="none" normalizeH="0" baseline="0" dirty="0">
                <a:ln>
                  <a:noFill/>
                </a:ln>
                <a:solidFill>
                  <a:schemeClr val="tx1"/>
                </a:solidFill>
                <a:effectLst/>
                <a:latin typeface="Trebuchet MS" panose="020B0603020202020204" pitchFamily="34" charset="0"/>
              </a:rPr>
              <a:t>A custom serializer that logs the messages being sent for auditing or debugging purposes. For example, before serializing a message, the serializer logs its content, or adds metadata such as a unique message ID for tracking.</a:t>
            </a:r>
            <a:endParaRPr kumimoji="0" lang="en-US" altLang="en-US" sz="1600" b="0" i="0" u="none" strike="noStrike" cap="none" normalizeH="0" baseline="0" dirty="0">
              <a:ln>
                <a:noFill/>
              </a:ln>
              <a:solidFill>
                <a:schemeClr val="tx1"/>
              </a:solidFill>
              <a:effectLst/>
              <a:latin typeface="Trebuchet MS" panose="020B0603020202020204" pitchFamily="34" charset="0"/>
            </a:endParaRPr>
          </a:p>
        </p:txBody>
      </p:sp>
      <p:sp>
        <p:nvSpPr>
          <p:cNvPr id="2" name="TextBox 1">
            <a:extLst>
              <a:ext uri="{FF2B5EF4-FFF2-40B4-BE49-F238E27FC236}">
                <a16:creationId xmlns:a16="http://schemas.microsoft.com/office/drawing/2014/main" id="{BA73DB5F-2EBA-D46C-CC9A-607363CB40FA}"/>
              </a:ext>
            </a:extLst>
          </p:cNvPr>
          <p:cNvSpPr txBox="1"/>
          <p:nvPr/>
        </p:nvSpPr>
        <p:spPr>
          <a:xfrm>
            <a:off x="3048000" y="262795"/>
            <a:ext cx="6096000" cy="369332"/>
          </a:xfrm>
          <a:prstGeom prst="rect">
            <a:avLst/>
          </a:prstGeom>
          <a:noFill/>
        </p:spPr>
        <p:txBody>
          <a:bodyPr wrap="square">
            <a:spAutoFit/>
          </a:bodyPr>
          <a:lstStyle/>
          <a:p>
            <a:pPr algn="ctr"/>
            <a:r>
              <a:rPr lang="en-GB" sz="1800" b="1" dirty="0">
                <a:solidFill>
                  <a:srgbClr val="7030A0"/>
                </a:solidFill>
                <a:latin typeface="Trebuchet MS" panose="020B0603020202020204" pitchFamily="34" charset="0"/>
              </a:rPr>
              <a:t>CUSTOM SERIALIZER &amp; DE-SERIALIZER</a:t>
            </a:r>
          </a:p>
        </p:txBody>
      </p:sp>
    </p:spTree>
    <p:extLst>
      <p:ext uri="{BB962C8B-B14F-4D97-AF65-F5344CB8AC3E}">
        <p14:creationId xmlns:p14="http://schemas.microsoft.com/office/powerpoint/2010/main" val="1433826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D8255-9BED-CA5C-E88C-74A50CCA398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BF447A2-066D-DB60-8150-FB5A4FD42E09}"/>
              </a:ext>
            </a:extLst>
          </p:cNvPr>
          <p:cNvSpPr txBox="1"/>
          <p:nvPr/>
        </p:nvSpPr>
        <p:spPr>
          <a:xfrm>
            <a:off x="201798" y="615821"/>
            <a:ext cx="6832248" cy="2677656"/>
          </a:xfrm>
          <a:prstGeom prst="rect">
            <a:avLst/>
          </a:prstGeom>
          <a:noFill/>
        </p:spPr>
        <p:txBody>
          <a:bodyPr wrap="square">
            <a:spAutoFit/>
          </a:bodyPr>
          <a:lstStyle/>
          <a:p>
            <a:pPr algn="just"/>
            <a:r>
              <a:rPr lang="en-IN" sz="1400" b="1" dirty="0">
                <a:solidFill>
                  <a:srgbClr val="FF0000"/>
                </a:solidFill>
                <a:latin typeface="Trebuchet MS" panose="020B0603020202020204" pitchFamily="34" charset="0"/>
              </a:rPr>
              <a:t>MyData.java</a:t>
            </a:r>
          </a:p>
          <a:p>
            <a:pPr algn="just"/>
            <a:endParaRPr lang="en-IN" sz="1400" b="1" dirty="0">
              <a:solidFill>
                <a:srgbClr val="FF0000"/>
              </a:solidFill>
              <a:latin typeface="Trebuchet MS" panose="020B0603020202020204" pitchFamily="34" charset="0"/>
            </a:endParaRPr>
          </a:p>
          <a:p>
            <a:pPr marL="285750" indent="-285750" algn="just">
              <a:buFont typeface="Arial" panose="020B0604020202020204" pitchFamily="34" charset="0"/>
              <a:buChar char="•"/>
            </a:pPr>
            <a:r>
              <a:rPr lang="en-IN" sz="1400" b="1" dirty="0">
                <a:latin typeface="Trebuchet MS" panose="020B0603020202020204" pitchFamily="34" charset="0"/>
              </a:rPr>
              <a:t>Fields: </a:t>
            </a:r>
            <a:r>
              <a:rPr lang="en-IN" sz="1400" dirty="0">
                <a:latin typeface="Trebuchet MS" panose="020B0603020202020204" pitchFamily="34" charset="0"/>
              </a:rPr>
              <a:t>key and value hold the data to be serialized.</a:t>
            </a:r>
          </a:p>
          <a:p>
            <a:pPr marL="285750" indent="-285750" algn="just">
              <a:buFont typeface="Arial" panose="020B0604020202020204" pitchFamily="34" charset="0"/>
              <a:buChar char="•"/>
            </a:pPr>
            <a:r>
              <a:rPr lang="en-IN" sz="1400" b="1" dirty="0">
                <a:latin typeface="Trebuchet MS" panose="020B0603020202020204" pitchFamily="34" charset="0"/>
              </a:rPr>
              <a:t>Constructors:</a:t>
            </a:r>
          </a:p>
          <a:p>
            <a:pPr marL="742950" lvl="1" indent="-285750" algn="just">
              <a:buFont typeface="Arial" panose="020B0604020202020204" pitchFamily="34" charset="0"/>
              <a:buChar char="•"/>
            </a:pPr>
            <a:r>
              <a:rPr lang="en-IN" sz="1400" dirty="0">
                <a:latin typeface="Trebuchet MS" panose="020B0603020202020204" pitchFamily="34" charset="0"/>
              </a:rPr>
              <a:t>The no-argument constructor is necessary for the deserialization process (Jackson needs it to create an instance of the class).</a:t>
            </a:r>
          </a:p>
          <a:p>
            <a:pPr marL="742950" lvl="1" indent="-285750" algn="just">
              <a:buFont typeface="Arial" panose="020B0604020202020204" pitchFamily="34" charset="0"/>
              <a:buChar char="•"/>
            </a:pPr>
            <a:r>
              <a:rPr lang="en-IN" sz="1400" dirty="0">
                <a:latin typeface="Trebuchet MS" panose="020B0603020202020204" pitchFamily="34" charset="0"/>
              </a:rPr>
              <a:t>The parameterized constructor allows for easy object creation with both key and value.</a:t>
            </a:r>
          </a:p>
          <a:p>
            <a:pPr marL="285750" indent="-285750" algn="just">
              <a:buFont typeface="Arial" panose="020B0604020202020204" pitchFamily="34" charset="0"/>
              <a:buChar char="•"/>
            </a:pPr>
            <a:r>
              <a:rPr lang="en-IN" sz="1400" b="1" dirty="0">
                <a:latin typeface="Trebuchet MS" panose="020B0603020202020204" pitchFamily="34" charset="0"/>
              </a:rPr>
              <a:t>Getters and Setters:</a:t>
            </a:r>
            <a:r>
              <a:rPr lang="en-IN" sz="1400" dirty="0">
                <a:latin typeface="Trebuchet MS" panose="020B0603020202020204" pitchFamily="34" charset="0"/>
              </a:rPr>
              <a:t> Provide access to the private fields, which are necessary for Jackson to populate the fields during deserialization.</a:t>
            </a:r>
          </a:p>
          <a:p>
            <a:pPr marL="285750" indent="-285750" algn="just">
              <a:buFont typeface="Arial" panose="020B0604020202020204" pitchFamily="34" charset="0"/>
              <a:buChar char="•"/>
            </a:pPr>
            <a:r>
              <a:rPr lang="en-IN" sz="1400" b="1" dirty="0" err="1">
                <a:latin typeface="Trebuchet MS" panose="020B0603020202020204" pitchFamily="34" charset="0"/>
              </a:rPr>
              <a:t>toString</a:t>
            </a:r>
            <a:r>
              <a:rPr lang="en-IN" sz="1400" b="1" dirty="0">
                <a:latin typeface="Trebuchet MS" panose="020B0603020202020204" pitchFamily="34" charset="0"/>
              </a:rPr>
              <a:t> Method:</a:t>
            </a:r>
            <a:r>
              <a:rPr lang="en-IN" sz="1400" dirty="0">
                <a:latin typeface="Trebuchet MS" panose="020B0603020202020204" pitchFamily="34" charset="0"/>
              </a:rPr>
              <a:t> Overrides the default method to provide a string representation of the object, useful for logging.</a:t>
            </a:r>
          </a:p>
        </p:txBody>
      </p:sp>
      <p:sp>
        <p:nvSpPr>
          <p:cNvPr id="8" name="TextBox 7">
            <a:extLst>
              <a:ext uri="{FF2B5EF4-FFF2-40B4-BE49-F238E27FC236}">
                <a16:creationId xmlns:a16="http://schemas.microsoft.com/office/drawing/2014/main" id="{AF586DE9-AD4B-4BE7-03C9-327BD10F0719}"/>
              </a:ext>
            </a:extLst>
          </p:cNvPr>
          <p:cNvSpPr txBox="1"/>
          <p:nvPr/>
        </p:nvSpPr>
        <p:spPr>
          <a:xfrm>
            <a:off x="109728" y="3718679"/>
            <a:ext cx="6636305" cy="2462213"/>
          </a:xfrm>
          <a:prstGeom prst="rect">
            <a:avLst/>
          </a:prstGeom>
          <a:noFill/>
        </p:spPr>
        <p:txBody>
          <a:bodyPr wrap="square">
            <a:spAutoFit/>
          </a:bodyPr>
          <a:lstStyle/>
          <a:p>
            <a:pPr algn="just"/>
            <a:r>
              <a:rPr lang="en-IN" sz="1400" b="1" dirty="0">
                <a:solidFill>
                  <a:srgbClr val="FF0000"/>
                </a:solidFill>
                <a:latin typeface="Trebuchet MS" panose="020B0603020202020204" pitchFamily="34" charset="0"/>
              </a:rPr>
              <a:t>JSONSerializer.java</a:t>
            </a:r>
          </a:p>
          <a:p>
            <a:pPr algn="just"/>
            <a:endParaRPr lang="en-IN" sz="1400" b="1" dirty="0">
              <a:solidFill>
                <a:srgbClr val="FF0000"/>
              </a:solidFill>
              <a:latin typeface="Trebuchet MS" panose="020B0603020202020204" pitchFamily="34" charset="0"/>
            </a:endParaRPr>
          </a:p>
          <a:p>
            <a:pPr marL="285750" indent="-285750" algn="just">
              <a:buFont typeface="Arial" panose="020B0604020202020204" pitchFamily="34" charset="0"/>
              <a:buChar char="•"/>
            </a:pPr>
            <a:r>
              <a:rPr lang="en-IN" sz="1400" b="1" dirty="0">
                <a:latin typeface="Trebuchet MS" panose="020B0603020202020204" pitchFamily="34" charset="0"/>
              </a:rPr>
              <a:t>Serializer Interface:</a:t>
            </a:r>
            <a:r>
              <a:rPr lang="en-IN" sz="1400" dirty="0">
                <a:latin typeface="Trebuchet MS" panose="020B0603020202020204" pitchFamily="34" charset="0"/>
              </a:rPr>
              <a:t> Implements Kafka's Serializer interface, specifying how to convert a Java object into a byte array (which Kafka uses to transmit messages).</a:t>
            </a:r>
          </a:p>
          <a:p>
            <a:pPr marL="285750" indent="-285750" algn="just">
              <a:buFont typeface="Arial" panose="020B0604020202020204" pitchFamily="34" charset="0"/>
              <a:buChar char="•"/>
            </a:pPr>
            <a:r>
              <a:rPr lang="en-IN" sz="1400" b="1" dirty="0" err="1">
                <a:latin typeface="Trebuchet MS" panose="020B0603020202020204" pitchFamily="34" charset="0"/>
              </a:rPr>
              <a:t>ObjectMapper</a:t>
            </a:r>
            <a:r>
              <a:rPr lang="en-IN" sz="1400" b="1" dirty="0">
                <a:latin typeface="Trebuchet MS" panose="020B0603020202020204" pitchFamily="34" charset="0"/>
              </a:rPr>
              <a:t>:</a:t>
            </a:r>
            <a:r>
              <a:rPr lang="en-IN" sz="1400" dirty="0">
                <a:latin typeface="Trebuchet MS" panose="020B0603020202020204" pitchFamily="34" charset="0"/>
              </a:rPr>
              <a:t> Jackson's </a:t>
            </a:r>
            <a:r>
              <a:rPr lang="en-IN" sz="1400" dirty="0" err="1">
                <a:latin typeface="Trebuchet MS" panose="020B0603020202020204" pitchFamily="34" charset="0"/>
              </a:rPr>
              <a:t>ObjectMapper</a:t>
            </a:r>
            <a:r>
              <a:rPr lang="en-IN" sz="1400" dirty="0">
                <a:latin typeface="Trebuchet MS" panose="020B0603020202020204" pitchFamily="34" charset="0"/>
              </a:rPr>
              <a:t> is used to handle the conversion of Java objects to JSON.</a:t>
            </a:r>
          </a:p>
          <a:p>
            <a:pPr marL="285750" indent="-285750" algn="just">
              <a:buFont typeface="Arial" panose="020B0604020202020204" pitchFamily="34" charset="0"/>
              <a:buChar char="•"/>
            </a:pPr>
            <a:r>
              <a:rPr lang="en-IN" sz="1400" b="1" dirty="0">
                <a:latin typeface="Trebuchet MS" panose="020B0603020202020204" pitchFamily="34" charset="0"/>
              </a:rPr>
              <a:t>serialize Method:</a:t>
            </a:r>
            <a:r>
              <a:rPr lang="en-IN" sz="1400" dirty="0">
                <a:latin typeface="Trebuchet MS" panose="020B0603020202020204" pitchFamily="34" charset="0"/>
              </a:rPr>
              <a:t> Converts the </a:t>
            </a:r>
            <a:r>
              <a:rPr lang="en-IN" sz="1400" dirty="0" err="1">
                <a:latin typeface="Trebuchet MS" panose="020B0603020202020204" pitchFamily="34" charset="0"/>
              </a:rPr>
              <a:t>MyData</a:t>
            </a:r>
            <a:r>
              <a:rPr lang="en-IN" sz="1400" dirty="0">
                <a:latin typeface="Trebuchet MS" panose="020B0603020202020204" pitchFamily="34" charset="0"/>
              </a:rPr>
              <a:t> object into a byte array (JSON format). It throws a runtime exception if serialization fails.</a:t>
            </a:r>
          </a:p>
          <a:p>
            <a:pPr marL="285750" indent="-285750" algn="just">
              <a:buFont typeface="Arial" panose="020B0604020202020204" pitchFamily="34" charset="0"/>
              <a:buChar char="•"/>
            </a:pPr>
            <a:r>
              <a:rPr lang="en-IN" sz="1400" b="1" dirty="0">
                <a:latin typeface="Trebuchet MS" panose="020B0603020202020204" pitchFamily="34" charset="0"/>
              </a:rPr>
              <a:t>Configuration and Close Methods:</a:t>
            </a:r>
            <a:r>
              <a:rPr lang="en-IN" sz="1400" dirty="0">
                <a:latin typeface="Trebuchet MS" panose="020B0603020202020204" pitchFamily="34" charset="0"/>
              </a:rPr>
              <a:t> Placeholder methods that can be used for future configurations or cleanup.</a:t>
            </a:r>
          </a:p>
        </p:txBody>
      </p:sp>
      <p:sp>
        <p:nvSpPr>
          <p:cNvPr id="10" name="TextBox 9">
            <a:extLst>
              <a:ext uri="{FF2B5EF4-FFF2-40B4-BE49-F238E27FC236}">
                <a16:creationId xmlns:a16="http://schemas.microsoft.com/office/drawing/2014/main" id="{18EBAE48-5B67-A5FF-DFB7-DAA96BF1D1A8}"/>
              </a:ext>
            </a:extLst>
          </p:cNvPr>
          <p:cNvSpPr txBox="1"/>
          <p:nvPr/>
        </p:nvSpPr>
        <p:spPr>
          <a:xfrm>
            <a:off x="7383912" y="1954649"/>
            <a:ext cx="4606290" cy="2893100"/>
          </a:xfrm>
          <a:prstGeom prst="rect">
            <a:avLst/>
          </a:prstGeom>
          <a:noFill/>
        </p:spPr>
        <p:txBody>
          <a:bodyPr wrap="square">
            <a:spAutoFit/>
          </a:bodyPr>
          <a:lstStyle/>
          <a:p>
            <a:r>
              <a:rPr lang="en-IN" sz="1400" b="1" dirty="0">
                <a:solidFill>
                  <a:srgbClr val="FF0000"/>
                </a:solidFill>
                <a:latin typeface="Trebuchet MS" panose="020B0603020202020204" pitchFamily="34" charset="0"/>
              </a:rPr>
              <a:t>JSONDesrializer.java</a:t>
            </a:r>
          </a:p>
          <a:p>
            <a:endParaRPr lang="en-IN" sz="1400" b="1" dirty="0">
              <a:latin typeface="Trebuchet MS" panose="020B0603020202020204" pitchFamily="34" charset="0"/>
            </a:endParaRPr>
          </a:p>
          <a:p>
            <a:pPr marL="285750" indent="-285750">
              <a:buFont typeface="Arial" panose="020B0604020202020204" pitchFamily="34" charset="0"/>
              <a:buChar char="•"/>
            </a:pPr>
            <a:r>
              <a:rPr lang="en-IN" sz="1400" b="1" dirty="0">
                <a:latin typeface="Trebuchet MS" panose="020B0603020202020204" pitchFamily="34" charset="0"/>
              </a:rPr>
              <a:t>Deserializer Interface:</a:t>
            </a:r>
            <a:r>
              <a:rPr lang="en-IN" sz="1400" dirty="0">
                <a:latin typeface="Trebuchet MS" panose="020B0603020202020204" pitchFamily="34" charset="0"/>
              </a:rPr>
              <a:t> Implements Kafka's Deserializer interface to convert byte arrays (JSON) back into Java objects.</a:t>
            </a:r>
          </a:p>
          <a:p>
            <a:pPr marL="285750" indent="-285750">
              <a:buFont typeface="Arial" panose="020B0604020202020204" pitchFamily="34" charset="0"/>
              <a:buChar char="•"/>
            </a:pPr>
            <a:r>
              <a:rPr lang="en-IN" sz="1400" b="1" dirty="0">
                <a:latin typeface="Trebuchet MS" panose="020B0603020202020204" pitchFamily="34" charset="0"/>
              </a:rPr>
              <a:t>Target Class:</a:t>
            </a:r>
            <a:r>
              <a:rPr lang="en-IN" sz="1400" dirty="0">
                <a:latin typeface="Trebuchet MS" panose="020B0603020202020204" pitchFamily="34" charset="0"/>
              </a:rPr>
              <a:t> The class type to be deserialized is determined during configuration. It allows flexibility in using different data types.</a:t>
            </a:r>
          </a:p>
          <a:p>
            <a:pPr marL="285750" indent="-285750">
              <a:buFont typeface="Arial" panose="020B0604020202020204" pitchFamily="34" charset="0"/>
              <a:buChar char="•"/>
            </a:pPr>
            <a:r>
              <a:rPr lang="en-IN" sz="1400" b="1" dirty="0">
                <a:latin typeface="Trebuchet MS" panose="020B0603020202020204" pitchFamily="34" charset="0"/>
              </a:rPr>
              <a:t>deserialize Method:</a:t>
            </a:r>
            <a:r>
              <a:rPr lang="en-IN" sz="1400" dirty="0">
                <a:latin typeface="Trebuchet MS" panose="020B0603020202020204" pitchFamily="34" charset="0"/>
              </a:rPr>
              <a:t> Converts a byte array back into a </a:t>
            </a:r>
            <a:r>
              <a:rPr lang="en-IN" sz="1400" dirty="0" err="1">
                <a:latin typeface="Trebuchet MS" panose="020B0603020202020204" pitchFamily="34" charset="0"/>
              </a:rPr>
              <a:t>MyData</a:t>
            </a:r>
            <a:r>
              <a:rPr lang="en-IN" sz="1400" dirty="0">
                <a:latin typeface="Trebuchet MS" panose="020B0603020202020204" pitchFamily="34" charset="0"/>
              </a:rPr>
              <a:t> object, throwing an exception if deserialization fails.</a:t>
            </a:r>
          </a:p>
          <a:p>
            <a:pPr marL="285750" indent="-285750">
              <a:buFont typeface="Arial" panose="020B0604020202020204" pitchFamily="34" charset="0"/>
              <a:buChar char="•"/>
            </a:pPr>
            <a:r>
              <a:rPr lang="en-IN" sz="1400" b="1" dirty="0">
                <a:latin typeface="Trebuchet MS" panose="020B0603020202020204" pitchFamily="34" charset="0"/>
              </a:rPr>
              <a:t>Configure and Close Methods: </a:t>
            </a:r>
            <a:r>
              <a:rPr lang="en-IN" sz="1400" dirty="0">
                <a:latin typeface="Trebuchet MS" panose="020B0603020202020204" pitchFamily="34" charset="0"/>
              </a:rPr>
              <a:t>Handle configuration and resource cleanup.</a:t>
            </a:r>
          </a:p>
        </p:txBody>
      </p:sp>
      <p:sp>
        <p:nvSpPr>
          <p:cNvPr id="11" name="TextBox 10">
            <a:extLst>
              <a:ext uri="{FF2B5EF4-FFF2-40B4-BE49-F238E27FC236}">
                <a16:creationId xmlns:a16="http://schemas.microsoft.com/office/drawing/2014/main" id="{3EB1D42D-9851-B59E-0050-5AF1B8DF764B}"/>
              </a:ext>
            </a:extLst>
          </p:cNvPr>
          <p:cNvSpPr txBox="1"/>
          <p:nvPr/>
        </p:nvSpPr>
        <p:spPr>
          <a:xfrm>
            <a:off x="3766020" y="154156"/>
            <a:ext cx="4239643" cy="461665"/>
          </a:xfrm>
          <a:prstGeom prst="rect">
            <a:avLst/>
          </a:prstGeom>
          <a:noFill/>
        </p:spPr>
        <p:txBody>
          <a:bodyPr wrap="square">
            <a:spAutoFit/>
          </a:bodyPr>
          <a:lstStyle/>
          <a:p>
            <a:pPr algn="ctr"/>
            <a:r>
              <a:rPr lang="en-GB" sz="2400" b="1" dirty="0">
                <a:solidFill>
                  <a:srgbClr val="7030A0"/>
                </a:solidFill>
                <a:latin typeface="Trebuchet MS" panose="020B0603020202020204" pitchFamily="34" charset="0"/>
              </a:rPr>
              <a:t>CODING</a:t>
            </a:r>
          </a:p>
        </p:txBody>
      </p:sp>
    </p:spTree>
    <p:extLst>
      <p:ext uri="{BB962C8B-B14F-4D97-AF65-F5344CB8AC3E}">
        <p14:creationId xmlns:p14="http://schemas.microsoft.com/office/powerpoint/2010/main" val="2146071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845</TotalTime>
  <Words>6497</Words>
  <Application>Microsoft Office PowerPoint</Application>
  <PresentationFormat>Widescreen</PresentationFormat>
  <Paragraphs>429</Paragraphs>
  <Slides>26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Integration Anarchy</dc:creator>
  <cp:lastModifiedBy>Absolute Prime</cp:lastModifiedBy>
  <cp:revision>58</cp:revision>
  <dcterms:created xsi:type="dcterms:W3CDTF">2024-09-29T20:11:23Z</dcterms:created>
  <dcterms:modified xsi:type="dcterms:W3CDTF">2024-11-02T14:31:59Z</dcterms:modified>
</cp:coreProperties>
</file>