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1676400" y="20574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8" name="object 8"/>
          <p:cNvSpPr txBox="1"/>
          <p:nvPr/>
        </p:nvSpPr>
        <p:spPr>
          <a:xfrm>
            <a:off x="6353802" y="5526859"/>
            <a:ext cx="2799486"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b="1"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3" name="TextBox 12"/>
          <p:cNvSpPr txBox="1"/>
          <p:nvPr/>
        </p:nvSpPr>
        <p:spPr>
          <a:xfrm>
            <a:off x="3886200" y="2057400"/>
            <a:ext cx="3817620" cy="274320"/>
          </a:xfrm>
          <a:prstGeom prst="rect">
            <a:avLst/>
          </a:prstGeom>
          <a:noFill/>
        </p:spPr>
        <p:txBody>
          <a:bodyPr wrap="square" rtlCol="0">
            <a:noAutofit/>
          </a:bodyPr>
          <a:lstStyle/>
          <a:p>
            <a:r>
              <a:rPr lang="en-US" sz="2800" b="1" dirty="0" err="1"/>
              <a:t>Reg</a:t>
            </a:r>
            <a:r>
              <a:rPr lang="en-US" sz="2800" b="1" dirty="0"/>
              <a:t> No: 410121104002</a:t>
            </a:r>
            <a:endParaRPr lang="en-IN" altLang="en-US" sz="2800" b="1" dirty="0"/>
          </a:p>
        </p:txBody>
      </p:sp>
      <p:sp>
        <p:nvSpPr>
          <p:cNvPr id="14" name="TextBox 13"/>
          <p:cNvSpPr txBox="1"/>
          <p:nvPr/>
        </p:nvSpPr>
        <p:spPr>
          <a:xfrm>
            <a:off x="3800475" y="3506707"/>
            <a:ext cx="6707639" cy="954107"/>
          </a:xfrm>
          <a:prstGeom prst="rect">
            <a:avLst/>
          </a:prstGeom>
          <a:noFill/>
        </p:spPr>
        <p:txBody>
          <a:bodyPr wrap="square" rtlCol="0">
            <a:spAutoFit/>
          </a:bodyPr>
          <a:lstStyle/>
          <a:p>
            <a:pPr algn="l"/>
            <a:r>
              <a:rPr lang="en-US" sz="2800" b="1" dirty="0"/>
              <a:t>College Name : </a:t>
            </a:r>
            <a:r>
              <a:rPr lang="en-US" sz="2800" b="1" dirty="0" err="1"/>
              <a:t>Adhi</a:t>
            </a:r>
            <a:r>
              <a:rPr lang="en-US" sz="2800" b="1" dirty="0"/>
              <a:t> College of Engineering and Technology </a:t>
            </a:r>
            <a:endParaRPr lang="en-US" sz="2800" b="1" dirty="0"/>
          </a:p>
        </p:txBody>
      </p:sp>
      <p:sp>
        <p:nvSpPr>
          <p:cNvPr id="15" name="TextBox 14"/>
          <p:cNvSpPr txBox="1"/>
          <p:nvPr/>
        </p:nvSpPr>
        <p:spPr>
          <a:xfrm rot="10800000" flipV="1">
            <a:off x="3885565" y="2879090"/>
            <a:ext cx="8088630" cy="521970"/>
          </a:xfrm>
          <a:prstGeom prst="rect">
            <a:avLst/>
          </a:prstGeom>
          <a:noFill/>
        </p:spPr>
        <p:txBody>
          <a:bodyPr wrap="square" rtlCol="0">
            <a:spAutoFit/>
          </a:bodyPr>
          <a:lstStyle/>
          <a:p>
            <a:pPr algn="l"/>
            <a:r>
              <a:rPr lang="en-US" sz="2800" b="1" dirty="0" err="1"/>
              <a:t>Department</a:t>
            </a:r>
            <a:r>
              <a:rPr lang="en-US" sz="2800" b="1" dirty="0"/>
              <a:t>: Computer Science </a:t>
            </a:r>
            <a:endParaRPr lang="en-US" sz="2800" b="1" dirty="0"/>
          </a:p>
        </p:txBody>
      </p:sp>
      <p:sp>
        <p:nvSpPr>
          <p:cNvPr id="10" name="Title 9"/>
          <p:cNvSpPr/>
          <p:nvPr>
            <p:ph type="ctrTitle"/>
          </p:nvPr>
        </p:nvSpPr>
        <p:spPr>
          <a:xfrm>
            <a:off x="3962400" y="1219200"/>
            <a:ext cx="12901295" cy="600710"/>
          </a:xfrm>
        </p:spPr>
        <p:txBody>
          <a:bodyPr wrap="square">
            <a:noAutofit/>
          </a:bodyPr>
          <a:p>
            <a:r>
              <a:rPr lang="en-IN" altLang="en-US" spc="15" dirty="0">
                <a:sym typeface="+mn-ea"/>
              </a:rPr>
              <a:t>Name:</a:t>
            </a:r>
            <a:r>
              <a:rPr lang="en-US" altLang="en-IN" spc="15" dirty="0">
                <a:sym typeface="+mn-ea"/>
              </a:rPr>
              <a:t> </a:t>
            </a:r>
            <a:r>
              <a:rPr lang="en-US" spc="15" dirty="0">
                <a:sym typeface="+mn-ea"/>
              </a:rPr>
              <a:t>Abinashini.K</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rot="16200000" flipV="1">
            <a:off x="8294094" y="59092"/>
            <a:ext cx="1001316" cy="4095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2" name="Picture 1" descr="face_detection_result_97e24b36b0"/>
          <p:cNvPicPr>
            <a:picLocks noChangeAspect="1"/>
          </p:cNvPicPr>
          <p:nvPr/>
        </p:nvPicPr>
        <p:blipFill>
          <a:blip r:embed="rId2"/>
          <a:stretch>
            <a:fillRect/>
          </a:stretch>
        </p:blipFill>
        <p:spPr>
          <a:xfrm>
            <a:off x="609600" y="1515745"/>
            <a:ext cx="4085590" cy="4380230"/>
          </a:xfrm>
          <a:prstGeom prst="rect">
            <a:avLst/>
          </a:prstGeom>
        </p:spPr>
      </p:pic>
      <p:pic>
        <p:nvPicPr>
          <p:cNvPr id="8" name="Picture 7" descr="mobile_computing-mobile biometrics_03_mobile"/>
          <p:cNvPicPr>
            <a:picLocks noChangeAspect="1"/>
          </p:cNvPicPr>
          <p:nvPr/>
        </p:nvPicPr>
        <p:blipFill>
          <a:blip r:embed="rId3"/>
          <a:stretch>
            <a:fillRect/>
          </a:stretch>
        </p:blipFill>
        <p:spPr>
          <a:xfrm>
            <a:off x="4876800" y="2209800"/>
            <a:ext cx="4953000" cy="2933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97536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307340"/>
            <a:ext cx="3909695" cy="1200150"/>
          </a:xfrm>
          <a:prstGeom prst="rect">
            <a:avLst/>
          </a:prstGeom>
        </p:spPr>
        <p:txBody>
          <a:bodyPr vert="horz" wrap="square" lIns="0" tIns="16510" rIns="0" bIns="0" rtlCol="0">
            <a:no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676275" y="1066800"/>
            <a:ext cx="10561320" cy="1087755"/>
          </a:xfrm>
          <a:prstGeom prst="rect">
            <a:avLst/>
          </a:prstGeom>
          <a:noFill/>
        </p:spPr>
        <p:txBody>
          <a:bodyPr wrap="square" rtlCol="0">
            <a:noAutofit/>
          </a:bodyPr>
          <a:lstStyle/>
          <a:p>
            <a:pPr algn="l"/>
            <a:r>
              <a:rPr lang="en-US" sz="3600" b="1" dirty="0"/>
              <a:t>FACE DETECTION USING CNN ALGORITHM</a:t>
            </a:r>
            <a:endParaRPr lang="en-US" sz="3600" b="1" dirty="0"/>
          </a:p>
        </p:txBody>
      </p:sp>
      <p:sp>
        <p:nvSpPr>
          <p:cNvPr id="24" name="TextBox 23"/>
          <p:cNvSpPr txBox="1"/>
          <p:nvPr/>
        </p:nvSpPr>
        <p:spPr>
          <a:xfrm>
            <a:off x="609600" y="1981200"/>
            <a:ext cx="11468735" cy="4370705"/>
          </a:xfrm>
          <a:prstGeom prst="rect">
            <a:avLst/>
          </a:prstGeom>
          <a:noFill/>
        </p:spPr>
        <p:txBody>
          <a:bodyPr wrap="square" rtlCol="0">
            <a:noAutofit/>
          </a:bodyPr>
          <a:lstStyle/>
          <a:p>
            <a:pPr marL="457200" lvl="1" indent="457200" algn="l">
              <a:lnSpc>
                <a:spcPct val="100000"/>
              </a:lnSpc>
            </a:pPr>
            <a:r>
              <a:rPr lang="en-US" sz="2400" b="1" dirty="0"/>
              <a:t>In this project, we will explore the application of CNNs for face </a:t>
            </a:r>
            <a:endParaRPr lang="en-US" sz="2400" b="1" dirty="0"/>
          </a:p>
          <a:p>
            <a:pPr algn="l">
              <a:lnSpc>
                <a:spcPct val="150000"/>
              </a:lnSpc>
            </a:pPr>
            <a:r>
              <a:rPr lang="en-US" sz="2400" b="1" dirty="0"/>
              <a:t>detection. We will start by discussing the architecture and </a:t>
            </a:r>
            <a:endParaRPr lang="en-US" sz="2400" b="1" dirty="0"/>
          </a:p>
          <a:p>
            <a:pPr algn="l">
              <a:lnSpc>
                <a:spcPct val="150000"/>
              </a:lnSpc>
            </a:pPr>
            <a:r>
              <a:rPr lang="en-US" sz="2400" b="1" dirty="0"/>
              <a:t>components of CNNs, including convolutional layers, pooling layers, </a:t>
            </a:r>
            <a:endParaRPr lang="en-US" sz="2400" b="1" dirty="0"/>
          </a:p>
          <a:p>
            <a:pPr algn="l">
              <a:lnSpc>
                <a:spcPct val="150000"/>
              </a:lnSpc>
            </a:pPr>
            <a:r>
              <a:rPr lang="en-US" sz="2400" b="1" dirty="0"/>
              <a:t>and activation functions. Then, we will delve into popular CNN </a:t>
            </a:r>
            <a:endParaRPr lang="en-US" sz="2400" b="1" dirty="0"/>
          </a:p>
          <a:p>
            <a:pPr algn="l">
              <a:lnSpc>
                <a:spcPct val="150000"/>
              </a:lnSpc>
            </a:pPr>
            <a:r>
              <a:rPr lang="en-US" sz="2400" b="1" dirty="0"/>
              <a:t>architectures used for face detection, such as the Viola-Jones </a:t>
            </a:r>
            <a:endParaRPr lang="en-US" sz="2400" b="1" dirty="0"/>
          </a:p>
          <a:p>
            <a:pPr algn="l">
              <a:lnSpc>
                <a:spcPct val="150000"/>
              </a:lnSpc>
            </a:pPr>
            <a:r>
              <a:rPr lang="en-US" sz="2400" b="1" dirty="0"/>
              <a:t>algorithm, Haar cascades, and more recent deep learning-based </a:t>
            </a:r>
            <a:endParaRPr lang="en-US" sz="2400" b="1" dirty="0"/>
          </a:p>
          <a:p>
            <a:pPr algn="l">
              <a:lnSpc>
                <a:spcPct val="150000"/>
              </a:lnSpc>
            </a:pPr>
            <a:r>
              <a:rPr lang="en-US" sz="2400" b="1" dirty="0"/>
              <a:t>approaches like Single Shot MultiBox Detector (SSD) and You Only </a:t>
            </a:r>
            <a:endParaRPr lang="en-US" sz="2400" b="1" dirty="0"/>
          </a:p>
          <a:p>
            <a:pPr algn="l">
              <a:lnSpc>
                <a:spcPct val="150000"/>
              </a:lnSpc>
            </a:pPr>
            <a:r>
              <a:rPr lang="en-US" sz="2400" b="1" dirty="0"/>
              <a:t>Look Once (YOLO)</a:t>
            </a:r>
            <a:endParaRPr lang="en-US"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251460"/>
            <a:ext cx="2357120" cy="951865"/>
          </a:xfrm>
          <a:prstGeom prst="rect">
            <a:avLst/>
          </a:prstGeom>
        </p:spPr>
        <p:txBody>
          <a:bodyPr vert="horz" wrap="square" lIns="0" tIns="13335" rIns="0" bIns="0" rtlCol="0">
            <a:no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5" name="TextBox 24"/>
          <p:cNvSpPr txBox="1"/>
          <p:nvPr/>
        </p:nvSpPr>
        <p:spPr>
          <a:xfrm>
            <a:off x="1584960" y="1203960"/>
            <a:ext cx="8494395" cy="5274310"/>
          </a:xfrm>
          <a:prstGeom prst="rect">
            <a:avLst/>
          </a:prstGeom>
          <a:noFill/>
        </p:spPr>
        <p:txBody>
          <a:bodyPr wrap="square" rtlCol="0">
            <a:noAutofit/>
          </a:bodyPr>
          <a:lstStyle/>
          <a:p>
            <a:pPr indent="0" algn="l">
              <a:buNone/>
            </a:pPr>
            <a:r>
              <a:rPr lang="en-US" dirty="0"/>
              <a:t>1.Introduction to Face Detection</a:t>
            </a:r>
            <a:endParaRPr lang="en-US" dirty="0"/>
          </a:p>
          <a:p>
            <a:pPr indent="457200" algn="l">
              <a:buNone/>
            </a:pPr>
            <a:r>
              <a:rPr lang="en-US" dirty="0"/>
              <a:t>Definition and importance of face detection</a:t>
            </a:r>
            <a:endParaRPr lang="en-US" dirty="0"/>
          </a:p>
          <a:p>
            <a:pPr indent="457200" algn="l">
              <a:buNone/>
            </a:pPr>
            <a:r>
              <a:rPr lang="en-US" dirty="0"/>
              <a:t>Overview of traditional methods vs. CNN-based methods</a:t>
            </a:r>
            <a:endParaRPr lang="en-US" dirty="0"/>
          </a:p>
          <a:p>
            <a:pPr indent="0" algn="l">
              <a:buNone/>
            </a:pPr>
            <a:r>
              <a:rPr lang="en-US" dirty="0"/>
              <a:t>2. Fundamentals of Convolutional Neural Networks (CNNs)</a:t>
            </a:r>
            <a:endParaRPr lang="en-US" dirty="0"/>
          </a:p>
          <a:p>
            <a:pPr indent="457200" algn="l">
              <a:buNone/>
            </a:pPr>
            <a:r>
              <a:rPr lang="en-US" dirty="0"/>
              <a:t>Basics of neural networks</a:t>
            </a:r>
            <a:endParaRPr lang="en-US" dirty="0"/>
          </a:p>
          <a:p>
            <a:pPr indent="457200" algn="l">
              <a:buNone/>
            </a:pPr>
            <a:r>
              <a:rPr lang="en-US" dirty="0"/>
              <a:t>Introduction to CNN architecture</a:t>
            </a:r>
            <a:endParaRPr lang="en-US" dirty="0"/>
          </a:p>
          <a:p>
            <a:pPr indent="457200" algn="l">
              <a:buNone/>
            </a:pPr>
            <a:r>
              <a:rPr lang="en-US" dirty="0"/>
              <a:t>Key components: convolutional layers, pooling layers, activation functions</a:t>
            </a:r>
            <a:endParaRPr lang="en-US" dirty="0"/>
          </a:p>
          <a:p>
            <a:pPr indent="0" algn="l">
              <a:buNone/>
            </a:pPr>
            <a:r>
              <a:rPr lang="en-US"/>
              <a:t>3.  Case Studies and Applications</a:t>
            </a:r>
            <a:endParaRPr lang="en-US"/>
          </a:p>
          <a:p>
            <a:pPr indent="457200" algn="l">
              <a:buNone/>
            </a:pPr>
            <a:r>
              <a:rPr lang="en-US"/>
              <a:t>Face detection in security and surveillance</a:t>
            </a:r>
            <a:endParaRPr lang="en-US"/>
          </a:p>
          <a:p>
            <a:pPr indent="457200" algn="l">
              <a:buNone/>
            </a:pPr>
            <a:r>
              <a:rPr lang="en-US"/>
              <a:t>Facial recognition in social media</a:t>
            </a:r>
            <a:endParaRPr lang="en-US"/>
          </a:p>
          <a:p>
            <a:pPr indent="457200" algn="l">
              <a:buNone/>
            </a:pPr>
            <a:r>
              <a:rPr lang="en-US"/>
              <a:t>Healthcare applications</a:t>
            </a:r>
            <a:endParaRPr lang="en-US"/>
          </a:p>
          <a:p>
            <a:pPr indent="457200" algn="l">
              <a:buNone/>
            </a:pPr>
            <a:r>
              <a:rPr lang="en-US"/>
              <a:t>Ethical implications and privacy concerns</a:t>
            </a:r>
            <a:endParaRPr lang="en-US"/>
          </a:p>
          <a:p>
            <a:pPr indent="0" algn="l">
              <a:buNone/>
            </a:pPr>
            <a:r>
              <a:rPr lang="en-US">
                <a:sym typeface="+mn-ea"/>
              </a:rPr>
              <a:t>4. Future Directions</a:t>
            </a:r>
            <a:endParaRPr lang="en-US">
              <a:sym typeface="+mn-ea"/>
            </a:endParaRPr>
          </a:p>
          <a:p>
            <a:pPr indent="457200" algn="l">
              <a:buNone/>
            </a:pPr>
            <a:r>
              <a:rPr lang="en-US">
                <a:sym typeface="+mn-ea"/>
              </a:rPr>
              <a:t>Emerging trends and research areas in face detection</a:t>
            </a:r>
            <a:endParaRPr lang="en-US">
              <a:sym typeface="+mn-ea"/>
            </a:endParaRPr>
          </a:p>
          <a:p>
            <a:pPr indent="457200" algn="l">
              <a:buNone/>
            </a:pPr>
            <a:r>
              <a:rPr lang="en-US">
                <a:sym typeface="+mn-ea"/>
              </a:rPr>
              <a:t>Potential advancements in CNN-based approaches</a:t>
            </a:r>
            <a:endParaRPr lang="en-US">
              <a:sym typeface="+mn-ea"/>
            </a:endParaRPr>
          </a:p>
          <a:p>
            <a:pPr indent="0" algn="l">
              <a:buNone/>
            </a:pPr>
            <a:r>
              <a:rPr lang="en-US">
                <a:sym typeface="+mn-ea"/>
              </a:rPr>
              <a:t>5.Conclusion</a:t>
            </a:r>
            <a:endParaRPr lang="en-US">
              <a:sym typeface="+mn-ea"/>
            </a:endParaRPr>
          </a:p>
          <a:p>
            <a:pPr indent="457200" algn="l">
              <a:buNone/>
            </a:pPr>
            <a:r>
              <a:rPr lang="en-US">
                <a:sym typeface="+mn-ea"/>
              </a:rPr>
              <a:t>Summary of key learnings</a:t>
            </a:r>
            <a:endParaRPr lang="en-US">
              <a:sym typeface="+mn-ea"/>
            </a:endParaRPr>
          </a:p>
          <a:p>
            <a:pPr indent="457200" algn="l">
              <a:buNone/>
            </a:pPr>
            <a:r>
              <a:rPr lang="en-US">
                <a:sym typeface="+mn-ea"/>
              </a:rPr>
              <a:t>Final thoughts on the significance of face detection and CNNs in computer </a:t>
            </a:r>
            <a:endParaRPr lang="en-US">
              <a:sym typeface="+mn-ea"/>
            </a:endParaRPr>
          </a:p>
          <a:p>
            <a:pPr indent="457200" algn="l">
              <a:buNone/>
            </a:pPr>
            <a:r>
              <a:rPr lang="en-US">
                <a:sym typeface="+mn-ea"/>
              </a:rPr>
              <a:t>vision.</a:t>
            </a:r>
            <a:endParaRPr lang="en-US">
              <a:sym typeface="+mn-ea"/>
            </a:endParaRPr>
          </a:p>
          <a:p>
            <a:pPr indent="457200" algn="l">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rot="3900000">
            <a:off x="9123680" y="4298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3755" y="289560"/>
            <a:ext cx="5986145" cy="963930"/>
          </a:xfrm>
          <a:prstGeom prst="rect">
            <a:avLst/>
          </a:prstGeom>
        </p:spPr>
        <p:txBody>
          <a:bodyPr vert="horz" wrap="square" lIns="0" tIns="16510" rIns="0" bIns="0" rtlCol="0">
            <a:no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1145540" y="1253490"/>
            <a:ext cx="6781165" cy="4761230"/>
          </a:xfrm>
          <a:prstGeom prst="rect">
            <a:avLst/>
          </a:prstGeom>
          <a:noFill/>
        </p:spPr>
        <p:txBody>
          <a:bodyPr wrap="square" rtlCol="0">
            <a:noAutofit/>
          </a:bodyPr>
          <a:lstStyle/>
          <a:p>
            <a:pPr algn="l"/>
            <a:r>
              <a:rPr lang="en-US" sz="2000" b="1" dirty="0"/>
              <a:t>Problem Statement : </a:t>
            </a:r>
            <a:endParaRPr lang="en-US" sz="2000" b="1" dirty="0"/>
          </a:p>
          <a:p>
            <a:pPr marL="457200" lvl="1" indent="457200" algn="l"/>
            <a:endParaRPr lang="en-US" dirty="0"/>
          </a:p>
          <a:p>
            <a:pPr marL="457200" lvl="1" indent="457200" algn="l">
              <a:lnSpc>
                <a:spcPct val="100000"/>
              </a:lnSpc>
            </a:pPr>
            <a:r>
              <a:rPr lang="en-US" sz="2000" dirty="0"/>
              <a:t>The problem statement of face detection</a:t>
            </a:r>
            <a:endParaRPr lang="en-US" sz="2000" dirty="0"/>
          </a:p>
          <a:p>
            <a:pPr marL="457200" lvl="1" indent="457200" algn="l">
              <a:lnSpc>
                <a:spcPct val="100000"/>
              </a:lnSpc>
            </a:pPr>
            <a:r>
              <a:rPr lang="en-US" sz="2000" dirty="0"/>
              <a:t> involves accurately locating and identifying human faces within images or videos. Specifically, the task is to develop a system or algorithm that can automatically detect the presence and location of faces in visual data, regardless of factors such as variations in lighting conditions, poses, facial expressions, occlusions, and scale
</a:t>
            </a:r>
            <a:endParaRPr lang="en-US" dirty="0"/>
          </a:p>
          <a:p>
            <a:pPr marL="457200" lvl="1" indent="457200" algn="l"/>
            <a:r>
              <a:rPr lang="en-US" sz="2000" b="1" dirty="0"/>
              <a:t>Objective :</a:t>
            </a:r>
            <a:endParaRPr lang="en-US" sz="2000" b="1" dirty="0"/>
          </a:p>
          <a:p>
            <a:pPr marL="457200" lvl="1" indent="457200" algn="l"/>
            <a:endParaRPr lang="en-US" sz="2000" b="1" dirty="0"/>
          </a:p>
          <a:p>
            <a:pPr marL="457200" lvl="1" indent="457200" algn="l"/>
            <a:r>
              <a:rPr lang="en-US" sz="2000" dirty="0"/>
              <a:t>The objective of a face detection project is to develop an accurate, efficient, and robust system or algorithm that can automatically detect and localize human faces within images or video frames.</a:t>
            </a:r>
            <a:r>
              <a:rPr lang="en-US" dirty="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96012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448945"/>
            <a:ext cx="5263515" cy="1058545"/>
          </a:xfrm>
          <a:prstGeom prst="rect">
            <a:avLst/>
          </a:prstGeom>
        </p:spPr>
        <p:txBody>
          <a:bodyPr vert="horz" wrap="square" lIns="0" tIns="16510" rIns="0" bIns="0" rtlCol="0">
            <a:no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676275" y="1401445"/>
            <a:ext cx="8289290" cy="5810250"/>
          </a:xfrm>
          <a:prstGeom prst="rect">
            <a:avLst/>
          </a:prstGeom>
          <a:noFill/>
        </p:spPr>
        <p:txBody>
          <a:bodyPr wrap="square" rtlCol="0">
            <a:noAutofit/>
          </a:bodyPr>
          <a:lstStyle/>
          <a:p>
            <a:pPr algn="l"/>
            <a:r>
              <a:rPr lang="en-US" b="1" dirty="0"/>
              <a:t>  Objective:   Develop an accurate and efficient face detection system using CNNs to locate and identify human faces in images or video frames, addressing both technical performance and ethical considerations.
Key Steps:</a:t>
            </a:r>
            <a:endParaRPr lang="en-US" b="1" dirty="0"/>
          </a:p>
          <a:p>
            <a:pPr algn="l"/>
            <a:endParaRPr lang="en-US" b="1" dirty="0"/>
          </a:p>
          <a:p>
            <a:pPr algn="l"/>
            <a:r>
              <a:rPr lang="en-US" b="1" dirty="0">
                <a:sym typeface="+mn-ea"/>
              </a:rPr>
              <a:t>1. Data Collection and Preprocessing:</a:t>
            </a:r>
            <a:endParaRPr lang="en-US" b="1" dirty="0">
              <a:sym typeface="+mn-ea"/>
            </a:endParaRPr>
          </a:p>
          <a:p>
            <a:pPr indent="457200" algn="l"/>
            <a:r>
              <a:rPr lang="en-US" b="1" dirty="0">
                <a:sym typeface="+mn-ea"/>
              </a:rPr>
              <a:t>Collect a diverse dataset of face images from various sources, ensuring representation across different demographics, poses, expressions, and lighting conditions.</a:t>
            </a:r>
            <a:endParaRPr lang="en-US" b="1" dirty="0">
              <a:sym typeface="+mn-ea"/>
            </a:endParaRPr>
          </a:p>
          <a:p>
            <a:pPr algn="l"/>
            <a:r>
              <a:rPr lang="en-US" b="1" dirty="0"/>
              <a:t>2. Exploratory Data Analysis (EDA): </a:t>
            </a:r>
            <a:endParaRPr lang="en-US" b="1" dirty="0"/>
          </a:p>
          <a:p>
            <a:pPr indent="457200" algn="l"/>
            <a:r>
              <a:rPr lang="en-US" b="1" dirty="0"/>
              <a:t>Analyze the characteristics of the face image dataset, including distribution of poses, expressions, and other factors.</a:t>
            </a:r>
            <a:endParaRPr lang="en-US" b="1" dirty="0"/>
          </a:p>
          <a:p>
            <a:pPr algn="l"/>
            <a:r>
              <a:rPr lang="en-US" b="1" dirty="0"/>
              <a:t>3. Model Development: Build a CNN model architecture for face classification.
4. Model Training:   Train the CNN model on the dataset, optimizing for accuracy.
5. Model Evaluation:  Assess the model’s performance on a separate test dataset.
6. Results Visualization:   Visualize model predictions and performance metrics.
</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7543800"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1160859" y="1927620"/>
            <a:ext cx="7215188" cy="1938020"/>
          </a:xfrm>
          <a:prstGeom prst="rect">
            <a:avLst/>
          </a:prstGeom>
          <a:noFill/>
        </p:spPr>
        <p:txBody>
          <a:bodyPr wrap="square" rtlCol="0">
            <a:spAutoFit/>
          </a:bodyPr>
          <a:lstStyle/>
          <a:p>
            <a:pPr algn="l"/>
            <a:r>
              <a:rPr lang="en-US" sz="2400" b="1" dirty="0"/>
              <a:t>End users for face detection include security and law enforcement agencies for surveillance and identification purposes, as well as industries such as retail, social media, and healthcare for personalized services and enhanced user experiences.</a:t>
            </a:r>
            <a:endParaRPr lang="en-US"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3052762" y="2046744"/>
            <a:ext cx="6529388" cy="4831080"/>
          </a:xfrm>
          <a:prstGeom prst="rect">
            <a:avLst/>
          </a:prstGeom>
          <a:noFill/>
        </p:spPr>
        <p:txBody>
          <a:bodyPr wrap="square" rtlCol="0">
            <a:spAutoFit/>
          </a:bodyPr>
          <a:lstStyle/>
          <a:p>
            <a:pPr algn="l"/>
            <a:r>
              <a:rPr lang="en-US" sz="2800" b="1" dirty="0"/>
              <a:t>Our face detection solution employs cutting-edge CNN technology to accurately identify and locate human faces, ensuring enhanced security, personalized experiences, and streamlined processes across various industries.</a:t>
            </a:r>
            <a:endParaRPr lang="en-US" sz="2800" b="1" dirty="0"/>
          </a:p>
          <a:p>
            <a:pPr algn="l"/>
            <a:endParaRPr lang="en-US" sz="2800" b="1" dirty="0"/>
          </a:p>
          <a:p>
            <a:pPr algn="l"/>
            <a:endParaRPr lang="en-US" sz="2800" b="1" dirty="0"/>
          </a:p>
          <a:p>
            <a:pPr algn="l"/>
            <a:endParaRPr lang="en-US" sz="2800" b="1" dirty="0"/>
          </a:p>
          <a:p>
            <a:pPr algn="l"/>
            <a:endParaRPr lang="en-US" sz="2800" b="1" dirty="0"/>
          </a:p>
          <a:p>
            <a:pPr algn="l"/>
            <a:endParaRPr lang="en-US"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915400" y="9715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3014661" y="2019300"/>
            <a:ext cx="6147198" cy="3784600"/>
          </a:xfrm>
          <a:prstGeom prst="rect">
            <a:avLst/>
          </a:prstGeom>
          <a:noFill/>
        </p:spPr>
        <p:txBody>
          <a:bodyPr wrap="square" rtlCol="0">
            <a:spAutoFit/>
          </a:bodyPr>
          <a:lstStyle/>
          <a:p>
            <a:pPr algn="l"/>
            <a:r>
              <a:rPr lang="en-US" sz="2000" b="1" dirty="0"/>
              <a:t>Our face detection solution revolutionizes the field with state-of-the-art CNN technology, boasting unparalleled accuracy and speed in identifying and localizing human faces. Its real-time capabilities enable swift responses in security and surveillance, while its seamless integration enhances user experiences in applications such as social media tagging and biometric authentication. With robust performance across diverse environments and lighting conditions, our solution sets a new standard for efficiency and reliability, offering a versatile tool for industries ranging from retail analytics to healthcare diagnostics.</a:t>
            </a:r>
            <a:endParaRPr lang="en-US" sz="2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10820"/>
            <a:ext cx="3303905" cy="838200"/>
          </a:xfrm>
          <a:prstGeom prst="rect">
            <a:avLst/>
          </a:prstGeom>
        </p:spPr>
        <p:txBody>
          <a:bodyPr vert="horz" wrap="square" lIns="0" tIns="13335" rIns="0" bIns="0" rtlCol="0">
            <a:no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Box 9"/>
          <p:cNvSpPr txBox="1"/>
          <p:nvPr/>
        </p:nvSpPr>
        <p:spPr>
          <a:xfrm>
            <a:off x="567690" y="1518920"/>
            <a:ext cx="8341995" cy="6521450"/>
          </a:xfrm>
          <a:prstGeom prst="rect">
            <a:avLst/>
          </a:prstGeom>
          <a:noFill/>
        </p:spPr>
        <p:txBody>
          <a:bodyPr wrap="square" rtlCol="0">
            <a:noAutofit/>
          </a:bodyPr>
          <a:lstStyle/>
          <a:p>
            <a:pPr algn="l"/>
            <a:r>
              <a:rPr lang="en-US" sz="2400" b="1"/>
              <a:t>In our face detection modeling approach, we leverage convolutional neural networks (CNNs) for their ability to extract intricate facial features from raw image data. We fine-tune pre-trained CNN architectures, optimizing them for high accuracy and real-time performance in face detection tasks. Data augmentation techniques are employed to enhance model generalization, while transfer learning enables efficient utilization of limited training data. Hyperparameter optimization ensures optimal model configuration, resulting in robust and adaptable face detection solutions across various scenarios and applications.</a:t>
            </a:r>
            <a:endParaRPr lang="en-US" sz="24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4774</Words>
  <Application>WPS Presentation</Application>
  <PresentationFormat>Widescreen</PresentationFormat>
  <Paragraphs>113</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Trebuchet MS</vt:lpstr>
      <vt:lpstr>Calibri</vt:lpstr>
      <vt:lpstr>Microsoft YaHei</vt:lpstr>
      <vt:lpstr>Arial Unicode MS</vt:lpstr>
      <vt:lpstr>Office Theme</vt:lpstr>
      <vt:lpstr>Name: Kokila.R  </vt:lpstr>
      <vt:lpstr>PROJECT TITLE</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
  <cp:lastModifiedBy>Lenovo</cp:lastModifiedBy>
  <cp:revision>17</cp:revision>
  <dcterms:created xsi:type="dcterms:W3CDTF">2024-04-03T14:55:00Z</dcterms:created>
  <dcterms:modified xsi:type="dcterms:W3CDTF">2024-04-23T15:14:06Z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2024-03-21T04:00:00Z</vt:filetime>
  </property>
  <property fmtid="{D5CDD505-2E9C-101B-9397-08002B2CF9AE}" pid="3" name="LastSaved">
    <vt:filetime>2024-04-03T04:00:00Z</vt:filetime>
  </property>
  <property fmtid="{D5CDD505-2E9C-101B-9397-08002B2CF9AE}" pid="4" name="ICV">
    <vt:lpwstr>0A399401A52E42119F7BBC91469F27C5_13</vt:lpwstr>
  </property>
  <property fmtid="{D5CDD505-2E9C-101B-9397-08002B2CF9AE}" pid="5" name="KSOProductBuildVer">
    <vt:lpwstr>1033-12.2.0.16731</vt:lpwstr>
  </property>
</Properties>
</file>