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01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E9A835-129E-42BB-BE9F-1B029CF47A9F}" type="datetimeFigureOut">
              <a:rPr lang="en-US" smtClean="0"/>
              <a:t>1/17/2016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812EE8-4C72-4660-8FA3-E540D42D3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8229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1972D-23F4-8C4E-B8A3-6E483ED3F728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1972D-23F4-8C4E-B8A3-6E483ED3F728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1972D-23F4-8C4E-B8A3-6E483ED3F728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2383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03D37-DA4A-43BF-9A2A-8CFC6BDFE798}" type="datetimeFigureOut">
              <a:rPr lang="en-US" smtClean="0"/>
              <a:t>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28F6C-6C2C-423A-8DC7-EDF7B9547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052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03D37-DA4A-43BF-9A2A-8CFC6BDFE798}" type="datetimeFigureOut">
              <a:rPr lang="en-US" smtClean="0"/>
              <a:t>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28F6C-6C2C-423A-8DC7-EDF7B9547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811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03D37-DA4A-43BF-9A2A-8CFC6BDFE798}" type="datetimeFigureOut">
              <a:rPr lang="en-US" smtClean="0"/>
              <a:t>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28F6C-6C2C-423A-8DC7-EDF7B9547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678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03D37-DA4A-43BF-9A2A-8CFC6BDFE798}" type="datetimeFigureOut">
              <a:rPr lang="en-US" smtClean="0"/>
              <a:t>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28F6C-6C2C-423A-8DC7-EDF7B9547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246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03D37-DA4A-43BF-9A2A-8CFC6BDFE798}" type="datetimeFigureOut">
              <a:rPr lang="en-US" smtClean="0"/>
              <a:t>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28F6C-6C2C-423A-8DC7-EDF7B9547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59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03D37-DA4A-43BF-9A2A-8CFC6BDFE798}" type="datetimeFigureOut">
              <a:rPr lang="en-US" smtClean="0"/>
              <a:t>1/17/2016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28F6C-6C2C-423A-8DC7-EDF7B9547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8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03D37-DA4A-43BF-9A2A-8CFC6BDFE798}" type="datetimeFigureOut">
              <a:rPr lang="en-US" smtClean="0"/>
              <a:t>1/17/2016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28F6C-6C2C-423A-8DC7-EDF7B9547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232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03D37-DA4A-43BF-9A2A-8CFC6BDFE798}" type="datetimeFigureOut">
              <a:rPr lang="en-US" smtClean="0"/>
              <a:t>1/17/2016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28F6C-6C2C-423A-8DC7-EDF7B9547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771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03D37-DA4A-43BF-9A2A-8CFC6BDFE798}" type="datetimeFigureOut">
              <a:rPr lang="en-US" smtClean="0"/>
              <a:t>1/17/2016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28F6C-6C2C-423A-8DC7-EDF7B9547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944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03D37-DA4A-43BF-9A2A-8CFC6BDFE798}" type="datetimeFigureOut">
              <a:rPr lang="en-US" smtClean="0"/>
              <a:t>1/17/2016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28F6C-6C2C-423A-8DC7-EDF7B9547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455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03D37-DA4A-43BF-9A2A-8CFC6BDFE798}" type="datetimeFigureOut">
              <a:rPr lang="en-US" smtClean="0"/>
              <a:t>1/17/2016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28F6C-6C2C-423A-8DC7-EDF7B9547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190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03D37-DA4A-43BF-9A2A-8CFC6BDFE798}" type="datetimeFigureOut">
              <a:rPr lang="en-US" smtClean="0"/>
              <a:t>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28F6C-6C2C-423A-8DC7-EDF7B9547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434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 smtClean="0">
                <a:latin typeface="Calibri" pitchFamily="34" charset="0"/>
                <a:ea typeface="+mj-ea"/>
                <a:cs typeface="+mj-cs"/>
              </a:rPr>
              <a:t>String representations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 bwMode="auto">
          <a:xfrm>
            <a:off x="4838183" y="2222309"/>
            <a:ext cx="4056814" cy="440120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excuse = 'I am sick'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excuse = "I am sick"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 bwMode="auto">
          <a:xfrm>
            <a:off x="4838183" y="2222309"/>
            <a:ext cx="4056814" cy="440120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excuse = 'I am sick'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excuse = "I am sick"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excuse = 'I'm sick'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SyntaxError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invalid syntax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 bwMode="auto">
          <a:xfrm>
            <a:off x="4838183" y="2222309"/>
            <a:ext cx="4056814" cy="440120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excuse = 'I am sick'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excuse = "I am sick"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excuse = 'I'm sick'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SyntaxError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invalid syntax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excuse = "I'm sick"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 bwMode="auto">
          <a:xfrm>
            <a:off x="4838183" y="2222309"/>
            <a:ext cx="4056814" cy="440120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excuse = 'I am sick'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excuse = "I am sick"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excuse = 'I'm sick'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SyntaxError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invalid syntax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excuse = "I'm sick"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excuse = "I'm "sick""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SyntaxError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invalid syntax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excuse = 'I'm "sick"'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SyntaxError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invalid syntax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 bwMode="auto">
          <a:xfrm>
            <a:off x="4838183" y="2222309"/>
            <a:ext cx="4056814" cy="440120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excuse = 'I am sick'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excuse = "I am sick"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excuse = 'I'm sick'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SyntaxError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invalid syntax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excuse = "I'm sick"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excuse = "I'm "sick""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SyntaxError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invalid syntax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excuse = 'I'm "sick"'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SyntaxError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invalid syntax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excuse = 'I\'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"sick"'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 bwMode="auto">
          <a:xfrm>
            <a:off x="4838183" y="2222309"/>
            <a:ext cx="4056814" cy="440120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excuse = 'I am sick'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excuse = "I am sick"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excuse = 'I'm sick'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SyntaxError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invalid syntax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excuse = "I'm sick"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excuse = "I'm "sick""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SyntaxError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invalid syntax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excuse = 'I'm "sick"'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SyntaxError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invalid syntax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excuse = 'I\'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"sick"'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excuse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'I\'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"sick"'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 bwMode="auto">
          <a:xfrm>
            <a:off x="4838183" y="2222309"/>
            <a:ext cx="4056814" cy="440120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excuse = 'I am sick'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excuse = "I am sick"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excuse = 'I'm sick'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SyntaxError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invalid syntax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excuse = "I'm sick"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excuse = "I'm "sick""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SyntaxError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invalid syntax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excuse = 'I'm "sick"'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SyntaxError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invalid syntax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excuse = 'I\'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"sick"'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excuse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'I\'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"sick"'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print(excuse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I'm "sick"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 bwMode="auto">
          <a:xfrm>
            <a:off x="4838183" y="2222309"/>
            <a:ext cx="4056814" cy="440120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excuse = 'I am sick'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excuse = "I am sick"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excuse = 'I'm sick'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SyntaxError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invalid syntax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excuse = "I'm sick"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excuse = "I'm "sick""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SyntaxError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invalid syntax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excuse = 'I'm "sick"'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SyntaxError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invalid syntax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excuse = 'I\'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"sick"'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excuse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'I\'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"sick"'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print(excuse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I'm "sick”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excuse = 'I\'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...\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 "sick"'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TextBox 20"/>
          <p:cNvSpPr txBox="1"/>
          <p:nvPr/>
        </p:nvSpPr>
        <p:spPr bwMode="auto">
          <a:xfrm>
            <a:off x="4838183" y="2222309"/>
            <a:ext cx="4056814" cy="440120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excuse = 'I am sick'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excuse = "I am sick"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excuse = 'I'm sick'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SyntaxError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invalid syntax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excuse = "I'm sick”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excuse = "I'm "sick""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SyntaxError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invalid syntax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excuse = 'I'm "sick"'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SyntaxError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invalid syntax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excuse = 'I\'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"sick"'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excuse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'I\'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"sick"'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print(excuse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I'm "sick”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excuse = 'I\'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...\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 "sick"'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excuse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'I\'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...\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 "sick"'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 bwMode="auto">
          <a:xfrm>
            <a:off x="4838183" y="2222309"/>
            <a:ext cx="4056814" cy="440120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excuse = 'I am sick'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excuse = "I am sick"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excuse = 'I'm sick'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SyntaxError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invalid syntax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excuse = "I'm sick"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excuse = "I'm "sick""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SyntaxError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invalid syntax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excuse = 'I'm "sick"'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SyntaxError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invalid syntax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excuse = 'I\'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"sick"'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excuse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'I\'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"sick"'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print(excuse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I'm "sick”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excuse = 'I\'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...\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 "sick"'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excuse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'I\'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...\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 "sick"'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print(excuse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I'm ...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 "sick"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 bwMode="auto">
          <a:xfrm>
            <a:off x="257031" y="1493133"/>
            <a:ext cx="822472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A string value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is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represented as a sequence of characters delimited by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quotes </a:t>
            </a:r>
          </a:p>
        </p:txBody>
      </p:sp>
      <p:sp>
        <p:nvSpPr>
          <p:cNvPr id="25" name="TextBox 24"/>
          <p:cNvSpPr txBox="1"/>
          <p:nvPr/>
        </p:nvSpPr>
        <p:spPr bwMode="auto">
          <a:xfrm>
            <a:off x="257031" y="2127914"/>
            <a:ext cx="420980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Quotes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can be single (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) or double 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</a:rPr>
              <a:t>(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</a:rPr>
              <a:t>) 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26" name="TextBox 25"/>
          <p:cNvSpPr txBox="1"/>
          <p:nvPr/>
        </p:nvSpPr>
        <p:spPr bwMode="auto">
          <a:xfrm>
            <a:off x="257032" y="2739673"/>
            <a:ext cx="290610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What if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or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is one of 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the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string characters? </a:t>
            </a:r>
          </a:p>
        </p:txBody>
      </p:sp>
      <p:sp>
        <p:nvSpPr>
          <p:cNvPr id="27" name="TextBox 26"/>
          <p:cNvSpPr txBox="1"/>
          <p:nvPr/>
        </p:nvSpPr>
        <p:spPr bwMode="auto">
          <a:xfrm>
            <a:off x="257032" y="2739673"/>
            <a:ext cx="2906109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What if the string includes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both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</a:rPr>
              <a:t> and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?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28" name="TextBox 27"/>
          <p:cNvSpPr txBox="1"/>
          <p:nvPr/>
        </p:nvSpPr>
        <p:spPr bwMode="auto">
          <a:xfrm>
            <a:off x="257031" y="3521636"/>
            <a:ext cx="4146086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FF0000"/>
                </a:solidFill>
              </a:rPr>
              <a:t>Escape sequence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\'</a:t>
            </a:r>
            <a:r>
              <a:rPr lang="en-US" sz="2000" dirty="0" smtClean="0">
                <a:solidFill>
                  <a:schemeClr val="accent1"/>
                </a:solidFill>
              </a:rPr>
              <a:t> or </a:t>
            </a:r>
            <a:r>
              <a:rPr 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\"</a:t>
            </a:r>
            <a:r>
              <a:rPr lang="en-US" sz="2000" dirty="0" smtClean="0">
                <a:solidFill>
                  <a:schemeClr val="accent1"/>
                </a:solidFill>
              </a:rPr>
              <a:t> is used to indicate that a quote is not the string delimiter but is part of the string value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29" name="TextBox 28"/>
          <p:cNvSpPr txBox="1"/>
          <p:nvPr/>
        </p:nvSpPr>
        <p:spPr bwMode="auto">
          <a:xfrm>
            <a:off x="257031" y="4862815"/>
            <a:ext cx="414608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Function </a:t>
            </a:r>
            <a:r>
              <a:rPr lang="en-US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print()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interprets the escape sequence  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30" name="TextBox 29"/>
          <p:cNvSpPr txBox="1"/>
          <p:nvPr/>
        </p:nvSpPr>
        <p:spPr bwMode="auto">
          <a:xfrm>
            <a:off x="257031" y="5673061"/>
            <a:ext cx="4146086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Another example:</a:t>
            </a:r>
          </a:p>
          <a:p>
            <a:pPr marL="685800" lvl="1" indent="-228600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r>
              <a:rPr lang="en-US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\</a:t>
            </a:r>
            <a:r>
              <a:rPr lang="en-US" kern="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n</a:t>
            </a:r>
            <a:r>
              <a:rPr lang="en-US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</a:t>
            </a:r>
            <a:r>
              <a:rPr lang="en-US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is an escape sequence that represents a new line  </a:t>
            </a:r>
            <a:endParaRPr kumimoji="0" lang="en-US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156715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4" grpId="0" animBg="1"/>
      <p:bldP spid="15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5" grpId="0"/>
      <p:bldP spid="26" grpId="0"/>
      <p:bldP spid="26" grpId="1"/>
      <p:bldP spid="27" grpId="0"/>
      <p:bldP spid="28" grpId="0"/>
      <p:bldP spid="29" grpId="0"/>
      <p:bldP spid="3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 smtClean="0">
                <a:latin typeface="Calibri" pitchFamily="34" charset="0"/>
                <a:ea typeface="+mj-ea"/>
                <a:cs typeface="+mj-cs"/>
              </a:rPr>
              <a:t>Method </a:t>
            </a:r>
            <a:r>
              <a:rPr lang="en-US" sz="3600" b="1" kern="0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format()</a:t>
            </a:r>
            <a:r>
              <a:rPr lang="en-US" sz="3600" b="1" kern="0" dirty="0" smtClean="0">
                <a:latin typeface="Calibri" pitchFamily="34" charset="0"/>
                <a:ea typeface="+mj-ea"/>
                <a:cs typeface="+mj-cs"/>
              </a:rPr>
              <a:t> of class </a:t>
            </a:r>
            <a:r>
              <a:rPr lang="en-US" sz="3600" b="1" kern="0" dirty="0" err="1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str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26" name="TextBox 25"/>
          <p:cNvSpPr txBox="1"/>
          <p:nvPr/>
        </p:nvSpPr>
        <p:spPr bwMode="auto">
          <a:xfrm>
            <a:off x="709358" y="1470025"/>
            <a:ext cx="6869320" cy="3323987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day = 'Wednesday'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month = 'March'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weekday = 'Wednesday'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month = 'March'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day = 10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year = 2010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year = 2012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hour = 11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minute = 45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second = 33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print('{}:{}:{}'.format(hour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minute, second))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11:45:33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 bwMode="auto">
          <a:xfrm>
            <a:off x="709358" y="5592072"/>
            <a:ext cx="667362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print('{}:{}:{}'.format(hour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minute, second))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onsolas" panose="020B0609020204030204" pitchFamily="49" charset="0"/>
              <a:ea typeface="+mj-ea"/>
              <a:cs typeface="Consolas" panose="020B0609020204030204" pitchFamily="49" charset="0"/>
            </a:endParaRPr>
          </a:p>
        </p:txBody>
      </p:sp>
      <p:sp>
        <p:nvSpPr>
          <p:cNvPr id="18" name="Freeform 17"/>
          <p:cNvSpPr/>
          <p:nvPr/>
        </p:nvSpPr>
        <p:spPr>
          <a:xfrm>
            <a:off x="2005944" y="6037442"/>
            <a:ext cx="2727506" cy="620503"/>
          </a:xfrm>
          <a:custGeom>
            <a:avLst/>
            <a:gdLst>
              <a:gd name="connsiteX0" fmla="*/ 2727506 w 2727506"/>
              <a:gd name="connsiteY0" fmla="*/ 0 h 620503"/>
              <a:gd name="connsiteX1" fmla="*/ 1255518 w 2727506"/>
              <a:gd name="connsiteY1" fmla="*/ 620503 h 620503"/>
              <a:gd name="connsiteX2" fmla="*/ 0 w 2727506"/>
              <a:gd name="connsiteY2" fmla="*/ 0 h 6205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27506" h="620503">
                <a:moveTo>
                  <a:pt x="2727506" y="0"/>
                </a:moveTo>
                <a:cubicBezTo>
                  <a:pt x="2218804" y="310251"/>
                  <a:pt x="1710102" y="620503"/>
                  <a:pt x="1255518" y="620503"/>
                </a:cubicBezTo>
                <a:cubicBezTo>
                  <a:pt x="800934" y="620503"/>
                  <a:pt x="0" y="0"/>
                  <a:pt x="0" y="0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/>
        </p:nvSpPr>
        <p:spPr>
          <a:xfrm>
            <a:off x="2525469" y="5992182"/>
            <a:ext cx="3168531" cy="463739"/>
          </a:xfrm>
          <a:custGeom>
            <a:avLst/>
            <a:gdLst>
              <a:gd name="connsiteX0" fmla="*/ 2727506 w 2727506"/>
              <a:gd name="connsiteY0" fmla="*/ 0 h 620503"/>
              <a:gd name="connsiteX1" fmla="*/ 1255518 w 2727506"/>
              <a:gd name="connsiteY1" fmla="*/ 620503 h 620503"/>
              <a:gd name="connsiteX2" fmla="*/ 0 w 2727506"/>
              <a:gd name="connsiteY2" fmla="*/ 0 h 6205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27506" h="620503">
                <a:moveTo>
                  <a:pt x="2727506" y="0"/>
                </a:moveTo>
                <a:cubicBezTo>
                  <a:pt x="2218804" y="310251"/>
                  <a:pt x="1710102" y="620503"/>
                  <a:pt x="1255518" y="620503"/>
                </a:cubicBezTo>
                <a:cubicBezTo>
                  <a:pt x="800934" y="620503"/>
                  <a:pt x="0" y="0"/>
                  <a:pt x="0" y="0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>
            <a:off x="3044993" y="5992182"/>
            <a:ext cx="4028063" cy="290575"/>
          </a:xfrm>
          <a:custGeom>
            <a:avLst/>
            <a:gdLst>
              <a:gd name="connsiteX0" fmla="*/ 2727506 w 2727506"/>
              <a:gd name="connsiteY0" fmla="*/ 0 h 620503"/>
              <a:gd name="connsiteX1" fmla="*/ 1255518 w 2727506"/>
              <a:gd name="connsiteY1" fmla="*/ 620503 h 620503"/>
              <a:gd name="connsiteX2" fmla="*/ 0 w 2727506"/>
              <a:gd name="connsiteY2" fmla="*/ 0 h 6205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27506" h="620503">
                <a:moveTo>
                  <a:pt x="2727506" y="0"/>
                </a:moveTo>
                <a:cubicBezTo>
                  <a:pt x="2218804" y="310251"/>
                  <a:pt x="1710102" y="620503"/>
                  <a:pt x="1255518" y="620503"/>
                </a:cubicBezTo>
                <a:cubicBezTo>
                  <a:pt x="800934" y="620503"/>
                  <a:pt x="0" y="0"/>
                  <a:pt x="0" y="0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 bwMode="auto">
          <a:xfrm>
            <a:off x="1731750" y="5191962"/>
            <a:ext cx="154922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format string</a:t>
            </a:r>
          </a:p>
        </p:txBody>
      </p:sp>
      <p:sp>
        <p:nvSpPr>
          <p:cNvPr id="24" name="TextBox 23"/>
          <p:cNvSpPr txBox="1"/>
          <p:nvPr/>
        </p:nvSpPr>
        <p:spPr bwMode="auto">
          <a:xfrm>
            <a:off x="709358" y="1470025"/>
            <a:ext cx="6869320" cy="3323987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day = 'Wednesday'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month = 'March'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weekday = 'Wednesday'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month = 'March'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day = 10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year = 2010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year = 2012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hour = 11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minute = 45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second = 33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print('{}:{}:{}'.format(hour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minute, second))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11:45:33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print('{}, {} {}, {} at {}:{}:{}'.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format(weekday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month, day, year, hour, minute, second))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Wednesday, March 10, 2012 at 11:45:33</a:t>
            </a:r>
          </a:p>
        </p:txBody>
      </p:sp>
      <p:sp>
        <p:nvSpPr>
          <p:cNvPr id="27" name="TextBox 26"/>
          <p:cNvSpPr txBox="1"/>
          <p:nvPr/>
        </p:nvSpPr>
        <p:spPr bwMode="auto">
          <a:xfrm>
            <a:off x="213586" y="6255866"/>
            <a:ext cx="151816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placeholders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rot="5400000" flipH="1" flipV="1">
            <a:off x="1586463" y="6007587"/>
            <a:ext cx="290576" cy="25976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2005944" y="5992183"/>
            <a:ext cx="808150" cy="29057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1731749" y="5992185"/>
            <a:ext cx="606116" cy="29057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rot="16200000" flipV="1">
            <a:off x="1136345" y="4390552"/>
            <a:ext cx="1465006" cy="9380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1861633" y="4127066"/>
            <a:ext cx="2871817" cy="222047"/>
          </a:xfrm>
          <a:prstGeom prst="rect">
            <a:avLst/>
          </a:prstGeom>
          <a:solidFill>
            <a:srgbClr val="FF0000">
              <a:alpha val="22000"/>
            </a:srgbClr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 rot="5400000" flipH="1" flipV="1">
            <a:off x="2180930" y="4693655"/>
            <a:ext cx="977705" cy="28862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9196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11" grpId="0"/>
      <p:bldP spid="18" grpId="0" animBg="1"/>
      <p:bldP spid="20" grpId="0" animBg="1"/>
      <p:bldP spid="22" grpId="0" animBg="1"/>
      <p:bldP spid="23" grpId="0"/>
      <p:bldP spid="24" grpId="0" animBg="1"/>
      <p:bldP spid="27" grpId="0"/>
      <p:bldP spid="27" grpId="1"/>
      <p:bldP spid="1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 smtClean="0">
                <a:latin typeface="Calibri" pitchFamily="34" charset="0"/>
                <a:ea typeface="+mj-ea"/>
                <a:cs typeface="+mj-cs"/>
              </a:rPr>
              <a:t>Specifying field width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25920" y="2025908"/>
            <a:ext cx="289453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</a:rPr>
              <a:t>The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format()</a:t>
            </a:r>
            <a:r>
              <a:rPr lang="en-US" sz="2000" dirty="0" smtClean="0">
                <a:solidFill>
                  <a:schemeClr val="accent1"/>
                </a:solidFill>
              </a:rPr>
              <a:t> method can be used to line up data in columns</a:t>
            </a:r>
          </a:p>
        </p:txBody>
      </p:sp>
      <p:sp>
        <p:nvSpPr>
          <p:cNvPr id="6" name="TextBox 5"/>
          <p:cNvSpPr txBox="1"/>
          <p:nvPr/>
        </p:nvSpPr>
        <p:spPr bwMode="auto">
          <a:xfrm>
            <a:off x="3814735" y="2025908"/>
            <a:ext cx="5367194" cy="483209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for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range(1,8):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print(i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**2, 2**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1 1 2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2 4 4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3 9 8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4 16 16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5 25 32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6 36 64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7 49 128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3814735" y="1810465"/>
            <a:ext cx="5367194" cy="5262979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for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range(1,8):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print(i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**2, 2**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1 1 2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2 4 4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3 9 8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4 16 16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5 25 32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6 36 64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7 49 128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for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range(1, 8):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print('{} {:2} {:3}'.format(i,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**2, 2**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1  1   2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2  4   4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3  9   8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4 16  16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5 25  32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6 36  64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7 49 128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 bwMode="auto">
          <a:xfrm>
            <a:off x="4979514" y="5251841"/>
            <a:ext cx="303763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reserves 2 spaces for </a:t>
            </a:r>
            <a:r>
              <a:rPr kumimoji="0" lang="en-US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i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**2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rot="5400000" flipH="1" flipV="1">
            <a:off x="5771827" y="5005846"/>
            <a:ext cx="366142" cy="12584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 bwMode="auto">
          <a:xfrm>
            <a:off x="5891974" y="5738865"/>
            <a:ext cx="297607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reserves 3 spaces for </a:t>
            </a:r>
            <a:r>
              <a:rPr lang="en-US" kern="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2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**</a:t>
            </a:r>
            <a:r>
              <a:rPr kumimoji="0" lang="en-US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i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rot="16200000" flipV="1">
            <a:off x="6127791" y="5256240"/>
            <a:ext cx="992780" cy="25169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5400000" flipH="1" flipV="1">
            <a:off x="5634538" y="5067975"/>
            <a:ext cx="366142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rot="5400000" flipH="1" flipV="1">
            <a:off x="6065947" y="5068770"/>
            <a:ext cx="366142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 bwMode="auto">
          <a:xfrm>
            <a:off x="4788880" y="5252635"/>
            <a:ext cx="439304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plus a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blank space between the columns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25919" y="3578718"/>
            <a:ext cx="289453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</a:rPr>
              <a:t>Numbers are aligned to the right</a:t>
            </a:r>
          </a:p>
        </p:txBody>
      </p:sp>
    </p:spTree>
    <p:extLst>
      <p:ext uri="{BB962C8B-B14F-4D97-AF65-F5344CB8AC3E}">
        <p14:creationId xmlns:p14="http://schemas.microsoft.com/office/powerpoint/2010/main" val="1374263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/>
      <p:bldP spid="11" grpId="1"/>
      <p:bldP spid="17" grpId="0"/>
      <p:bldP spid="17" grpId="1"/>
      <p:bldP spid="34" grpId="0"/>
      <p:bldP spid="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25919" y="3578718"/>
            <a:ext cx="284917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</a:rPr>
              <a:t>Numbers are aligned to the right</a:t>
            </a: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 smtClean="0">
                <a:latin typeface="Calibri" pitchFamily="34" charset="0"/>
                <a:ea typeface="+mj-ea"/>
                <a:cs typeface="+mj-cs"/>
              </a:rPr>
              <a:t>Specifying field width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6" name="TextBox 5"/>
          <p:cNvSpPr txBox="1"/>
          <p:nvPr/>
        </p:nvSpPr>
        <p:spPr bwMode="auto">
          <a:xfrm>
            <a:off x="3175098" y="2456794"/>
            <a:ext cx="6006831" cy="3970318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['Alan Turing', 'Ken Thompson', 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Vint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Cerf']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for name in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fl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name.split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print(fl[0], fl[1])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Alan Turing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Ken Thompson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Vint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Cerf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 bwMode="auto">
          <a:xfrm>
            <a:off x="3175098" y="2456794"/>
            <a:ext cx="6006832" cy="3970318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['Alan Turing', 'Ken Thompson', 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Vint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Cerf']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for name in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fl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name.split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print(fl[0], fl[1])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Alan Turing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Ken Thompson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Vint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Cerf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for name in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fl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name.split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print('{:5} {:10}'.format(fl[0], fl[1]))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Alan  Turing   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Ken   Thompson 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Vint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Cerf     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25919" y="4769442"/>
            <a:ext cx="284917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</a:rPr>
              <a:t>Strings are aligned to the left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25919" y="2025908"/>
            <a:ext cx="284917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</a:rPr>
              <a:t>The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format()</a:t>
            </a:r>
            <a:r>
              <a:rPr lang="en-US" sz="2000" dirty="0" smtClean="0">
                <a:solidFill>
                  <a:schemeClr val="accent1"/>
                </a:solidFill>
              </a:rPr>
              <a:t> method can be used to line up data in columns</a:t>
            </a:r>
          </a:p>
        </p:txBody>
      </p:sp>
    </p:spTree>
    <p:extLst>
      <p:ext uri="{BB962C8B-B14F-4D97-AF65-F5344CB8AC3E}">
        <p14:creationId xmlns:p14="http://schemas.microsoft.com/office/powerpoint/2010/main" val="1136902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5" grpId="0" animBg="1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 smtClean="0">
                <a:latin typeface="Calibri" pitchFamily="34" charset="0"/>
                <a:ea typeface="+mj-ea"/>
                <a:cs typeface="+mj-cs"/>
              </a:rPr>
              <a:t>Output format type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6" name="TextBox 5"/>
          <p:cNvSpPr txBox="1"/>
          <p:nvPr/>
        </p:nvSpPr>
        <p:spPr bwMode="auto">
          <a:xfrm>
            <a:off x="3175099" y="3129860"/>
            <a:ext cx="2840690" cy="310854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'{: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b}'.format(n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'1010'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'{: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c}'.format(n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'\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'{: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d}'.format(n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'10'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'{: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X}'.format(n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'{: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e}'.format(n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'1.000000e+01'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25919" y="1671965"/>
            <a:ext cx="815583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</a:rPr>
              <a:t>Inside the curly braces of a placeholder, we can specify </a:t>
            </a:r>
            <a:r>
              <a:rPr lang="en-US" sz="2000" dirty="0" smtClean="0">
                <a:solidFill>
                  <a:srgbClr val="FF0000"/>
                </a:solidFill>
              </a:rPr>
              <a:t>the field width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2000" dirty="0" smtClean="0">
              <a:solidFill>
                <a:srgbClr val="FF0000"/>
              </a:solidFill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325920" y="3615788"/>
          <a:ext cx="2254186" cy="259588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756922"/>
                <a:gridCol w="149726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Explanation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  <a:endParaRPr lang="en-US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binary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  <a:endParaRPr lang="en-US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character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</a:t>
                      </a:r>
                      <a:endParaRPr lang="en-US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decimal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endParaRPr lang="en-US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hexadecimal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  <a:endParaRPr lang="en-US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scientific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  <a:endParaRPr lang="en-US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fixed-point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 bwMode="auto">
          <a:xfrm>
            <a:off x="3175099" y="3129860"/>
            <a:ext cx="2840690" cy="310854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'{: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b}'.format(n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'1010'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'{: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c}'.format(n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'\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'{: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d}'.format(n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'10'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'{: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X}'.format(n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'{: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e}'.format(n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'1.000000e+01'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'{:7.2f}'.format(n)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  10.00'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 bwMode="auto">
          <a:xfrm>
            <a:off x="6510421" y="3615788"/>
            <a:ext cx="156988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'{:7.2f}'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6" name="TextBox 15"/>
          <p:cNvSpPr txBox="1"/>
          <p:nvPr/>
        </p:nvSpPr>
        <p:spPr bwMode="auto">
          <a:xfrm>
            <a:off x="6217965" y="4211995"/>
            <a:ext cx="129725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field width</a:t>
            </a:r>
          </a:p>
        </p:txBody>
      </p:sp>
      <p:sp>
        <p:nvSpPr>
          <p:cNvPr id="17" name="TextBox 16"/>
          <p:cNvSpPr txBox="1"/>
          <p:nvPr/>
        </p:nvSpPr>
        <p:spPr bwMode="auto">
          <a:xfrm>
            <a:off x="7076704" y="4612105"/>
            <a:ext cx="200720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decimal precision</a:t>
            </a:r>
          </a:p>
        </p:txBody>
      </p:sp>
      <p:cxnSp>
        <p:nvCxnSpPr>
          <p:cNvPr id="19" name="Straight Arrow Connector 18"/>
          <p:cNvCxnSpPr>
            <a:stCxn id="16" idx="0"/>
          </p:cNvCxnSpPr>
          <p:nvPr/>
        </p:nvCxnSpPr>
        <p:spPr>
          <a:xfrm rot="5400000" flipH="1" flipV="1">
            <a:off x="6874394" y="4008891"/>
            <a:ext cx="195301" cy="21090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7" idx="0"/>
          </p:cNvCxnSpPr>
          <p:nvPr/>
        </p:nvCxnSpPr>
        <p:spPr>
          <a:xfrm rot="16200000" flipV="1">
            <a:off x="7500056" y="4031854"/>
            <a:ext cx="595411" cy="56509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325919" y="1671965"/>
            <a:ext cx="815583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</a:rPr>
              <a:t>Inside the curly braces of a placeholder, we can specify the field width, </a:t>
            </a:r>
            <a:r>
              <a:rPr lang="en-US" sz="2000" dirty="0" smtClean="0">
                <a:solidFill>
                  <a:srgbClr val="FF0000"/>
                </a:solidFill>
              </a:rPr>
              <a:t>the type of the output</a:t>
            </a:r>
            <a:endParaRPr lang="en-US" sz="2000" dirty="0" smtClean="0">
              <a:solidFill>
                <a:schemeClr val="accent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25919" y="1671965"/>
            <a:ext cx="815583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</a:rPr>
              <a:t>Inside the curly braces of a placeholder, we can specify the field width, the type of the output, and </a:t>
            </a:r>
            <a:r>
              <a:rPr lang="en-US" sz="2000" dirty="0" smtClean="0">
                <a:solidFill>
                  <a:srgbClr val="FF0000"/>
                </a:solidFill>
              </a:rPr>
              <a:t>the decimal precision </a:t>
            </a:r>
          </a:p>
        </p:txBody>
      </p:sp>
    </p:spTree>
    <p:extLst>
      <p:ext uri="{BB962C8B-B14F-4D97-AF65-F5344CB8AC3E}">
        <p14:creationId xmlns:p14="http://schemas.microsoft.com/office/powerpoint/2010/main" val="2731154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11" grpId="0"/>
      <p:bldP spid="13" grpId="0" animBg="1"/>
      <p:bldP spid="14" grpId="0"/>
      <p:bldP spid="16" grpId="0"/>
      <p:bldP spid="17" grpId="0"/>
      <p:bldP spid="28" grpId="0"/>
      <p:bldP spid="2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Box 58"/>
          <p:cNvSpPr txBox="1"/>
          <p:nvPr/>
        </p:nvSpPr>
        <p:spPr bwMode="auto">
          <a:xfrm>
            <a:off x="409181" y="1634577"/>
            <a:ext cx="340960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</a:rPr>
              <a:t>The indexing operator returns the character at index </a:t>
            </a:r>
            <a:r>
              <a:rPr lang="en-US" sz="2000" dirty="0" err="1" smtClean="0">
                <a:solidFill>
                  <a:schemeClr val="accent1"/>
                </a:solidFill>
              </a:rPr>
              <a:t>i</a:t>
            </a:r>
            <a:r>
              <a:rPr lang="en-US" sz="2000" dirty="0" smtClean="0">
                <a:solidFill>
                  <a:schemeClr val="accent1"/>
                </a:solidFill>
              </a:rPr>
              <a:t> (as a single character string).</a:t>
            </a: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3600" b="1" kern="0" noProof="0" dirty="0" smtClean="0">
              <a:latin typeface="Calibri" pitchFamily="34" charset="0"/>
              <a:ea typeface="+mj-ea"/>
              <a:cs typeface="+mj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 smtClean="0">
                <a:latin typeface="Calibri" pitchFamily="34" charset="0"/>
                <a:ea typeface="+mj-ea"/>
                <a:cs typeface="+mj-cs"/>
              </a:rPr>
              <a:t>Indexing operator, revisited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830621" y="4092324"/>
            <a:ext cx="54864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dirty="0" smtClean="0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endParaRPr lang="en-US" sz="2400" dirty="0">
              <a:solidFill>
                <a:srgbClr val="29417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186943" y="5006724"/>
            <a:ext cx="54864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dirty="0" smtClean="0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400" dirty="0" err="1" smtClean="0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2400" dirty="0" smtClean="0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endParaRPr lang="en-US" sz="2400" dirty="0">
              <a:solidFill>
                <a:srgbClr val="29417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511550" y="4549524"/>
            <a:ext cx="54864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dirty="0" smtClean="0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400" dirty="0" err="1" smtClean="0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2400" dirty="0" smtClean="0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endParaRPr lang="en-US" sz="2400" dirty="0">
              <a:solidFill>
                <a:srgbClr val="29417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818786" y="5463924"/>
            <a:ext cx="54864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dirty="0" smtClean="0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400" dirty="0" err="1" smtClean="0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2400" dirty="0" smtClean="0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endParaRPr lang="en-US" sz="2400" dirty="0">
              <a:solidFill>
                <a:srgbClr val="29417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455612" y="5921124"/>
            <a:ext cx="54864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dirty="0" smtClean="0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400" dirty="0" err="1" smtClean="0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sz="2400" dirty="0" smtClean="0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endParaRPr lang="en-US" sz="2400" dirty="0">
              <a:solidFill>
                <a:srgbClr val="29417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TextBox 27"/>
          <p:cNvSpPr txBox="1"/>
          <p:nvPr/>
        </p:nvSpPr>
        <p:spPr bwMode="auto">
          <a:xfrm>
            <a:off x="227735" y="4149414"/>
            <a:ext cx="141597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s[0]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=</a:t>
            </a:r>
          </a:p>
        </p:txBody>
      </p:sp>
      <p:sp>
        <p:nvSpPr>
          <p:cNvPr id="29" name="TextBox 28"/>
          <p:cNvSpPr txBox="1"/>
          <p:nvPr/>
        </p:nvSpPr>
        <p:spPr bwMode="auto">
          <a:xfrm>
            <a:off x="227735" y="4606614"/>
            <a:ext cx="141597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noProof="0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s[1]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=</a:t>
            </a:r>
          </a:p>
        </p:txBody>
      </p:sp>
      <p:sp>
        <p:nvSpPr>
          <p:cNvPr id="30" name="TextBox 29"/>
          <p:cNvSpPr txBox="1"/>
          <p:nvPr/>
        </p:nvSpPr>
        <p:spPr bwMode="auto">
          <a:xfrm>
            <a:off x="227735" y="5063814"/>
            <a:ext cx="141597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noProof="0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s[2]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=</a:t>
            </a:r>
          </a:p>
        </p:txBody>
      </p:sp>
      <p:sp>
        <p:nvSpPr>
          <p:cNvPr id="31" name="TextBox 30"/>
          <p:cNvSpPr txBox="1"/>
          <p:nvPr/>
        </p:nvSpPr>
        <p:spPr bwMode="auto">
          <a:xfrm>
            <a:off x="227735" y="5521014"/>
            <a:ext cx="141597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noProof="0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s[3]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=</a:t>
            </a:r>
          </a:p>
        </p:txBody>
      </p:sp>
      <p:sp>
        <p:nvSpPr>
          <p:cNvPr id="34" name="TextBox 33"/>
          <p:cNvSpPr txBox="1"/>
          <p:nvPr/>
        </p:nvSpPr>
        <p:spPr bwMode="auto">
          <a:xfrm>
            <a:off x="227735" y="5978214"/>
            <a:ext cx="141597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noProof="0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s[4]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=</a:t>
            </a:r>
          </a:p>
        </p:txBody>
      </p:sp>
      <p:sp>
        <p:nvSpPr>
          <p:cNvPr id="35" name="TextBox 34"/>
          <p:cNvSpPr txBox="1"/>
          <p:nvPr/>
        </p:nvSpPr>
        <p:spPr bwMode="auto">
          <a:xfrm>
            <a:off x="227735" y="3353660"/>
            <a:ext cx="141597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noProof="0" dirty="0" err="1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s</a:t>
            </a:r>
            <a:r>
              <a:rPr lang="en-US" sz="2000" kern="0" noProof="0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=</a:t>
            </a:r>
          </a:p>
        </p:txBody>
      </p:sp>
      <p:sp>
        <p:nvSpPr>
          <p:cNvPr id="36" name="TextBox 35"/>
          <p:cNvSpPr txBox="1"/>
          <p:nvPr/>
        </p:nvSpPr>
        <p:spPr bwMode="auto">
          <a:xfrm>
            <a:off x="1830621" y="3753770"/>
            <a:ext cx="4572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748CBC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0</a:t>
            </a:r>
          </a:p>
        </p:txBody>
      </p:sp>
      <p:sp>
        <p:nvSpPr>
          <p:cNvPr id="42" name="TextBox 41"/>
          <p:cNvSpPr txBox="1"/>
          <p:nvPr/>
        </p:nvSpPr>
        <p:spPr bwMode="auto">
          <a:xfrm>
            <a:off x="2379261" y="3753770"/>
            <a:ext cx="58948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kern="0" dirty="0" smtClean="0">
                <a:solidFill>
                  <a:srgbClr val="748CBC"/>
                </a:solidFill>
                <a:latin typeface="Calibri" pitchFamily="34" charset="0"/>
                <a:ea typeface="+mj-ea"/>
                <a:cs typeface="+mj-cs"/>
              </a:rPr>
              <a:t>1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748CBC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43" name="TextBox 42"/>
          <p:cNvSpPr txBox="1"/>
          <p:nvPr/>
        </p:nvSpPr>
        <p:spPr bwMode="auto">
          <a:xfrm>
            <a:off x="3735583" y="3753770"/>
            <a:ext cx="54040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kern="0" dirty="0" smtClean="0">
                <a:solidFill>
                  <a:srgbClr val="748CBC"/>
                </a:solidFill>
                <a:latin typeface="Calibri" pitchFamily="34" charset="0"/>
                <a:ea typeface="+mj-ea"/>
                <a:cs typeface="+mj-cs"/>
              </a:rPr>
              <a:t>3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748CBC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44" name="TextBox 43"/>
          <p:cNvSpPr txBox="1"/>
          <p:nvPr/>
        </p:nvSpPr>
        <p:spPr bwMode="auto">
          <a:xfrm>
            <a:off x="4455612" y="3753770"/>
            <a:ext cx="4572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kern="0" dirty="0" smtClean="0">
                <a:solidFill>
                  <a:srgbClr val="748CBC"/>
                </a:solidFill>
                <a:latin typeface="Calibri" pitchFamily="34" charset="0"/>
                <a:ea typeface="+mj-ea"/>
                <a:cs typeface="+mj-cs"/>
              </a:rPr>
              <a:t>4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748CBC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45" name="TextBox 44"/>
          <p:cNvSpPr txBox="1"/>
          <p:nvPr/>
        </p:nvSpPr>
        <p:spPr bwMode="auto">
          <a:xfrm>
            <a:off x="3060190" y="3753770"/>
            <a:ext cx="58395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kern="0" dirty="0" smtClean="0">
                <a:solidFill>
                  <a:srgbClr val="748CBC"/>
                </a:solidFill>
                <a:latin typeface="Calibri" pitchFamily="34" charset="0"/>
                <a:ea typeface="+mj-ea"/>
                <a:cs typeface="+mj-cs"/>
              </a:rPr>
              <a:t>2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748CBC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40" name="TextBox 39"/>
          <p:cNvSpPr txBox="1"/>
          <p:nvPr/>
        </p:nvSpPr>
        <p:spPr bwMode="auto">
          <a:xfrm>
            <a:off x="5355519" y="4551519"/>
            <a:ext cx="3801181" cy="1600438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'Apple'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s[0]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s[1]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s[4]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</p:txBody>
      </p:sp>
      <p:sp>
        <p:nvSpPr>
          <p:cNvPr id="41" name="Rectangle 40"/>
          <p:cNvSpPr/>
          <p:nvPr/>
        </p:nvSpPr>
        <p:spPr>
          <a:xfrm>
            <a:off x="1692863" y="3296570"/>
            <a:ext cx="3311389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en-US" sz="24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 </a:t>
            </a:r>
            <a:r>
              <a:rPr lang="en-US" sz="24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24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24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24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sz="24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endParaRPr lang="en-US" sz="240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6" name="TextBox 45"/>
          <p:cNvSpPr txBox="1"/>
          <p:nvPr/>
        </p:nvSpPr>
        <p:spPr bwMode="auto">
          <a:xfrm>
            <a:off x="1800141" y="2958016"/>
            <a:ext cx="4572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kern="0" dirty="0" smtClean="0">
                <a:solidFill>
                  <a:srgbClr val="748CBC"/>
                </a:solidFill>
                <a:latin typeface="Calibri" pitchFamily="34" charset="0"/>
                <a:ea typeface="+mj-ea"/>
                <a:cs typeface="+mj-cs"/>
              </a:rPr>
              <a:t>-5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748CBC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47" name="TextBox 46"/>
          <p:cNvSpPr txBox="1"/>
          <p:nvPr/>
        </p:nvSpPr>
        <p:spPr bwMode="auto">
          <a:xfrm>
            <a:off x="2348781" y="2958016"/>
            <a:ext cx="58948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kern="0" noProof="0" dirty="0" smtClean="0">
                <a:solidFill>
                  <a:srgbClr val="748CBC"/>
                </a:solidFill>
                <a:latin typeface="Calibri" pitchFamily="34" charset="0"/>
                <a:ea typeface="+mj-ea"/>
                <a:cs typeface="+mj-cs"/>
              </a:rPr>
              <a:t>-4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748CBC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48" name="TextBox 47"/>
          <p:cNvSpPr txBox="1"/>
          <p:nvPr/>
        </p:nvSpPr>
        <p:spPr bwMode="auto">
          <a:xfrm>
            <a:off x="3705103" y="2958016"/>
            <a:ext cx="54040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kern="0" noProof="0" dirty="0" smtClean="0">
                <a:solidFill>
                  <a:srgbClr val="748CBC"/>
                </a:solidFill>
                <a:latin typeface="Calibri" pitchFamily="34" charset="0"/>
                <a:ea typeface="+mj-ea"/>
                <a:cs typeface="+mj-cs"/>
              </a:rPr>
              <a:t>-2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748CBC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49" name="TextBox 48"/>
          <p:cNvSpPr txBox="1"/>
          <p:nvPr/>
        </p:nvSpPr>
        <p:spPr bwMode="auto">
          <a:xfrm>
            <a:off x="4425132" y="2958016"/>
            <a:ext cx="4572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kern="0" noProof="0" dirty="0" smtClean="0">
                <a:solidFill>
                  <a:srgbClr val="748CBC"/>
                </a:solidFill>
                <a:latin typeface="Calibri" pitchFamily="34" charset="0"/>
                <a:ea typeface="+mj-ea"/>
                <a:cs typeface="+mj-cs"/>
              </a:rPr>
              <a:t>-1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748CBC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50" name="TextBox 49"/>
          <p:cNvSpPr txBox="1"/>
          <p:nvPr/>
        </p:nvSpPr>
        <p:spPr bwMode="auto">
          <a:xfrm>
            <a:off x="3029710" y="2958016"/>
            <a:ext cx="58395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kern="0" noProof="0" dirty="0" smtClean="0">
                <a:solidFill>
                  <a:srgbClr val="748CBC"/>
                </a:solidFill>
                <a:latin typeface="Calibri" pitchFamily="34" charset="0"/>
                <a:ea typeface="+mj-ea"/>
                <a:cs typeface="+mj-cs"/>
              </a:rPr>
              <a:t>-3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748CBC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51" name="TextBox 50"/>
          <p:cNvSpPr txBox="1"/>
          <p:nvPr/>
        </p:nvSpPr>
        <p:spPr bwMode="auto">
          <a:xfrm>
            <a:off x="227735" y="4149414"/>
            <a:ext cx="141597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s[0:2]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=</a:t>
            </a:r>
          </a:p>
        </p:txBody>
      </p:sp>
      <p:sp>
        <p:nvSpPr>
          <p:cNvPr id="52" name="Rectangle 51"/>
          <p:cNvSpPr/>
          <p:nvPr/>
        </p:nvSpPr>
        <p:spPr>
          <a:xfrm>
            <a:off x="1695597" y="4094319"/>
            <a:ext cx="1367327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dist"/>
            <a:r>
              <a:rPr lang="en-US" sz="2400" dirty="0" smtClean="0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</a:t>
            </a:r>
            <a:r>
              <a:rPr lang="en-US" sz="3000" dirty="0" smtClean="0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 smtClean="0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2400" dirty="0" smtClean="0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endParaRPr lang="en-US" sz="2400" dirty="0">
              <a:solidFill>
                <a:srgbClr val="29417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TextBox 31"/>
          <p:cNvSpPr txBox="1"/>
          <p:nvPr/>
        </p:nvSpPr>
        <p:spPr bwMode="auto">
          <a:xfrm>
            <a:off x="227735" y="4606614"/>
            <a:ext cx="141597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s[1:4]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=</a:t>
            </a:r>
          </a:p>
        </p:txBody>
      </p:sp>
      <p:sp>
        <p:nvSpPr>
          <p:cNvPr id="33" name="Rectangle 32"/>
          <p:cNvSpPr/>
          <p:nvPr/>
        </p:nvSpPr>
        <p:spPr>
          <a:xfrm>
            <a:off x="2348781" y="4549524"/>
            <a:ext cx="2018645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dist"/>
            <a:r>
              <a:rPr lang="en-US" sz="2400" dirty="0" smtClean="0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400" dirty="0" err="1" smtClean="0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3000" dirty="0" smtClean="0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 smtClean="0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3000" dirty="0" smtClean="0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 smtClean="0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2400" dirty="0" smtClean="0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endParaRPr lang="en-US" sz="2400" dirty="0">
              <a:solidFill>
                <a:srgbClr val="29417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" name="TextBox 36"/>
          <p:cNvSpPr txBox="1"/>
          <p:nvPr/>
        </p:nvSpPr>
        <p:spPr bwMode="auto">
          <a:xfrm>
            <a:off x="227735" y="5063814"/>
            <a:ext cx="141597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s[2:5]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=</a:t>
            </a:r>
          </a:p>
        </p:txBody>
      </p:sp>
      <p:sp>
        <p:nvSpPr>
          <p:cNvPr id="38" name="Rectangle 37"/>
          <p:cNvSpPr/>
          <p:nvPr/>
        </p:nvSpPr>
        <p:spPr>
          <a:xfrm>
            <a:off x="2968750" y="5006724"/>
            <a:ext cx="2035502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dist"/>
            <a:r>
              <a:rPr lang="en-US" sz="2400" dirty="0" smtClean="0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400" dirty="0" err="1" smtClean="0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3000" dirty="0" smtClean="0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 smtClean="0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3000" dirty="0" smtClean="0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 smtClean="0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sz="2400" dirty="0" smtClean="0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endParaRPr lang="en-US" sz="2400" dirty="0">
              <a:solidFill>
                <a:srgbClr val="29417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TextBox 38"/>
          <p:cNvSpPr txBox="1"/>
          <p:nvPr/>
        </p:nvSpPr>
        <p:spPr bwMode="auto">
          <a:xfrm>
            <a:off x="227735" y="5521014"/>
            <a:ext cx="141597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s[2:]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=</a:t>
            </a:r>
          </a:p>
        </p:txBody>
      </p:sp>
      <p:sp>
        <p:nvSpPr>
          <p:cNvPr id="53" name="Rectangle 52"/>
          <p:cNvSpPr/>
          <p:nvPr/>
        </p:nvSpPr>
        <p:spPr>
          <a:xfrm>
            <a:off x="2968750" y="5463924"/>
            <a:ext cx="2035502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dist"/>
            <a:r>
              <a:rPr lang="en-US" sz="2400" dirty="0" smtClean="0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400" dirty="0" err="1" smtClean="0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3000" dirty="0" smtClean="0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 smtClean="0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3000" dirty="0" smtClean="0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 smtClean="0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sz="2400" dirty="0" smtClean="0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endParaRPr lang="en-US" sz="2400" dirty="0">
              <a:solidFill>
                <a:srgbClr val="29417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4" name="TextBox 53"/>
          <p:cNvSpPr txBox="1"/>
          <p:nvPr/>
        </p:nvSpPr>
        <p:spPr bwMode="auto">
          <a:xfrm>
            <a:off x="227735" y="6433419"/>
            <a:ext cx="172379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s[-3:-1]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=</a:t>
            </a:r>
          </a:p>
        </p:txBody>
      </p:sp>
      <p:sp>
        <p:nvSpPr>
          <p:cNvPr id="55" name="Rectangle 54"/>
          <p:cNvSpPr/>
          <p:nvPr/>
        </p:nvSpPr>
        <p:spPr>
          <a:xfrm>
            <a:off x="2968750" y="6376329"/>
            <a:ext cx="1349521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dist"/>
            <a:r>
              <a:rPr lang="en-US" sz="2400" dirty="0" smtClean="0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400" dirty="0" err="1" smtClean="0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3000" dirty="0" smtClean="0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 smtClean="0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2400" dirty="0" smtClean="0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endParaRPr lang="en-US" sz="2400" dirty="0">
              <a:solidFill>
                <a:srgbClr val="29417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TextBox 55"/>
          <p:cNvSpPr txBox="1"/>
          <p:nvPr/>
        </p:nvSpPr>
        <p:spPr bwMode="auto">
          <a:xfrm>
            <a:off x="227735" y="5976219"/>
            <a:ext cx="141597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s[:2]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=</a:t>
            </a:r>
          </a:p>
        </p:txBody>
      </p:sp>
      <p:sp>
        <p:nvSpPr>
          <p:cNvPr id="57" name="Rectangle 56"/>
          <p:cNvSpPr/>
          <p:nvPr/>
        </p:nvSpPr>
        <p:spPr>
          <a:xfrm>
            <a:off x="1695597" y="5921124"/>
            <a:ext cx="1367327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dist"/>
            <a:r>
              <a:rPr lang="en-US" sz="2400" dirty="0" smtClean="0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</a:t>
            </a:r>
            <a:r>
              <a:rPr lang="en-US" sz="3000" dirty="0" smtClean="0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 smtClean="0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2400" dirty="0" smtClean="0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endParaRPr lang="en-US" sz="2400" dirty="0">
              <a:solidFill>
                <a:srgbClr val="29417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TextBox 57"/>
          <p:cNvSpPr txBox="1"/>
          <p:nvPr/>
        </p:nvSpPr>
        <p:spPr bwMode="auto">
          <a:xfrm>
            <a:off x="5342819" y="3940429"/>
            <a:ext cx="3801181" cy="2893100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'Apple'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s[0:2]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s[1:4]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ppl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s[2:5]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s[2:]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s[:2]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s[-3:-1]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'pl'</a:t>
            </a:r>
          </a:p>
        </p:txBody>
      </p:sp>
      <p:sp>
        <p:nvSpPr>
          <p:cNvPr id="60" name="TextBox 59"/>
          <p:cNvSpPr txBox="1"/>
          <p:nvPr/>
        </p:nvSpPr>
        <p:spPr bwMode="auto">
          <a:xfrm>
            <a:off x="409181" y="1634577"/>
            <a:ext cx="359709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</a:rPr>
              <a:t>The indexing operator can also be used to obtain a slice of a string</a:t>
            </a:r>
            <a:endParaRPr lang="en-US" sz="2000" kern="0" dirty="0" smtClean="0">
              <a:solidFill>
                <a:schemeClr val="accent1"/>
              </a:solidFill>
              <a:latin typeface="Calibri" pitchFamily="34" charset="0"/>
            </a:endParaRPr>
          </a:p>
        </p:txBody>
      </p:sp>
      <p:sp>
        <p:nvSpPr>
          <p:cNvPr id="61" name="TextBox 60"/>
          <p:cNvSpPr txBox="1"/>
          <p:nvPr/>
        </p:nvSpPr>
        <p:spPr bwMode="auto">
          <a:xfrm>
            <a:off x="4318271" y="1623913"/>
            <a:ext cx="4838429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s[i:j</a:t>
            </a:r>
            <a:r>
              <a:rPr lang="en-US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</a:rPr>
              <a:t>: the slice of </a:t>
            </a:r>
            <a:r>
              <a:rPr lang="en-US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</a:rPr>
              <a:t> starting at index </a:t>
            </a:r>
            <a:r>
              <a:rPr lang="en-US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</a:rPr>
              <a:t> and ending </a:t>
            </a:r>
            <a:r>
              <a:rPr lang="en-US" sz="2000" kern="0" dirty="0" smtClean="0">
                <a:solidFill>
                  <a:srgbClr val="FF0000"/>
                </a:solidFill>
                <a:latin typeface="Calibri" pitchFamily="34" charset="0"/>
              </a:rPr>
              <a:t>before 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</a:rPr>
              <a:t>index </a:t>
            </a:r>
            <a:r>
              <a:rPr lang="en-US" sz="20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endParaRPr lang="en-US" sz="2000" kern="0" dirty="0" smtClean="0">
              <a:solidFill>
                <a:schemeClr val="accent1"/>
              </a:solidFill>
              <a:latin typeface="Calibri" pitchFamily="34" charset="0"/>
            </a:endParaRPr>
          </a:p>
        </p:txBody>
      </p:sp>
      <p:sp>
        <p:nvSpPr>
          <p:cNvPr id="62" name="TextBox 61"/>
          <p:cNvSpPr txBox="1"/>
          <p:nvPr/>
        </p:nvSpPr>
        <p:spPr bwMode="auto">
          <a:xfrm>
            <a:off x="4318270" y="2250130"/>
            <a:ext cx="483843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s[i</a:t>
            </a:r>
            <a:r>
              <a:rPr lang="en-US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:] 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</a:rPr>
              <a:t>: the slice of </a:t>
            </a:r>
            <a:r>
              <a:rPr lang="en-US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</a:rPr>
              <a:t> starting at index </a:t>
            </a:r>
            <a:r>
              <a:rPr lang="en-US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2000" kern="0" dirty="0" smtClean="0">
              <a:solidFill>
                <a:schemeClr val="accent1"/>
              </a:solidFill>
              <a:latin typeface="Calibri" pitchFamily="34" charset="0"/>
            </a:endParaRPr>
          </a:p>
        </p:txBody>
      </p:sp>
      <p:sp>
        <p:nvSpPr>
          <p:cNvPr id="63" name="TextBox 62"/>
          <p:cNvSpPr txBox="1"/>
          <p:nvPr/>
        </p:nvSpPr>
        <p:spPr bwMode="auto">
          <a:xfrm>
            <a:off x="4318270" y="2650240"/>
            <a:ext cx="483842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s[:j</a:t>
            </a:r>
            <a:r>
              <a:rPr lang="en-US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</a:rPr>
              <a:t>: the slice of </a:t>
            </a:r>
            <a:r>
              <a:rPr lang="en-US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</a:rPr>
              <a:t> ending </a:t>
            </a:r>
            <a:r>
              <a:rPr lang="en-US" sz="2000" kern="0" dirty="0" smtClean="0">
                <a:solidFill>
                  <a:srgbClr val="FF0000"/>
                </a:solidFill>
                <a:latin typeface="Calibri" pitchFamily="34" charset="0"/>
              </a:rPr>
              <a:t>before 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</a:rPr>
              <a:t>index </a:t>
            </a:r>
            <a:r>
              <a:rPr lang="en-US" sz="20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endParaRPr lang="en-US" sz="2000" kern="0" dirty="0" smtClean="0">
              <a:solidFill>
                <a:schemeClr val="accent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6211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21" grpId="0" animBg="1"/>
      <p:bldP spid="22" grpId="0" animBg="1"/>
      <p:bldP spid="23" grpId="0" animBg="1"/>
      <p:bldP spid="26" grpId="0" animBg="1"/>
      <p:bldP spid="27" grpId="0" animBg="1"/>
      <p:bldP spid="28" grpId="0"/>
      <p:bldP spid="29" grpId="0"/>
      <p:bldP spid="30" grpId="0"/>
      <p:bldP spid="31" grpId="0"/>
      <p:bldP spid="34" grpId="0"/>
      <p:bldP spid="40" grpId="0" animBg="1"/>
      <p:bldP spid="51" grpId="0"/>
      <p:bldP spid="52" grpId="0" animBg="1"/>
      <p:bldP spid="32" grpId="0"/>
      <p:bldP spid="33" grpId="0" animBg="1"/>
      <p:bldP spid="37" grpId="0"/>
      <p:bldP spid="38" grpId="0" animBg="1"/>
      <p:bldP spid="39" grpId="0"/>
      <p:bldP spid="53" grpId="0" animBg="1"/>
      <p:bldP spid="54" grpId="0"/>
      <p:bldP spid="55" grpId="0" animBg="1"/>
      <p:bldP spid="56" grpId="0"/>
      <p:bldP spid="57" grpId="0" animBg="1"/>
      <p:bldP spid="58" grpId="0" animBg="1"/>
      <p:bldP spid="60" grpId="0"/>
      <p:bldP spid="61" grpId="0"/>
      <p:bldP spid="62" grpId="0"/>
      <p:bldP spid="62" grpId="1"/>
      <p:bldP spid="63" grpId="0"/>
      <p:bldP spid="63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 smtClean="0">
                <a:latin typeface="Calibri" pitchFamily="34" charset="0"/>
                <a:ea typeface="+mj-ea"/>
                <a:cs typeface="+mj-cs"/>
              </a:rPr>
              <a:t>Exercise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81000" y="1470025"/>
            <a:ext cx="7772399" cy="42165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</a:rPr>
              <a:t>The indexing operator can also be used to obtain slices of a list as well. Let list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2000" dirty="0" smtClean="0">
                <a:solidFill>
                  <a:schemeClr val="accent1"/>
                </a:solidFill>
              </a:rPr>
              <a:t> refer to list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2000" dirty="0" smtClean="0">
              <a:solidFill>
                <a:schemeClr val="accent1"/>
              </a:solidFill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chemeClr val="accent1"/>
                </a:solidFill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['a', 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’]</a:t>
            </a:r>
            <a:endParaRPr lang="en-US" sz="2000" dirty="0" smtClean="0">
              <a:solidFill>
                <a:schemeClr val="accent1"/>
              </a:solidFill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2000" dirty="0" smtClean="0">
              <a:solidFill>
                <a:schemeClr val="accent1"/>
              </a:solidFill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</a:rPr>
              <a:t>Write Python expressions using list </a:t>
            </a:r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2000" dirty="0" smtClean="0">
                <a:solidFill>
                  <a:schemeClr val="accent1"/>
                </a:solidFill>
              </a:rPr>
              <a:t> and the indexing operator that evaluate to: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2000" dirty="0" smtClean="0">
              <a:solidFill>
                <a:schemeClr val="accent1"/>
              </a:solidFill>
            </a:endParaRPr>
          </a:p>
          <a:p>
            <a:pPr marL="796925" lvl="1" indent="-339725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+mj-lt"/>
              <a:buAutoNum type="alphaLcParenR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['a', 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']</a:t>
            </a:r>
          </a:p>
          <a:p>
            <a:pPr marL="796925" lvl="1" indent="-339725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+mj-lt"/>
              <a:buAutoNum type="alphaLcParenR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']</a:t>
            </a:r>
          </a:p>
          <a:p>
            <a:pPr marL="796925" lvl="1" indent="-339725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+mj-lt"/>
              <a:buAutoNum type="alphaLcParenR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']</a:t>
            </a:r>
          </a:p>
          <a:p>
            <a:pPr marL="796925" lvl="1" indent="-339725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+mj-lt"/>
              <a:buAutoNum type="alphaLcParenR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']</a:t>
            </a:r>
          </a:p>
          <a:p>
            <a:pPr marL="796925" lvl="1" indent="-339725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+mj-lt"/>
              <a:buAutoNum type="alphaLcParenR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’, 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']</a:t>
            </a:r>
          </a:p>
          <a:p>
            <a:pPr marL="796925" lvl="1" indent="-339725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+mj-lt"/>
              <a:buAutoNum type="alphaLcParenR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']</a:t>
            </a:r>
          </a:p>
        </p:txBody>
      </p:sp>
      <p:sp>
        <p:nvSpPr>
          <p:cNvPr id="12" name="TextBox 11"/>
          <p:cNvSpPr txBox="1"/>
          <p:nvPr/>
        </p:nvSpPr>
        <p:spPr bwMode="auto">
          <a:xfrm>
            <a:off x="5945909" y="3913909"/>
            <a:ext cx="2994493" cy="2677656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lst[:4]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['a', 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lst[3:6]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lst[3:4]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lst[-3:-1]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lst[3:]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’, 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lst[-3:]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']</a:t>
            </a:r>
          </a:p>
        </p:txBody>
      </p:sp>
    </p:spTree>
    <p:extLst>
      <p:ext uri="{BB962C8B-B14F-4D97-AF65-F5344CB8AC3E}">
        <p14:creationId xmlns:p14="http://schemas.microsoft.com/office/powerpoint/2010/main" val="1489116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6400425"/>
              </p:ext>
            </p:extLst>
          </p:nvPr>
        </p:nvGraphicFramePr>
        <p:xfrm>
          <a:off x="2301708" y="1588616"/>
          <a:ext cx="6442138" cy="495300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2637120"/>
                <a:gridCol w="380501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Explanation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s.capitalize</a:t>
                      </a:r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returns a copy of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</a:t>
                      </a:r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 with first character</a:t>
                      </a:r>
                      <a:r>
                        <a:rPr lang="en-US" baseline="0" dirty="0" smtClean="0">
                          <a:solidFill>
                            <a:schemeClr val="accent1"/>
                          </a:solidFill>
                        </a:rPr>
                        <a:t> capitalized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s.count(target</a:t>
                      </a:r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returns the number of </a:t>
                      </a:r>
                      <a:r>
                        <a:rPr lang="en-US" dirty="0" err="1" smtClean="0">
                          <a:solidFill>
                            <a:schemeClr val="accent1"/>
                          </a:solidFill>
                        </a:rPr>
                        <a:t>occurences</a:t>
                      </a:r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 of 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target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in </a:t>
                      </a:r>
                      <a:r>
                        <a:rPr lang="en-US" dirty="0" err="1" smtClean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s.find(target</a:t>
                      </a:r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returns the index of the first occurrence of 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target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in </a:t>
                      </a:r>
                      <a:r>
                        <a:rPr lang="en-US" dirty="0" err="1" smtClean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s.lower</a:t>
                      </a:r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returns lowercase copy of </a:t>
                      </a:r>
                      <a:r>
                        <a:rPr lang="en-US" dirty="0" err="1" smtClean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</a:t>
                      </a:r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 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s.replace(old</a:t>
                      </a:r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new)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returns copy of </a:t>
                      </a:r>
                      <a:r>
                        <a:rPr lang="en-US" dirty="0" err="1" smtClean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</a:t>
                      </a:r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 with every occurrence of 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old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replaced with 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new</a:t>
                      </a:r>
                      <a:endParaRPr lang="en-US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s.split(sep</a:t>
                      </a:r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returns list of substrings</a:t>
                      </a:r>
                      <a:r>
                        <a:rPr lang="en-US" baseline="0" dirty="0" smtClean="0">
                          <a:solidFill>
                            <a:schemeClr val="accent1"/>
                          </a:solidFill>
                        </a:rPr>
                        <a:t> of </a:t>
                      </a:r>
                      <a:r>
                        <a:rPr lang="en-US" dirty="0" err="1" smtClean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</a:t>
                      </a:r>
                      <a:r>
                        <a:rPr lang="en-US" baseline="0" dirty="0" smtClean="0">
                          <a:solidFill>
                            <a:schemeClr val="accent1"/>
                          </a:solidFill>
                        </a:rPr>
                        <a:t>, delimited by </a:t>
                      </a:r>
                      <a:r>
                        <a:rPr lang="en-US" baseline="0" dirty="0" smtClean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sep</a:t>
                      </a:r>
                      <a:endParaRPr lang="en-US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s.strip</a:t>
                      </a:r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returns copy of </a:t>
                      </a:r>
                      <a:r>
                        <a:rPr lang="en-US" dirty="0" err="1" smtClean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</a:t>
                      </a:r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 without</a:t>
                      </a:r>
                      <a:r>
                        <a:rPr lang="en-US" baseline="0" dirty="0" smtClean="0">
                          <a:solidFill>
                            <a:schemeClr val="accent1"/>
                          </a:solidFill>
                        </a:rPr>
                        <a:t> leading and trailing whitespace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s.upper()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returns uppercase copy of 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 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3600" b="1" kern="0" noProof="0" dirty="0" smtClean="0">
              <a:latin typeface="Calibri" pitchFamily="34" charset="0"/>
              <a:ea typeface="+mj-ea"/>
              <a:cs typeface="+mj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 smtClean="0">
                <a:latin typeface="Calibri" pitchFamily="34" charset="0"/>
                <a:ea typeface="+mj-ea"/>
                <a:cs typeface="+mj-cs"/>
              </a:rPr>
              <a:t>String methods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24" name="TextBox 23"/>
          <p:cNvSpPr txBox="1"/>
          <p:nvPr/>
        </p:nvSpPr>
        <p:spPr bwMode="auto">
          <a:xfrm>
            <a:off x="3111408" y="1900911"/>
            <a:ext cx="5873326" cy="483209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link = 'http://</a:t>
            </a:r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www.main.com/smith/index.html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link[:4]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'http'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link[:4].upper()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'HTTP'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link.find('smith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link[20:25]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'smith'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link[20:25].capitalize()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'Smith'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link.replace('smith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ferreira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'http://</a:t>
            </a:r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www.main.com/ferreira/index.html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link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'http://</a:t>
            </a:r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www.main.com/smith/index.html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new = </a:t>
            </a:r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link.replace('smith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ferreira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new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'http://</a:t>
            </a:r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www.main.com/ferreira/index.html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link.count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('/')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link.split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('/')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['http:', '', '</a:t>
            </a:r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www.main.com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'smith', '</a:t>
            </a:r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index.html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']</a:t>
            </a:r>
          </a:p>
        </p:txBody>
      </p:sp>
      <p:sp>
        <p:nvSpPr>
          <p:cNvPr id="17" name="TextBox 16"/>
          <p:cNvSpPr txBox="1"/>
          <p:nvPr/>
        </p:nvSpPr>
        <p:spPr bwMode="auto">
          <a:xfrm>
            <a:off x="316523" y="3479439"/>
            <a:ext cx="1985185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0" noProof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Strings are immutable; 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none of the string methods modify string </a:t>
            </a:r>
            <a:r>
              <a:rPr lang="en-US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link</a:t>
            </a:r>
            <a:endParaRPr kumimoji="0" lang="en-US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 bwMode="auto">
          <a:xfrm>
            <a:off x="316523" y="3479439"/>
            <a:ext cx="1985185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0" noProof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Strings are immutable; 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none of the string methods modify string </a:t>
            </a:r>
            <a:r>
              <a:rPr lang="en-US" kern="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s</a:t>
            </a:r>
            <a:endParaRPr kumimoji="0" lang="en-US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7157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17" grpId="0"/>
      <p:bldP spid="17" grpId="1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 smtClean="0">
                <a:latin typeface="Calibri" pitchFamily="34" charset="0"/>
                <a:ea typeface="+mj-ea"/>
                <a:cs typeface="+mj-cs"/>
              </a:rPr>
              <a:t>Exercise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2" name="TextBox 11"/>
          <p:cNvSpPr txBox="1"/>
          <p:nvPr/>
        </p:nvSpPr>
        <p:spPr bwMode="auto">
          <a:xfrm>
            <a:off x="471226" y="1470025"/>
            <a:ext cx="8231044" cy="1384995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events = '9/13 2:30 PM\n9/14 11:15 AM\n9/14 1:00 PM\n9/15 9:00 AM'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print(events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9/13 2:30 PM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9/14 11:15 AM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9/14 1:00 PM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9/15 9:00 AM</a:t>
            </a:r>
          </a:p>
        </p:txBody>
      </p:sp>
      <p:sp>
        <p:nvSpPr>
          <p:cNvPr id="6" name="TextBox 5"/>
          <p:cNvSpPr txBox="1"/>
          <p:nvPr/>
        </p:nvSpPr>
        <p:spPr bwMode="auto">
          <a:xfrm>
            <a:off x="4280602" y="3832995"/>
            <a:ext cx="4876098" cy="2677656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events.count('9/14')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events.find('9/14')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events.find('9/15')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events[13:40]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'9/14 11:15 AM\n9/14 1:00 PM\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events[13:40].strip().split('\n')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['9/14 11:15 AM', '9/14 1:00 PM']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</p:txBody>
      </p:sp>
      <p:sp>
        <p:nvSpPr>
          <p:cNvPr id="7" name="TextBox 6"/>
          <p:cNvSpPr txBox="1"/>
          <p:nvPr/>
        </p:nvSpPr>
        <p:spPr bwMode="auto">
          <a:xfrm>
            <a:off x="170094" y="3832995"/>
            <a:ext cx="3821457" cy="2339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Write expressions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that compute:</a:t>
            </a:r>
            <a:endParaRPr lang="en-US" sz="2000" kern="0" dirty="0" smtClean="0">
              <a:solidFill>
                <a:schemeClr val="accent1"/>
              </a:solidFill>
              <a:latin typeface="Calibri" pitchFamily="34" charset="0"/>
              <a:ea typeface="+mj-ea"/>
              <a:cs typeface="+mj-cs"/>
            </a:endParaRPr>
          </a:p>
          <a:p>
            <a:pPr marL="566738" lvl="1" indent="-227013" defTabSz="914400" fontAlgn="base">
              <a:spcBef>
                <a:spcPct val="0"/>
              </a:spcBef>
              <a:spcAft>
                <a:spcPct val="0"/>
              </a:spcAft>
              <a:buFont typeface="+mj-lt"/>
              <a:buAutoNum type="alphaLcParenR"/>
            </a:pPr>
            <a:r>
              <a:rPr kumimoji="0" lang="en-US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the number of events on 9/14</a:t>
            </a:r>
          </a:p>
          <a:p>
            <a:pPr marL="566738" lvl="1" indent="-227013" defTabSz="914400" fontAlgn="base">
              <a:spcBef>
                <a:spcPct val="0"/>
              </a:spcBef>
              <a:spcAft>
                <a:spcPct val="0"/>
              </a:spcAft>
              <a:buFont typeface="+mj-lt"/>
              <a:buAutoNum type="alphaLcParenR"/>
            </a:pPr>
            <a:r>
              <a:rPr lang="en-US" kern="0" dirty="0" smtClean="0">
                <a:latin typeface="Calibri" pitchFamily="34" charset="0"/>
                <a:ea typeface="+mj-ea"/>
                <a:cs typeface="+mj-cs"/>
              </a:rPr>
              <a:t>the index of the substring describing the 1</a:t>
            </a:r>
            <a:r>
              <a:rPr lang="en-US" kern="0" baseline="30000" dirty="0" smtClean="0">
                <a:latin typeface="Calibri" pitchFamily="34" charset="0"/>
                <a:ea typeface="+mj-ea"/>
                <a:cs typeface="+mj-cs"/>
              </a:rPr>
              <a:t>st</a:t>
            </a:r>
            <a:r>
              <a:rPr lang="en-US" kern="0" dirty="0" smtClean="0">
                <a:latin typeface="Calibri" pitchFamily="34" charset="0"/>
                <a:ea typeface="+mj-ea"/>
                <a:cs typeface="+mj-cs"/>
              </a:rPr>
              <a:t> event on 9/14</a:t>
            </a:r>
          </a:p>
          <a:p>
            <a:pPr marL="566738" lvl="1" indent="-227013" defTabSz="914400" fontAlgn="base">
              <a:spcBef>
                <a:spcPct val="0"/>
              </a:spcBef>
              <a:spcAft>
                <a:spcPct val="0"/>
              </a:spcAft>
              <a:buFont typeface="+mj-lt"/>
              <a:buAutoNum type="alphaLcParenR"/>
            </a:pPr>
            <a:r>
              <a:rPr lang="en-US" kern="0" dirty="0" smtClean="0">
                <a:latin typeface="Calibri" pitchFamily="34" charset="0"/>
              </a:rPr>
              <a:t>the index just past the substring describing the last event on 9/14</a:t>
            </a:r>
          </a:p>
          <a:p>
            <a:pPr marL="566738" lvl="1" indent="-227013" defTabSz="914400" fontAlgn="base">
              <a:spcBef>
                <a:spcPct val="0"/>
              </a:spcBef>
              <a:spcAft>
                <a:spcPct val="0"/>
              </a:spcAft>
              <a:buFont typeface="+mj-lt"/>
              <a:buAutoNum type="alphaLcParenR"/>
            </a:pPr>
            <a:r>
              <a:rPr kumimoji="0" lang="en-US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the list of substrings describing the events on 9/14 </a:t>
            </a:r>
          </a:p>
        </p:txBody>
      </p:sp>
      <p:sp>
        <p:nvSpPr>
          <p:cNvPr id="8" name="TextBox 7"/>
          <p:cNvSpPr txBox="1"/>
          <p:nvPr/>
        </p:nvSpPr>
        <p:spPr bwMode="auto">
          <a:xfrm>
            <a:off x="471226" y="3190672"/>
            <a:ext cx="772529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String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events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describes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the schedule of 4 events spread across 3 days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535061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709358" y="4776861"/>
          <a:ext cx="7226686" cy="192532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3173560"/>
                <a:gridCol w="405312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Explanation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str.maketrans(old</a:t>
                      </a:r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  <a:r>
                        <a:rPr lang="en-US" sz="16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new</a:t>
                      </a:r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returns a table mapping characters in string</a:t>
                      </a:r>
                      <a:r>
                        <a:rPr lang="en-US" baseline="0" dirty="0" smtClean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old</a:t>
                      </a:r>
                      <a:r>
                        <a:rPr lang="en-US" baseline="0" dirty="0" smtClean="0">
                          <a:solidFill>
                            <a:schemeClr val="accent1"/>
                          </a:solidFill>
                        </a:rPr>
                        <a:t> to characters in string 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new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s.translate(table</a:t>
                      </a:r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returns a copy of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</a:t>
                      </a:r>
                      <a:r>
                        <a:rPr lang="en-US" baseline="0" dirty="0" smtClean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 in which the original characters are replaced using the mapping described by 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table</a:t>
                      </a:r>
                      <a:r>
                        <a:rPr lang="en-US" baseline="0" dirty="0" smtClean="0">
                          <a:solidFill>
                            <a:schemeClr val="accent1"/>
                          </a:solidFill>
                        </a:rPr>
                        <a:t> </a:t>
                      </a:r>
                      <a:endParaRPr lang="en-US" dirty="0" smtClean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3600" b="1" kern="0" noProof="0" dirty="0" smtClean="0">
              <a:latin typeface="Calibri" pitchFamily="34" charset="0"/>
              <a:ea typeface="+mj-ea"/>
              <a:cs typeface="+mj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 smtClean="0">
                <a:latin typeface="Calibri" pitchFamily="34" charset="0"/>
                <a:ea typeface="+mj-ea"/>
                <a:cs typeface="+mj-cs"/>
              </a:rPr>
              <a:t>String methods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24" name="TextBox 23"/>
          <p:cNvSpPr txBox="1"/>
          <p:nvPr/>
        </p:nvSpPr>
        <p:spPr bwMode="auto">
          <a:xfrm>
            <a:off x="2608432" y="2287943"/>
            <a:ext cx="5873326" cy="1600438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event = "Tuesday, Feb 29, 2012 -- 3:35 PM"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 bwMode="auto">
          <a:xfrm>
            <a:off x="709358" y="1689378"/>
            <a:ext cx="813092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Suppose we need to pick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up the date and time 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components of string </a:t>
            </a:r>
            <a:r>
              <a:rPr lang="en-US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event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 bwMode="auto">
          <a:xfrm>
            <a:off x="2608432" y="2287943"/>
            <a:ext cx="5873326" cy="1600438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event = "Tuesday, Feb 29, 2012 -- 3:35 PM"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table = </a:t>
            </a:r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str.maketrans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(':,-', 3*' 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event.translate(table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'Tuesday  Feb 29  2012    3 35 PM'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 bwMode="auto">
          <a:xfrm>
            <a:off x="2608432" y="2287943"/>
            <a:ext cx="5873326" cy="1600438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event = "Tuesday, Feb 29, 2012 -- 3:35 PM"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table = </a:t>
            </a:r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str.maketrans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(':,-', 3*' 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event.translate(table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'Tuesday  Feb 29  2012    3 35 PM'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event.translate(table).split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['Tuesday', 'Feb', '29', '2012', '3', '35', 'PM']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</p:txBody>
      </p:sp>
      <p:sp>
        <p:nvSpPr>
          <p:cNvPr id="18" name="TextBox 17"/>
          <p:cNvSpPr txBox="1"/>
          <p:nvPr/>
        </p:nvSpPr>
        <p:spPr bwMode="auto">
          <a:xfrm>
            <a:off x="209738" y="2441832"/>
            <a:ext cx="23645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err="1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Puntuation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makes it difficult to use method </a:t>
            </a:r>
            <a:r>
              <a:rPr lang="en-US" sz="20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split()</a:t>
            </a:r>
          </a:p>
        </p:txBody>
      </p:sp>
      <p:sp>
        <p:nvSpPr>
          <p:cNvPr id="19" name="TextBox 18"/>
          <p:cNvSpPr txBox="1"/>
          <p:nvPr/>
        </p:nvSpPr>
        <p:spPr bwMode="auto">
          <a:xfrm>
            <a:off x="709358" y="4117726"/>
            <a:ext cx="811962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solidFill>
                  <a:schemeClr val="accent1"/>
                </a:solidFill>
                <a:ea typeface="+mj-ea"/>
                <a:cs typeface="Courier New" panose="02070309020205020404" pitchFamily="49" charset="0"/>
              </a:rPr>
              <a:t>Solution: replace punctuation with blank spaces</a:t>
            </a:r>
          </a:p>
        </p:txBody>
      </p:sp>
    </p:spTree>
    <p:extLst>
      <p:ext uri="{BB962C8B-B14F-4D97-AF65-F5344CB8AC3E}">
        <p14:creationId xmlns:p14="http://schemas.microsoft.com/office/powerpoint/2010/main" val="1084128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14" grpId="0" animBg="1"/>
      <p:bldP spid="14" grpId="1" animBg="1"/>
      <p:bldP spid="15" grpId="0" animBg="1"/>
      <p:bldP spid="18" grpId="0"/>
      <p:bldP spid="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auto">
          <a:xfrm>
            <a:off x="911396" y="2149018"/>
            <a:ext cx="6869320" cy="2462213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prod = 'morels'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cost = 139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wght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1/2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total = cost *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wght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TextBox 31"/>
          <p:cNvSpPr txBox="1"/>
          <p:nvPr/>
        </p:nvSpPr>
        <p:spPr bwMode="auto">
          <a:xfrm>
            <a:off x="911396" y="2149018"/>
            <a:ext cx="6869320" cy="2462213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prod = 'morels'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cost = 139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wght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1/2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total = cost *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wght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print(prod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cost,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wght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total)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morels 139 0.5 69.5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TextBox 32"/>
          <p:cNvSpPr txBox="1"/>
          <p:nvPr/>
        </p:nvSpPr>
        <p:spPr bwMode="auto">
          <a:xfrm>
            <a:off x="911396" y="2149018"/>
            <a:ext cx="6869320" cy="2462213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prod = 'morels'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cost = 139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wght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1/2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total = cost *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wght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print(prod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cost,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wght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total)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morels 139 0.5 69.5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print(prod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cost,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wght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total, sep='; 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morels; 139; 0.5; 69.5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4" name="TextBox 33"/>
          <p:cNvSpPr txBox="1"/>
          <p:nvPr/>
        </p:nvSpPr>
        <p:spPr bwMode="auto">
          <a:xfrm>
            <a:off x="911396" y="2149018"/>
            <a:ext cx="6869320" cy="2462213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prod = 'morels'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cost = 139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wght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1/2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total = cost *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wght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print(prod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cost,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wght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total)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morels 139 0.5 69.5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print(prod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cost,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wght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total, sep='; 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morels; 139; 0.5; 69.5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print(prod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cost,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wght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total, sep=':::')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morels:::139:::0.5:::69.5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 smtClean="0">
                <a:latin typeface="Calibri" pitchFamily="34" charset="0"/>
                <a:ea typeface="+mj-ea"/>
                <a:cs typeface="+mj-cs"/>
              </a:rPr>
              <a:t>Built-in function </a:t>
            </a:r>
            <a:r>
              <a:rPr lang="en-US" sz="3600" b="1" kern="0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print()</a:t>
            </a:r>
            <a:r>
              <a:rPr lang="en-US" sz="3600" b="1" kern="0" dirty="0" smtClean="0">
                <a:latin typeface="Calibri" pitchFamily="34" charset="0"/>
                <a:ea typeface="+mj-ea"/>
                <a:cs typeface="+mj-cs"/>
              </a:rPr>
              <a:t>, revisited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24" name="TextBox 23"/>
          <p:cNvSpPr txBox="1"/>
          <p:nvPr/>
        </p:nvSpPr>
        <p:spPr bwMode="auto">
          <a:xfrm>
            <a:off x="709358" y="1493133"/>
            <a:ext cx="733739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Function 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print()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ea typeface="+mj-ea"/>
                <a:cs typeface="Courier New" panose="02070309020205020404" pitchFamily="49" charset="0"/>
              </a:rPr>
              <a:t> takes 0 or more arguments and prints them </a:t>
            </a:r>
            <a:r>
              <a:rPr lang="en-US" kern="0" dirty="0" smtClean="0">
                <a:solidFill>
                  <a:schemeClr val="accent1"/>
                </a:solidFill>
                <a:ea typeface="+mj-ea"/>
                <a:cs typeface="Courier New" panose="02070309020205020404" pitchFamily="49" charset="0"/>
              </a:rPr>
              <a:t>in the shell</a:t>
            </a:r>
            <a:endParaRPr kumimoji="0" lang="en-US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35" name="TextBox 34"/>
          <p:cNvSpPr txBox="1"/>
          <p:nvPr/>
        </p:nvSpPr>
        <p:spPr bwMode="auto">
          <a:xfrm>
            <a:off x="709358" y="4951562"/>
            <a:ext cx="622548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A blank space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separator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is printed between the arguments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 rot="5400000" flipH="1" flipV="1">
            <a:off x="1328096" y="3866924"/>
            <a:ext cx="749582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rot="5400000" flipH="1" flipV="1">
            <a:off x="1731380" y="3866926"/>
            <a:ext cx="749581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rot="5400000" flipH="1" flipV="1">
            <a:off x="2180334" y="3866924"/>
            <a:ext cx="749582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 bwMode="auto">
          <a:xfrm>
            <a:off x="709358" y="5776058"/>
            <a:ext cx="566580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The </a:t>
            </a:r>
            <a:r>
              <a:rPr lang="en-US" sz="2000" kern="0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sep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argument allows for customized separators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5" name="TextBox 14"/>
          <p:cNvSpPr txBox="1"/>
          <p:nvPr/>
        </p:nvSpPr>
        <p:spPr bwMode="auto">
          <a:xfrm>
            <a:off x="5396426" y="1152926"/>
            <a:ext cx="294032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their string representation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6298183" y="1553036"/>
            <a:ext cx="636657" cy="34020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6298183" y="1553036"/>
            <a:ext cx="636657" cy="34020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9907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3" grpId="1" animBg="1"/>
      <p:bldP spid="34" grpId="0" animBg="1"/>
      <p:bldP spid="35" grpId="0"/>
      <p:bldP spid="43" grpId="0"/>
      <p:bldP spid="15" grpId="0"/>
      <p:bldP spid="15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auto">
          <a:xfrm>
            <a:off x="1073373" y="2165143"/>
            <a:ext cx="6869320" cy="4185761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pets = ['boa', 'cat', 'dog']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for pet in pets: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print(pet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cat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dog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 smtClean="0">
                <a:latin typeface="Calibri" pitchFamily="34" charset="0"/>
                <a:ea typeface="+mj-ea"/>
                <a:cs typeface="+mj-cs"/>
              </a:rPr>
              <a:t>Built-in function print(), revisited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24" name="TextBox 23"/>
          <p:cNvSpPr txBox="1"/>
          <p:nvPr/>
        </p:nvSpPr>
        <p:spPr bwMode="auto">
          <a:xfrm>
            <a:off x="709358" y="1470025"/>
            <a:ext cx="835356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Function 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print()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ea typeface="+mj-ea"/>
                <a:cs typeface="Courier New" panose="02070309020205020404" pitchFamily="49" charset="0"/>
              </a:rPr>
              <a:t> prints, by default, a newline character after printing</a:t>
            </a:r>
            <a:r>
              <a:rPr kumimoji="0" lang="en-US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ea typeface="+mj-ea"/>
                <a:cs typeface="Courier New" panose="02070309020205020404" pitchFamily="49" charset="0"/>
              </a:rPr>
              <a:t> its arguments</a:t>
            </a:r>
            <a:endParaRPr kumimoji="0" lang="en-US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35" name="TextBox 34"/>
          <p:cNvSpPr txBox="1"/>
          <p:nvPr/>
        </p:nvSpPr>
        <p:spPr bwMode="auto">
          <a:xfrm>
            <a:off x="641108" y="6350904"/>
            <a:ext cx="616524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The </a:t>
            </a:r>
            <a:r>
              <a:rPr lang="en-US" sz="2000" kern="0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end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argument allows for customized end characters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7" name="TextBox 16"/>
          <p:cNvSpPr txBox="1"/>
          <p:nvPr/>
        </p:nvSpPr>
        <p:spPr bwMode="auto">
          <a:xfrm>
            <a:off x="1073373" y="2165143"/>
            <a:ext cx="6869320" cy="4185761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pets = ['boa', 'cat', 'dog']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for pet in pets: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print(pet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boa</a:t>
            </a: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14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cat</a:t>
            </a: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14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dog</a:t>
            </a: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14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endParaRPr lang="en-US" sz="140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 bwMode="auto">
          <a:xfrm>
            <a:off x="1073373" y="2165143"/>
            <a:ext cx="6869320" cy="4185761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pets = ['boa', 'cat', 'dog']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for pet in pets: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print(pet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cat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dog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for pet in pets: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print(pet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end=', 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boa, cat, dog,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 bwMode="auto">
          <a:xfrm>
            <a:off x="1073373" y="2165143"/>
            <a:ext cx="6869320" cy="4185761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pets = ['boa', 'cat', 'dog']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for pet in pets: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print(pet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cat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dog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for pet in pets: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print(pet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end=', 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boa, cat, dog,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for pet in pets: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print(pet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end='!!! 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boa!!! cat!!! dog!!!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rot="10800000" flipV="1">
            <a:off x="1699377" y="3167050"/>
            <a:ext cx="375213" cy="21725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rot="10800000" flipV="1">
            <a:off x="1699377" y="3384302"/>
            <a:ext cx="375213" cy="21725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10800000" flipV="1">
            <a:off x="1699377" y="3601554"/>
            <a:ext cx="375213" cy="21725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3652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5" grpId="0"/>
      <p:bldP spid="17" grpId="0" animBg="1"/>
      <p:bldP spid="17" grpId="1" animBg="1"/>
      <p:bldP spid="18" grpId="0" animBg="1"/>
      <p:bldP spid="18" grpId="1" animBg="1"/>
      <p:bldP spid="1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 smtClean="0">
                <a:latin typeface="Calibri" pitchFamily="34" charset="0"/>
                <a:ea typeface="+mj-ea"/>
                <a:cs typeface="+mj-cs"/>
              </a:rPr>
              <a:t>General output formatting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9" name="TextBox 18"/>
          <p:cNvSpPr txBox="1"/>
          <p:nvPr/>
        </p:nvSpPr>
        <p:spPr bwMode="auto">
          <a:xfrm>
            <a:off x="1612438" y="2227968"/>
            <a:ext cx="6869320" cy="3539430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weekday = 'Wednesday'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month = 'March'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day = 10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year = 2010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hour = 11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minute = 45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second = 33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 bwMode="auto">
          <a:xfrm>
            <a:off x="709358" y="1470025"/>
            <a:ext cx="199793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Suppose we have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6" name="TextBox 15"/>
          <p:cNvSpPr txBox="1"/>
          <p:nvPr/>
        </p:nvSpPr>
        <p:spPr bwMode="auto">
          <a:xfrm>
            <a:off x="1612438" y="2227968"/>
            <a:ext cx="6869320" cy="3539430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weekday = 'Wednesday'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month = 'March'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day = 10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year = 2010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hour = 11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minute = 45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second = 33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print(hour+':'+minute+':'+second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Traceback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(most recent call last):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File "&lt;pyshell#113&gt;", line 1, in &lt;module&gt;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print(hour+':'+minute+':'+second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TypeError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unsupported operand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type(s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for +: 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 and 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TextBox 20"/>
          <p:cNvSpPr txBox="1"/>
          <p:nvPr/>
        </p:nvSpPr>
        <p:spPr bwMode="auto">
          <a:xfrm>
            <a:off x="861758" y="6322458"/>
            <a:ext cx="789992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and we want to print 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Wednesday, March 10, 2010 at 11:45:33</a:t>
            </a:r>
            <a:r>
              <a:rPr lang="en-US" kern="0" dirty="0" smtClean="0">
                <a:solidFill>
                  <a:schemeClr val="accent1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</a:t>
            </a:r>
            <a:endParaRPr kumimoji="0" lang="en-US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25" name="TextBox 24"/>
          <p:cNvSpPr txBox="1"/>
          <p:nvPr/>
        </p:nvSpPr>
        <p:spPr bwMode="auto">
          <a:xfrm>
            <a:off x="1612438" y="2227968"/>
            <a:ext cx="6869320" cy="3539430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weekday = 'Wednesday'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month = 'March'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day = 10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year = 2010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hour = 11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minute = 45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second = 33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print(hour+':'+minute+':'+second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Traceback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(most recent call last):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File "&lt;pyshell#113&gt;", line 1, in &lt;module&gt;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print(hour+':'+minute+':'+second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TypeError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unsupported operand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type(s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for +: 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 and 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print(str(hour)+':'+str(minute)+':'+str(second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11:45:33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TextBox 25"/>
          <p:cNvSpPr txBox="1"/>
          <p:nvPr/>
        </p:nvSpPr>
        <p:spPr bwMode="auto">
          <a:xfrm>
            <a:off x="1612438" y="2241482"/>
            <a:ext cx="6869320" cy="3539430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weekday = 'Wednesday'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month = 'March'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day = 10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year = 2010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hour = 11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minute = 45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second = 33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print(hour+':'+minute+':'+second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Traceback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(most recent call last):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File "&lt;pyshell#113&gt;", line 1, in &lt;module&gt;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print(hour+':'+minute+':'+second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TypeError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unsupported operand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type(s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for +: 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 and 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print(str(hour)+':'+str(minute)+':'+str(second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11:45:33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print('{}:{}:{}'.format(hour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minute, second))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11:45:33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6012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6" grpId="0" animBg="1"/>
      <p:bldP spid="16" grpId="1" animBg="1"/>
      <p:bldP spid="25" grpId="0" animBg="1"/>
      <p:bldP spid="25" grpId="1" animBg="1"/>
      <p:bldP spid="2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2652</Words>
  <Application>Microsoft Office PowerPoint</Application>
  <PresentationFormat>On-screen Show (4:3)</PresentationFormat>
  <Paragraphs>720</Paragraphs>
  <Slides>13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amir_hallajpour@hotmail.com</dc:creator>
  <cp:lastModifiedBy>amir_hallajpour@hotmail.com</cp:lastModifiedBy>
  <cp:revision>2</cp:revision>
  <dcterms:created xsi:type="dcterms:W3CDTF">2016-01-18T00:13:08Z</dcterms:created>
  <dcterms:modified xsi:type="dcterms:W3CDTF">2016-01-18T00:13:31Z</dcterms:modified>
</cp:coreProperties>
</file>