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01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8AF0A-9A70-43EA-AAC2-4B050FAD71AA}" type="datetimeFigureOut">
              <a:rPr lang="en-US" smtClean="0"/>
              <a:t>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93F52-6B7C-4CA1-B82A-FE2D494EE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956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8AF0A-9A70-43EA-AAC2-4B050FAD71AA}" type="datetimeFigureOut">
              <a:rPr lang="en-US" smtClean="0"/>
              <a:t>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93F52-6B7C-4CA1-B82A-FE2D494EE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351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8AF0A-9A70-43EA-AAC2-4B050FAD71AA}" type="datetimeFigureOut">
              <a:rPr lang="en-US" smtClean="0"/>
              <a:t>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93F52-6B7C-4CA1-B82A-FE2D494EE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156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8AF0A-9A70-43EA-AAC2-4B050FAD71AA}" type="datetimeFigureOut">
              <a:rPr lang="en-US" smtClean="0"/>
              <a:t>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93F52-6B7C-4CA1-B82A-FE2D494EE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505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8AF0A-9A70-43EA-AAC2-4B050FAD71AA}" type="datetimeFigureOut">
              <a:rPr lang="en-US" smtClean="0"/>
              <a:t>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93F52-6B7C-4CA1-B82A-FE2D494EE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432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8AF0A-9A70-43EA-AAC2-4B050FAD71AA}" type="datetimeFigureOut">
              <a:rPr lang="en-US" smtClean="0"/>
              <a:t>1/17/2016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93F52-6B7C-4CA1-B82A-FE2D494EE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684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8AF0A-9A70-43EA-AAC2-4B050FAD71AA}" type="datetimeFigureOut">
              <a:rPr lang="en-US" smtClean="0"/>
              <a:t>1/17/2016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93F52-6B7C-4CA1-B82A-FE2D494EE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038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8AF0A-9A70-43EA-AAC2-4B050FAD71AA}" type="datetimeFigureOut">
              <a:rPr lang="en-US" smtClean="0"/>
              <a:t>1/17/2016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93F52-6B7C-4CA1-B82A-FE2D494EE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447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8AF0A-9A70-43EA-AAC2-4B050FAD71AA}" type="datetimeFigureOut">
              <a:rPr lang="en-US" smtClean="0"/>
              <a:t>1/17/2016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93F52-6B7C-4CA1-B82A-FE2D494EE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780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8AF0A-9A70-43EA-AAC2-4B050FAD71AA}" type="datetimeFigureOut">
              <a:rPr lang="en-US" smtClean="0"/>
              <a:t>1/17/2016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93F52-6B7C-4CA1-B82A-FE2D494EE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190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8AF0A-9A70-43EA-AAC2-4B050FAD71AA}" type="datetimeFigureOut">
              <a:rPr lang="en-US" smtClean="0"/>
              <a:t>1/17/2016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93F52-6B7C-4CA1-B82A-FE2D494EE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968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88AF0A-9A70-43EA-AAC2-4B050FAD71AA}" type="datetimeFigureOut">
              <a:rPr lang="en-US" smtClean="0"/>
              <a:t>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E93F52-6B7C-4CA1-B82A-FE2D494EE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525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 smtClean="0">
                <a:latin typeface="Calibri" pitchFamily="34" charset="0"/>
                <a:ea typeface="+mj-ea"/>
                <a:cs typeface="+mj-cs"/>
              </a:rPr>
              <a:t>Files and the file system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grpSp>
        <p:nvGrpSpPr>
          <p:cNvPr id="382" name="Group 381"/>
          <p:cNvGrpSpPr/>
          <p:nvPr/>
        </p:nvGrpSpPr>
        <p:grpSpPr>
          <a:xfrm>
            <a:off x="125246" y="1661857"/>
            <a:ext cx="4604070" cy="3550687"/>
            <a:chOff x="125246" y="1661857"/>
            <a:chExt cx="4604070" cy="3550687"/>
          </a:xfrm>
        </p:grpSpPr>
        <p:sp>
          <p:nvSpPr>
            <p:cNvPr id="8" name="Rectangle 7"/>
            <p:cNvSpPr/>
            <p:nvPr/>
          </p:nvSpPr>
          <p:spPr>
            <a:xfrm>
              <a:off x="2123129" y="1661857"/>
              <a:ext cx="1124397" cy="383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/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709359" y="2554380"/>
              <a:ext cx="1234360" cy="383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Applications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11099" y="2554378"/>
              <a:ext cx="787080" cy="383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Users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223629" y="2554379"/>
              <a:ext cx="562992" cy="383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bin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050330" y="2554381"/>
              <a:ext cx="568813" cy="383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rgbClr val="000000"/>
                  </a:solidFill>
                </a:rPr>
                <a:t>var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cxnSp>
          <p:nvCxnSpPr>
            <p:cNvPr id="14" name="Straight Connector 13"/>
            <p:cNvCxnSpPr>
              <a:stCxn id="8" idx="2"/>
              <a:endCxn id="9" idx="0"/>
            </p:cNvCxnSpPr>
            <p:nvPr/>
          </p:nvCxnSpPr>
          <p:spPr>
            <a:xfrm rot="5400000">
              <a:off x="1751505" y="1620557"/>
              <a:ext cx="508858" cy="135878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8" idx="2"/>
              <a:endCxn id="11" idx="0"/>
            </p:cNvCxnSpPr>
            <p:nvPr/>
          </p:nvCxnSpPr>
          <p:spPr>
            <a:xfrm rot="5400000">
              <a:off x="2340799" y="2209849"/>
              <a:ext cx="508857" cy="18020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8" idx="2"/>
              <a:endCxn id="10" idx="0"/>
            </p:cNvCxnSpPr>
            <p:nvPr/>
          </p:nvCxnSpPr>
          <p:spPr>
            <a:xfrm rot="16200000" flipH="1">
              <a:off x="2790555" y="1940294"/>
              <a:ext cx="508856" cy="71931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8" idx="2"/>
              <a:endCxn id="12" idx="0"/>
            </p:cNvCxnSpPr>
            <p:nvPr/>
          </p:nvCxnSpPr>
          <p:spPr>
            <a:xfrm rot="16200000" flipH="1">
              <a:off x="3255603" y="1475246"/>
              <a:ext cx="508859" cy="164940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10" idx="2"/>
              <a:endCxn id="47" idx="0"/>
            </p:cNvCxnSpPr>
            <p:nvPr/>
          </p:nvCxnSpPr>
          <p:spPr>
            <a:xfrm rot="5400000">
              <a:off x="3107840" y="2841302"/>
              <a:ext cx="200059" cy="39354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 33"/>
            <p:cNvSpPr/>
            <p:nvPr/>
          </p:nvSpPr>
          <p:spPr>
            <a:xfrm>
              <a:off x="1381522" y="3129878"/>
              <a:ext cx="1124397" cy="383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err="1" smtClean="0">
                  <a:solidFill>
                    <a:srgbClr val="000000"/>
                  </a:solidFill>
                </a:rPr>
                <a:t>Firefox.app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28425" y="3129878"/>
              <a:ext cx="1121219" cy="383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rgbClr val="000000"/>
                  </a:solidFill>
                </a:rPr>
                <a:t>Mail.app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cxnSp>
          <p:nvCxnSpPr>
            <p:cNvPr id="36" name="Straight Connector 35"/>
            <p:cNvCxnSpPr>
              <a:stCxn id="9" idx="2"/>
              <a:endCxn id="34" idx="0"/>
            </p:cNvCxnSpPr>
            <p:nvPr/>
          </p:nvCxnSpPr>
          <p:spPr>
            <a:xfrm rot="16200000" flipH="1">
              <a:off x="1539214" y="2725370"/>
              <a:ext cx="191833" cy="61718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9" idx="2"/>
              <a:endCxn id="35" idx="0"/>
            </p:cNvCxnSpPr>
            <p:nvPr/>
          </p:nvCxnSpPr>
          <p:spPr>
            <a:xfrm rot="5400000">
              <a:off x="911871" y="2715209"/>
              <a:ext cx="191833" cy="63750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/>
            <p:cNvSpPr/>
            <p:nvPr/>
          </p:nvSpPr>
          <p:spPr>
            <a:xfrm>
              <a:off x="3444328" y="3129876"/>
              <a:ext cx="993738" cy="383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Shared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cxnSp>
          <p:nvCxnSpPr>
            <p:cNvPr id="44" name="Straight Connector 43"/>
            <p:cNvCxnSpPr>
              <a:stCxn id="10" idx="2"/>
              <a:endCxn id="43" idx="0"/>
            </p:cNvCxnSpPr>
            <p:nvPr/>
          </p:nvCxnSpPr>
          <p:spPr>
            <a:xfrm rot="16200000" flipH="1">
              <a:off x="3577002" y="2765680"/>
              <a:ext cx="191833" cy="53655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6"/>
            <p:cNvSpPr/>
            <p:nvPr/>
          </p:nvSpPr>
          <p:spPr>
            <a:xfrm>
              <a:off x="2617761" y="3138102"/>
              <a:ext cx="786676" cy="383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rgbClr val="000000"/>
                  </a:solidFill>
                </a:rPr>
                <a:t>messi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2685329" y="3691521"/>
              <a:ext cx="1124396" cy="383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rgbClr val="000000"/>
                  </a:solidFill>
                </a:rPr>
                <a:t>poem.txt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cxnSp>
          <p:nvCxnSpPr>
            <p:cNvPr id="54" name="Straight Connector 53"/>
            <p:cNvCxnSpPr>
              <a:stCxn id="47" idx="2"/>
              <a:endCxn id="53" idx="0"/>
            </p:cNvCxnSpPr>
            <p:nvPr/>
          </p:nvCxnSpPr>
          <p:spPr>
            <a:xfrm rot="16200000" flipH="1">
              <a:off x="3044436" y="3488430"/>
              <a:ext cx="169754" cy="23642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Rectangle 54"/>
            <p:cNvSpPr/>
            <p:nvPr/>
          </p:nvSpPr>
          <p:spPr>
            <a:xfrm>
              <a:off x="1493364" y="3691521"/>
              <a:ext cx="1124397" cy="383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rgbClr val="000000"/>
                  </a:solidFill>
                </a:rPr>
                <a:t>image.jpg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cxnSp>
          <p:nvCxnSpPr>
            <p:cNvPr id="56" name="Straight Connector 55"/>
            <p:cNvCxnSpPr>
              <a:stCxn id="47" idx="2"/>
              <a:endCxn id="55" idx="0"/>
            </p:cNvCxnSpPr>
            <p:nvPr/>
          </p:nvCxnSpPr>
          <p:spPr>
            <a:xfrm rot="5400000">
              <a:off x="2448454" y="3128876"/>
              <a:ext cx="169754" cy="95553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Rectangle 57"/>
            <p:cNvSpPr/>
            <p:nvPr/>
          </p:nvSpPr>
          <p:spPr>
            <a:xfrm>
              <a:off x="125247" y="3691521"/>
              <a:ext cx="1124397" cy="383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Contents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cxnSp>
          <p:nvCxnSpPr>
            <p:cNvPr id="59" name="Straight Connector 58"/>
            <p:cNvCxnSpPr>
              <a:stCxn id="35" idx="2"/>
              <a:endCxn id="58" idx="0"/>
            </p:cNvCxnSpPr>
            <p:nvPr/>
          </p:nvCxnSpPr>
          <p:spPr>
            <a:xfrm rot="5400000">
              <a:off x="599252" y="3601738"/>
              <a:ext cx="177978" cy="158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ectangle 61"/>
            <p:cNvSpPr/>
            <p:nvPr/>
          </p:nvSpPr>
          <p:spPr>
            <a:xfrm>
              <a:off x="125246" y="4246767"/>
              <a:ext cx="1124397" cy="383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rgbClr val="000000"/>
                  </a:solidFill>
                </a:rPr>
                <a:t>MacOS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cxnSp>
          <p:nvCxnSpPr>
            <p:cNvPr id="63" name="Straight Connector 62"/>
            <p:cNvCxnSpPr>
              <a:stCxn id="58" idx="2"/>
              <a:endCxn id="62" idx="0"/>
            </p:cNvCxnSpPr>
            <p:nvPr/>
          </p:nvCxnSpPr>
          <p:spPr>
            <a:xfrm rot="5400000">
              <a:off x="601656" y="4160976"/>
              <a:ext cx="171581" cy="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Rectangle 64"/>
            <p:cNvSpPr/>
            <p:nvPr/>
          </p:nvSpPr>
          <p:spPr>
            <a:xfrm>
              <a:off x="126042" y="4828879"/>
              <a:ext cx="1124397" cy="383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Mail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cxnSp>
          <p:nvCxnSpPr>
            <p:cNvPr id="66" name="Straight Connector 65"/>
            <p:cNvCxnSpPr>
              <a:stCxn id="62" idx="2"/>
              <a:endCxn id="65" idx="0"/>
            </p:cNvCxnSpPr>
            <p:nvPr/>
          </p:nvCxnSpPr>
          <p:spPr>
            <a:xfrm rot="16200000" flipH="1">
              <a:off x="588620" y="4729257"/>
              <a:ext cx="198447" cy="79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Rectangle 67"/>
            <p:cNvSpPr/>
            <p:nvPr/>
          </p:nvSpPr>
          <p:spPr>
            <a:xfrm>
              <a:off x="3942240" y="3691521"/>
              <a:ext cx="787076" cy="383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Canon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cxnSp>
          <p:nvCxnSpPr>
            <p:cNvPr id="69" name="Straight Connector 68"/>
            <p:cNvCxnSpPr>
              <a:stCxn id="43" idx="2"/>
              <a:endCxn id="68" idx="0"/>
            </p:cNvCxnSpPr>
            <p:nvPr/>
          </p:nvCxnSpPr>
          <p:spPr>
            <a:xfrm rot="16200000" flipH="1">
              <a:off x="4049497" y="3405240"/>
              <a:ext cx="177980" cy="39458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1" name="TextBox 300"/>
          <p:cNvSpPr txBox="1"/>
          <p:nvPr/>
        </p:nvSpPr>
        <p:spPr bwMode="auto">
          <a:xfrm>
            <a:off x="4854753" y="1737744"/>
            <a:ext cx="4289247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The file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system is the OS component that organizes files and provides a way to create, access, and modify files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302" name="TextBox 301"/>
          <p:cNvSpPr txBox="1"/>
          <p:nvPr/>
        </p:nvSpPr>
        <p:spPr bwMode="auto">
          <a:xfrm>
            <a:off x="4854753" y="3491465"/>
            <a:ext cx="428622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Files are organized into a tree structure</a:t>
            </a:r>
          </a:p>
        </p:txBody>
      </p:sp>
      <p:grpSp>
        <p:nvGrpSpPr>
          <p:cNvPr id="353" name="Group 352"/>
          <p:cNvGrpSpPr/>
          <p:nvPr/>
        </p:nvGrpSpPr>
        <p:grpSpPr>
          <a:xfrm>
            <a:off x="125246" y="1461801"/>
            <a:ext cx="4604070" cy="3168630"/>
            <a:chOff x="1987379" y="4830488"/>
            <a:chExt cx="4604070" cy="3168630"/>
          </a:xfrm>
        </p:grpSpPr>
        <p:cxnSp>
          <p:nvCxnSpPr>
            <p:cNvPr id="304" name="Straight Arrow Connector 303"/>
            <p:cNvCxnSpPr/>
            <p:nvPr/>
          </p:nvCxnSpPr>
          <p:spPr>
            <a:xfrm>
              <a:off x="3423062" y="5073534"/>
              <a:ext cx="562200" cy="157064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6" name="TextBox 315"/>
            <p:cNvSpPr txBox="1"/>
            <p:nvPr/>
          </p:nvSpPr>
          <p:spPr bwMode="auto">
            <a:xfrm>
              <a:off x="2211177" y="4830488"/>
              <a:ext cx="131318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itchFamily="34" charset="0"/>
                  <a:ea typeface="+mj-ea"/>
                  <a:cs typeface="+mj-cs"/>
                </a:rPr>
                <a:t>root folder</a:t>
              </a:r>
            </a:p>
          </p:txBody>
        </p:sp>
        <p:sp>
          <p:nvSpPr>
            <p:cNvPr id="317" name="Rectangle 316"/>
            <p:cNvSpPr/>
            <p:nvPr/>
          </p:nvSpPr>
          <p:spPr>
            <a:xfrm>
              <a:off x="3985262" y="5030543"/>
              <a:ext cx="1124397" cy="383665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/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18" name="Rectangle 317"/>
            <p:cNvSpPr/>
            <p:nvPr/>
          </p:nvSpPr>
          <p:spPr>
            <a:xfrm>
              <a:off x="2571492" y="5923066"/>
              <a:ext cx="1234360" cy="383665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Applications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19" name="Rectangle 318"/>
            <p:cNvSpPr/>
            <p:nvPr/>
          </p:nvSpPr>
          <p:spPr>
            <a:xfrm>
              <a:off x="4873232" y="5923064"/>
              <a:ext cx="787080" cy="383665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Users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20" name="Rectangle 319"/>
            <p:cNvSpPr/>
            <p:nvPr/>
          </p:nvSpPr>
          <p:spPr>
            <a:xfrm>
              <a:off x="4085762" y="5923065"/>
              <a:ext cx="562992" cy="383665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bin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21" name="Rectangle 320"/>
            <p:cNvSpPr/>
            <p:nvPr/>
          </p:nvSpPr>
          <p:spPr>
            <a:xfrm>
              <a:off x="5912463" y="5923067"/>
              <a:ext cx="568813" cy="383665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rgbClr val="000000"/>
                  </a:solidFill>
                </a:rPr>
                <a:t>var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cxnSp>
          <p:nvCxnSpPr>
            <p:cNvPr id="322" name="Straight Connector 321"/>
            <p:cNvCxnSpPr>
              <a:stCxn id="317" idx="2"/>
              <a:endCxn id="318" idx="0"/>
            </p:cNvCxnSpPr>
            <p:nvPr/>
          </p:nvCxnSpPr>
          <p:spPr>
            <a:xfrm rot="5400000">
              <a:off x="3613638" y="4989243"/>
              <a:ext cx="508858" cy="135878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/>
            <p:cNvCxnSpPr>
              <a:stCxn id="317" idx="2"/>
              <a:endCxn id="320" idx="0"/>
            </p:cNvCxnSpPr>
            <p:nvPr/>
          </p:nvCxnSpPr>
          <p:spPr>
            <a:xfrm rot="5400000">
              <a:off x="4202932" y="5578535"/>
              <a:ext cx="508857" cy="18020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/>
            <p:cNvCxnSpPr>
              <a:stCxn id="317" idx="2"/>
              <a:endCxn id="319" idx="0"/>
            </p:cNvCxnSpPr>
            <p:nvPr/>
          </p:nvCxnSpPr>
          <p:spPr>
            <a:xfrm rot="16200000" flipH="1">
              <a:off x="4652688" y="5308980"/>
              <a:ext cx="508856" cy="71931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/>
            <p:cNvCxnSpPr>
              <a:stCxn id="317" idx="2"/>
              <a:endCxn id="321" idx="0"/>
            </p:cNvCxnSpPr>
            <p:nvPr/>
          </p:nvCxnSpPr>
          <p:spPr>
            <a:xfrm rot="16200000" flipH="1">
              <a:off x="5117736" y="4843932"/>
              <a:ext cx="508859" cy="164940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/>
            <p:cNvCxnSpPr>
              <a:stCxn id="319" idx="2"/>
              <a:endCxn id="334" idx="0"/>
            </p:cNvCxnSpPr>
            <p:nvPr/>
          </p:nvCxnSpPr>
          <p:spPr>
            <a:xfrm rot="5400000">
              <a:off x="4974084" y="6205877"/>
              <a:ext cx="191836" cy="39354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8" name="Rectangle 327"/>
            <p:cNvSpPr/>
            <p:nvPr/>
          </p:nvSpPr>
          <p:spPr>
            <a:xfrm>
              <a:off x="3243655" y="6498564"/>
              <a:ext cx="1124397" cy="383665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err="1" smtClean="0">
                  <a:solidFill>
                    <a:srgbClr val="000000"/>
                  </a:solidFill>
                </a:rPr>
                <a:t>Firefox.app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29" name="Rectangle 328"/>
            <p:cNvSpPr/>
            <p:nvPr/>
          </p:nvSpPr>
          <p:spPr>
            <a:xfrm>
              <a:off x="1990558" y="6498564"/>
              <a:ext cx="1121219" cy="383665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rgbClr val="000000"/>
                  </a:solidFill>
                </a:rPr>
                <a:t>Mail.app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cxnSp>
          <p:nvCxnSpPr>
            <p:cNvPr id="330" name="Straight Connector 329"/>
            <p:cNvCxnSpPr>
              <a:stCxn id="318" idx="2"/>
              <a:endCxn id="328" idx="0"/>
            </p:cNvCxnSpPr>
            <p:nvPr/>
          </p:nvCxnSpPr>
          <p:spPr>
            <a:xfrm rot="16200000" flipH="1">
              <a:off x="3401347" y="6094056"/>
              <a:ext cx="191833" cy="61718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/>
            <p:cNvCxnSpPr>
              <a:stCxn id="318" idx="2"/>
              <a:endCxn id="329" idx="0"/>
            </p:cNvCxnSpPr>
            <p:nvPr/>
          </p:nvCxnSpPr>
          <p:spPr>
            <a:xfrm rot="5400000">
              <a:off x="2774004" y="6083895"/>
              <a:ext cx="191833" cy="63750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2" name="Rectangle 331"/>
            <p:cNvSpPr/>
            <p:nvPr/>
          </p:nvSpPr>
          <p:spPr>
            <a:xfrm>
              <a:off x="5306461" y="6498562"/>
              <a:ext cx="993738" cy="383665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Shared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cxnSp>
          <p:nvCxnSpPr>
            <p:cNvPr id="333" name="Straight Connector 332"/>
            <p:cNvCxnSpPr>
              <a:stCxn id="319" idx="2"/>
              <a:endCxn id="332" idx="0"/>
            </p:cNvCxnSpPr>
            <p:nvPr/>
          </p:nvCxnSpPr>
          <p:spPr>
            <a:xfrm rot="16200000" flipH="1">
              <a:off x="5439135" y="6134366"/>
              <a:ext cx="191833" cy="53655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4" name="Rectangle 333"/>
            <p:cNvSpPr/>
            <p:nvPr/>
          </p:nvSpPr>
          <p:spPr>
            <a:xfrm>
              <a:off x="4479894" y="6498565"/>
              <a:ext cx="786676" cy="383665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rgbClr val="000000"/>
                  </a:solidFill>
                </a:rPr>
                <a:t>messi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40" name="Rectangle 339"/>
            <p:cNvSpPr/>
            <p:nvPr/>
          </p:nvSpPr>
          <p:spPr>
            <a:xfrm>
              <a:off x="1987380" y="7060207"/>
              <a:ext cx="1124397" cy="383665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Contents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cxnSp>
          <p:nvCxnSpPr>
            <p:cNvPr id="341" name="Straight Connector 340"/>
            <p:cNvCxnSpPr>
              <a:stCxn id="329" idx="2"/>
              <a:endCxn id="340" idx="0"/>
            </p:cNvCxnSpPr>
            <p:nvPr/>
          </p:nvCxnSpPr>
          <p:spPr>
            <a:xfrm rot="5400000">
              <a:off x="2461385" y="6970424"/>
              <a:ext cx="177978" cy="158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2" name="Rectangle 341"/>
            <p:cNvSpPr/>
            <p:nvPr/>
          </p:nvSpPr>
          <p:spPr>
            <a:xfrm>
              <a:off x="1987379" y="7615453"/>
              <a:ext cx="1124397" cy="383665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rgbClr val="000000"/>
                  </a:solidFill>
                </a:rPr>
                <a:t>MacOS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cxnSp>
          <p:nvCxnSpPr>
            <p:cNvPr id="343" name="Straight Connector 342"/>
            <p:cNvCxnSpPr>
              <a:stCxn id="340" idx="2"/>
              <a:endCxn id="342" idx="0"/>
            </p:cNvCxnSpPr>
            <p:nvPr/>
          </p:nvCxnSpPr>
          <p:spPr>
            <a:xfrm rot="5400000">
              <a:off x="2463789" y="7529662"/>
              <a:ext cx="171581" cy="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6" name="Rectangle 345"/>
            <p:cNvSpPr/>
            <p:nvPr/>
          </p:nvSpPr>
          <p:spPr>
            <a:xfrm>
              <a:off x="5804373" y="7068429"/>
              <a:ext cx="787076" cy="383665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Canon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cxnSp>
          <p:nvCxnSpPr>
            <p:cNvPr id="347" name="Straight Connector 346"/>
            <p:cNvCxnSpPr>
              <a:stCxn id="332" idx="2"/>
              <a:endCxn id="346" idx="0"/>
            </p:cNvCxnSpPr>
            <p:nvPr/>
          </p:nvCxnSpPr>
          <p:spPr>
            <a:xfrm rot="16200000" flipH="1">
              <a:off x="5907519" y="6778037"/>
              <a:ext cx="186202" cy="39458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1" name="TextBox 350"/>
          <p:cNvSpPr txBox="1"/>
          <p:nvPr/>
        </p:nvSpPr>
        <p:spPr bwMode="auto">
          <a:xfrm>
            <a:off x="4854753" y="3890996"/>
            <a:ext cx="397174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687388" lvl="1" indent="-23018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sz="2000" kern="0" dirty="0" smtClean="0">
                <a:latin typeface="Calibri" pitchFamily="34" charset="0"/>
                <a:ea typeface="+mj-ea"/>
                <a:cs typeface="+mj-cs"/>
              </a:rPr>
              <a:t>folders (or directories)</a:t>
            </a:r>
          </a:p>
          <a:p>
            <a:pPr marL="687388" lvl="1" indent="-230188" defTabSz="914400" fontAlgn="base">
              <a:spcBef>
                <a:spcPct val="0"/>
              </a:spcBef>
              <a:spcAft>
                <a:spcPct val="0"/>
              </a:spcAft>
              <a:buFont typeface="Arial"/>
              <a:buChar char="•"/>
            </a:pPr>
            <a:endParaRPr lang="en-US" sz="2000" kern="0" dirty="0" smtClean="0"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352" name="TextBox 351"/>
          <p:cNvSpPr txBox="1"/>
          <p:nvPr/>
        </p:nvSpPr>
        <p:spPr bwMode="auto">
          <a:xfrm>
            <a:off x="4854753" y="3892824"/>
            <a:ext cx="397174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687388" lvl="1" indent="-23018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sz="2000" kern="0" dirty="0" smtClean="0">
                <a:latin typeface="Calibri" pitchFamily="34" charset="0"/>
                <a:ea typeface="+mj-ea"/>
                <a:cs typeface="+mj-cs"/>
              </a:rPr>
              <a:t>folders (or directories)</a:t>
            </a:r>
          </a:p>
          <a:p>
            <a:pPr marL="687388" lvl="1" indent="-23018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regular files</a:t>
            </a:r>
          </a:p>
        </p:txBody>
      </p:sp>
      <p:cxnSp>
        <p:nvCxnSpPr>
          <p:cNvPr id="355" name="Straight Arrow Connector 354"/>
          <p:cNvCxnSpPr>
            <a:endCxn id="65" idx="3"/>
          </p:cNvCxnSpPr>
          <p:nvPr/>
        </p:nvCxnSpPr>
        <p:spPr>
          <a:xfrm rot="10800000" flipV="1">
            <a:off x="1250440" y="4828878"/>
            <a:ext cx="362393" cy="19183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0" name="Straight Arrow Connector 359"/>
          <p:cNvCxnSpPr/>
          <p:nvPr/>
        </p:nvCxnSpPr>
        <p:spPr>
          <a:xfrm rot="5400000" flipH="1" flipV="1">
            <a:off x="1835412" y="4328482"/>
            <a:ext cx="440302" cy="10049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1" name="Straight Arrow Connector 360"/>
          <p:cNvCxnSpPr/>
          <p:nvPr/>
        </p:nvCxnSpPr>
        <p:spPr>
          <a:xfrm rot="16200000" flipV="1">
            <a:off x="3125778" y="4280329"/>
            <a:ext cx="440303" cy="19680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2" name="TextBox 361"/>
          <p:cNvSpPr txBox="1"/>
          <p:nvPr/>
        </p:nvSpPr>
        <p:spPr bwMode="auto">
          <a:xfrm>
            <a:off x="3074933" y="4473367"/>
            <a:ext cx="97539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text file</a:t>
            </a:r>
          </a:p>
        </p:txBody>
      </p:sp>
      <p:sp>
        <p:nvSpPr>
          <p:cNvPr id="363" name="TextBox 362"/>
          <p:cNvSpPr txBox="1"/>
          <p:nvPr/>
        </p:nvSpPr>
        <p:spPr bwMode="auto">
          <a:xfrm>
            <a:off x="1512325" y="4473367"/>
            <a:ext cx="122160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binary file</a:t>
            </a:r>
          </a:p>
        </p:txBody>
      </p:sp>
      <p:sp>
        <p:nvSpPr>
          <p:cNvPr id="383" name="TextBox 382"/>
          <p:cNvSpPr txBox="1"/>
          <p:nvPr/>
        </p:nvSpPr>
        <p:spPr bwMode="auto">
          <a:xfrm>
            <a:off x="4438067" y="4659343"/>
            <a:ext cx="4718634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While every file and folder has a name, it is the file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pathname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that 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identifies the file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</a:p>
        </p:txBody>
      </p:sp>
      <p:sp>
        <p:nvSpPr>
          <p:cNvPr id="385" name="Rectangle 384"/>
          <p:cNvSpPr/>
          <p:nvPr/>
        </p:nvSpPr>
        <p:spPr>
          <a:xfrm>
            <a:off x="4622322" y="3138102"/>
            <a:ext cx="1124397" cy="383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000000"/>
                </a:solidFill>
              </a:rPr>
              <a:t>poem.txt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386" name="Straight Connector 385"/>
          <p:cNvCxnSpPr>
            <a:stCxn id="321" idx="2"/>
            <a:endCxn id="385" idx="0"/>
          </p:cNvCxnSpPr>
          <p:nvPr/>
        </p:nvCxnSpPr>
        <p:spPr>
          <a:xfrm rot="16200000" flipH="1">
            <a:off x="4659601" y="2613181"/>
            <a:ext cx="200057" cy="84978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9" name="TextBox 388"/>
          <p:cNvSpPr txBox="1"/>
          <p:nvPr/>
        </p:nvSpPr>
        <p:spPr bwMode="auto">
          <a:xfrm>
            <a:off x="174367" y="5450397"/>
            <a:ext cx="4108817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Absolute pathnames</a:t>
            </a:r>
          </a:p>
          <a:p>
            <a:pPr marL="747713" lvl="1" indent="-290513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/</a:t>
            </a:r>
            <a:r>
              <a:rPr lang="en-US" kern="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var/poem.txt</a:t>
            </a:r>
            <a:endParaRPr lang="en-US" kern="0" dirty="0" smtClean="0">
              <a:solidFill>
                <a:srgbClr val="000000"/>
              </a:solidFill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 marL="747713" lvl="1" indent="-290513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/Users/</a:t>
            </a:r>
            <a:r>
              <a:rPr kumimoji="0" lang="en-US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messi/poem.txt</a:t>
            </a:r>
            <a:endParaRPr kumimoji="0" lang="en-US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 marL="747713" lvl="1" indent="-290513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kern="0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/Applications/</a:t>
            </a:r>
            <a:r>
              <a:rPr lang="en-US" kern="0" dirty="0" err="1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Mail.app</a:t>
            </a:r>
            <a:r>
              <a:rPr lang="en-US" kern="0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/</a:t>
            </a:r>
            <a:endParaRPr kumimoji="0" lang="en-US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419" name="TextBox 418"/>
          <p:cNvSpPr txBox="1"/>
          <p:nvPr/>
        </p:nvSpPr>
        <p:spPr bwMode="auto">
          <a:xfrm>
            <a:off x="2223629" y="5450397"/>
            <a:ext cx="7016664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Relative pathnames (relative to </a:t>
            </a:r>
            <a:r>
              <a:rPr lang="en-US" sz="2000" kern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current working directory 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Users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)</a:t>
            </a:r>
          </a:p>
          <a:p>
            <a:pPr marL="747713" lvl="1" indent="-290513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kumimoji="0" lang="en-US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messi/poem.txt</a:t>
            </a:r>
            <a:endParaRPr kumimoji="0" lang="en-US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 marL="747713" lvl="1" indent="-290513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kern="0" dirty="0" err="1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messi/image.jpg</a:t>
            </a:r>
            <a:endParaRPr lang="en-US" kern="0" dirty="0" smtClean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 marL="747713" lvl="1" indent="-290513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Shared</a:t>
            </a:r>
          </a:p>
        </p:txBody>
      </p:sp>
    </p:spTree>
    <p:extLst>
      <p:ext uri="{BB962C8B-B14F-4D97-AF65-F5344CB8AC3E}">
        <p14:creationId xmlns:p14="http://schemas.microsoft.com/office/powerpoint/2010/main" val="2905914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2" grpId="0"/>
      <p:bldP spid="351" grpId="0"/>
      <p:bldP spid="351" grpId="1"/>
      <p:bldP spid="352" grpId="0"/>
      <p:bldP spid="362" grpId="0"/>
      <p:bldP spid="362" grpId="1"/>
      <p:bldP spid="363" grpId="0"/>
      <p:bldP spid="363" grpId="1"/>
      <p:bldP spid="383" grpId="0"/>
      <p:bldP spid="385" grpId="0" animBg="1"/>
      <p:bldP spid="389" grpId="0"/>
      <p:bldP spid="389" grpId="1"/>
      <p:bldP spid="41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 smtClean="0">
                <a:latin typeface="Calibri" pitchFamily="34" charset="0"/>
                <a:ea typeface="+mj-ea"/>
                <a:cs typeface="+mj-cs"/>
              </a:rPr>
              <a:t>Erroneous state errors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5" name="TextBox 14"/>
          <p:cNvSpPr txBox="1"/>
          <p:nvPr/>
        </p:nvSpPr>
        <p:spPr bwMode="auto">
          <a:xfrm>
            <a:off x="3836737" y="2723821"/>
            <a:ext cx="5065059" cy="1169551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3/0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Traceback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(most recent call last):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File "&lt;pyshell#56&gt;", line 1, in &lt;module&gt;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3/0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ZeroDivisionError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division by zero</a:t>
            </a:r>
          </a:p>
        </p:txBody>
      </p:sp>
      <p:sp>
        <p:nvSpPr>
          <p:cNvPr id="16" name="TextBox 15"/>
          <p:cNvSpPr txBox="1"/>
          <p:nvPr/>
        </p:nvSpPr>
        <p:spPr bwMode="auto">
          <a:xfrm>
            <a:off x="641397" y="1604682"/>
            <a:ext cx="555785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</a:rPr>
              <a:t>The program execution gets into an erroneous state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3836737" y="3308596"/>
            <a:ext cx="5065059" cy="1169551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Traceback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(most recent call last):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File "&lt;pyshell#57&gt;", line 1, in &lt;module&gt;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NameError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name 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 is not defined</a:t>
            </a:r>
          </a:p>
        </p:txBody>
      </p:sp>
      <p:sp>
        <p:nvSpPr>
          <p:cNvPr id="9" name="TextBox 8"/>
          <p:cNvSpPr txBox="1"/>
          <p:nvPr/>
        </p:nvSpPr>
        <p:spPr bwMode="auto">
          <a:xfrm>
            <a:off x="3836737" y="3893372"/>
            <a:ext cx="5065059" cy="1384995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[12, 13, 14]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lst[3]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Traceback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(most recent call last):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File "&lt;pyshell#59&gt;", line 1, in &lt;module&gt;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lst[3]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IndexError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list index out of range</a:t>
            </a:r>
          </a:p>
        </p:txBody>
      </p:sp>
      <p:sp>
        <p:nvSpPr>
          <p:cNvPr id="10" name="TextBox 9"/>
          <p:cNvSpPr txBox="1"/>
          <p:nvPr/>
        </p:nvSpPr>
        <p:spPr bwMode="auto">
          <a:xfrm>
            <a:off x="3836737" y="4580653"/>
            <a:ext cx="5065059" cy="1384995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Traceback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(most recent call last):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File "&lt;pyshell#60&gt;", line 1, in &lt;module&gt;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TypeError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can't multiply sequence by non-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of type 'list’</a:t>
            </a:r>
          </a:p>
        </p:txBody>
      </p:sp>
      <p:sp>
        <p:nvSpPr>
          <p:cNvPr id="11" name="TextBox 10"/>
          <p:cNvSpPr txBox="1"/>
          <p:nvPr/>
        </p:nvSpPr>
        <p:spPr bwMode="auto">
          <a:xfrm>
            <a:off x="3823082" y="5150791"/>
            <a:ext cx="5065059" cy="1384995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int('4.5')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Traceback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(most recent call last):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File "&lt;pyshell#61&gt;", line 1, in &lt;module&gt;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int('4.5')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ValueError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invalid literal for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with base 10: '4.5'</a:t>
            </a:r>
          </a:p>
        </p:txBody>
      </p:sp>
      <p:sp>
        <p:nvSpPr>
          <p:cNvPr id="13" name="TextBox 12"/>
          <p:cNvSpPr txBox="1"/>
          <p:nvPr/>
        </p:nvSpPr>
        <p:spPr bwMode="auto">
          <a:xfrm>
            <a:off x="641397" y="2077491"/>
            <a:ext cx="8246744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When an error occurs,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an “error” object is created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kern="0" cap="none" spc="0" normalizeH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  <a:p>
            <a:pPr marL="574675" lvl="1" indent="-227013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kern="0" dirty="0" smtClean="0">
                <a:latin typeface="Calibri" pitchFamily="34" charset="0"/>
                <a:ea typeface="+mj-ea"/>
                <a:cs typeface="+mj-cs"/>
              </a:rPr>
              <a:t>This object has a type that is related to </a:t>
            </a:r>
            <a:r>
              <a:rPr lang="en-US" kern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the </a:t>
            </a:r>
            <a:r>
              <a:rPr lang="en-US" i="1" kern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type </a:t>
            </a:r>
            <a:r>
              <a:rPr lang="en-US" kern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of error</a:t>
            </a:r>
          </a:p>
          <a:p>
            <a:pPr marL="574675" lvl="1" indent="-227013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kern="0" dirty="0" smtClean="0">
                <a:latin typeface="Calibri" pitchFamily="34" charset="0"/>
                <a:ea typeface="+mj-ea"/>
                <a:cs typeface="+mj-cs"/>
              </a:rPr>
              <a:t>The object contains </a:t>
            </a:r>
            <a:r>
              <a:rPr lang="en-US" kern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information </a:t>
            </a:r>
            <a:r>
              <a:rPr lang="en-US" kern="0" dirty="0" smtClean="0">
                <a:latin typeface="Calibri" pitchFamily="34" charset="0"/>
                <a:ea typeface="+mj-ea"/>
                <a:cs typeface="+mj-cs"/>
              </a:rPr>
              <a:t>about the error</a:t>
            </a:r>
          </a:p>
          <a:p>
            <a:pPr marL="574675" lvl="1" indent="-227013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endParaRPr lang="en-US" kern="0" dirty="0" smtClean="0">
              <a:latin typeface="Calibri" pitchFamily="34" charset="0"/>
              <a:ea typeface="+mj-ea"/>
              <a:cs typeface="+mj-cs"/>
            </a:endParaRPr>
          </a:p>
          <a:p>
            <a:pPr marL="574675" lvl="1" indent="-227013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endParaRPr lang="en-US" kern="0" dirty="0" smtClean="0"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9" name="TextBox 18"/>
          <p:cNvSpPr txBox="1"/>
          <p:nvPr/>
        </p:nvSpPr>
        <p:spPr bwMode="auto">
          <a:xfrm>
            <a:off x="641397" y="4124204"/>
            <a:ext cx="8260399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lvl="1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</a:rPr>
              <a:t>The “error” object is called an </a:t>
            </a:r>
            <a:r>
              <a:rPr lang="en-US" sz="2000" kern="0" dirty="0" smtClean="0">
                <a:solidFill>
                  <a:srgbClr val="FF0000"/>
                </a:solidFill>
                <a:latin typeface="Calibri" pitchFamily="34" charset="0"/>
              </a:rPr>
              <a:t>exception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</a:rPr>
              <a:t>; the creation of an exception due to an error is called </a:t>
            </a:r>
            <a:r>
              <a:rPr lang="en-US" sz="2000" kern="0" dirty="0" smtClean="0">
                <a:solidFill>
                  <a:srgbClr val="FF0000"/>
                </a:solidFill>
                <a:latin typeface="Calibri" pitchFamily="34" charset="0"/>
              </a:rPr>
              <a:t>the raising of an exception  </a:t>
            </a:r>
          </a:p>
        </p:txBody>
      </p:sp>
      <p:sp>
        <p:nvSpPr>
          <p:cNvPr id="20" name="TextBox 19"/>
          <p:cNvSpPr txBox="1"/>
          <p:nvPr/>
        </p:nvSpPr>
        <p:spPr bwMode="auto">
          <a:xfrm>
            <a:off x="641397" y="2077491"/>
            <a:ext cx="8246744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When an error occurs,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an “error” object is created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kern="0" cap="none" spc="0" normalizeH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  <a:p>
            <a:pPr marL="574675" lvl="1" indent="-227013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kern="0" dirty="0" smtClean="0">
                <a:latin typeface="Calibri" pitchFamily="34" charset="0"/>
                <a:ea typeface="+mj-ea"/>
                <a:cs typeface="+mj-cs"/>
              </a:rPr>
              <a:t>This object has a type that is related to </a:t>
            </a:r>
            <a:r>
              <a:rPr lang="en-US" kern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the </a:t>
            </a:r>
            <a:r>
              <a:rPr lang="en-US" i="1" kern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type </a:t>
            </a:r>
            <a:r>
              <a:rPr lang="en-US" kern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of error</a:t>
            </a:r>
          </a:p>
          <a:p>
            <a:pPr marL="574675" lvl="1" indent="-227013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kern="0" dirty="0" smtClean="0">
                <a:latin typeface="Calibri" pitchFamily="34" charset="0"/>
                <a:ea typeface="+mj-ea"/>
                <a:cs typeface="+mj-cs"/>
              </a:rPr>
              <a:t>The object contains </a:t>
            </a:r>
            <a:r>
              <a:rPr lang="en-US" kern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information </a:t>
            </a:r>
            <a:r>
              <a:rPr lang="en-US" kern="0" dirty="0" smtClean="0">
                <a:latin typeface="Calibri" pitchFamily="34" charset="0"/>
                <a:ea typeface="+mj-ea"/>
                <a:cs typeface="+mj-cs"/>
              </a:rPr>
              <a:t>about the error</a:t>
            </a:r>
          </a:p>
          <a:p>
            <a:pPr marL="574675" lvl="1" indent="-227013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kern="0" dirty="0" smtClean="0">
                <a:latin typeface="Calibri" pitchFamily="34" charset="0"/>
                <a:ea typeface="+mj-ea"/>
                <a:cs typeface="+mj-cs"/>
              </a:rPr>
              <a:t>The </a:t>
            </a:r>
            <a:r>
              <a:rPr lang="en-US" kern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default behavior </a:t>
            </a:r>
            <a:r>
              <a:rPr lang="en-US" kern="0" dirty="0" smtClean="0">
                <a:latin typeface="Calibri" pitchFamily="34" charset="0"/>
                <a:ea typeface="+mj-ea"/>
                <a:cs typeface="+mj-cs"/>
              </a:rPr>
              <a:t>is to </a:t>
            </a:r>
            <a:r>
              <a:rPr lang="en-US" kern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print </a:t>
            </a:r>
            <a:r>
              <a:rPr lang="en-US" kern="0" dirty="0" smtClean="0">
                <a:latin typeface="Calibri" pitchFamily="34" charset="0"/>
                <a:ea typeface="+mj-ea"/>
                <a:cs typeface="+mj-cs"/>
              </a:rPr>
              <a:t>this information and </a:t>
            </a:r>
            <a:r>
              <a:rPr lang="en-US" kern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interrupt </a:t>
            </a:r>
            <a:r>
              <a:rPr lang="en-US" kern="0" dirty="0" smtClean="0">
                <a:latin typeface="Calibri" pitchFamily="34" charset="0"/>
                <a:ea typeface="+mj-ea"/>
                <a:cs typeface="+mj-cs"/>
              </a:rPr>
              <a:t>the execution of the statement.</a:t>
            </a:r>
          </a:p>
        </p:txBody>
      </p:sp>
      <p:sp>
        <p:nvSpPr>
          <p:cNvPr id="21" name="TextBox 20"/>
          <p:cNvSpPr txBox="1"/>
          <p:nvPr/>
        </p:nvSpPr>
        <p:spPr bwMode="auto">
          <a:xfrm>
            <a:off x="3823082" y="5150791"/>
            <a:ext cx="5065059" cy="1384995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int('4.5')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Traceback</a:t>
            </a: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(most recent call last):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File "&lt;pyshell#61&gt;", line 1, in &lt;module&gt;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int('4.5')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ValueError</a:t>
            </a: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invalid literal for </a:t>
            </a:r>
            <a:r>
              <a:rPr lang="en-US" sz="14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with base 10: '4.5'</a:t>
            </a:r>
          </a:p>
        </p:txBody>
      </p:sp>
    </p:spTree>
    <p:extLst>
      <p:ext uri="{BB962C8B-B14F-4D97-AF65-F5344CB8AC3E}">
        <p14:creationId xmlns:p14="http://schemas.microsoft.com/office/powerpoint/2010/main" val="3200227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3" grpId="0"/>
      <p:bldP spid="13" grpId="1"/>
      <p:bldP spid="19" grpId="0"/>
      <p:bldP spid="20" grpId="0"/>
      <p:bldP spid="2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 smtClean="0">
                <a:latin typeface="Calibri" pitchFamily="34" charset="0"/>
                <a:ea typeface="+mj-ea"/>
                <a:cs typeface="+mj-cs"/>
              </a:rPr>
              <a:t>Exception types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6" name="TextBox 15"/>
          <p:cNvSpPr txBox="1"/>
          <p:nvPr/>
        </p:nvSpPr>
        <p:spPr bwMode="auto">
          <a:xfrm>
            <a:off x="895684" y="1804737"/>
            <a:ext cx="415948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noProof="0" dirty="0" smtClean="0">
                <a:solidFill>
                  <a:schemeClr val="accent1"/>
                </a:solidFill>
              </a:rPr>
              <a:t>Some of the built-in </a:t>
            </a:r>
            <a:r>
              <a:rPr lang="en-US" sz="2000" dirty="0" smtClean="0">
                <a:solidFill>
                  <a:schemeClr val="accent1"/>
                </a:solidFill>
              </a:rPr>
              <a:t>exception classes: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0" y="2712720"/>
          <a:ext cx="9156700" cy="414528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2554870"/>
                <a:gridCol w="660183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Exception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Explanation</a:t>
                      </a:r>
                      <a:endParaRPr lang="en-US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KeyboardInterrupt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Raised when user hits Ctrl-C, the interrupt key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OverflowError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Raised when a floating-point expression evaluates to a value that is too large</a:t>
                      </a:r>
                      <a:endParaRPr lang="en-US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ZeroDivisionError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Raised when attempting to divide by 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IOError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Raised when an I/O operation fails for an I/O-related reason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IndexError</a:t>
                      </a:r>
                      <a:endParaRPr lang="en-US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Raised when a sequence index is outside the range of valid indexes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NameError</a:t>
                      </a:r>
                      <a:endParaRPr lang="en-US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Raised when attempting to evaluate an unassigned identifier (name)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TypeError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Raised when an operation of function is applied to an object of the wrong type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ValueError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Raised when operation or function has an argument of the right type but incorrect value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609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 smtClean="0">
                <a:latin typeface="Calibri" pitchFamily="34" charset="0"/>
                <a:ea typeface="+mj-ea"/>
                <a:cs typeface="+mj-cs"/>
              </a:rPr>
              <a:t>Opening and closing a file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75" name="TextBox 74"/>
          <p:cNvSpPr txBox="1"/>
          <p:nvPr/>
        </p:nvSpPr>
        <p:spPr bwMode="auto">
          <a:xfrm>
            <a:off x="709358" y="2002118"/>
            <a:ext cx="4557658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Processing a file consists of:</a:t>
            </a:r>
          </a:p>
          <a:p>
            <a:pPr marL="747713" lvl="1" indent="-290513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en-US" kern="0" dirty="0" smtClean="0">
                <a:latin typeface="Calibri" pitchFamily="34" charset="0"/>
                <a:ea typeface="+mj-ea"/>
                <a:cs typeface="+mj-cs"/>
              </a:rPr>
              <a:t>Opening the file</a:t>
            </a:r>
          </a:p>
          <a:p>
            <a:pPr marL="747713" lvl="1" indent="-290513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+mj-lt"/>
              <a:buAutoNum type="arabicPeriod"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Reading from and/or </a:t>
            </a:r>
            <a:r>
              <a:rPr lang="en-US" kern="0" dirty="0" smtClean="0">
                <a:latin typeface="Calibri" pitchFamily="34" charset="0"/>
                <a:ea typeface="+mj-ea"/>
                <a:cs typeface="+mj-cs"/>
              </a:rPr>
              <a:t>writing to the file</a:t>
            </a:r>
          </a:p>
          <a:p>
            <a:pPr marL="747713" lvl="1" indent="-290513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+mj-lt"/>
              <a:buAutoNum type="arabicPeriod"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Closing the file</a:t>
            </a:r>
          </a:p>
        </p:txBody>
      </p:sp>
      <p:sp>
        <p:nvSpPr>
          <p:cNvPr id="76" name="TextBox 75"/>
          <p:cNvSpPr txBox="1"/>
          <p:nvPr/>
        </p:nvSpPr>
        <p:spPr bwMode="auto">
          <a:xfrm>
            <a:off x="3948379" y="4662897"/>
            <a:ext cx="5065059" cy="2031325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infile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open('sample.txt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Traceback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(most recent call last):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File "&lt;pyshell#50&gt;", line 1, in &lt;module&gt;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infile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open('sample.txt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IOError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[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Errno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2] No such file or directory: 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sample.txt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TextBox 76"/>
          <p:cNvSpPr txBox="1"/>
          <p:nvPr/>
        </p:nvSpPr>
        <p:spPr bwMode="auto">
          <a:xfrm>
            <a:off x="3948379" y="4662897"/>
            <a:ext cx="5065059" cy="2031325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infile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open('sample.txt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Traceback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(most recent call last):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File "&lt;pyshell#50&gt;", line 1, in &lt;module&gt;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infile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open('sample.txt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IOError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[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Errno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2] No such file or directory: 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sample.txt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infile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open('example.txt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TextBox 77"/>
          <p:cNvSpPr txBox="1"/>
          <p:nvPr/>
        </p:nvSpPr>
        <p:spPr bwMode="auto">
          <a:xfrm>
            <a:off x="3948380" y="4662897"/>
            <a:ext cx="5065059" cy="2031325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infile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open('sample.txt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Traceback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(most recent call last):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File "&lt;pyshell#50&gt;", line 1, in &lt;module&gt;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infile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open('sample.txt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IOError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[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Errno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2] No such file or directory: 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sample.txt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infile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open('example.txt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infile.close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TextBox 78"/>
          <p:cNvSpPr txBox="1"/>
          <p:nvPr/>
        </p:nvSpPr>
        <p:spPr bwMode="auto">
          <a:xfrm>
            <a:off x="709358" y="3293291"/>
            <a:ext cx="658753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noProof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Built-in function </a:t>
            </a:r>
            <a:r>
              <a:rPr lang="en-US" sz="2000" kern="0" noProof="0" dirty="0" smtClean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open()</a:t>
            </a:r>
            <a:r>
              <a:rPr lang="en-US" sz="2000" kern="0" noProof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is used to open a file</a:t>
            </a:r>
          </a:p>
          <a:p>
            <a:pPr marL="687388" lvl="1" indent="-23018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80" name="TextBox 79"/>
          <p:cNvSpPr txBox="1"/>
          <p:nvPr/>
        </p:nvSpPr>
        <p:spPr bwMode="auto">
          <a:xfrm>
            <a:off x="709357" y="3293291"/>
            <a:ext cx="6910643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kern="0" noProof="0" dirty="0" smtClean="0">
              <a:solidFill>
                <a:schemeClr val="accent1"/>
              </a:solidFill>
              <a:latin typeface="Calibri" pitchFamily="34" charset="0"/>
              <a:ea typeface="+mj-ea"/>
              <a:cs typeface="+mj-cs"/>
            </a:endParaRPr>
          </a:p>
          <a:p>
            <a:pPr marL="687388" lvl="1" indent="-23018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</a:pPr>
            <a:r>
              <a:rPr lang="en-US" kern="0" dirty="0" smtClean="0">
                <a:solidFill>
                  <a:srgbClr val="000000"/>
                </a:solidFill>
                <a:latin typeface="Calibri" pitchFamily="34" charset="0"/>
                <a:ea typeface="+mj-ea"/>
                <a:cs typeface="+mj-cs"/>
              </a:rPr>
              <a:t> </a:t>
            </a:r>
          </a:p>
          <a:p>
            <a:pPr marL="687388" lvl="1" indent="-23018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endParaRPr lang="en-US" kern="0" dirty="0" smtClean="0">
              <a:solidFill>
                <a:srgbClr val="000000"/>
              </a:solidFill>
              <a:latin typeface="Calibri" pitchFamily="34" charset="0"/>
              <a:ea typeface="+mj-ea"/>
              <a:cs typeface="+mj-cs"/>
            </a:endParaRPr>
          </a:p>
          <a:p>
            <a:pPr marL="687388" lvl="1" indent="-23018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The second (optional) argument is the 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file mode</a:t>
            </a:r>
          </a:p>
        </p:txBody>
      </p:sp>
      <p:sp>
        <p:nvSpPr>
          <p:cNvPr id="81" name="TextBox 80"/>
          <p:cNvSpPr txBox="1"/>
          <p:nvPr/>
        </p:nvSpPr>
        <p:spPr bwMode="auto">
          <a:xfrm>
            <a:off x="709358" y="3293291"/>
            <a:ext cx="6910643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kern="0" noProof="0" dirty="0" smtClean="0">
              <a:solidFill>
                <a:schemeClr val="accent1"/>
              </a:solidFill>
              <a:latin typeface="Calibri" pitchFamily="34" charset="0"/>
              <a:ea typeface="+mj-ea"/>
              <a:cs typeface="+mj-cs"/>
            </a:endParaRPr>
          </a:p>
          <a:p>
            <a:pPr marL="687388" lvl="1" indent="-23018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kern="0" dirty="0" smtClean="0">
                <a:solidFill>
                  <a:srgbClr val="000000"/>
                </a:solidFill>
                <a:latin typeface="Calibri" pitchFamily="34" charset="0"/>
                <a:ea typeface="+mj-ea"/>
                <a:cs typeface="+mj-cs"/>
              </a:rPr>
              <a:t>T</a:t>
            </a:r>
            <a:r>
              <a:rPr kumimoji="0" lang="en-US" b="0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he first </a:t>
            </a:r>
            <a:r>
              <a:rPr lang="en-US" kern="0" dirty="0" smtClean="0">
                <a:solidFill>
                  <a:srgbClr val="000000"/>
                </a:solidFill>
                <a:latin typeface="Calibri" pitchFamily="34" charset="0"/>
                <a:ea typeface="+mj-ea"/>
                <a:cs typeface="+mj-cs"/>
              </a:rPr>
              <a:t>input argument is the file pathname, whether absolute or relative with respect to the current working directory</a:t>
            </a:r>
          </a:p>
          <a:p>
            <a:pPr marL="687388" lvl="1" indent="-23018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endParaRPr kumimoji="0" lang="en-US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82" name="TextBox 81"/>
          <p:cNvSpPr txBox="1"/>
          <p:nvPr/>
        </p:nvSpPr>
        <p:spPr bwMode="auto">
          <a:xfrm>
            <a:off x="5935557" y="2540000"/>
            <a:ext cx="307788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File mode 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is used to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open a file for reading (rather than, say, writing)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83" name="TextBox 82"/>
          <p:cNvSpPr txBox="1"/>
          <p:nvPr/>
        </p:nvSpPr>
        <p:spPr bwMode="auto">
          <a:xfrm>
            <a:off x="343648" y="5370783"/>
            <a:ext cx="360473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noProof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A “file” object is of a type that supports several “file” methods, including method </a:t>
            </a:r>
            <a:r>
              <a:rPr lang="en-US" sz="2000" kern="0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close()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that closes the file</a:t>
            </a:r>
            <a:endParaRPr lang="en-US" sz="2000" kern="0" noProof="0" dirty="0" smtClean="0">
              <a:solidFill>
                <a:schemeClr val="accent1"/>
              </a:solidFill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84" name="TextBox 83"/>
          <p:cNvSpPr txBox="1"/>
          <p:nvPr/>
        </p:nvSpPr>
        <p:spPr bwMode="auto">
          <a:xfrm>
            <a:off x="709358" y="3293291"/>
            <a:ext cx="3997114" cy="1508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kern="0" noProof="0" dirty="0" smtClean="0">
              <a:solidFill>
                <a:schemeClr val="accent1"/>
              </a:solidFill>
              <a:latin typeface="Calibri" pitchFamily="34" charset="0"/>
              <a:ea typeface="+mj-ea"/>
              <a:cs typeface="+mj-cs"/>
            </a:endParaRPr>
          </a:p>
          <a:p>
            <a:pPr marL="687388" lvl="1" indent="-23018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</a:pPr>
            <a:r>
              <a:rPr lang="en-US" kern="0" dirty="0" smtClean="0">
                <a:solidFill>
                  <a:srgbClr val="000000"/>
                </a:solidFill>
                <a:latin typeface="Calibri" pitchFamily="34" charset="0"/>
                <a:ea typeface="+mj-ea"/>
                <a:cs typeface="+mj-cs"/>
              </a:rPr>
              <a:t> </a:t>
            </a:r>
          </a:p>
          <a:p>
            <a:pPr marL="687388" lvl="1" indent="-23018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endParaRPr lang="en-US" kern="0" dirty="0" smtClean="0">
              <a:solidFill>
                <a:srgbClr val="000000"/>
              </a:solidFill>
              <a:latin typeface="Calibri" pitchFamily="34" charset="0"/>
              <a:ea typeface="+mj-ea"/>
              <a:cs typeface="+mj-cs"/>
            </a:endParaRPr>
          </a:p>
          <a:p>
            <a:pPr marL="687388" lvl="1" indent="-23018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endParaRPr kumimoji="0" lang="en-US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  <a:p>
            <a:pPr marL="687388" lvl="1" indent="-23018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Returns</a:t>
            </a:r>
            <a:r>
              <a:rPr kumimoji="0" lang="en-US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a </a:t>
            </a:r>
            <a:r>
              <a:rPr kumimoji="0" lang="en-US" b="0" i="0" u="none" strike="noStrike" kern="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“file” </a:t>
            </a:r>
            <a:r>
              <a:rPr kumimoji="0" lang="en-US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object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  <a:endParaRPr kumimoji="0" lang="en-US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49192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  <p:bldP spid="76" grpId="1" animBg="1"/>
      <p:bldP spid="77" grpId="0" animBg="1"/>
      <p:bldP spid="77" grpId="1" animBg="1"/>
      <p:bldP spid="78" grpId="0" animBg="1"/>
      <p:bldP spid="79" grpId="0"/>
      <p:bldP spid="80" grpId="0"/>
      <p:bldP spid="81" grpId="0"/>
      <p:bldP spid="8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 smtClean="0">
                <a:latin typeface="Calibri" pitchFamily="34" charset="0"/>
                <a:ea typeface="+mj-ea"/>
                <a:cs typeface="+mj-cs"/>
              </a:rPr>
              <a:t>Open file mode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709358" y="2586766"/>
          <a:ext cx="5109882" cy="259588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791882"/>
                <a:gridCol w="431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Reading</a:t>
                      </a:r>
                      <a:r>
                        <a:rPr lang="en-US" baseline="0" dirty="0" smtClean="0"/>
                        <a:t> (default)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Writing (if file exists, content is wiped)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Append</a:t>
                      </a:r>
                      <a:r>
                        <a:rPr lang="en-US" baseline="0" dirty="0" smtClean="0"/>
                        <a:t> (if file exists, writes are appended)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Reading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and Writing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Text (default)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Binary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 bwMode="auto">
          <a:xfrm>
            <a:off x="709358" y="1807882"/>
            <a:ext cx="726923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noProof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The file mode 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defines how the file will be accessed</a:t>
            </a:r>
            <a:endParaRPr lang="en-US" sz="2000" kern="0" dirty="0" smtClean="0">
              <a:solidFill>
                <a:srgbClr val="000000"/>
              </a:solidFill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6" name="TextBox 15"/>
          <p:cNvSpPr txBox="1"/>
          <p:nvPr/>
        </p:nvSpPr>
        <p:spPr bwMode="auto">
          <a:xfrm>
            <a:off x="4078942" y="5453529"/>
            <a:ext cx="4402816" cy="954107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infile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open('example.txt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infile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open('example.txt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infile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open('example.txt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infile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open('example.txt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</p:txBody>
      </p:sp>
      <p:sp>
        <p:nvSpPr>
          <p:cNvPr id="17" name="TextBox 16"/>
          <p:cNvSpPr txBox="1"/>
          <p:nvPr/>
        </p:nvSpPr>
        <p:spPr bwMode="auto">
          <a:xfrm>
            <a:off x="709358" y="5746533"/>
            <a:ext cx="265617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These are all equivalent</a:t>
            </a:r>
          </a:p>
        </p:txBody>
      </p:sp>
      <p:cxnSp>
        <p:nvCxnSpPr>
          <p:cNvPr id="19" name="Straight Arrow Connector 18"/>
          <p:cNvCxnSpPr>
            <a:stCxn id="17" idx="3"/>
          </p:cNvCxnSpPr>
          <p:nvPr/>
        </p:nvCxnSpPr>
        <p:spPr>
          <a:xfrm>
            <a:off x="3365529" y="5946588"/>
            <a:ext cx="534118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1255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 smtClean="0">
                <a:latin typeface="Calibri" pitchFamily="34" charset="0"/>
                <a:ea typeface="+mj-ea"/>
                <a:cs typeface="+mj-cs"/>
              </a:rPr>
              <a:t>File methods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350768" y="3227294"/>
          <a:ext cx="8447342" cy="340360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3463125"/>
                <a:gridCol w="498421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Usage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infile.read(n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Read </a:t>
                      </a:r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 characters starting from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cursor</a:t>
                      </a:r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; if fewer than </a:t>
                      </a:r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 characters remain, read until the end of file 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infile.read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Read starting from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cursor </a:t>
                      </a:r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up to the end of the file  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infile.readline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Read starting from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cursor </a:t>
                      </a:r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up to, and including, the end of line character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infile.readlines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Read starting from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cursor </a:t>
                      </a:r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up to the end of the file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and return</a:t>
                      </a:r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 list of lines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outfile.write(s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Write string </a:t>
                      </a:r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</a:t>
                      </a:r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 to file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outfile</a:t>
                      </a:r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 starting from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cursor</a:t>
                      </a:r>
                      <a:endParaRPr lang="en-US" dirty="0">
                        <a:solidFill>
                          <a:srgbClr val="FF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infile.close(n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Close file </a:t>
                      </a:r>
                      <a:r>
                        <a:rPr lang="en-US" dirty="0" err="1" smtClean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infile</a:t>
                      </a:r>
                      <a:endParaRPr lang="en-US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 bwMode="auto">
          <a:xfrm>
            <a:off x="350769" y="1718235"/>
            <a:ext cx="8447341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noProof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There are several “file” types; they all support similar “file” methods 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  <a:p>
            <a:pPr marL="747713" lvl="1" indent="-290513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endParaRPr kumimoji="0" lang="en-US" b="0" i="0" u="none" strike="noStrike" kern="0" cap="none" spc="0" normalizeH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  <a:p>
            <a:pPr marL="747713" lvl="1" indent="-290513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endParaRPr kumimoji="0" lang="en-US" b="0" i="0" u="none" strike="noStrike" kern="0" cap="none" spc="0" normalizeH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  <a:p>
            <a:pPr marL="747713" lvl="1" indent="-290513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endParaRPr kumimoji="0" lang="en-US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0" name="TextBox 9"/>
          <p:cNvSpPr txBox="1"/>
          <p:nvPr/>
        </p:nvSpPr>
        <p:spPr bwMode="auto">
          <a:xfrm>
            <a:off x="350768" y="1718235"/>
            <a:ext cx="8447341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kern="0" noProof="0" dirty="0" smtClean="0">
              <a:solidFill>
                <a:schemeClr val="accent1"/>
              </a:solidFill>
              <a:latin typeface="Calibri" pitchFamily="34" charset="0"/>
              <a:ea typeface="+mj-ea"/>
              <a:cs typeface="+mj-cs"/>
            </a:endParaRPr>
          </a:p>
          <a:p>
            <a:pPr marL="747713" lvl="1" indent="-290513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Methods 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read()</a:t>
            </a:r>
            <a:r>
              <a:rPr kumimoji="0" lang="en-US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and </a:t>
            </a:r>
            <a:r>
              <a:rPr kumimoji="0" lang="en-US" b="0" i="0" u="none" strike="noStrike" kern="0" cap="none" spc="0" normalizeH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readline</a:t>
            </a:r>
            <a:r>
              <a:rPr kumimoji="0" lang="en-US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</a:t>
            </a:r>
            <a:r>
              <a:rPr kumimoji="0" lang="en-US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return the characters read as a string</a:t>
            </a:r>
          </a:p>
          <a:p>
            <a:pPr marL="747713" lvl="1" indent="-290513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r>
              <a:rPr lang="en-US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Methods  </a:t>
            </a:r>
            <a:r>
              <a:rPr lang="en-US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readlines</a:t>
            </a:r>
            <a:r>
              <a:rPr lang="en-US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returns the characters read as a list of lines  </a:t>
            </a:r>
            <a:endParaRPr kumimoji="0" lang="en-US" b="0" i="0" u="none" strike="noStrike" kern="0" cap="none" spc="0" normalizeH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  <a:p>
            <a:pPr marL="747713" lvl="1" indent="-290513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Method 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write()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  <a:r>
              <a:rPr lang="en-US" kern="0" noProof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returns the number of characters written</a:t>
            </a:r>
            <a:endParaRPr kumimoji="0" lang="en-US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095434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 smtClean="0">
                <a:latin typeface="Calibri" pitchFamily="34" charset="0"/>
                <a:ea typeface="+mj-ea"/>
                <a:cs typeface="+mj-cs"/>
              </a:rPr>
              <a:t>Reading a file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76" name="TextBox 75"/>
          <p:cNvSpPr txBox="1"/>
          <p:nvPr/>
        </p:nvSpPr>
        <p:spPr bwMode="auto">
          <a:xfrm>
            <a:off x="3899647" y="3691534"/>
            <a:ext cx="5065059" cy="2677656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infile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open('example.txt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 bwMode="auto">
          <a:xfrm>
            <a:off x="327212" y="1808579"/>
            <a:ext cx="8637494" cy="9233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748CB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The 3 lines in this file end with the new line character.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748CB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\n</a:t>
            </a:r>
            <a:endParaRPr lang="en-US" dirty="0" smtClean="0">
              <a:solidFill>
                <a:srgbClr val="748CB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There is a blank line above this line.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\n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 bwMode="auto">
          <a:xfrm>
            <a:off x="521846" y="1977856"/>
            <a:ext cx="3750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Grande"/>
                <a:ea typeface="Lucida Grande"/>
                <a:cs typeface="Lucida Grande"/>
              </a:rPr>
              <a:t>⌃</a:t>
            </a:r>
            <a:endParaRPr kumimoji="0" lang="en-US" sz="16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8" name="TextBox 17"/>
          <p:cNvSpPr txBox="1"/>
          <p:nvPr/>
        </p:nvSpPr>
        <p:spPr bwMode="auto">
          <a:xfrm>
            <a:off x="639134" y="1977856"/>
            <a:ext cx="3750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Grande"/>
                <a:ea typeface="Lucida Grande"/>
                <a:cs typeface="Lucida Grande"/>
              </a:rPr>
              <a:t>⌃</a:t>
            </a:r>
            <a:endParaRPr kumimoji="0" lang="en-US" sz="16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20" name="TextBox 19"/>
          <p:cNvSpPr txBox="1"/>
          <p:nvPr/>
        </p:nvSpPr>
        <p:spPr bwMode="auto">
          <a:xfrm>
            <a:off x="1354069" y="1977856"/>
            <a:ext cx="3750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Grande"/>
                <a:ea typeface="Lucida Grande"/>
                <a:cs typeface="Lucida Grande"/>
              </a:rPr>
              <a:t>⌃</a:t>
            </a:r>
            <a:endParaRPr kumimoji="0" lang="en-US" sz="16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21" name="TextBox 20"/>
          <p:cNvSpPr txBox="1"/>
          <p:nvPr/>
        </p:nvSpPr>
        <p:spPr bwMode="auto">
          <a:xfrm>
            <a:off x="521846" y="2224078"/>
            <a:ext cx="3750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Grande"/>
                <a:ea typeface="Lucida Grande"/>
                <a:cs typeface="Lucida Grande"/>
              </a:rPr>
              <a:t>⌃</a:t>
            </a:r>
            <a:endParaRPr kumimoji="0" lang="en-US" sz="16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22" name="TextBox 21"/>
          <p:cNvSpPr txBox="1"/>
          <p:nvPr/>
        </p:nvSpPr>
        <p:spPr bwMode="auto">
          <a:xfrm>
            <a:off x="6067611" y="2562632"/>
            <a:ext cx="3750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Grande"/>
                <a:ea typeface="Lucida Grande"/>
                <a:cs typeface="Lucida Grande"/>
              </a:rPr>
              <a:t>⌃</a:t>
            </a:r>
            <a:endParaRPr kumimoji="0" lang="en-US" sz="16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23" name="TextBox 22"/>
          <p:cNvSpPr txBox="1"/>
          <p:nvPr/>
        </p:nvSpPr>
        <p:spPr bwMode="auto">
          <a:xfrm>
            <a:off x="3899647" y="3691535"/>
            <a:ext cx="5065059" cy="2677656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infile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open('example.txt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infile.read(1)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'T'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 bwMode="auto">
          <a:xfrm>
            <a:off x="3899647" y="3691535"/>
            <a:ext cx="5065059" cy="2677656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infile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open('example.txt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infile.read(1)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'T'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infile.read(5)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'he 3 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TextBox 24"/>
          <p:cNvSpPr txBox="1"/>
          <p:nvPr/>
        </p:nvSpPr>
        <p:spPr bwMode="auto">
          <a:xfrm>
            <a:off x="3899647" y="3691534"/>
            <a:ext cx="5065059" cy="2677656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infile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open('example.txt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infile.read(1)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'T'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infile.read(5)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'he 3 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infile.readline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'lines in this file end with the new line character.\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TextBox 25"/>
          <p:cNvSpPr txBox="1"/>
          <p:nvPr/>
        </p:nvSpPr>
        <p:spPr bwMode="auto">
          <a:xfrm>
            <a:off x="3899647" y="3691534"/>
            <a:ext cx="5065059" cy="2677656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infile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open('example.txt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infile.read(1)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'T'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infile.read(5)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'he 3 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infile.readline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'lines in this file end with the new line character.\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infile.read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'\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nThere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a blank line above this line.\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 bwMode="auto">
          <a:xfrm>
            <a:off x="3899647" y="3691534"/>
            <a:ext cx="5065059" cy="2677656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infile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open('example.txt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infile.read(1)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'T'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infile.read(5)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'he 3 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infile.readline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'lines in this file end with the new line character.\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infile.read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'\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nThere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a blank line above this line.\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infile.close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</p:txBody>
      </p:sp>
      <p:sp>
        <p:nvSpPr>
          <p:cNvPr id="28" name="TextBox 27"/>
          <p:cNvSpPr txBox="1"/>
          <p:nvPr/>
        </p:nvSpPr>
        <p:spPr bwMode="auto">
          <a:xfrm>
            <a:off x="7594907" y="2731909"/>
            <a:ext cx="136979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example.txt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29" name="TextBox 28"/>
          <p:cNvSpPr txBox="1"/>
          <p:nvPr/>
        </p:nvSpPr>
        <p:spPr bwMode="auto">
          <a:xfrm>
            <a:off x="327212" y="3039686"/>
            <a:ext cx="863749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When the file is opened, a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cursor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is associated with the opened file</a:t>
            </a:r>
          </a:p>
        </p:txBody>
      </p:sp>
      <p:sp>
        <p:nvSpPr>
          <p:cNvPr id="30" name="TextBox 29"/>
          <p:cNvSpPr txBox="1"/>
          <p:nvPr/>
        </p:nvSpPr>
        <p:spPr bwMode="auto">
          <a:xfrm>
            <a:off x="327212" y="3999310"/>
            <a:ext cx="3318436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The initial position of the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cursor is:</a:t>
            </a:r>
          </a:p>
          <a:p>
            <a:pPr marL="747713" lvl="1" indent="-290513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at the beginning of the file,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if file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mode is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  <a:r>
              <a:rPr kumimoji="0" lang="en-US" sz="2000" b="0" i="0" u="none" strike="noStrike" kern="0" cap="none" spc="0" normalizeH="0" noProof="0" dirty="0" err="1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r</a:t>
            </a:r>
            <a:endParaRPr kumimoji="0" lang="en-US" sz="2000" b="0" i="0" u="none" strike="noStrike" kern="0" cap="none" spc="0" normalizeH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 marL="747713" lvl="1" indent="-290513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endParaRPr kumimoji="0" lang="en-US" sz="2000" b="0" i="0" u="none" strike="noStrike" kern="0" cap="none" spc="0" normalizeH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  <a:p>
            <a:pPr marL="747713" lvl="1" indent="-290513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at the end of the file, if file mode is </a:t>
            </a:r>
            <a:r>
              <a:rPr lang="en-US" sz="20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a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</a:rPr>
              <a:t> or </a:t>
            </a:r>
            <a:r>
              <a:rPr lang="en-US" sz="20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6470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  <p:bldP spid="76" grpId="1" animBg="1"/>
      <p:bldP spid="17" grpId="0"/>
      <p:bldP spid="17" grpId="1"/>
      <p:bldP spid="18" grpId="0"/>
      <p:bldP spid="18" grpId="1"/>
      <p:bldP spid="20" grpId="0"/>
      <p:bldP spid="20" grpId="1"/>
      <p:bldP spid="21" grpId="0"/>
      <p:bldP spid="21" grpId="1"/>
      <p:bldP spid="22" grpId="0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9" grpId="0"/>
      <p:bldP spid="30" grpId="0"/>
      <p:bldP spid="30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 smtClean="0">
                <a:latin typeface="Calibri" pitchFamily="34" charset="0"/>
                <a:ea typeface="+mj-ea"/>
                <a:cs typeface="+mj-cs"/>
              </a:rPr>
              <a:t>Patterns for reading a text file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5" name="TextBox 14"/>
          <p:cNvSpPr txBox="1"/>
          <p:nvPr/>
        </p:nvSpPr>
        <p:spPr bwMode="auto">
          <a:xfrm>
            <a:off x="862794" y="4007714"/>
            <a:ext cx="6114668" cy="18158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numChars(filename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'returns the number of characters in file filename'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infile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open(filename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'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content =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infile.read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infile.close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len(content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16" name="TextBox 15"/>
          <p:cNvSpPr txBox="1"/>
          <p:nvPr/>
        </p:nvSpPr>
        <p:spPr bwMode="auto">
          <a:xfrm>
            <a:off x="862794" y="1624608"/>
            <a:ext cx="4686725" cy="15388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Common </a:t>
            </a:r>
            <a:r>
              <a:rPr lang="en-US" sz="2000" kern="0" dirty="0" err="1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p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atterns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for reading a file: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  <a:p>
            <a:pPr marL="746125" lvl="1" indent="-288925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en-US" kern="0" dirty="0" smtClean="0">
                <a:solidFill>
                  <a:srgbClr val="000000"/>
                </a:solidFill>
                <a:latin typeface="Calibri" pitchFamily="34" charset="0"/>
                <a:ea typeface="+mj-ea"/>
                <a:cs typeface="+mj-cs"/>
              </a:rPr>
              <a:t>Read the file content into a string</a:t>
            </a:r>
          </a:p>
          <a:p>
            <a:pPr marL="746125" lvl="1" indent="-288925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en-US" kern="0" dirty="0" smtClean="0">
                <a:solidFill>
                  <a:srgbClr val="000000"/>
                </a:solidFill>
                <a:latin typeface="Calibri" pitchFamily="34" charset="0"/>
                <a:ea typeface="+mj-ea"/>
                <a:cs typeface="+mj-cs"/>
              </a:rPr>
              <a:t>Read the file content into a list of words</a:t>
            </a:r>
          </a:p>
          <a:p>
            <a:pPr marL="746125" lvl="1" indent="-288925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en-US" kern="0" dirty="0" smtClean="0">
                <a:solidFill>
                  <a:srgbClr val="000000"/>
                </a:solidFill>
                <a:latin typeface="Calibri" pitchFamily="34" charset="0"/>
              </a:rPr>
              <a:t>Read the file content into a list of lines</a:t>
            </a:r>
          </a:p>
        </p:txBody>
      </p:sp>
      <p:sp>
        <p:nvSpPr>
          <p:cNvPr id="17" name="TextBox 16"/>
          <p:cNvSpPr txBox="1"/>
          <p:nvPr/>
        </p:nvSpPr>
        <p:spPr bwMode="auto">
          <a:xfrm>
            <a:off x="862794" y="4007714"/>
            <a:ext cx="6114668" cy="20313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numWords(filename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'returns the number of words in file filename'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infile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open(filename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content =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infile.read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infile.close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wordList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content.split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len(wordList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18" name="TextBox 17"/>
          <p:cNvSpPr txBox="1"/>
          <p:nvPr/>
        </p:nvSpPr>
        <p:spPr bwMode="auto">
          <a:xfrm>
            <a:off x="862794" y="4007714"/>
            <a:ext cx="6114668" cy="18158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numLines(filename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'returns the number of lines in file filename'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infile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open(filename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'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lineList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infile.readlines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infile.close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len(lineList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19" name="TextBox 18"/>
          <p:cNvSpPr txBox="1"/>
          <p:nvPr/>
        </p:nvSpPr>
        <p:spPr bwMode="auto">
          <a:xfrm>
            <a:off x="862794" y="3401921"/>
            <a:ext cx="113857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Example:</a:t>
            </a:r>
          </a:p>
        </p:txBody>
      </p:sp>
    </p:spTree>
    <p:extLst>
      <p:ext uri="{BB962C8B-B14F-4D97-AF65-F5344CB8AC3E}">
        <p14:creationId xmlns:p14="http://schemas.microsoft.com/office/powerpoint/2010/main" val="3380107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  <p:bldP spid="17" grpId="0" animBg="1"/>
      <p:bldP spid="17" grpId="1" animBg="1"/>
      <p:bldP spid="18" grpId="0" animBg="1"/>
      <p:bldP spid="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 bwMode="auto">
          <a:xfrm>
            <a:off x="346195" y="1687080"/>
            <a:ext cx="7829885" cy="1200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748CBC"/>
                </a:solidFill>
                <a:cs typeface="Courier New" panose="02070309020205020404" pitchFamily="49" charset="0"/>
              </a:rPr>
              <a:t>1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748CB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748CB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748CB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TextBox 34"/>
          <p:cNvSpPr txBox="1"/>
          <p:nvPr/>
        </p:nvSpPr>
        <p:spPr bwMode="auto">
          <a:xfrm>
            <a:off x="346195" y="1687080"/>
            <a:ext cx="7829885" cy="1200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748CBC"/>
                </a:solidFill>
                <a:cs typeface="Courier New" panose="02070309020205020404" pitchFamily="49" charset="0"/>
              </a:rPr>
              <a:t>1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748CBC"/>
                </a:solidFill>
                <a:cs typeface="Courier New" panose="02070309020205020404" pitchFamily="49" charset="0"/>
              </a:rPr>
              <a:t>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748CB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748CB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6" name="TextBox 35"/>
          <p:cNvSpPr txBox="1"/>
          <p:nvPr/>
        </p:nvSpPr>
        <p:spPr bwMode="auto">
          <a:xfrm>
            <a:off x="346195" y="1687079"/>
            <a:ext cx="7829885" cy="1200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748CBC"/>
                </a:solidFill>
                <a:cs typeface="Courier New" panose="02070309020205020404" pitchFamily="49" charset="0"/>
              </a:rPr>
              <a:t>1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 is the first line.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748CBC"/>
                </a:solidFill>
                <a:cs typeface="Courier New" panose="02070309020205020404" pitchFamily="49" charset="0"/>
              </a:rPr>
              <a:t>2</a:t>
            </a:r>
            <a:endParaRPr lang="en-US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748CBC"/>
                </a:solidFill>
                <a:cs typeface="Courier New" panose="02070309020205020404" pitchFamily="49" charset="0"/>
              </a:rPr>
              <a:t>3</a:t>
            </a:r>
            <a:endParaRPr lang="en-US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748CBC"/>
                </a:solidFill>
                <a:cs typeface="Courier New" panose="02070309020205020404" pitchFamily="49" charset="0"/>
              </a:rPr>
              <a:t>4</a:t>
            </a:r>
            <a:endParaRPr lang="en-US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" name="TextBox 36"/>
          <p:cNvSpPr txBox="1"/>
          <p:nvPr/>
        </p:nvSpPr>
        <p:spPr bwMode="auto">
          <a:xfrm>
            <a:off x="346195" y="1687080"/>
            <a:ext cx="7829885" cy="1200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748CBC"/>
                </a:solidFill>
                <a:cs typeface="Courier New" panose="02070309020205020404" pitchFamily="49" charset="0"/>
              </a:rPr>
              <a:t>1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 is the first line. Still the first line…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endParaRPr lang="en-US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748CBC"/>
                </a:solidFill>
                <a:cs typeface="Courier New" panose="02070309020205020404" pitchFamily="49" charset="0"/>
              </a:rPr>
              <a:t>2</a:t>
            </a:r>
            <a:endParaRPr lang="en-US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748CBC"/>
                </a:solidFill>
                <a:cs typeface="Courier New" panose="02070309020205020404" pitchFamily="49" charset="0"/>
              </a:rPr>
              <a:t>3</a:t>
            </a:r>
            <a:endParaRPr lang="en-US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748CBC"/>
                </a:solidFill>
                <a:cs typeface="Courier New" panose="02070309020205020404" pitchFamily="49" charset="0"/>
              </a:rPr>
              <a:t>4</a:t>
            </a:r>
            <a:endParaRPr lang="en-US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8" name="TextBox 37"/>
          <p:cNvSpPr txBox="1"/>
          <p:nvPr/>
        </p:nvSpPr>
        <p:spPr bwMode="auto">
          <a:xfrm>
            <a:off x="346195" y="1687080"/>
            <a:ext cx="7829885" cy="1200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748CBC"/>
                </a:solidFill>
                <a:cs typeface="Courier New" panose="02070309020205020404" pitchFamily="49" charset="0"/>
              </a:rPr>
              <a:t>1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 is the first line. Still the first line…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endParaRPr lang="en-US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748CBC"/>
                </a:solidFill>
                <a:cs typeface="Courier New" panose="02070309020205020404" pitchFamily="49" charset="0"/>
              </a:rPr>
              <a:t>2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Now we are in the second line.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endParaRPr lang="en-US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748CBC"/>
                </a:solidFill>
                <a:cs typeface="Courier New" panose="02070309020205020404" pitchFamily="49" charset="0"/>
              </a:rPr>
              <a:t>3</a:t>
            </a:r>
            <a:endParaRPr lang="en-US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748CBC"/>
                </a:solidFill>
                <a:cs typeface="Courier New" panose="02070309020205020404" pitchFamily="49" charset="0"/>
              </a:rPr>
              <a:t>4</a:t>
            </a:r>
            <a:endParaRPr lang="en-US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TextBox 38"/>
          <p:cNvSpPr txBox="1"/>
          <p:nvPr/>
        </p:nvSpPr>
        <p:spPr bwMode="auto">
          <a:xfrm>
            <a:off x="346195" y="1687080"/>
            <a:ext cx="7829885" cy="1200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748CBC"/>
                </a:solidFill>
                <a:cs typeface="Courier New" panose="02070309020205020404" pitchFamily="49" charset="0"/>
              </a:rPr>
              <a:t>1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 is the first line. Still the first line…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endParaRPr lang="en-US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748CBC"/>
                </a:solidFill>
                <a:cs typeface="Courier New" panose="02070309020205020404" pitchFamily="49" charset="0"/>
              </a:rPr>
              <a:t>2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Now we are in the second line.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endParaRPr lang="en-US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748CBC"/>
                </a:solidFill>
                <a:cs typeface="Courier New" panose="02070309020205020404" pitchFamily="49" charset="0"/>
              </a:rPr>
              <a:t>3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 string value like 5 must be converted first.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endParaRPr lang="en-US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748CBC"/>
                </a:solidFill>
                <a:cs typeface="Courier New" panose="02070309020205020404" pitchFamily="49" charset="0"/>
              </a:rPr>
              <a:t>4</a:t>
            </a:r>
            <a:endParaRPr lang="en-US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0" name="TextBox 39"/>
          <p:cNvSpPr txBox="1"/>
          <p:nvPr/>
        </p:nvSpPr>
        <p:spPr bwMode="auto">
          <a:xfrm>
            <a:off x="346195" y="1687079"/>
            <a:ext cx="7829885" cy="1200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748CBC"/>
                </a:solidFill>
                <a:cs typeface="Courier New" panose="02070309020205020404" pitchFamily="49" charset="0"/>
              </a:rPr>
              <a:t>1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 is the first line. Still the first line…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endParaRPr lang="en-US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748CBC"/>
                </a:solidFill>
                <a:cs typeface="Courier New" panose="02070309020205020404" pitchFamily="49" charset="0"/>
              </a:rPr>
              <a:t>2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Now we are in the second line.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endParaRPr lang="en-US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748CBC"/>
                </a:solidFill>
                <a:cs typeface="Courier New" panose="02070309020205020404" pitchFamily="49" charset="0"/>
              </a:rPr>
              <a:t>3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 string value like 5 must be converted first.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endParaRPr lang="en-US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748CBC"/>
                </a:solidFill>
                <a:cs typeface="Courier New" panose="02070309020205020404" pitchFamily="49" charset="0"/>
              </a:rPr>
              <a:t>4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 string value like 5 must be converted first.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endParaRPr lang="en-US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 smtClean="0">
                <a:latin typeface="Calibri" pitchFamily="34" charset="0"/>
                <a:ea typeface="+mj-ea"/>
                <a:cs typeface="+mj-cs"/>
              </a:rPr>
              <a:t>Writing to a text file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7" name="TextBox 16"/>
          <p:cNvSpPr txBox="1"/>
          <p:nvPr/>
        </p:nvSpPr>
        <p:spPr bwMode="auto">
          <a:xfrm>
            <a:off x="521846" y="1870131"/>
            <a:ext cx="3750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Grande"/>
                <a:ea typeface="Lucida Grande"/>
                <a:cs typeface="Lucida Grande"/>
              </a:rPr>
              <a:t>⌃</a:t>
            </a:r>
            <a:endParaRPr kumimoji="0" lang="en-US" sz="16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8" name="TextBox 17"/>
          <p:cNvSpPr txBox="1"/>
          <p:nvPr/>
        </p:nvSpPr>
        <p:spPr bwMode="auto">
          <a:xfrm>
            <a:off x="3712135" y="1870131"/>
            <a:ext cx="3750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Grande"/>
                <a:ea typeface="Lucida Grande"/>
                <a:cs typeface="Lucida Grande"/>
              </a:rPr>
              <a:t>⌃</a:t>
            </a:r>
            <a:endParaRPr kumimoji="0" lang="en-US" sz="16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20" name="TextBox 19"/>
          <p:cNvSpPr txBox="1"/>
          <p:nvPr/>
        </p:nvSpPr>
        <p:spPr bwMode="auto">
          <a:xfrm>
            <a:off x="521846" y="2125677"/>
            <a:ext cx="3750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Grande"/>
                <a:ea typeface="Lucida Grande"/>
                <a:cs typeface="Lucida Grande"/>
              </a:rPr>
              <a:t>⌃</a:t>
            </a:r>
            <a:endParaRPr kumimoji="0" lang="en-US" sz="16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21" name="TextBox 20"/>
          <p:cNvSpPr txBox="1"/>
          <p:nvPr/>
        </p:nvSpPr>
        <p:spPr bwMode="auto">
          <a:xfrm>
            <a:off x="709358" y="1870131"/>
            <a:ext cx="37502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Grande"/>
                <a:ea typeface="Lucida Grande"/>
                <a:cs typeface="Lucida Grande"/>
              </a:rPr>
              <a:t>⌃</a:t>
            </a:r>
            <a:endParaRPr kumimoji="0" lang="en-US" sz="16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22" name="TextBox 21"/>
          <p:cNvSpPr txBox="1"/>
          <p:nvPr/>
        </p:nvSpPr>
        <p:spPr bwMode="auto">
          <a:xfrm>
            <a:off x="521846" y="2428790"/>
            <a:ext cx="3750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Grande"/>
                <a:ea typeface="Lucida Grande"/>
                <a:cs typeface="Lucida Grande"/>
              </a:rPr>
              <a:t>⌃</a:t>
            </a:r>
            <a:endParaRPr kumimoji="0" lang="en-US" sz="16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23" name="TextBox 22"/>
          <p:cNvSpPr txBox="1"/>
          <p:nvPr/>
        </p:nvSpPr>
        <p:spPr bwMode="auto">
          <a:xfrm>
            <a:off x="-12700" y="3749458"/>
            <a:ext cx="9156700" cy="310854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outfile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open('test.txt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TextBox 30"/>
          <p:cNvSpPr txBox="1"/>
          <p:nvPr/>
        </p:nvSpPr>
        <p:spPr bwMode="auto">
          <a:xfrm>
            <a:off x="7129499" y="2913594"/>
            <a:ext cx="104658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test.txt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32" name="TextBox 31"/>
          <p:cNvSpPr txBox="1"/>
          <p:nvPr/>
        </p:nvSpPr>
        <p:spPr bwMode="auto">
          <a:xfrm>
            <a:off x="521846" y="2716586"/>
            <a:ext cx="3750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Grande"/>
                <a:ea typeface="Lucida Grande"/>
                <a:cs typeface="Lucida Grande"/>
              </a:rPr>
              <a:t>⌃</a:t>
            </a:r>
            <a:endParaRPr kumimoji="0" lang="en-US" sz="16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33" name="TextBox 32"/>
          <p:cNvSpPr txBox="1"/>
          <p:nvPr/>
        </p:nvSpPr>
        <p:spPr bwMode="auto">
          <a:xfrm>
            <a:off x="7384594" y="2716586"/>
            <a:ext cx="3750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Grande"/>
                <a:ea typeface="Lucida Grande"/>
                <a:cs typeface="Lucida Grande"/>
              </a:rPr>
              <a:t>⌃</a:t>
            </a:r>
            <a:endParaRPr kumimoji="0" lang="en-US" sz="16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41" name="TextBox 40"/>
          <p:cNvSpPr txBox="1"/>
          <p:nvPr/>
        </p:nvSpPr>
        <p:spPr bwMode="auto">
          <a:xfrm>
            <a:off x="-12700" y="3749456"/>
            <a:ext cx="9156700" cy="310854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outfile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open('test.txt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outfile.write('T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2" name="TextBox 41"/>
          <p:cNvSpPr txBox="1"/>
          <p:nvPr/>
        </p:nvSpPr>
        <p:spPr bwMode="auto">
          <a:xfrm>
            <a:off x="-12700" y="3749458"/>
            <a:ext cx="9156700" cy="310854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outfile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open('test.txt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outfile.write('T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outfile.write('his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the first line.')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3" name="TextBox 42"/>
          <p:cNvSpPr txBox="1"/>
          <p:nvPr/>
        </p:nvSpPr>
        <p:spPr bwMode="auto">
          <a:xfrm>
            <a:off x="-12700" y="3749458"/>
            <a:ext cx="9156700" cy="310854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outfile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open('test.txt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outfile.write('T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outfile.write('his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the first line.')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outfile.write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 Still the first line...\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25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4" name="TextBox 43"/>
          <p:cNvSpPr txBox="1"/>
          <p:nvPr/>
        </p:nvSpPr>
        <p:spPr bwMode="auto">
          <a:xfrm>
            <a:off x="0" y="3749456"/>
            <a:ext cx="9156700" cy="310854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outfile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open('test.txt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outfile.write('T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outfile.write('his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the first line.')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outfile.write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 Still the first line...\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25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outfile.write('Now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we are in the second line.\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31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5" name="TextBox 44"/>
          <p:cNvSpPr txBox="1"/>
          <p:nvPr/>
        </p:nvSpPr>
        <p:spPr bwMode="auto">
          <a:xfrm>
            <a:off x="-12700" y="3749458"/>
            <a:ext cx="9156700" cy="310854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outfile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open('test.txt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outfile.write('T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outfile.write('his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the first line.')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outfile.write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 Still the first line...\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25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outfile.write('Now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we are in the second line.\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31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outfile.write('Non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string value like '+str(5)+' must be converted first.\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49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6" name="TextBox 45"/>
          <p:cNvSpPr txBox="1"/>
          <p:nvPr/>
        </p:nvSpPr>
        <p:spPr bwMode="auto">
          <a:xfrm>
            <a:off x="-12700" y="3749458"/>
            <a:ext cx="9156700" cy="310854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outfile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open('test.txt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outfile.write('T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outfile.write('his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the first line.')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outfile.write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 Still the first line...\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25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outfile.write('Now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we are in the second line.\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31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outfile.write('Non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string value like '+str(5)+' must be converted first.\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49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outfile.write('Non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string value like {} must be converted first.\n'.format(5))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49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outfile.close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37904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4" grpId="1" animBg="1"/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  <p:bldP spid="38" grpId="0" animBg="1"/>
      <p:bldP spid="38" grpId="1" animBg="1"/>
      <p:bldP spid="39" grpId="0" animBg="1"/>
      <p:bldP spid="39" grpId="1" animBg="1"/>
      <p:bldP spid="40" grpId="0" animBg="1"/>
      <p:bldP spid="17" grpId="0"/>
      <p:bldP spid="17" grpId="1"/>
      <p:bldP spid="18" grpId="0"/>
      <p:bldP spid="18" grpId="1"/>
      <p:bldP spid="20" grpId="0"/>
      <p:bldP spid="20" grpId="1"/>
      <p:bldP spid="21" grpId="0"/>
      <p:bldP spid="21" grpId="1"/>
      <p:bldP spid="22" grpId="0"/>
      <p:bldP spid="22" grpId="1"/>
      <p:bldP spid="23" grpId="0" animBg="1"/>
      <p:bldP spid="23" grpId="1" animBg="1"/>
      <p:bldP spid="31" grpId="0"/>
      <p:bldP spid="32" grpId="0"/>
      <p:bldP spid="32" grpId="1"/>
      <p:bldP spid="33" grpId="0"/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 smtClean="0">
                <a:latin typeface="Calibri" pitchFamily="34" charset="0"/>
                <a:ea typeface="+mj-ea"/>
                <a:cs typeface="+mj-cs"/>
              </a:rPr>
              <a:t>Types of errors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5" name="TextBox 14"/>
          <p:cNvSpPr txBox="1"/>
          <p:nvPr/>
        </p:nvSpPr>
        <p:spPr bwMode="auto">
          <a:xfrm>
            <a:off x="3836737" y="2580105"/>
            <a:ext cx="5065059" cy="3323987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excuse = 'I'm sick'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SyntaxError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invalid syntax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print(hour+':'+minute+':'+second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Traceback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(most recent call last):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File "&lt;pyshell#113&gt;", line 1, in &lt;module&gt;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print(hour+':'+minute+':'+second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TypeError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unsupported operand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type(s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for +: 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 and 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infile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open('sample.txt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Traceback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(most recent call last):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File "&lt;pyshell#50&gt;", line 1, in &lt;module&gt;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infile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open('sample.txt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IOError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[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Errno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2] No such file or directory: 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sample.txt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 bwMode="auto">
          <a:xfrm>
            <a:off x="895684" y="1804737"/>
            <a:ext cx="510909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We saw different types of errors in this chapter 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7" name="TextBox 16"/>
          <p:cNvSpPr txBox="1"/>
          <p:nvPr/>
        </p:nvSpPr>
        <p:spPr bwMode="auto">
          <a:xfrm>
            <a:off x="895684" y="4272876"/>
            <a:ext cx="2941053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There are basically two types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of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errors:</a:t>
            </a:r>
          </a:p>
          <a:p>
            <a:pPr marL="749300" lvl="1" indent="-292100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sz="2000" kern="0" baseline="0" dirty="0" smtClean="0">
                <a:latin typeface="Calibri" pitchFamily="34" charset="0"/>
                <a:ea typeface="+mj-ea"/>
                <a:cs typeface="+mj-cs"/>
              </a:rPr>
              <a:t>syntax</a:t>
            </a:r>
            <a:r>
              <a:rPr lang="en-US" sz="2000" kern="0" dirty="0" smtClean="0">
                <a:latin typeface="Calibri" pitchFamily="34" charset="0"/>
                <a:ea typeface="+mj-ea"/>
                <a:cs typeface="+mj-cs"/>
              </a:rPr>
              <a:t> errors</a:t>
            </a:r>
          </a:p>
          <a:p>
            <a:pPr marL="749300" lvl="1" indent="-292100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erroneous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state errors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587513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 smtClean="0">
                <a:latin typeface="Calibri" pitchFamily="34" charset="0"/>
                <a:ea typeface="+mj-ea"/>
                <a:cs typeface="+mj-cs"/>
              </a:rPr>
              <a:t>Syntax errors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5" name="TextBox 14"/>
          <p:cNvSpPr txBox="1"/>
          <p:nvPr/>
        </p:nvSpPr>
        <p:spPr bwMode="auto">
          <a:xfrm>
            <a:off x="3416699" y="3010994"/>
            <a:ext cx="5065059" cy="2462213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(3+4]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SyntaxError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invalid syntax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if </a:t>
            </a:r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5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SyntaxError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invalid syntax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print 'hello'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SyntaxError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invalid syntax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[4;5;6]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SyntaxError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invalid syntax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for </a:t>
            </a:r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range(10):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print(i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SyntaxError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expected an indented block</a:t>
            </a:r>
          </a:p>
        </p:txBody>
      </p:sp>
      <p:sp>
        <p:nvSpPr>
          <p:cNvPr id="16" name="TextBox 15"/>
          <p:cNvSpPr txBox="1"/>
          <p:nvPr/>
        </p:nvSpPr>
        <p:spPr bwMode="auto">
          <a:xfrm>
            <a:off x="895684" y="1470025"/>
            <a:ext cx="7586074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</a:rPr>
              <a:t>Syntax errors are errors that are due to the incorrect format of a Python statement </a:t>
            </a:r>
          </a:p>
          <a:p>
            <a:pPr marL="738188" lvl="1" indent="-280988" defTabSz="914400" fontAlgn="base">
              <a:spcBef>
                <a:spcPct val="0"/>
              </a:spcBef>
              <a:spcAft>
                <a:spcPct val="0"/>
              </a:spcAft>
              <a:buFont typeface="Arial"/>
              <a:buChar char="•"/>
            </a:pPr>
            <a:r>
              <a:rPr lang="en-US" sz="2000" dirty="0" smtClean="0"/>
              <a:t>They occur while the statement is being translated to machine language and before it is being executed. 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583341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2154</Words>
  <Application>Microsoft Office PowerPoint</Application>
  <PresentationFormat>On-screen Show (4:3)</PresentationFormat>
  <Paragraphs>453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amir_hallajpour@hotmail.com</dc:creator>
  <cp:lastModifiedBy>amir_hallajpour@hotmail.com</cp:lastModifiedBy>
  <cp:revision>1</cp:revision>
  <dcterms:created xsi:type="dcterms:W3CDTF">2016-01-18T00:13:56Z</dcterms:created>
  <dcterms:modified xsi:type="dcterms:W3CDTF">2016-01-18T00:14:16Z</dcterms:modified>
</cp:coreProperties>
</file>