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0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BB77-F1B9-48FD-A069-415E93397120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999F-F32D-46F7-9EE4-A959B0AB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0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BB77-F1B9-48FD-A069-415E93397120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999F-F32D-46F7-9EE4-A959B0AB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7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BB77-F1B9-48FD-A069-415E93397120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999F-F32D-46F7-9EE4-A959B0AB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3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BB77-F1B9-48FD-A069-415E93397120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999F-F32D-46F7-9EE4-A959B0AB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9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BB77-F1B9-48FD-A069-415E93397120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999F-F32D-46F7-9EE4-A959B0AB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9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BB77-F1B9-48FD-A069-415E93397120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999F-F32D-46F7-9EE4-A959B0AB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7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BB77-F1B9-48FD-A069-415E93397120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999F-F32D-46F7-9EE4-A959B0AB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7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BB77-F1B9-48FD-A069-415E93397120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999F-F32D-46F7-9EE4-A959B0AB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2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BB77-F1B9-48FD-A069-415E93397120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999F-F32D-46F7-9EE4-A959B0AB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BB77-F1B9-48FD-A069-415E93397120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999F-F32D-46F7-9EE4-A959B0AB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9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BB77-F1B9-48FD-A069-415E93397120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999F-F32D-46F7-9EE4-A959B0AB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3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EBB77-F1B9-48FD-A069-415E93397120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C999F-F32D-46F7-9EE4-A959B0AB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0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ea typeface="+mj-ea"/>
                <a:cs typeface="Courier New" panose="02070309020205020404" pitchFamily="49" charset="0"/>
              </a:rPr>
              <a:t>Character encodings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1522684"/>
            <a:ext cx="7365619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string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object (i.e. str)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contains an ordered sequence of characters which can be any of the following: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lowercase and uppercase letters in the English alphabet: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       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…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z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and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 B C … Z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noProof="0" dirty="0" smtClean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decimal digits:</a:t>
            </a:r>
            <a:r>
              <a:rPr lang="en-US" sz="2000" kern="0" noProof="0" dirty="0" smtClean="0"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0 1 2 3 4 5 6 7 8 9</a:t>
            </a:r>
            <a:endParaRPr lang="en-US" sz="2000" kern="0" noProof="0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punctuation:</a:t>
            </a:r>
            <a:r>
              <a:rPr kumimoji="0" lang="en-US" sz="2000" b="0" i="0" u="none" strike="noStrike" kern="0" cap="none" spc="0" normalizeH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, . : ; ‘ “ !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? </a:t>
            </a:r>
            <a:r>
              <a:rPr lang="en-US" sz="2000" kern="0" dirty="0" smtClean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etc.</a:t>
            </a:r>
            <a:endParaRPr lang="en-US" sz="2000" kern="0" dirty="0" smtClean="0"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Mathematical operators and common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symbols: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 &lt; &gt; + - / * $ # % @ &amp;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etc.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More later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4572000"/>
            <a:ext cx="736561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Each character 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is mapped </a:t>
            </a:r>
            <a:r>
              <a:rPr lang="en-US" sz="2000" dirty="0" smtClean="0">
                <a:solidFill>
                  <a:schemeClr val="accent1"/>
                </a:solidFill>
              </a:rPr>
              <a:t>to a specific bit encoding,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and this encoding maps back to the character.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5511800"/>
            <a:ext cx="7772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For many years, the standard encoding for characters in the English language was the </a:t>
            </a:r>
            <a:r>
              <a:rPr lang="en-US" sz="2000" dirty="0" smtClean="0">
                <a:solidFill>
                  <a:srgbClr val="FF0000"/>
                </a:solidFill>
              </a:rPr>
              <a:t>American Standard Code for Information Interchange </a:t>
            </a:r>
            <a:r>
              <a:rPr lang="en-US" sz="2000" dirty="0" smtClean="0">
                <a:solidFill>
                  <a:srgbClr val="294171"/>
                </a:solidFill>
              </a:rPr>
              <a:t>(ASCII)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371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ea typeface="+mj-ea"/>
                <a:cs typeface="Courier New" panose="02070309020205020404" pitchFamily="49" charset="0"/>
              </a:rPr>
              <a:t>ASCII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5511800"/>
            <a:ext cx="7772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For many years, the standard encoding for characters in the English language was the </a:t>
            </a:r>
            <a:r>
              <a:rPr lang="en-US" sz="2000" dirty="0" smtClean="0">
                <a:solidFill>
                  <a:srgbClr val="FF0000"/>
                </a:solidFill>
              </a:rPr>
              <a:t>American Standard Code for Information Interchange </a:t>
            </a:r>
            <a:r>
              <a:rPr lang="en-US" sz="2000" dirty="0" smtClean="0">
                <a:solidFill>
                  <a:srgbClr val="294171"/>
                </a:solidFill>
              </a:rPr>
              <a:t>(ASCII)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296" y="1704757"/>
            <a:ext cx="5245582" cy="31299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auto">
          <a:xfrm>
            <a:off x="709358" y="5503782"/>
            <a:ext cx="7772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The code for a is 97, which is 01100001 in binary or 0x61 in hexadecimal notation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709358" y="6274221"/>
            <a:ext cx="62589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encoding for each ASCII character fits in 1 byte (8 bits)</a:t>
            </a:r>
          </a:p>
        </p:txBody>
      </p:sp>
    </p:spTree>
    <p:extLst>
      <p:ext uri="{BB962C8B-B14F-4D97-AF65-F5344CB8AC3E}">
        <p14:creationId xmlns:p14="http://schemas.microsoft.com/office/powerpoint/2010/main" val="78222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 bwMode="auto">
          <a:xfrm>
            <a:off x="709358" y="2103741"/>
            <a:ext cx="2474164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ord('a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('?')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ord('\n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709358" y="2103740"/>
            <a:ext cx="2474164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ord('a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('?')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ord('\n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chr(10)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chr(63)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'?'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chr(97)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ea typeface="+mj-ea"/>
                <a:cs typeface="Courier New" panose="02070309020205020404" pitchFamily="49" charset="0"/>
              </a:rPr>
              <a:t>Built-in functions </a:t>
            </a:r>
            <a:r>
              <a:rPr lang="en-US" sz="3600" b="1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ord()</a:t>
            </a:r>
            <a:r>
              <a:rPr lang="en-US" sz="3600" b="1" kern="0" noProof="0" dirty="0" smtClean="0">
                <a:ea typeface="+mj-ea"/>
                <a:cs typeface="Courier New" panose="02070309020205020404" pitchFamily="49" charset="0"/>
              </a:rPr>
              <a:t> and </a:t>
            </a:r>
            <a:r>
              <a:rPr lang="en-US" sz="3600" b="1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chr</a:t>
            </a:r>
            <a:r>
              <a:rPr lang="en-US" sz="3600" b="1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3922192" y="2103740"/>
            <a:ext cx="455956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Function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ord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takes a 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character (i.e., a string of length 1) as input and returns its ASCII code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3922192" y="3772990"/>
            <a:ext cx="455956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Function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takes an ASCII encoding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(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i.e.,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non-negative integer) and returns the corresponding character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8130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ea typeface="+mj-ea"/>
                <a:cs typeface="Courier New" panose="02070309020205020404" pitchFamily="49" charset="0"/>
              </a:rPr>
              <a:t>Beyond ASCII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1470025"/>
            <a:ext cx="7365619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string object contains an ordered sequence of characters which can be any of the following: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lowercase and uppercase letters in the English alphabet: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       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…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z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and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 B C … Z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noProof="0" dirty="0" smtClean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decimal digits:</a:t>
            </a:r>
            <a:r>
              <a:rPr lang="en-US" sz="2000" kern="0" noProof="0" dirty="0" smtClean="0"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0 1 2 3 4 5 6 7 8 9</a:t>
            </a:r>
            <a:endParaRPr lang="en-US" sz="2000" kern="0" noProof="0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punctuation:</a:t>
            </a:r>
            <a:r>
              <a:rPr kumimoji="0" lang="en-US" sz="2000" b="0" i="0" u="none" strike="noStrike" kern="0" cap="none" spc="0" normalizeH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, . : ; ‘ “ !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? </a:t>
            </a:r>
            <a:r>
              <a:rPr lang="en-US" sz="2000" kern="0" dirty="0" smtClean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etc.</a:t>
            </a:r>
            <a:endParaRPr lang="en-US" sz="2000" kern="0" dirty="0" smtClean="0"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Mathematical operators and common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symbols: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 &lt; &gt; + - / * $ # % @ &amp;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etc.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Characters from languages other than English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Technical symbols from math, science, engineering, etc.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4831419"/>
            <a:ext cx="7772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There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are only 128 characters in the ASCII encoding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5409742"/>
            <a:ext cx="7772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Unicode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has </a:t>
            </a:r>
            <a:r>
              <a:rPr lang="en-US" sz="2000" kern="0" dirty="0" smtClean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been developed to be the universal character encoding scheme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1783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 bwMode="auto">
          <a:xfrm>
            <a:off x="4568662" y="4283156"/>
            <a:ext cx="3760696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'\u0061'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568662" y="4283156"/>
            <a:ext cx="3760696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'\u0061'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'\u0064\u0061d'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'dad'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4568662" y="4283156"/>
            <a:ext cx="3760696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'\u0061'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'\u0064\u0061d'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'dad'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'\u0409\u0443\u0431\u043e\u043c\u0438\u0440'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Љубомир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568662" y="4283156"/>
            <a:ext cx="3760696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'\u0061'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'\u0064\u0061d'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'dad'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'\u0409\u0443\u0431\u043e\u043c\u0438\u0440'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Љубомир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'\u4e16\u754c\u60a8\u597d!'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'世界您好!'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ea typeface="+mj-ea"/>
                <a:cs typeface="Courier New" panose="02070309020205020404" pitchFamily="49" charset="0"/>
              </a:rPr>
              <a:t>Unicode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1867110"/>
            <a:ext cx="726151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In Unicode, every character is represented by an integer </a:t>
            </a:r>
            <a:r>
              <a:rPr lang="en-US" sz="2000" dirty="0" smtClean="0">
                <a:solidFill>
                  <a:srgbClr val="FF0000"/>
                </a:solidFill>
              </a:rPr>
              <a:t>code point</a:t>
            </a:r>
            <a:r>
              <a:rPr lang="en-US" sz="2000" dirty="0" smtClean="0">
                <a:solidFill>
                  <a:schemeClr val="accent1"/>
                </a:solidFill>
              </a:rPr>
              <a:t>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code point </a:t>
            </a:r>
            <a:r>
              <a:rPr lang="en-US" sz="2000" dirty="0" smtClean="0">
                <a:solidFill>
                  <a:schemeClr val="accent1"/>
                </a:solidFill>
              </a:rPr>
              <a:t>is not necessarily the actual byte representation of the character; it is just the </a:t>
            </a:r>
            <a:r>
              <a:rPr lang="en-US" sz="2000" dirty="0" smtClean="0">
                <a:solidFill>
                  <a:srgbClr val="FF0000"/>
                </a:solidFill>
              </a:rPr>
              <a:t>identifier </a:t>
            </a:r>
            <a:r>
              <a:rPr lang="en-US" sz="2000" dirty="0" smtClean="0">
                <a:solidFill>
                  <a:schemeClr val="accent1"/>
                </a:solidFill>
              </a:rPr>
              <a:t>for the particular character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709358" y="3067439"/>
            <a:ext cx="77724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code point for letter </a:t>
            </a:r>
            <a:r>
              <a:rPr lang="en-US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is the integer with hexadecimal value 0x0061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/>
              <a:t>Unicode conveniently uses a code point for ASCII characters that is equal to their ASCII code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709358" y="4544766"/>
            <a:ext cx="338715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With Unicode, we can write strings in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english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709358" y="4544766"/>
            <a:ext cx="338715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With Unicode, we can write strings in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english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cyrillic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752030" y="4544766"/>
            <a:ext cx="338715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With Unicode, we can write strings in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english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cyrillic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chinese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…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10800000" flipV="1">
            <a:off x="5424388" y="4036934"/>
            <a:ext cx="560315" cy="3280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 bwMode="auto">
          <a:xfrm>
            <a:off x="5884342" y="3744546"/>
            <a:ext cx="268995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escape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seq</a:t>
            </a:r>
            <a:r>
              <a:rPr lang="en-US" sz="1600" kern="0" dirty="0" err="1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uence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16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\</a:t>
            </a:r>
            <a:r>
              <a:rPr lang="en-US" sz="16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u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 indicates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start of Unicode code point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0193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2" grpId="0"/>
      <p:bldP spid="14" grpId="0"/>
      <p:bldP spid="14" grpId="1"/>
      <p:bldP spid="20" grpId="0"/>
      <p:bldP spid="20" grpId="1"/>
      <p:bldP spid="21" grpId="0"/>
      <p:bldP spid="24" grpId="0"/>
      <p:bldP spid="2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 bwMode="auto">
          <a:xfrm>
            <a:off x="4986242" y="2921337"/>
            <a:ext cx="3760696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s1 = '\u0021'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s2 = '\u0409'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Љ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s1 &lt; s2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ea typeface="+mj-ea"/>
                <a:cs typeface="Courier New" panose="02070309020205020404" pitchFamily="49" charset="0"/>
              </a:rPr>
              <a:t>String comparison, revisited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1823968"/>
            <a:ext cx="726151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Unicode code points, being integers, give a natural ordering to all the characters </a:t>
            </a:r>
            <a:r>
              <a:rPr lang="en-US" sz="2000" dirty="0" err="1" smtClean="0">
                <a:solidFill>
                  <a:schemeClr val="accent1"/>
                </a:solidFill>
              </a:rPr>
              <a:t>representable</a:t>
            </a:r>
            <a:r>
              <a:rPr lang="en-US" sz="2000" dirty="0" smtClean="0">
                <a:solidFill>
                  <a:schemeClr val="accent1"/>
                </a:solidFill>
              </a:rPr>
              <a:t> in Unicode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709358" y="3229114"/>
            <a:ext cx="356696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Unicode was designed so that, </a:t>
            </a:r>
            <a:r>
              <a:rPr lang="en-US" sz="2000" dirty="0" smtClean="0">
                <a:solidFill>
                  <a:srgbClr val="FF0000"/>
                </a:solidFill>
              </a:rPr>
              <a:t>for any pair of characters from the same alphabet, the one that is earlier in the alphabet will have a smaller Unicode code point.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3190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ea typeface="+mj-ea"/>
                <a:cs typeface="Courier New" panose="02070309020205020404" pitchFamily="49" charset="0"/>
              </a:rPr>
              <a:t>Unicode Transformation Format (UTF)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9" y="1972300"/>
            <a:ext cx="77724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 Unicode string is a sequence of code points that are numbers from 0 to 0x10FFFF.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Unlike ASCII codes, Unicode code points are not what is stored in memory; the rule for translating a Unicode character or code point into a sequence of bytes is called an </a:t>
            </a:r>
            <a:r>
              <a:rPr lang="en-US" sz="2000" dirty="0" smtClean="0">
                <a:solidFill>
                  <a:srgbClr val="FF0000"/>
                </a:solidFill>
              </a:rPr>
              <a:t>encoding</a:t>
            </a:r>
            <a:r>
              <a:rPr lang="en-US" sz="2000" dirty="0" smtClean="0">
                <a:solidFill>
                  <a:schemeClr val="accent1"/>
                </a:solidFill>
              </a:rPr>
              <a:t>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There are several Unicode encodings: UTF-8, UTF-16, and UTF-32. </a:t>
            </a:r>
            <a:r>
              <a:rPr lang="en-US" sz="2000" dirty="0" smtClean="0">
                <a:solidFill>
                  <a:srgbClr val="FF0000"/>
                </a:solidFill>
              </a:rPr>
              <a:t>UTF </a:t>
            </a:r>
            <a:r>
              <a:rPr lang="en-US" sz="2000" dirty="0" smtClean="0">
                <a:solidFill>
                  <a:schemeClr val="accent1"/>
                </a:solidFill>
              </a:rPr>
              <a:t>stands for </a:t>
            </a:r>
            <a:r>
              <a:rPr lang="en-US" sz="2000" dirty="0" smtClean="0">
                <a:solidFill>
                  <a:srgbClr val="FF0000"/>
                </a:solidFill>
              </a:rPr>
              <a:t>Unicode Transformation Format</a:t>
            </a:r>
            <a:r>
              <a:rPr lang="en-US" sz="2000" dirty="0" smtClean="0">
                <a:solidFill>
                  <a:schemeClr val="accent1"/>
                </a:solidFill>
              </a:rPr>
              <a:t>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 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UTF-8 has become the preferred encoding for e-mail and web pages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The default encoding when you write Python 3 programs is UTF-8.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In UTF-8, every ASCII character has an encoding that is exactly the 8-bit ASCII encoding.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3988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3633596" y="3506112"/>
            <a:ext cx="5523104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content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b'This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a text document\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nposted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nWWW.\n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type(content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&lt;class 'bytes'&gt;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3633596" y="3506112"/>
            <a:ext cx="5523104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content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b'This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a text document\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nposted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nWWW.\n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type(content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&lt;class 'bytes'&gt;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content.decode('utf-8')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type(s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'This is a text document\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nposted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nWWW.\n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3633596" y="3506112"/>
            <a:ext cx="5523104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content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b'This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a text document\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nposted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nWWW.\n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type(content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&lt;class 'bytes'&gt;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content.decode('utf-8')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type(s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'This is a text document\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nposted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nWWW.\n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content.decode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'This is a text document\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nposted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nWWW.\n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ea typeface="+mj-ea"/>
                <a:cs typeface="Courier New" panose="02070309020205020404" pitchFamily="49" charset="0"/>
              </a:rPr>
              <a:t>Assigning an encoding to “raw bytes”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2082645"/>
            <a:ext cx="77724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 file is downloaded from the web, it does not have an encoding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1600" kern="0" baseline="0" dirty="0" smtClean="0">
                <a:latin typeface="Calibri" pitchFamily="34" charset="0"/>
                <a:ea typeface="+mj-ea"/>
                <a:cs typeface="+mj-cs"/>
              </a:rPr>
              <a:t>the</a:t>
            </a:r>
            <a:r>
              <a:rPr lang="en-US" sz="1600" kern="0" dirty="0" smtClean="0">
                <a:latin typeface="Calibri" pitchFamily="34" charset="0"/>
                <a:ea typeface="+mj-ea"/>
                <a:cs typeface="+mj-cs"/>
              </a:rPr>
              <a:t> file could be a picture or an executable program, i.e. not a text file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downloaded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file content is a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sequence of bytes, i.e. of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type 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bytes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98901" y="3644611"/>
            <a:ext cx="288371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bytes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method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decode()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takes an encoding description as input and returns a string that is obtained by applying the encoding to the sequence of bytes</a:t>
            </a:r>
          </a:p>
          <a:p>
            <a:pPr marL="742950" lvl="1" indent="-28575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default is UTF-8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398900" y="3644611"/>
            <a:ext cx="288371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bytes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method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decode()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takes an encoding description as input and returns a string that is obtained by applying the encoding to the sequence of bytes</a:t>
            </a:r>
          </a:p>
          <a:p>
            <a:pPr marL="742950" lvl="1" indent="-28575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kumimoji="0" lang="en-US" b="0" i="0" u="none" strike="noStrike" kern="0" cap="none" spc="0" normalizeH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3369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11" grpId="0" animBg="1"/>
      <p:bldP spid="9" grpId="0"/>
      <p:bldP spid="12" grpId="0"/>
      <p:bldP spid="12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1022</Words>
  <Application>Microsoft Office PowerPoint</Application>
  <PresentationFormat>On-screen Show (4:3)</PresentationFormat>
  <Paragraphs>170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amir_hallajpour@hotmail.com</dc:creator>
  <cp:lastModifiedBy>amir_hallajpour@hotmail.com</cp:lastModifiedBy>
  <cp:revision>2</cp:revision>
  <dcterms:created xsi:type="dcterms:W3CDTF">2016-01-18T01:45:34Z</dcterms:created>
  <dcterms:modified xsi:type="dcterms:W3CDTF">2016-02-21T05:45:23Z</dcterms:modified>
</cp:coreProperties>
</file>