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01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4EB37-D515-4386-B6C1-EC92B7BB2108}" type="datetimeFigureOut">
              <a:rPr lang="en-US" smtClean="0"/>
              <a:t>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DC7F9-0A56-4B9B-8EEE-F292C283F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760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4EB37-D515-4386-B6C1-EC92B7BB2108}" type="datetimeFigureOut">
              <a:rPr lang="en-US" smtClean="0"/>
              <a:t>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DC7F9-0A56-4B9B-8EEE-F292C283F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90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4EB37-D515-4386-B6C1-EC92B7BB2108}" type="datetimeFigureOut">
              <a:rPr lang="en-US" smtClean="0"/>
              <a:t>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DC7F9-0A56-4B9B-8EEE-F292C283F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754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4EB37-D515-4386-B6C1-EC92B7BB2108}" type="datetimeFigureOut">
              <a:rPr lang="en-US" smtClean="0"/>
              <a:t>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DC7F9-0A56-4B9B-8EEE-F292C283F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910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4EB37-D515-4386-B6C1-EC92B7BB2108}" type="datetimeFigureOut">
              <a:rPr lang="en-US" smtClean="0"/>
              <a:t>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DC7F9-0A56-4B9B-8EEE-F292C283F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267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4EB37-D515-4386-B6C1-EC92B7BB2108}" type="datetimeFigureOut">
              <a:rPr lang="en-US" smtClean="0"/>
              <a:t>1/17/2016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DC7F9-0A56-4B9B-8EEE-F292C283F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761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4EB37-D515-4386-B6C1-EC92B7BB2108}" type="datetimeFigureOut">
              <a:rPr lang="en-US" smtClean="0"/>
              <a:t>1/17/2016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DC7F9-0A56-4B9B-8EEE-F292C283F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684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4EB37-D515-4386-B6C1-EC92B7BB2108}" type="datetimeFigureOut">
              <a:rPr lang="en-US" smtClean="0"/>
              <a:t>1/17/2016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DC7F9-0A56-4B9B-8EEE-F292C283F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970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4EB37-D515-4386-B6C1-EC92B7BB2108}" type="datetimeFigureOut">
              <a:rPr lang="en-US" smtClean="0"/>
              <a:t>1/17/2016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DC7F9-0A56-4B9B-8EEE-F292C283F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440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4EB37-D515-4386-B6C1-EC92B7BB2108}" type="datetimeFigureOut">
              <a:rPr lang="en-US" smtClean="0"/>
              <a:t>1/17/2016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DC7F9-0A56-4B9B-8EEE-F292C283F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341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4EB37-D515-4386-B6C1-EC92B7BB2108}" type="datetimeFigureOut">
              <a:rPr lang="en-US" smtClean="0"/>
              <a:t>1/17/2016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DC7F9-0A56-4B9B-8EEE-F292C283F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314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74EB37-D515-4386-B6C1-EC92B7BB2108}" type="datetimeFigureOut">
              <a:rPr lang="en-US" smtClean="0"/>
              <a:t>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FDC7F9-0A56-4B9B-8EEE-F292C283F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863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 smtClean="0">
                <a:ea typeface="+mj-ea"/>
                <a:cs typeface="Courier New" panose="02070309020205020404" pitchFamily="49" charset="0"/>
              </a:rPr>
              <a:t>Randomness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 bwMode="auto">
          <a:xfrm>
            <a:off x="709358" y="1531580"/>
            <a:ext cx="7261519" cy="2123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noProof="0" dirty="0" smtClean="0">
                <a:solidFill>
                  <a:schemeClr val="accent1"/>
                </a:solidFill>
              </a:rPr>
              <a:t>Some apps need numbers generated “at random” (i.e., from some probability distribution):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2000" noProof="0" dirty="0" smtClean="0">
              <a:solidFill>
                <a:schemeClr val="accent1"/>
              </a:solidFill>
            </a:endParaRPr>
          </a:p>
          <a:p>
            <a:pPr marL="747713" lvl="1" indent="-290513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dirty="0" smtClean="0"/>
              <a:t>scientific computing</a:t>
            </a:r>
          </a:p>
          <a:p>
            <a:pPr marL="747713" lvl="1" indent="-290513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financial</a:t>
            </a:r>
            <a:r>
              <a:rPr kumimoji="0" lang="en-US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simulations</a:t>
            </a:r>
          </a:p>
          <a:p>
            <a:pPr marL="747713" lvl="1" indent="-290513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kern="0" baseline="0" dirty="0" smtClean="0">
                <a:latin typeface="Calibri" pitchFamily="34" charset="0"/>
                <a:ea typeface="+mj-ea"/>
                <a:cs typeface="+mj-cs"/>
              </a:rPr>
              <a:t>cryptography</a:t>
            </a:r>
          </a:p>
          <a:p>
            <a:pPr marL="747713" lvl="1" indent="-290513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dirty="0" smtClean="0"/>
              <a:t>computer games</a:t>
            </a:r>
          </a:p>
        </p:txBody>
      </p:sp>
      <p:sp>
        <p:nvSpPr>
          <p:cNvPr id="8" name="TextBox 7"/>
          <p:cNvSpPr txBox="1"/>
          <p:nvPr/>
        </p:nvSpPr>
        <p:spPr bwMode="auto">
          <a:xfrm>
            <a:off x="709358" y="3870964"/>
            <a:ext cx="478440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Truly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random numbers are hard to generate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9" name="TextBox 8"/>
          <p:cNvSpPr txBox="1"/>
          <p:nvPr/>
        </p:nvSpPr>
        <p:spPr bwMode="auto">
          <a:xfrm>
            <a:off x="709358" y="4551978"/>
            <a:ext cx="76200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Most often, a </a:t>
            </a:r>
            <a:r>
              <a:rPr lang="en-US" sz="2000" kern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pseudorandom number generator 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is used</a:t>
            </a:r>
          </a:p>
          <a:p>
            <a:pPr marL="747713" lvl="1" indent="-290513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  <a:tabLst>
                <a:tab pos="684213" algn="l"/>
              </a:tabLst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numbers</a:t>
            </a:r>
            <a:r>
              <a:rPr kumimoji="0" lang="en-US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only appear to be random</a:t>
            </a:r>
          </a:p>
          <a:p>
            <a:pPr marL="747713" lvl="1" indent="-290513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  <a:tabLst>
                <a:tab pos="684213" algn="l"/>
              </a:tabLst>
            </a:pPr>
            <a:r>
              <a:rPr lang="en-US" kern="0" dirty="0" smtClean="0">
                <a:solidFill>
                  <a:srgbClr val="000000"/>
                </a:solidFill>
                <a:latin typeface="Calibri" pitchFamily="34" charset="0"/>
                <a:ea typeface="+mj-ea"/>
                <a:cs typeface="+mj-cs"/>
              </a:rPr>
              <a:t>they are really generated using a deterministic process</a:t>
            </a:r>
          </a:p>
        </p:txBody>
      </p:sp>
      <p:sp>
        <p:nvSpPr>
          <p:cNvPr id="11" name="TextBox 10"/>
          <p:cNvSpPr txBox="1"/>
          <p:nvPr/>
        </p:nvSpPr>
        <p:spPr bwMode="auto">
          <a:xfrm>
            <a:off x="709358" y="5796002"/>
            <a:ext cx="77724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The Python standard library module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random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provides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a pseudo random number generator as well useful 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sampling functions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118608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 bwMode="auto">
          <a:xfrm>
            <a:off x="5154909" y="2393352"/>
            <a:ext cx="3760696" cy="3539431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import random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random.randrange(1, 7)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 bwMode="auto">
          <a:xfrm>
            <a:off x="5154909" y="2393352"/>
            <a:ext cx="3760696" cy="3539431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import random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random.randrange(1, 7)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random.randrange(1, 7)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 bwMode="auto">
          <a:xfrm>
            <a:off x="5154909" y="2393353"/>
            <a:ext cx="3760696" cy="3539431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import random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random.randrange(1, 7)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random.randrange(1, 7)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random.randrange(1, 7)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 bwMode="auto">
          <a:xfrm>
            <a:off x="5154909" y="2393352"/>
            <a:ext cx="3760696" cy="3539431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import random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random.randrange(1, 7)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random.randrange(1, 7)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random.randrange(1, 7)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random.randrange(1, 7)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 bwMode="auto">
          <a:xfrm>
            <a:off x="5154909" y="2393352"/>
            <a:ext cx="3760696" cy="3539431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import random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random.randrange(1, 7)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random.randrange(1, 7)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random.randrange(1, 7)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random.randrange(1, 7)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random.uniform(0, 1)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0.19831634437485302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random.uniform(0, 1)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0.027077323233875905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random.uniform(0, 1)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0.8208477833085261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 smtClean="0">
                <a:ea typeface="+mj-ea"/>
                <a:cs typeface="Courier New" panose="02070309020205020404" pitchFamily="49" charset="0"/>
              </a:rPr>
              <a:t>Standard Library module </a:t>
            </a:r>
            <a:r>
              <a:rPr lang="en-US" sz="3600" b="1" kern="0" noProof="0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random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 bwMode="auto">
          <a:xfrm>
            <a:off x="535039" y="1828906"/>
            <a:ext cx="3466397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noProof="0" dirty="0" smtClean="0">
                <a:solidFill>
                  <a:schemeClr val="accent1"/>
                </a:solidFill>
              </a:rPr>
              <a:t>Function </a:t>
            </a:r>
            <a:r>
              <a:rPr lang="en-US" sz="2000" noProof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randrange</a:t>
            </a:r>
            <a:r>
              <a:rPr lang="en-US" sz="2000" noProof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000" noProof="0" dirty="0" smtClean="0">
                <a:solidFill>
                  <a:schemeClr val="accent1"/>
                </a:solidFill>
              </a:rPr>
              <a:t> returns a “random” </a:t>
            </a:r>
            <a:r>
              <a:rPr lang="en-US" sz="2000" dirty="0" smtClean="0">
                <a:solidFill>
                  <a:schemeClr val="accent1"/>
                </a:solidFill>
              </a:rPr>
              <a:t>integer number</a:t>
            </a:r>
            <a:r>
              <a:rPr lang="en-US" sz="2000" noProof="0" dirty="0" smtClean="0">
                <a:solidFill>
                  <a:schemeClr val="accent1"/>
                </a:solidFill>
              </a:rPr>
              <a:t> </a:t>
            </a:r>
            <a:r>
              <a:rPr lang="en-US" sz="2000" dirty="0" smtClean="0">
                <a:solidFill>
                  <a:schemeClr val="accent1"/>
                </a:solidFill>
              </a:rPr>
              <a:t>from</a:t>
            </a:r>
            <a:r>
              <a:rPr lang="en-US" sz="2000" noProof="0" dirty="0" smtClean="0">
                <a:solidFill>
                  <a:schemeClr val="accent1"/>
                </a:solidFill>
              </a:rPr>
              <a:t> a </a:t>
            </a:r>
            <a:r>
              <a:rPr lang="en-US" sz="2000" dirty="0" smtClean="0">
                <a:solidFill>
                  <a:schemeClr val="accent1"/>
                </a:solidFill>
              </a:rPr>
              <a:t>given</a:t>
            </a:r>
            <a:r>
              <a:rPr lang="en-US" sz="2000" noProof="0" dirty="0" smtClean="0">
                <a:solidFill>
                  <a:schemeClr val="accent1"/>
                </a:solidFill>
              </a:rPr>
              <a:t> range </a:t>
            </a:r>
            <a:endParaRPr lang="en-US" sz="2000" dirty="0" smtClean="0"/>
          </a:p>
        </p:txBody>
      </p:sp>
      <p:cxnSp>
        <p:nvCxnSpPr>
          <p:cNvPr id="15" name="Straight Arrow Connector 14"/>
          <p:cNvCxnSpPr/>
          <p:nvPr/>
        </p:nvCxnSpPr>
        <p:spPr>
          <a:xfrm rot="16200000" flipH="1">
            <a:off x="7364594" y="2335966"/>
            <a:ext cx="510536" cy="17352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 bwMode="auto">
          <a:xfrm>
            <a:off x="5494820" y="1828906"/>
            <a:ext cx="36618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range is from</a:t>
            </a:r>
            <a:r>
              <a:rPr kumimoji="0" lang="en-US" sz="1600" b="0" i="0" u="none" strike="noStrike" kern="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1 up to</a:t>
            </a:r>
            <a:r>
              <a:rPr lang="en-US" sz="1600" kern="0" noProof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 </a:t>
            </a:r>
            <a:r>
              <a:rPr lang="en-US" sz="1600" kern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(but not including) 7</a:t>
            </a:r>
            <a:endParaRPr kumimoji="0" lang="en-US" sz="1600" b="0" i="0" u="none" strike="noStrike" kern="0" cap="none" spc="0" normalizeH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7" name="TextBox 16"/>
          <p:cNvSpPr txBox="1"/>
          <p:nvPr/>
        </p:nvSpPr>
        <p:spPr bwMode="auto">
          <a:xfrm>
            <a:off x="535039" y="4521735"/>
            <a:ext cx="3466397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noProof="0" dirty="0" smtClean="0">
                <a:solidFill>
                  <a:schemeClr val="accent1"/>
                </a:solidFill>
              </a:rPr>
              <a:t>Function </a:t>
            </a:r>
            <a:r>
              <a:rPr 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uniform</a:t>
            </a:r>
            <a:r>
              <a:rPr lang="en-US" sz="2000" noProof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000" noProof="0" dirty="0" smtClean="0">
                <a:solidFill>
                  <a:schemeClr val="accent1"/>
                </a:solidFill>
              </a:rPr>
              <a:t> returns a “random” </a:t>
            </a:r>
            <a:r>
              <a:rPr lang="en-US" sz="2000" noProof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2000" noProof="0" dirty="0" smtClean="0">
                <a:solidFill>
                  <a:schemeClr val="accent1"/>
                </a:solidFill>
              </a:rPr>
              <a:t> </a:t>
            </a:r>
            <a:r>
              <a:rPr lang="en-US" sz="2000" dirty="0" smtClean="0">
                <a:solidFill>
                  <a:schemeClr val="accent1"/>
                </a:solidFill>
              </a:rPr>
              <a:t>number</a:t>
            </a:r>
            <a:r>
              <a:rPr lang="en-US" sz="2000" noProof="0" dirty="0" smtClean="0">
                <a:solidFill>
                  <a:schemeClr val="accent1"/>
                </a:solidFill>
              </a:rPr>
              <a:t> </a:t>
            </a:r>
            <a:r>
              <a:rPr lang="en-US" sz="2000" dirty="0" smtClean="0">
                <a:solidFill>
                  <a:schemeClr val="accent1"/>
                </a:solidFill>
              </a:rPr>
              <a:t>from</a:t>
            </a:r>
            <a:r>
              <a:rPr lang="en-US" sz="2000" noProof="0" dirty="0" smtClean="0">
                <a:solidFill>
                  <a:schemeClr val="accent1"/>
                </a:solidFill>
              </a:rPr>
              <a:t> a </a:t>
            </a:r>
            <a:r>
              <a:rPr lang="en-US" sz="2000" dirty="0" smtClean="0">
                <a:solidFill>
                  <a:schemeClr val="accent1"/>
                </a:solidFill>
              </a:rPr>
              <a:t>given</a:t>
            </a:r>
            <a:r>
              <a:rPr lang="en-US" sz="2000" noProof="0" dirty="0" smtClean="0">
                <a:solidFill>
                  <a:schemeClr val="accent1"/>
                </a:solidFill>
              </a:rPr>
              <a:t> range </a:t>
            </a:r>
            <a:endParaRPr lang="en-US" sz="2000" dirty="0" smtClean="0"/>
          </a:p>
        </p:txBody>
      </p:sp>
      <p:sp>
        <p:nvSpPr>
          <p:cNvPr id="18" name="TextBox 17"/>
          <p:cNvSpPr txBox="1"/>
          <p:nvPr/>
        </p:nvSpPr>
        <p:spPr bwMode="auto">
          <a:xfrm>
            <a:off x="535039" y="3378827"/>
            <a:ext cx="346639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noProof="0" dirty="0" smtClean="0">
                <a:solidFill>
                  <a:schemeClr val="accent1"/>
                </a:solidFill>
              </a:rPr>
              <a:t>Example usage: </a:t>
            </a:r>
            <a:r>
              <a:rPr lang="en-US" sz="2000" dirty="0" smtClean="0">
                <a:solidFill>
                  <a:schemeClr val="accent1"/>
                </a:solidFill>
              </a:rPr>
              <a:t>simulate the throws of a die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148284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9" grpId="0" animBg="1"/>
      <p:bldP spid="9" grpId="1" animBg="1"/>
      <p:bldP spid="11" grpId="0" animBg="1"/>
      <p:bldP spid="11" grpId="1" animBg="1"/>
      <p:bldP spid="12" grpId="0" animBg="1"/>
      <p:bldP spid="12" grpId="1" animBg="1"/>
      <p:bldP spid="14" grpId="0" animBg="1"/>
      <p:bldP spid="19" grpId="0"/>
      <p:bldP spid="17" grpId="0"/>
      <p:bldP spid="1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 bwMode="auto">
          <a:xfrm>
            <a:off x="709358" y="2132735"/>
            <a:ext cx="7493733" cy="440120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names = ['Ann', 'Bob', 'Cal', 'Dee', 'Eve', 'Flo', 'Hal', 'Ike']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import random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random.shuffle(names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names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['Hal', 'Dee', 'Bob', 'Ike', 'Cal', 'Eve', 'Flo', 'Ann']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 bwMode="auto">
          <a:xfrm>
            <a:off x="709358" y="2132735"/>
            <a:ext cx="7493733" cy="440120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names = ['Ann', 'Bob', 'Cal', 'Dee', 'Eve', 'Flo', 'Hal', 'Ike']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import random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random.shuffle(names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names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['Hal', 'Dee', 'Bob', 'Ike', 'Cal', 'Eve', 'Flo', 'Ann']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random.choice(names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'Bob'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random.choice(names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'Ann'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random.choice(names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'Cal'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random.choice(names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'Cal'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TextBox 20"/>
          <p:cNvSpPr txBox="1"/>
          <p:nvPr/>
        </p:nvSpPr>
        <p:spPr bwMode="auto">
          <a:xfrm>
            <a:off x="709358" y="2132735"/>
            <a:ext cx="7493733" cy="440120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names = ['Ann', 'Bob', 'Cal', 'Dee', 'Eve', 'Flo', 'Hal', 'Ike']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import random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random.shuffle(names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names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['Hal', 'Dee', 'Bob', 'Ike', 'Cal', 'Eve', 'Flo', 'Ann']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random.choice(names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'Bob'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random.choice(names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'Ann'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random.choice(names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'Cal'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random.choice(names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'Cal'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random.sample(names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3)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['Ike', 'Hal', 'Bob']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random.sample(names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3)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['Flo', 'Bob', 'Ike']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random.sample(names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3)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['Ike', 'Ann', 'Hal']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 smtClean="0">
                <a:ea typeface="+mj-ea"/>
                <a:cs typeface="Courier New" panose="02070309020205020404" pitchFamily="49" charset="0"/>
              </a:rPr>
              <a:t>Standard Library module </a:t>
            </a:r>
            <a:r>
              <a:rPr lang="en-US" sz="3600" b="1" kern="0" noProof="0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random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 bwMode="auto">
          <a:xfrm>
            <a:off x="493712" y="1489358"/>
            <a:ext cx="846738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noProof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Defined in module random are functions </a:t>
            </a:r>
            <a:r>
              <a:rPr lang="en-US" kern="0" noProof="0" dirty="0" smtClean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shuffle()</a:t>
            </a:r>
            <a:r>
              <a:rPr lang="en-US" sz="2000" kern="0" noProof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, </a:t>
            </a:r>
            <a:r>
              <a:rPr lang="en-US" kern="0" noProof="0" dirty="0" smtClean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choice()</a:t>
            </a:r>
            <a:r>
              <a:rPr lang="en-US" sz="2000" kern="0" noProof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, </a:t>
            </a:r>
            <a:r>
              <a:rPr lang="en-US" kern="0" noProof="0" dirty="0" smtClean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sample()</a:t>
            </a:r>
            <a:r>
              <a:rPr lang="en-US" sz="2000" kern="0" noProof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, …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206990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20" grpId="0" animBg="1"/>
      <p:bldP spid="20" grpId="1" animBg="1"/>
      <p:bldP spid="2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 bwMode="auto">
          <a:xfrm>
            <a:off x="4481854" y="3040676"/>
            <a:ext cx="4359314" cy="1600438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game(2, 3)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Enter next position (format: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 0 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 bomb at position 0 2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Enter next position (format: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 1 1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 bomb at position 1 1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Enter next position (format: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 0 1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You found the bomb!</a:t>
            </a:r>
          </a:p>
        </p:txBody>
      </p:sp>
      <p:sp>
        <p:nvSpPr>
          <p:cNvPr id="9" name="TextBox 8"/>
          <p:cNvSpPr txBox="1"/>
          <p:nvPr/>
        </p:nvSpPr>
        <p:spPr bwMode="auto">
          <a:xfrm>
            <a:off x="313186" y="2887682"/>
            <a:ext cx="7984561" cy="39703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random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game(rows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cols):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'a simple bomb finding game'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# generate a list of size rows*cols that contains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# empty strings except for 1 'B' at some random index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table = (rows*cols-1)*[''] + ['B']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random.shuffle(table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while True: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pos =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input('Enter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next position (format: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 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position =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pos.split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# position (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corresponds to index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*cols +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of table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if table[int(position[0])*cols + int(position[1])] == 'B':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print('You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found the bomb!')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break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else: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print('No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bomb at position', pos)</a:t>
            </a: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 smtClean="0">
                <a:ea typeface="+mj-ea"/>
                <a:cs typeface="Courier New" panose="02070309020205020404" pitchFamily="49" charset="0"/>
              </a:rPr>
              <a:t>Exercise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 bwMode="auto">
          <a:xfrm>
            <a:off x="487831" y="1379577"/>
            <a:ext cx="7988046" cy="1508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noProof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Develop function </a:t>
            </a:r>
            <a:r>
              <a:rPr lang="en-US" sz="2000" kern="0" noProof="0" dirty="0" smtClean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game()</a:t>
            </a:r>
            <a:r>
              <a:rPr lang="en-US" sz="2000" kern="0" noProof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that:</a:t>
            </a:r>
          </a:p>
          <a:p>
            <a:pPr marL="746125" lvl="1" indent="-288925" defTabSz="914400" fontAlgn="base">
              <a:spcBef>
                <a:spcPct val="0"/>
              </a:spcBef>
              <a:spcAft>
                <a:spcPct val="0"/>
              </a:spcAft>
              <a:buFont typeface="Arial"/>
              <a:buChar char="•"/>
            </a:pPr>
            <a:r>
              <a:rPr lang="en-US" kern="0" noProof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takes </a:t>
            </a:r>
            <a:r>
              <a:rPr lang="en-US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integers </a:t>
            </a:r>
            <a:r>
              <a:rPr lang="en-US" kern="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r</a:t>
            </a:r>
            <a:r>
              <a:rPr lang="en-US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and </a:t>
            </a:r>
            <a:r>
              <a:rPr lang="en-US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as input,</a:t>
            </a:r>
          </a:p>
          <a:p>
            <a:pPr marL="746125" lvl="1" indent="-288925" defTabSz="914400" fontAlgn="base">
              <a:spcBef>
                <a:spcPct val="0"/>
              </a:spcBef>
              <a:spcAft>
                <a:spcPct val="0"/>
              </a:spcAft>
              <a:buFont typeface="Arial"/>
              <a:buChar char="•"/>
            </a:pPr>
            <a:r>
              <a:rPr lang="en-US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generates a field of </a:t>
            </a:r>
            <a:r>
              <a:rPr lang="en-US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rows and </a:t>
            </a:r>
            <a:r>
              <a:rPr lang="en-US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columns with a bomb at a randomly chosen row and column,</a:t>
            </a:r>
          </a:p>
          <a:p>
            <a:pPr marL="746125" lvl="1" indent="-288925" defTabSz="914400" fontAlgn="base">
              <a:spcBef>
                <a:spcPct val="0"/>
              </a:spcBef>
              <a:spcAft>
                <a:spcPct val="0"/>
              </a:spcAft>
              <a:buFont typeface="Arial"/>
              <a:buChar char="•"/>
            </a:pPr>
            <a:r>
              <a:rPr lang="en-US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and then asks users to find the bomb </a:t>
            </a:r>
            <a:endParaRPr kumimoji="0" lang="en-US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679791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700</Words>
  <Application>Microsoft Office PowerPoint</Application>
  <PresentationFormat>On-screen Show (4:3)</PresentationFormat>
  <Paragraphs>177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amir_hallajpour@hotmail.com</dc:creator>
  <cp:lastModifiedBy>amir_hallajpour@hotmail.com</cp:lastModifiedBy>
  <cp:revision>1</cp:revision>
  <dcterms:created xsi:type="dcterms:W3CDTF">2016-01-18T01:46:06Z</dcterms:created>
  <dcterms:modified xsi:type="dcterms:W3CDTF">2016-01-18T01:46:14Z</dcterms:modified>
</cp:coreProperties>
</file>