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2396E-37AA-43A9-8882-028372302B8B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1D92E-1184-40E5-844F-0279E453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43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5E4B-331B-4636-8F28-A8C275ED7729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5D6C-BC35-43F2-BDEA-96205774C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3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5E4B-331B-4636-8F28-A8C275ED7729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5D6C-BC35-43F2-BDEA-96205774C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1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5E4B-331B-4636-8F28-A8C275ED7729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5D6C-BC35-43F2-BDEA-96205774C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3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5E4B-331B-4636-8F28-A8C275ED7729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5D6C-BC35-43F2-BDEA-96205774C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5E4B-331B-4636-8F28-A8C275ED7729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5D6C-BC35-43F2-BDEA-96205774C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3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5E4B-331B-4636-8F28-A8C275ED7729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5D6C-BC35-43F2-BDEA-96205774C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7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5E4B-331B-4636-8F28-A8C275ED7729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5D6C-BC35-43F2-BDEA-96205774C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4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5E4B-331B-4636-8F28-A8C275ED7729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5D6C-BC35-43F2-BDEA-96205774C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2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5E4B-331B-4636-8F28-A8C275ED7729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5D6C-BC35-43F2-BDEA-96205774C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4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5E4B-331B-4636-8F28-A8C275ED7729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5D6C-BC35-43F2-BDEA-96205774C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1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5E4B-331B-4636-8F28-A8C275ED7729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5D6C-BC35-43F2-BDEA-96205774C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8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F5E4B-331B-4636-8F28-A8C275ED7729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A5D6C-BC35-43F2-BDEA-96205774C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4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Python operators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09358" y="1470025"/>
            <a:ext cx="293651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'he' +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[1,2] + [3,4]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2+4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4905271" y="1470025"/>
            <a:ext cx="335608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he'.__add__('llo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[1,2].__add__([3,4])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int(2).__add__(4)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8" y="3057811"/>
            <a:ext cx="7551993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Operator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dirty="0" smtClean="0">
                <a:solidFill>
                  <a:schemeClr val="accent1"/>
                </a:solidFill>
              </a:rPr>
              <a:t> is defined for multiple classes; it is an </a:t>
            </a:r>
            <a:r>
              <a:rPr lang="en-US" sz="2000" dirty="0" smtClean="0">
                <a:solidFill>
                  <a:srgbClr val="FF0000"/>
                </a:solidFill>
              </a:rPr>
              <a:t>overloaded operator</a:t>
            </a:r>
            <a:r>
              <a:rPr lang="en-US" sz="2000" dirty="0" smtClean="0">
                <a:solidFill>
                  <a:schemeClr val="accent1"/>
                </a:solidFill>
              </a:rPr>
              <a:t>. 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For each class, the definition—and thus the meaning—of the operator is different. </a:t>
            </a:r>
          </a:p>
          <a:p>
            <a:pPr marL="1141413" lvl="2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Courier New"/>
              <a:buChar char="o"/>
            </a:pPr>
            <a:r>
              <a:rPr lang="en-US" sz="1600" dirty="0" smtClean="0">
                <a:solidFill>
                  <a:schemeClr val="accent1"/>
                </a:solidFill>
              </a:rPr>
              <a:t>integer addition for class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1413" lvl="2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Courier New"/>
              <a:buChar char="o"/>
            </a:pPr>
            <a:r>
              <a:rPr lang="en-US" sz="1600" dirty="0" smtClean="0">
                <a:solidFill>
                  <a:schemeClr val="accent1"/>
                </a:solidFill>
              </a:rPr>
              <a:t>list concatenation for class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marL="1141413" lvl="2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Courier New"/>
              <a:buChar char="o"/>
            </a:pPr>
            <a:r>
              <a:rPr lang="en-US" sz="1600" dirty="0" smtClean="0">
                <a:solidFill>
                  <a:schemeClr val="accent1"/>
                </a:solidFill>
              </a:rPr>
              <a:t>string concatenation for class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How is the behavior of operator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>
                <a:solidFill>
                  <a:srgbClr val="000000"/>
                </a:solidFill>
              </a:rPr>
              <a:t> defined for a particular class?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9358" y="5246587"/>
            <a:ext cx="84125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Class method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__add__()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implements the behavior of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operator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for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class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910202" y="6327845"/>
            <a:ext cx="221626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object1 + object 2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3645873" y="6327845"/>
            <a:ext cx="277166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object1.__add__(object2)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709358" y="5798923"/>
            <a:ext cx="26618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Python evaluates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3645873" y="5646697"/>
            <a:ext cx="259339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it first translates it to method invocation …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6595707" y="5646697"/>
            <a:ext cx="256099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and then evaluates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method invocation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67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2" grpId="0" animBg="1"/>
      <p:bldP spid="23" grpId="0" animBg="1"/>
      <p:bldP spid="24" grpId="0"/>
      <p:bldP spid="25" grpId="0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14396" y="0"/>
            <a:ext cx="8429603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+mj-lt"/>
                <a:ea typeface="+mj-ea"/>
                <a:cs typeface="Courier New" panose="02070309020205020404" pitchFamily="49" charset="0"/>
              </a:rPr>
              <a:t>Overloading operator </a:t>
            </a: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==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4355272" y="1577746"/>
            <a:ext cx="449987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Point(3,5)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4355272" y="1577746"/>
            <a:ext cx="449987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Point(3,5)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396888" y="1731634"/>
            <a:ext cx="367404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For user-defined classes, the default behavior for 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dirty="0" smtClean="0">
                <a:solidFill>
                  <a:schemeClr val="accent1"/>
                </a:solidFill>
              </a:rPr>
              <a:t> is to return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 smtClean="0">
                <a:solidFill>
                  <a:schemeClr val="accent1"/>
                </a:solidFill>
              </a:rPr>
              <a:t> only when the two objects are the same object.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396887" y="3322685"/>
            <a:ext cx="8747113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Usually, that is not the desired behavior</a:t>
            </a:r>
          </a:p>
          <a:p>
            <a:pPr marL="623888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 also gets in the way of satisfying the contract between constructor and </a:t>
            </a:r>
            <a:r>
              <a:rPr lang="en-US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396887" y="4096031"/>
            <a:ext cx="84582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For class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operator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==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should return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if the two points have the same coordinates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2566429" y="4611231"/>
            <a:ext cx="6590271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other Point methods here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other):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'self == other if they have the same coordinates'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other.y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canonical string representation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'Point({}, {})'.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)`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96887" y="5477307"/>
            <a:ext cx="224697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contract between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constructor and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now satisfied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9802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30" grpId="0"/>
      <p:bldP spid="31" grpId="0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861812" y="0"/>
            <a:ext cx="782354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9176" y="1470025"/>
            <a:ext cx="82761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We have already modified class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Card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to support function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2000" kern="0" dirty="0" smtClean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. Now implement operator </a:t>
            </a: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==</a:t>
            </a:r>
            <a:r>
              <a:rPr lang="en-US" sz="2000" kern="0" dirty="0" smtClean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 so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j-ea"/>
                <a:cs typeface="Courier New" panose="02070309020205020404" pitchFamily="49" charset="0"/>
              </a:rPr>
              <a:t>two cards with same rank and suit are equal.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6821534" y="2672239"/>
            <a:ext cx="2322466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card1 = Card('4', '\u2662')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card2 = Card('4', '\u2662')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card1 == card2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12917" y="3534013"/>
            <a:ext cx="4667115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playing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rank, suit):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rank and suit of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getRank(self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rank'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getSuit(self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suit'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0" y="2672239"/>
            <a:ext cx="6797526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playing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rank, suit):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rank and suit of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getRank(self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rank'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getSuit(self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suit'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formal representation'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"Card('{}', '{}')".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format(self.rank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0" y="1810465"/>
            <a:ext cx="7314066" cy="504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playing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rank, suit):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rank and suit of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getRank(self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rank'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getSuit(self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suit'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formal representation'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"Card('{}', '{}')".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format(self.rank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other):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'self == other if rank and suit are the same'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other.rank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other.suit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15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422050" y="218172"/>
          <a:ext cx="3734650" cy="667809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98559"/>
                <a:gridCol w="2436091"/>
              </a:tblGrid>
              <a:tr h="3928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</a:t>
                      </a:r>
                      <a:endParaRPr lang="en-US" sz="1600" dirty="0"/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x.__add__(y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x.__sub__(y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x.__mul__(y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x.__truediv__(y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x.__floordiv__(y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x.__mod__(y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x.__eq__(y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x.__ne__(y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x.__gt__(y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&gt;=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x.__ge__(y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x.__lt__(y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x.__le__(y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repr(x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x.__repr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str(x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x.__str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len(x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x.__len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&lt;type&gt;(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&lt;type&gt;.__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init__(x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Python operators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09176" y="1885523"/>
            <a:ext cx="48183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 Python, all expressions involving operators are translated into method calls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409176" y="2593409"/>
            <a:ext cx="420900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(Recall that method invocations are then further translated to function calls in a namespace)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272151" y="2741636"/>
            <a:ext cx="481839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'!'*10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'!!!!!!!!!!'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 == [2,3,4]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 &lt;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'a' &lt;= 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len([1,1,2,3,5,8])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272152" y="5312802"/>
            <a:ext cx="481839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repr(193)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'193'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repr(set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'set()'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272151" y="3658377"/>
            <a:ext cx="4955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canonical string representation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an object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272152" y="5312802"/>
            <a:ext cx="481839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193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set()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272152" y="5312802"/>
            <a:ext cx="481839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[1,2,3].__repr__()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int(193).__repr__()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'193’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set().__repr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'set()'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61576" y="4366263"/>
            <a:ext cx="45289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This is the representation printed by the shell when evaluating the object 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272151" y="2741636"/>
            <a:ext cx="481839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'!'.__mul__(10)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'!!!!!!!!!!'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[1,2,3].__eq__([2,3,4])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int(2).__lt__(5)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a'.__le__('a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[1,1,2,3,5,8].__len__()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6515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13" grpId="0" animBg="1"/>
      <p:bldP spid="13" grpId="1" animBg="1"/>
      <p:bldP spid="14" grpId="0" animBg="1"/>
      <p:bldP spid="14" grpId="1" animBg="1"/>
      <p:bldP spid="16" grpId="0"/>
      <p:bldP spid="17" grpId="0" animBg="1"/>
      <p:bldP spid="17" grpId="1" animBg="1"/>
      <p:bldP spid="19" grpId="0" animBg="1"/>
      <p:bldP spid="20" grpId="0"/>
      <p:bldP spid="21" grpId="0" animBg="1"/>
      <p:bldP spid="2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2833942" y="3024571"/>
            <a:ext cx="232573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Point(3, 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Overloading </a:t>
            </a:r>
            <a:r>
              <a:rPr lang="en-US" sz="3600" b="1" kern="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09176" y="1670080"/>
            <a:ext cx="75430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 Python, operators are translated into method calls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409176" y="2206551"/>
            <a:ext cx="75430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To add an overloaded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operator to a user-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defined class, the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corresponding method must be implemented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2833942" y="3024571"/>
            <a:ext cx="232573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Point(3, 4)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9176" y="3178734"/>
            <a:ext cx="22522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get this behavior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409176" y="3987331"/>
            <a:ext cx="79797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 </a:t>
            </a: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must be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implemented and added to class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1884526" y="5171997"/>
            <a:ext cx="6067673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other Point methods here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'canonical string representation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'Point({}, {})'.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09176" y="4571832"/>
            <a:ext cx="85358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should return the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(canonical) string representation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of the point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6063209" y="3024571"/>
            <a:ext cx="232573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a.__repr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Point(3, 4)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6063209" y="3024571"/>
            <a:ext cx="232573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a.__repr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Point(3, 4)</a:t>
            </a:r>
          </a:p>
        </p:txBody>
      </p:sp>
    </p:spTree>
    <p:extLst>
      <p:ext uri="{BB962C8B-B14F-4D97-AF65-F5344CB8AC3E}">
        <p14:creationId xmlns:p14="http://schemas.microsoft.com/office/powerpoint/2010/main" val="212846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9" grpId="0" animBg="1"/>
      <p:bldP spid="29" grpId="1" animBg="1"/>
      <p:bldP spid="30" grpId="0"/>
      <p:bldP spid="31" grpId="0"/>
      <p:bldP spid="32" grpId="0" animBg="1"/>
      <p:bldP spid="12" grpId="0"/>
      <p:bldP spid="14" grpId="0" animBg="1"/>
      <p:bldP spid="14" grpId="1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Overloading </a:t>
            </a:r>
            <a:r>
              <a:rPr lang="en-US" sz="3600" b="1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operator </a:t>
            </a:r>
            <a:r>
              <a:rPr lang="en-US" sz="36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9176" y="1731635"/>
            <a:ext cx="22522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get this behavior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409176" y="2540232"/>
            <a:ext cx="76322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__add__()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must be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implemented and added to class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1884526" y="4563179"/>
            <a:ext cx="6067673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other Point methods here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point):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Point(self.x+point.x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self.y+point.y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'canonical string representation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'Point({}, {})'.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2877755" y="1577472"/>
            <a:ext cx="232573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Point(1,2)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Point(4, 6)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409176" y="3039684"/>
            <a:ext cx="79946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__add__()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should return a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new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object whose coordinates are the sum of the coordinates of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and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 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6078046" y="1577472"/>
            <a:ext cx="232573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Point(1,2)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a.__add__(b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Point(4, 6)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409176" y="3747570"/>
            <a:ext cx="799460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Also, method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should be implemented to achieve the desired display of the result in the shell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877754" y="1577472"/>
            <a:ext cx="232573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Point(1,2)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Point(4, 6)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6078045" y="1577472"/>
            <a:ext cx="232573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Point(1,2)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a.__add__(b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Point(4, 6)</a:t>
            </a:r>
          </a:p>
        </p:txBody>
      </p:sp>
    </p:spTree>
    <p:extLst>
      <p:ext uri="{BB962C8B-B14F-4D97-AF65-F5344CB8AC3E}">
        <p14:creationId xmlns:p14="http://schemas.microsoft.com/office/powerpoint/2010/main" val="220357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12" grpId="0" animBg="1"/>
      <p:bldP spid="13" grpId="0"/>
      <p:bldP spid="14" grpId="0" animBg="1"/>
      <p:bldP spid="14" grpId="1" animBg="1"/>
      <p:bldP spid="16" grpId="0"/>
      <p:bldP spid="17" grpId="0" animBg="1"/>
      <p:bldP spid="18" grpId="0" animBg="1"/>
      <p:bldP spid="1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Overloading </a:t>
            </a:r>
            <a:r>
              <a:rPr lang="en-US" sz="3600" b="1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operator </a:t>
            </a:r>
            <a:r>
              <a:rPr lang="en-US" sz="3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len</a:t>
            </a:r>
            <a:r>
              <a:rPr lang="en-US" sz="36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9176" y="1731635"/>
            <a:ext cx="22522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get this behavior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409176" y="2540232"/>
            <a:ext cx="74937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r>
              <a:rPr lang="en-US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len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must be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implemented and added to class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Queue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09176" y="3055073"/>
            <a:ext cx="799460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r>
              <a:rPr lang="en-US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len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should return the number of objects in the queue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6078045" y="1577472"/>
            <a:ext cx="232573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appts.__len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2800890" y="1577472"/>
            <a:ext cx="232246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len(appts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276950" y="3534013"/>
            <a:ext cx="3897546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Queue: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len(self.q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(self, item):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self.q.append(item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self.q.pop(0)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09176" y="3055073"/>
            <a:ext cx="799460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r>
              <a:rPr lang="en-US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len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should return the number of objects in the queue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i.e., the size of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list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self.q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276950" y="3534013"/>
            <a:ext cx="3897546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Queue: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len(self.q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(self, item):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self.q.append(item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self.q.pop(0)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len(self.q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1002082" y="5243770"/>
            <a:ext cx="2745463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W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use the fact that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len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is implemented for class </a:t>
            </a:r>
            <a:r>
              <a:rPr lang="en-US" sz="14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50941" y="5828546"/>
            <a:ext cx="2645031" cy="8241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41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3" grpId="0"/>
      <p:bldP spid="13" grpId="1"/>
      <p:bldP spid="14" grpId="0" animBg="1"/>
      <p:bldP spid="18" grpId="0" animBg="1"/>
      <p:bldP spid="18" grpId="1" animBg="1"/>
      <p:bldP spid="19" grpId="0"/>
      <p:bldP spid="20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9176" y="1423859"/>
            <a:ext cx="193729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Modify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Deck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and/or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Card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to get this behavior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800890" y="1469751"/>
            <a:ext cx="232246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deck = Deck()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deck.shuffle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deck.dealCard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Card('2', '♠')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1870253" y="3534013"/>
            <a:ext cx="7273747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Deck: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ranks = {'2','3','4','5','6','7','8','9','10','J','Q','K','A’}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suits = {'\u2660', '\u2661', '\u2662', '\u2663’}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deck of 52 cards'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self.deck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deck is initially empty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suit in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Deck.suits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suits and ranks are Deck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for rank in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Deck.ranks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class variables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self.deck.append(Card(rank,suit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dealCard(self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self.deck.pop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shuffle(self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shuffle(self.deck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12917" y="3534013"/>
            <a:ext cx="4667115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playing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rank, suit):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rank and suit of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getRank(self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rank'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getSuit(self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suit'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0" y="2672239"/>
            <a:ext cx="6797526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playing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rank, suit):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rank and suit of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getRank(self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rank'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getSuit(self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suit'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formal representation'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"Card('{}', '{}')".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format(self.rank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54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272152" y="5312802"/>
            <a:ext cx="481839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print(193)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print(set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272152" y="5312802"/>
            <a:ext cx="481839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[1,2,3].__str__()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int(193).__str__()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'193’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set().__str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'set()'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422050" y="218172"/>
          <a:ext cx="3734650" cy="667809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98559"/>
                <a:gridCol w="2436091"/>
              </a:tblGrid>
              <a:tr h="3928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</a:t>
                      </a:r>
                      <a:endParaRPr lang="en-US" sz="1600" dirty="0"/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x.__add__(y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x.__sub__(y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x.__mul__(y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x.__truediv__(y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x.__floordiv__(y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x.__mod__(y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x.__eq__(y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x.__ne__(y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x.__gt__(y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&gt;=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x.__ge__(y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x.__lt__(y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x.__le__(y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repr(x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x.__repr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str(x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x.__str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len(x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x.__len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&lt;type&gt;(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&lt;type&gt;.__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init__(x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str</a:t>
            </a:r>
            <a:r>
              <a:rPr lang="en-US" sz="3600" b="1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3600" b="1" kern="0" noProof="0" dirty="0" err="1" smtClean="0">
                <a:latin typeface="Calibri" pitchFamily="34" charset="0"/>
                <a:ea typeface="+mj-ea"/>
                <a:cs typeface="+mj-cs"/>
              </a:rPr>
              <a:t>vs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3600" b="1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sz="3600" b="1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72152" y="5312802"/>
            <a:ext cx="481839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str([1,2,3])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str(193)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'193'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str(set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'set()'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272151" y="3658377"/>
            <a:ext cx="4955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“pretty”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string representation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an object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61576" y="4366263"/>
            <a:ext cx="452897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This is the representation printed by the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kern="0" dirty="0" smtClean="0">
                <a:latin typeface="Calibri" pitchFamily="34" charset="0"/>
              </a:rPr>
              <a:t> statement and is meant to be readable by humans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272151" y="1803095"/>
            <a:ext cx="4955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canonical string representation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an object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561576" y="2510981"/>
            <a:ext cx="45289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This is the representation printed by the shell when evaluating the object </a:t>
            </a:r>
          </a:p>
        </p:txBody>
      </p:sp>
    </p:spTree>
    <p:extLst>
      <p:ext uri="{BB962C8B-B14F-4D97-AF65-F5344CB8AC3E}">
        <p14:creationId xmlns:p14="http://schemas.microsoft.com/office/powerpoint/2010/main" val="81286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14" grpId="0" animBg="1"/>
      <p:bldP spid="14" grpId="1" animBg="1"/>
      <p:bldP spid="16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5289416" y="2804661"/>
            <a:ext cx="3618393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Representation()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canonical string representation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Pretty string representation.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str</a:t>
            </a:r>
            <a:r>
              <a:rPr lang="en-US" sz="3600" b="1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3600" b="1" kern="0" noProof="0" dirty="0" err="1" smtClean="0">
                <a:latin typeface="Calibri" pitchFamily="34" charset="0"/>
                <a:ea typeface="+mj-ea"/>
                <a:cs typeface="+mj-cs"/>
              </a:rPr>
              <a:t>vs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3600" b="1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sz="3600" b="1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272151" y="3658377"/>
            <a:ext cx="4955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“pretty”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string representation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an object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61576" y="4366263"/>
            <a:ext cx="452897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This is the representation printed by the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kern="0" dirty="0" smtClean="0">
                <a:latin typeface="Calibri" pitchFamily="34" charset="0"/>
              </a:rPr>
              <a:t> statement and is meant to be readable by humans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272151" y="1803095"/>
            <a:ext cx="4955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canonical string representation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an object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561576" y="2510981"/>
            <a:ext cx="45289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This is the representation printed by the shell when evaluating the object 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3591615" y="5528245"/>
            <a:ext cx="5316194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Representation(object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'canonical string representation'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'Pretty string representation.'</a:t>
            </a:r>
          </a:p>
        </p:txBody>
      </p:sp>
    </p:spTree>
    <p:extLst>
      <p:ext uri="{BB962C8B-B14F-4D97-AF65-F5344CB8AC3E}">
        <p14:creationId xmlns:p14="http://schemas.microsoft.com/office/powerpoint/2010/main" val="37778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 bwMode="auto">
          <a:xfrm>
            <a:off x="5302116" y="1803095"/>
            <a:ext cx="3867284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5302116" y="1803095"/>
            <a:ext cx="3867284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302116" y="1803095"/>
            <a:ext cx="3867284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eval(repr([1,2,3]))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302116" y="1803095"/>
            <a:ext cx="3867284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'[1, 2, 3]’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eval(repr([1,2,3]))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 == eval(repr([1,2,3]))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+mj-lt"/>
                <a:ea typeface="+mj-ea"/>
                <a:cs typeface="Courier New" panose="02070309020205020404" pitchFamily="49" charset="0"/>
              </a:rPr>
              <a:t>Canonical string representation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272151" y="1803095"/>
            <a:ext cx="4955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canonical string representation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an object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561576" y="2510981"/>
            <a:ext cx="45289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This is the representation printed by the shell when evaluating the object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561576" y="3157312"/>
            <a:ext cx="4892139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Ideally, this is also the string used </a:t>
            </a:r>
            <a:r>
              <a:rPr lang="en-US" dirty="0" smtClean="0">
                <a:solidFill>
                  <a:srgbClr val="FF0000"/>
                </a:solidFill>
              </a:rPr>
              <a:t>to construct the object</a:t>
            </a:r>
          </a:p>
          <a:p>
            <a:pPr marL="1149350" lvl="3" indent="-23495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Courier New"/>
              <a:buChar char="o"/>
            </a:pPr>
            <a:r>
              <a:rPr lang="en-US" sz="1600" dirty="0" smtClean="0">
                <a:cs typeface="Courier New" panose="02070309020205020404" pitchFamily="49" charset="0"/>
              </a:rPr>
              <a:t>e.g.,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  <a:r>
              <a:rPr lang="en-US" sz="1600" dirty="0" smtClean="0">
                <a:cs typeface="Courier New" panose="02070309020205020404" pitchFamily="49" charset="0"/>
              </a:rPr>
              <a:t> 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'Point(3, 5)'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4656825" y="5157861"/>
            <a:ext cx="449987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repr(Point(3,5))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'Point(3, 5)'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4669525" y="5157860"/>
            <a:ext cx="448717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repr(Point(3,5))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'Point(3, 5)'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eval(repr(Point(3,5)))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Point(3,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669525" y="5157860"/>
            <a:ext cx="449987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repr(Point(3,5))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'Point(3, 5)'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eval(repr(Point(3,5)))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Point(3,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Point(3,5) == eval(repr(Point(3,5)))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272151" y="5741244"/>
            <a:ext cx="39862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Contract between the constructor and operator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797806" y="5244104"/>
            <a:ext cx="583384" cy="4108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84050" y="5741244"/>
            <a:ext cx="5354104" cy="4225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 bwMode="auto">
          <a:xfrm>
            <a:off x="3660713" y="5496413"/>
            <a:ext cx="50674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apf Dingbats"/>
                <a:ea typeface="Zapf Dingbats"/>
                <a:cs typeface="Zapf Dingbats"/>
              </a:rPr>
              <a:t>✗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6256863" y="4581556"/>
            <a:ext cx="24808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Problem: operator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==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6191664" y="5339442"/>
            <a:ext cx="1032703" cy="3171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561576" y="4049864"/>
            <a:ext cx="489213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In other words, the expression</a:t>
            </a:r>
          </a:p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eval(repr(o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should give back an object equal to the original object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84050" y="3411878"/>
            <a:ext cx="5665390" cy="23293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15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17" grpId="0" animBg="1"/>
      <p:bldP spid="12" grpId="0" animBg="1"/>
      <p:bldP spid="12" grpId="1" animBg="1"/>
      <p:bldP spid="14" grpId="0" animBg="1"/>
      <p:bldP spid="11" grpId="0"/>
      <p:bldP spid="15" grpId="0" animBg="1"/>
      <p:bldP spid="15" grpId="1" animBg="1"/>
      <p:bldP spid="18" grpId="0" animBg="1"/>
      <p:bldP spid="18" grpId="1" animBg="1"/>
      <p:bldP spid="19" grpId="0" animBg="1"/>
      <p:bldP spid="21" grpId="0"/>
      <p:bldP spid="32" grpId="0"/>
      <p:bldP spid="33" grpId="0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2440</Words>
  <Application>Microsoft Office PowerPoint</Application>
  <PresentationFormat>On-screen Show (4:3)</PresentationFormat>
  <Paragraphs>495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amir_hallajpour@hotmail.com</dc:creator>
  <cp:lastModifiedBy>amir_hallajpour@hotmail.com</cp:lastModifiedBy>
  <cp:revision>1</cp:revision>
  <dcterms:created xsi:type="dcterms:W3CDTF">2016-01-18T03:17:44Z</dcterms:created>
  <dcterms:modified xsi:type="dcterms:W3CDTF">2016-01-18T03:17:54Z</dcterms:modified>
</cp:coreProperties>
</file>