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B8E4-04A6-4873-A263-65D7BF52334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E223-B81B-4A59-91E6-C5F0A870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B8E4-04A6-4873-A263-65D7BF52334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E223-B81B-4A59-91E6-C5F0A870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B8E4-04A6-4873-A263-65D7BF52334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E223-B81B-4A59-91E6-C5F0A870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B8E4-04A6-4873-A263-65D7BF52334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E223-B81B-4A59-91E6-C5F0A870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B8E4-04A6-4873-A263-65D7BF52334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E223-B81B-4A59-91E6-C5F0A870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B8E4-04A6-4873-A263-65D7BF52334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E223-B81B-4A59-91E6-C5F0A870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B8E4-04A6-4873-A263-65D7BF52334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E223-B81B-4A59-91E6-C5F0A870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B8E4-04A6-4873-A263-65D7BF52334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E223-B81B-4A59-91E6-C5F0A870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8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B8E4-04A6-4873-A263-65D7BF52334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E223-B81B-4A59-91E6-C5F0A870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8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B8E4-04A6-4873-A263-65D7BF52334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E223-B81B-4A59-91E6-C5F0A870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6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B8E4-04A6-4873-A263-65D7BF52334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EE223-B81B-4A59-91E6-C5F0A870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5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B8E4-04A6-4873-A263-65D7BF52334B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EE223-B81B-4A59-91E6-C5F0A870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Algebraic expressions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897305" y="1859652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884604" y="1859652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884604" y="1859652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884604" y="1859652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884604" y="1859652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abs(-3.2)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max(23,41,15,24)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897305" y="1859652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884605" y="1859652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884604" y="1859652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897305" y="1859652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05448" y="1657478"/>
            <a:ext cx="43796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interactive shell can be used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evaluate algebraic expressions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605448" y="2536778"/>
            <a:ext cx="46169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14//3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is the quotient when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</a:rPr>
              <a:t>14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is divided by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and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14%3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is the remainder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05448" y="3516635"/>
            <a:ext cx="4616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2**3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is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to the </a:t>
            </a:r>
            <a:r>
              <a:rPr 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kern="0" baseline="30000" dirty="0" smtClean="0">
                <a:solidFill>
                  <a:schemeClr val="accent1"/>
                </a:solidFill>
                <a:latin typeface="Calibri" pitchFamily="34" charset="0"/>
              </a:rPr>
              <a:t>rd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power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05448" y="4189447"/>
            <a:ext cx="489183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, and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are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functions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takes a number as input and returns its absolute value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(resp.,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) take an arbitrary number of inputs and return the “smallest” (resp., “largest”) among them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884604" y="1859652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+ 3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7 - 5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2*(3+1)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5//2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14//3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14%3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6" grpId="0"/>
      <p:bldP spid="27" grpId="0"/>
      <p:bldP spid="28" grpId="0"/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Index and indexing operator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42426" y="43802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98748" y="52946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3355" y="48374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30591" y="57518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67417" y="62090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9540" y="44373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39540" y="48945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39540" y="53517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239540" y="58089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s[3]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239540" y="62661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s[4]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39540" y="364158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42426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91066" y="4041693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47388" y="4041693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67417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71995" y="4041693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29608" y="1670520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239540" y="1670520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9608" y="1670520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second has index 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29608" y="1656424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The index of an item in a sequence is its position with respect to the first item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first item has index 0,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second has index 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third has index 2, …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342819" y="3153606"/>
            <a:ext cx="381388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The indexing 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294171"/>
                </a:solidFill>
              </a:rPr>
              <a:t>takes a nonnegative index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294171"/>
                </a:solidFill>
              </a:rPr>
              <a:t> and returns a string consisting of the single character at index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42819" y="4839442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704668" y="358449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1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4" grpId="0"/>
      <p:bldP spid="36" grpId="0"/>
      <p:bldP spid="42" grpId="0"/>
      <p:bldP spid="43" grpId="0"/>
      <p:bldP spid="44" grpId="0"/>
      <p:bldP spid="45" grpId="0"/>
      <p:bldP spid="32" grpId="0"/>
      <p:bldP spid="33" grpId="0"/>
      <p:bldP spid="33" grpId="1"/>
      <p:bldP spid="37" grpId="0"/>
      <p:bldP spid="37" grpId="1"/>
      <p:bldP spid="38" grpId="0"/>
      <p:bldP spid="39" grpId="0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latin typeface="Calibri" pitchFamily="34" charset="0"/>
              </a:rPr>
              <a:t>Negative index</a:t>
            </a:r>
            <a:endParaRPr lang="en-US" sz="2000" kern="0" dirty="0" smtClean="0"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0986" y="52946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30591" y="48374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67417" y="4380247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9540" y="44373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s[-1]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39540" y="48945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s[-2]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39540" y="535173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s[-5]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39540" y="364158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42426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91066" y="4041693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47388" y="4041693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67417" y="4041693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71995" y="4041693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04668" y="358449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239540" y="1696133"/>
            <a:ext cx="84756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A negative index is used to specify a position with respect to the “end”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last item has index -1,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second to last item has index -2,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The third to last item has index -3, …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811946" y="3245939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-5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2360586" y="3245939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-4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716908" y="3245939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-2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4436937" y="3245939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-1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3041515" y="3245939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 smtClean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342819" y="4839441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s[-2]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s[-5]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</p:spTree>
    <p:extLst>
      <p:ext uri="{BB962C8B-B14F-4D97-AF65-F5344CB8AC3E}">
        <p14:creationId xmlns:p14="http://schemas.microsoft.com/office/powerpoint/2010/main" val="30868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318837" y="2981762"/>
            <a:ext cx="3390900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281" y="1689100"/>
            <a:ext cx="448875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String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smtClean="0">
                <a:solidFill>
                  <a:schemeClr val="accent1"/>
                </a:solidFill>
              </a:rPr>
              <a:t> is defined to be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expressions using </a:t>
            </a:r>
            <a:r>
              <a:rPr lang="en-US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smtClean="0">
                <a:solidFill>
                  <a:schemeClr val="accent1"/>
                </a:solidFill>
              </a:rPr>
              <a:t> and the indexing 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 smtClean="0">
                <a:solidFill>
                  <a:schemeClr val="accent1"/>
                </a:solidFill>
              </a:rPr>
              <a:t> that return the following strings: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318837" y="2981762"/>
            <a:ext cx="3390900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s[7]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s[-3]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6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Boolean expressions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9" y="1981200"/>
            <a:ext cx="4510341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addition to algebraic expressions,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Python can evaluate Boolean expressions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Boolean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xpressions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evaluate to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	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or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Boolean expressions often involve comparison operators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	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, and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kern="0" dirty="0" smtClean="0">
                <a:solidFill>
                  <a:srgbClr val="294171"/>
                </a:solidFill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491373" y="1981200"/>
            <a:ext cx="3155485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&gt;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==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!=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 &gt;=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2+4 == 2*(9/3)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5411450"/>
            <a:ext cx="7937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an expression containing algebraic and comparison operators: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Algebraic operators are evaluated first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Comparison operators are evaluated next</a:t>
            </a:r>
          </a:p>
        </p:txBody>
      </p:sp>
    </p:spTree>
    <p:extLst>
      <p:ext uri="{BB962C8B-B14F-4D97-AF65-F5344CB8AC3E}">
        <p14:creationId xmlns:p14="http://schemas.microsoft.com/office/powerpoint/2010/main" val="112319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Boolean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709359" y="1981200"/>
            <a:ext cx="4510341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addition to algebraic expressions,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Python can evaluate Boolean expressions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Boolean </a:t>
            </a:r>
            <a:r>
              <a:rPr lang="en-US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xpressions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evaluate to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or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</a:p>
          <a:p>
            <a:pPr marL="5715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Boolean expressions may include Boolean operators 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,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  <a:cs typeface="Courier New" panose="02070309020205020404" pitchFamily="49" charset="0"/>
              </a:rPr>
              <a:t>, and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640794" y="579358"/>
            <a:ext cx="3155485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2&lt;3 and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4==5 and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and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True and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4==5 or 3&lt;4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or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False or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not(3&lt;4)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not(True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not(False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4+1==5 or 4-1&lt;4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5411450"/>
            <a:ext cx="808692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an </a:t>
            </a:r>
            <a:r>
              <a:rPr lang="en-US" sz="2000" kern="0" dirty="0" smtClean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expression containing algebraic, comparison, and Boolean operators: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ea typeface="+mj-ea"/>
                <a:cs typeface="Courier New" panose="02070309020205020404" pitchFamily="49" charset="0"/>
              </a:rPr>
              <a:t>Algebraic operators are evaluated first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ea typeface="+mj-ea"/>
                <a:cs typeface="Courier New" panose="02070309020205020404" pitchFamily="49" charset="0"/>
              </a:rPr>
              <a:t>Comparison operators are evaluated next</a:t>
            </a:r>
          </a:p>
          <a:p>
            <a:pPr marL="571500" lvl="2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smtClean="0">
                <a:ea typeface="+mj-ea"/>
                <a:cs typeface="Courier New" panose="02070309020205020404" pitchFamily="49" charset="0"/>
              </a:rPr>
              <a:t>Boolean operators are evaluated last</a:t>
            </a:r>
          </a:p>
        </p:txBody>
      </p:sp>
    </p:spTree>
    <p:extLst>
      <p:ext uri="{BB962C8B-B14F-4D97-AF65-F5344CB8AC3E}">
        <p14:creationId xmlns:p14="http://schemas.microsoft.com/office/powerpoint/2010/main" val="402634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765800" y="2025908"/>
            <a:ext cx="3390900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25 - 21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14.99 + 27.95 + 19.83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62.769999999999996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20*15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2**10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min(3, 1, 8, -2, 5, -3,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3 == 4-2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17//5 ==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17%5 ==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284%2 ==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284%2 == 0 and 284%3 ==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284%2 == 0 or 284%3 ==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" y="1689100"/>
            <a:ext cx="5575300" cy="4647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Translate the following into Python algebraic or Boolean expressions and then evaluate them: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difference between Annie’s age (25) and Ellie’s (21)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total of $14.99, $27.95, and $19.83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area of a rectangle of length 20 and width 15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2 to the 10</a:t>
            </a:r>
            <a:r>
              <a:rPr lang="en-US" baseline="30000" dirty="0" smtClean="0"/>
              <a:t>th</a:t>
            </a:r>
            <a:r>
              <a:rPr lang="en-US" dirty="0" smtClean="0"/>
              <a:t> power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minimum of 3, 1, 8, -2, 5, -3, and 0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3 equals 4-2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value of 17//5 is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The value of 17%5 is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284 is even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284 is even and 284 is divisible by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 smtClean="0"/>
              <a:t>284 is even or 284 is divisible by 3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sz="20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9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Variables and assignments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491373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4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91964" y="5002638"/>
            <a:ext cx="287814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&lt;variable&gt; = &lt;expression&gt;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9302" y="1913562"/>
            <a:ext cx="46958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 as in algebra, a value can be assigned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 variable, such as </a:t>
            </a:r>
            <a:r>
              <a:rPr lang="en-US" sz="2000" kern="0" dirty="0" err="1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endParaRPr lang="en-US" sz="2000" kern="0" dirty="0" smtClea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491372" y="287898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59302" y="2775336"/>
            <a:ext cx="49320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When variable </a:t>
            </a:r>
            <a:r>
              <a:rPr lang="en-US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appears inside an expression, it evaluates to its assigned value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491371" y="2888746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4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491373" y="2890361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4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59302" y="3637111"/>
            <a:ext cx="46958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A variable (name) does not exist until it is assigned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59302" y="4479420"/>
            <a:ext cx="469580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The assignment statement has the format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&lt;expression&gt;</a:t>
            </a:r>
            <a:r>
              <a:rPr lang="en-US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is evaluated first, and the resulting value is assigned to variable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  <a:endParaRPr lang="en-US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491373" y="2881920"/>
            <a:ext cx="3155485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4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4*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4*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16.0</a:t>
            </a:r>
          </a:p>
        </p:txBody>
      </p:sp>
    </p:spTree>
    <p:extLst>
      <p:ext uri="{BB962C8B-B14F-4D97-AF65-F5344CB8AC3E}">
        <p14:creationId xmlns:p14="http://schemas.microsoft.com/office/powerpoint/2010/main" val="136928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" grpId="0" animBg="1"/>
      <p:bldP spid="12" grpId="0" animBg="1"/>
      <p:bldP spid="12" grpId="1" animBg="1"/>
      <p:bldP spid="13" grpId="0"/>
      <p:bldP spid="14" grpId="0" animBg="1"/>
      <p:bldP spid="15" grpId="0" animBg="1"/>
      <p:bldP spid="16" grpId="0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Naming rules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750494"/>
            <a:ext cx="527915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(Variable) names can contain these</a:t>
            </a:r>
            <a:r>
              <a:rPr lang="en-US" sz="2000" dirty="0" smtClean="0">
                <a:solidFill>
                  <a:schemeClr val="accent1"/>
                </a:solidFill>
              </a:rPr>
              <a:t> characters: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chemeClr val="accent1"/>
                </a:solidFill>
              </a:rPr>
              <a:t>through </a:t>
            </a:r>
            <a:r>
              <a:rPr lang="en-US" sz="2000" dirty="0" err="1" smtClean="0"/>
              <a:t>z</a:t>
            </a:r>
            <a:endParaRPr lang="en-US" sz="2000" dirty="0" smtClean="0"/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294171"/>
                </a:solidFill>
              </a:rPr>
              <a:t>through </a:t>
            </a:r>
            <a:r>
              <a:rPr lang="en-US" sz="2000" dirty="0" smtClean="0"/>
              <a:t>Z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294171"/>
                </a:solidFill>
              </a:rPr>
              <a:t>the underscore character </a:t>
            </a:r>
            <a:r>
              <a:rPr lang="en-US" sz="2000" dirty="0" smtClean="0"/>
              <a:t>_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294171"/>
                </a:solidFill>
              </a:rPr>
              <a:t>digits </a:t>
            </a:r>
            <a:r>
              <a:rPr lang="en-US" sz="2000" dirty="0" smtClean="0"/>
              <a:t>0 </a:t>
            </a:r>
            <a:r>
              <a:rPr lang="en-US" sz="2000" dirty="0" smtClean="0">
                <a:solidFill>
                  <a:srgbClr val="294171"/>
                </a:solidFill>
              </a:rPr>
              <a:t>through </a:t>
            </a:r>
            <a:r>
              <a:rPr lang="en-US" sz="2000" dirty="0" smtClean="0"/>
              <a:t>9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3699010"/>
            <a:ext cx="4251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Names cannot start with a digit though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4501624"/>
            <a:ext cx="48269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0188" indent="-230188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For a multiple-word name, use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either the underscore as the delimiter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/>
              <a:t>or </a:t>
            </a:r>
            <a:r>
              <a:rPr lang="en-US" sz="2000" i="1" dirty="0" err="1" smtClean="0"/>
              <a:t>camelCase</a:t>
            </a:r>
            <a:r>
              <a:rPr lang="en-US" sz="2000" i="1" dirty="0" smtClean="0"/>
              <a:t> </a:t>
            </a:r>
            <a:r>
              <a:rPr lang="en-US" sz="2000" dirty="0" smtClean="0"/>
              <a:t>capitalization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5967678"/>
            <a:ext cx="41363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Short and meaningful names are ideal</a:t>
            </a:r>
            <a:endParaRPr lang="en-US" sz="2000" kern="0" dirty="0" smtClean="0">
              <a:solidFill>
                <a:srgbClr val="294171"/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9885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012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59885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988515" y="2868013"/>
            <a:ext cx="3155485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 = 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My_x2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2x = 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newTemp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counter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temp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price =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age = 3</a:t>
            </a:r>
          </a:p>
        </p:txBody>
      </p:sp>
    </p:spTree>
    <p:extLst>
      <p:ext uri="{BB962C8B-B14F-4D97-AF65-F5344CB8AC3E}">
        <p14:creationId xmlns:p14="http://schemas.microsoft.com/office/powerpoint/2010/main" val="4051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2" grpId="1" animBg="1"/>
      <p:bldP spid="23" grpId="0" animBg="1"/>
      <p:bldP spid="23" grpId="1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176864" y="2794702"/>
            <a:ext cx="32509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Strings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858216"/>
            <a:ext cx="52791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 addition to number and Boolean values, Python support string values</a:t>
            </a:r>
            <a:endParaRPr 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3541868"/>
            <a:ext cx="47525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A string value is represented as a sequence of characters enclosed within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quotes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461930" y="733254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6864" y="2794702"/>
            <a:ext cx="32509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4167477" y="2566102"/>
            <a:ext cx="1015365" cy="40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2693" y="2566102"/>
            <a:ext cx="885561" cy="4048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709358" y="4541131"/>
            <a:ext cx="47525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A string value can be assigned to a variable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9358" y="5333265"/>
            <a:ext cx="47525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String values can be manipulated using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string operators and functions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461930" y="733254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2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18" grpId="0"/>
      <p:bldP spid="25" grpId="0" animBg="1"/>
      <p:bldP spid="14" grpId="0" animBg="1"/>
      <p:bldP spid="14" grpId="1" animBg="1"/>
      <p:bldP spid="14" grpId="2" animBg="1"/>
      <p:bldP spid="36" grpId="0"/>
      <p:bldP spid="37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 smtClean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String operators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461930" y="733248"/>
            <a:ext cx="3682070" cy="61247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'Hello, World!'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'rock'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rockclimbing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' '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'rock climbing'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5 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rockrockrockrockrock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30 * '_'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'______________________________'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'bi'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91021" y="1921434"/>
          <a:ext cx="4960578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65177"/>
                <a:gridCol w="3095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/>
                        <a:t> is a substring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 smtClean="0"/>
                        <a:t> is not a substring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Concatenation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Concatenation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 smtClean="0"/>
                        <a:t> copies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s[i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at index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dirty="0" smtClean="0"/>
                        <a:t> of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len(s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(function) Length of string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291021" y="5473005"/>
            <a:ext cx="496057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help(str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on 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module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str(object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str(string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 encoding[, errors]]) -&gt;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91021" y="4928424"/>
            <a:ext cx="47115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view all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operators, use the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help()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6561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514007" y="1685470"/>
            <a:ext cx="3390900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'good'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'silly'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358" y="1470025"/>
            <a:ext cx="3944023" cy="489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Python expressions involving strings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 smtClean="0">
                <a:solidFill>
                  <a:schemeClr val="accent1"/>
                </a:solidFill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 smtClean="0">
                <a:solidFill>
                  <a:schemeClr val="accent1"/>
                </a:solidFill>
              </a:rPr>
              <a:t>, and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sz="2000" dirty="0" smtClean="0">
                <a:solidFill>
                  <a:schemeClr val="accent1"/>
                </a:solidFill>
              </a:rPr>
              <a:t> that correspond to: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chemeClr val="accent1"/>
                </a:solidFill>
              </a:rPr>
              <a:t> appears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the blank space does not appear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the concatenation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dirty="0" smtClean="0">
                <a:solidFill>
                  <a:schemeClr val="accent1"/>
                </a:solidFill>
              </a:rPr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the blank space appears in the concatenation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dirty="0" smtClean="0">
                <a:solidFill>
                  <a:schemeClr val="accent1"/>
                </a:solidFill>
              </a:rPr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the concatenation of 10 copies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the total number of characters in the concatenation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dirty="0" smtClean="0">
                <a:solidFill>
                  <a:schemeClr val="accent1"/>
                </a:solidFill>
              </a:rPr>
              <a:t>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514007" y="1685470"/>
            <a:ext cx="3390900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'good'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'bad'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'silly'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in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 ' not in s1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 + s2 +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goodbadsilly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' ' in s1 + s2 + 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10*s3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sillysillysillysillysillysillysillysillysillysilly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len(s1+s2+s3)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7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1839</Words>
  <Application>Microsoft Office PowerPoint</Application>
  <PresentationFormat>On-screen Show (4:3)</PresentationFormat>
  <Paragraphs>686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2</cp:revision>
  <dcterms:created xsi:type="dcterms:W3CDTF">2016-01-17T22:14:01Z</dcterms:created>
  <dcterms:modified xsi:type="dcterms:W3CDTF">2016-01-18T00:23:30Z</dcterms:modified>
</cp:coreProperties>
</file>