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AC8B-2D46-4937-BC91-F0C0EA35C757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E380D-C24D-4AA4-A57B-74FF9EBE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0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07F1-710D-4D8E-A179-75AF281D89B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6905-E159-4E9A-80F3-9123DF3B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3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07F1-710D-4D8E-A179-75AF281D89B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6905-E159-4E9A-80F3-9123DF3B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07F1-710D-4D8E-A179-75AF281D89B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6905-E159-4E9A-80F3-9123DF3B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3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07F1-710D-4D8E-A179-75AF281D89B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6905-E159-4E9A-80F3-9123DF3B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07F1-710D-4D8E-A179-75AF281D89B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6905-E159-4E9A-80F3-9123DF3B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4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07F1-710D-4D8E-A179-75AF281D89B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6905-E159-4E9A-80F3-9123DF3B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3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07F1-710D-4D8E-A179-75AF281D89B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6905-E159-4E9A-80F3-9123DF3B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07F1-710D-4D8E-A179-75AF281D89B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6905-E159-4E9A-80F3-9123DF3B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4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07F1-710D-4D8E-A179-75AF281D89B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6905-E159-4E9A-80F3-9123DF3B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07F1-710D-4D8E-A179-75AF281D89B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6905-E159-4E9A-80F3-9123DF3B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9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07F1-710D-4D8E-A179-75AF281D89B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6905-E159-4E9A-80F3-9123DF3B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107F1-710D-4D8E-A179-75AF281D89BF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D6905-E159-4E9A-80F3-9123DF3B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3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+mj-lt"/>
                <a:ea typeface="+mj-ea"/>
                <a:cs typeface="Courier New" panose="02070309020205020404" pitchFamily="49" charset="0"/>
              </a:rPr>
              <a:t>Inheritance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23680" y="1362305"/>
            <a:ext cx="8284129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Code reuse is a key software engineering goal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One benefit of functions is they make it easier to reuse code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Similarly, organizing code into user-defined classes makes it easier to later reuse the code</a:t>
            </a:r>
          </a:p>
          <a:p>
            <a:pPr marL="1204913" lvl="2" indent="-290513" defTabSz="914400" fontAlgn="base">
              <a:spcBef>
                <a:spcPct val="0"/>
              </a:spcBef>
              <a:spcAft>
                <a:spcPct val="0"/>
              </a:spcAft>
              <a:buSzPct val="60000"/>
              <a:buFont typeface="Courier New"/>
              <a:buChar char="o"/>
            </a:pP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E.g., classes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be</a:t>
            </a:r>
          </a:p>
          <a:p>
            <a:pPr marL="1204913" lvl="2" indent="-290513" defTabSz="914400" fontAlgn="base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	reused in  different card game apps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23680" y="3350241"/>
            <a:ext cx="42768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lass can also be reused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extending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through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inheritance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23680" y="4435880"/>
            <a:ext cx="41303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Example</a:t>
            </a:r>
            <a:r>
              <a:rPr lang="en-US" sz="2000" dirty="0" smtClean="0">
                <a:solidFill>
                  <a:schemeClr val="accent1"/>
                </a:solidFill>
              </a:rPr>
              <a:t>: Suppose that we find it convenient to have a class that behaves just like the built-in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 smtClean="0">
                <a:solidFill>
                  <a:schemeClr val="accent1"/>
                </a:solidFill>
              </a:rPr>
              <a:t> but also supports a method called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choice()</a:t>
            </a:r>
            <a:r>
              <a:rPr lang="en-US" sz="2000" dirty="0" smtClean="0">
                <a:solidFill>
                  <a:schemeClr val="accent1"/>
                </a:solidFill>
              </a:rPr>
              <a:t> that returns an item from the list, chosen uniformly at random.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497903" y="3085854"/>
            <a:ext cx="14099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behave just like a list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497903" y="4951431"/>
            <a:ext cx="14099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 also support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choice()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1" grpId="0"/>
      <p:bldP spid="12" grpId="0"/>
      <p:bldP spid="14" grpId="0" animBg="1"/>
      <p:bldP spid="14" grpId="1" animBg="1"/>
      <p:bldP spid="18" grpId="0" animBg="1"/>
      <p:bldP spid="18" grpId="1" animBg="1"/>
      <p:bldP spid="19" grpId="0" animBg="1"/>
      <p:bldP spid="21" grpId="0"/>
      <p:bldP spid="21" grpId="1"/>
      <p:bldP spid="26" grpId="0"/>
      <p:bldP spid="27" grpId="0" animBg="1"/>
      <p:bldP spid="2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Raising an exception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42246" y="1362304"/>
            <a:ext cx="328849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By typing Ctrl-C, a user can force a 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KeyboardInterrupt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exception to be raised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077855" y="1208412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077855" y="1208416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077855" y="1208419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077855" y="1208421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Just joking...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77855" y="1208412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Just joking...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print('Caught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exception.')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Caught exception.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42246" y="2736273"/>
            <a:ext cx="310050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exception can be raised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within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 program with the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raise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42246" y="3751936"/>
            <a:ext cx="363560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ValueError</a:t>
            </a:r>
            <a:r>
              <a:rPr lang="en-US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like all exception types, is a class</a:t>
            </a:r>
          </a:p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ValueError</a:t>
            </a:r>
            <a:r>
              <a:rPr lang="en-US" sz="1600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uses the default constructor to create an exception (object) 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raise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switches control flow from normal to exceptional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42246" y="5934670"/>
            <a:ext cx="363560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constructor can take a “message” argument to be stored in the exception object</a:t>
            </a:r>
          </a:p>
        </p:txBody>
      </p:sp>
    </p:spTree>
    <p:extLst>
      <p:ext uri="{BB962C8B-B14F-4D97-AF65-F5344CB8AC3E}">
        <p14:creationId xmlns:p14="http://schemas.microsoft.com/office/powerpoint/2010/main" val="404157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User-defined exceptions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222882" y="1442486"/>
            <a:ext cx="31022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Every built-in exception type is a subclass of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2000" dirty="0" smtClean="0">
                <a:solidFill>
                  <a:schemeClr val="accent1"/>
                </a:solidFill>
              </a:rPr>
              <a:t>. 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490246" y="1470025"/>
            <a:ext cx="48420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MyError(Exception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490246" y="1470025"/>
            <a:ext cx="48420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MyError(Exception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MyError('Message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a bottle')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MyError('Message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a bottle')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Message in a bottle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22882" y="2765925"/>
            <a:ext cx="31022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new exception class should be a subclass, either directly or indirectly, of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490246" y="1442486"/>
            <a:ext cx="56537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help(Exception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class Exception in module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Exception(BaseException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Common base class for all non-exit exceptions.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Method resolution order: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Exception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BaseException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265918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634288" y="1370199"/>
            <a:ext cx="8051069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EmptyQueueError(Exception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classic queue class'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'instantiates an empty list'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'returns True if queue is empty,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'insert item at rear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'remove and return item at front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self.isEmpty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raise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EmptyQueueError('dequeue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 Queue,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470025"/>
            <a:ext cx="5207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Our goal was to encapsulate class Queue better: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324627" y="2078085"/>
            <a:ext cx="585863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"/Users/me/ch8.py", line 120,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EmptyQueueError('dequeue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EmptyQueueError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4233135"/>
            <a:ext cx="75911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achieve this behavior, we: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Need to create exception class </a:t>
            </a: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EmptyQueueError</a:t>
            </a:r>
            <a:endParaRPr lang="en-US" kern="0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Modify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method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dequeue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so an </a:t>
            </a:r>
            <a:r>
              <a:rPr lang="en-US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EmptyQueueError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exception is raised if an attempt to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empty queue is made</a:t>
            </a:r>
          </a:p>
        </p:txBody>
      </p:sp>
    </p:spTree>
    <p:extLst>
      <p:ext uri="{BB962C8B-B14F-4D97-AF65-F5344CB8AC3E}">
        <p14:creationId xmlns:p14="http://schemas.microsoft.com/office/powerpoint/2010/main" val="395798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/>
      <p:bldP spid="18" grpId="0" animBg="1"/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+mj-lt"/>
                <a:ea typeface="+mj-ea"/>
                <a:cs typeface="Courier New" panose="02070309020205020404" pitchFamily="49" charset="0"/>
              </a:rPr>
              <a:t>Implementing class </a:t>
            </a:r>
            <a:r>
              <a:rPr lang="en-US" sz="3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23680" y="4435880"/>
            <a:ext cx="41303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Example</a:t>
            </a:r>
            <a:r>
              <a:rPr lang="en-US" sz="2000" dirty="0" smtClean="0">
                <a:solidFill>
                  <a:schemeClr val="accent1"/>
                </a:solidFill>
              </a:rPr>
              <a:t>: Suppose that we find it convenient to have a class that behaves just like the built-in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 smtClean="0">
                <a:solidFill>
                  <a:schemeClr val="accent1"/>
                </a:solidFill>
              </a:rPr>
              <a:t> but also supports a method called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choice()</a:t>
            </a:r>
            <a:r>
              <a:rPr lang="en-US" sz="2000" dirty="0" smtClean="0">
                <a:solidFill>
                  <a:schemeClr val="accent1"/>
                </a:solidFill>
              </a:rPr>
              <a:t> that returns an item from the list, chosen uniformly at random.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497903" y="3085854"/>
            <a:ext cx="14099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behave just like a list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497903" y="4951431"/>
            <a:ext cx="14099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 also support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choice()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50473" y="1487222"/>
            <a:ext cx="516136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Approach 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Develop class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from scratch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Just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like classes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2496888"/>
            <a:ext cx="546570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random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 = []):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len(self.lst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item):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self.lst.append(self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item)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implementations of remaining "list" methods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random.choice(self.lst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850473" y="1487222"/>
            <a:ext cx="70808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Approach 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Develop class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inheritance from class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338752" y="1953173"/>
            <a:ext cx="20701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Huge amount of work!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4532674" y="2291727"/>
            <a:ext cx="1806078" cy="11802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0" y="2496888"/>
            <a:ext cx="644269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MyList(list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subclass of list that implements method choice'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item from list chosen uniformly at random'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23680" y="2122450"/>
            <a:ext cx="45232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1440534" y="2547189"/>
            <a:ext cx="335208" cy="162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0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animBg="1"/>
      <p:bldP spid="16" grpId="1" animBg="1"/>
      <p:bldP spid="20" grpId="0"/>
      <p:bldP spid="23" grpId="0"/>
      <p:bldP spid="23" grpId="1"/>
      <p:bldP spid="28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+mj-lt"/>
                <a:ea typeface="+mj-ea"/>
                <a:cs typeface="Courier New" panose="02070309020205020404" pitchFamily="49" charset="0"/>
              </a:rPr>
              <a:t>C</a:t>
            </a:r>
            <a:r>
              <a:rPr lang="en-US" sz="3600" b="1" kern="0" noProof="0" dirty="0" smtClean="0">
                <a:latin typeface="+mj-lt"/>
                <a:ea typeface="+mj-ea"/>
                <a:cs typeface="Courier New" panose="02070309020205020404" pitchFamily="49" charset="0"/>
              </a:rPr>
              <a:t>lass </a:t>
            </a:r>
            <a:r>
              <a:rPr lang="en-US" sz="3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lang="en-US" sz="3600" b="1" kern="0" dirty="0" smtClean="0">
                <a:solidFill>
                  <a:srgbClr val="000000"/>
                </a:solidFill>
                <a:ea typeface="+mj-ea"/>
                <a:cs typeface="Courier New" panose="02070309020205020404" pitchFamily="49" charset="0"/>
              </a:rPr>
              <a:t> by inheritance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37221" y="4985875"/>
            <a:ext cx="644269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MyList(list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subclass of list that implements method choice'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item from list chosen uniformly at random'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6351" y="339726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 bwMode="auto">
          <a:xfrm>
            <a:off x="7324104" y="3043324"/>
            <a:ext cx="11526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59675" y="2997159"/>
            <a:ext cx="2210403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6259675" y="3821190"/>
            <a:ext cx="12152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19699" y="4528676"/>
            <a:ext cx="1866986" cy="9872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[2,3,5,7]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00154" y="188484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 bwMode="auto">
          <a:xfrm>
            <a:off x="3891986" y="1530902"/>
            <a:ext cx="13378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__init__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91986" y="1470025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3856643" y="2288379"/>
            <a:ext cx="9997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52758" y="188740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 bwMode="auto">
          <a:xfrm>
            <a:off x="5229856" y="1533462"/>
            <a:ext cx="10298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append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83128" y="19156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 bwMode="auto">
          <a:xfrm>
            <a:off x="7432771" y="1561679"/>
            <a:ext cx="849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index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79920" y="188740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6259675" y="1533463"/>
            <a:ext cx="1173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sz="14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sz="14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8281885" y="1924726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cxnSp>
        <p:nvCxnSpPr>
          <p:cNvPr id="64" name="Straight Connector 63"/>
          <p:cNvCxnSpPr>
            <a:stCxn id="24" idx="0"/>
            <a:endCxn id="51" idx="2"/>
          </p:cNvCxnSpPr>
          <p:nvPr/>
        </p:nvCxnSpPr>
        <p:spPr>
          <a:xfrm rot="16200000" flipV="1">
            <a:off x="6709684" y="2341965"/>
            <a:ext cx="395324" cy="91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2" idx="0"/>
            <a:endCxn id="24" idx="2"/>
          </p:cNvCxnSpPr>
          <p:nvPr/>
        </p:nvCxnSpPr>
        <p:spPr>
          <a:xfrm rot="16200000" flipV="1">
            <a:off x="7459182" y="4034665"/>
            <a:ext cx="399707" cy="588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 bwMode="auto">
          <a:xfrm>
            <a:off x="0" y="1470026"/>
            <a:ext cx="3618393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dir(MyList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3891986" y="2997159"/>
            <a:ext cx="21091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rot="10800000">
            <a:off x="3288495" y="2744335"/>
            <a:ext cx="568148" cy="252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 bwMode="auto">
          <a:xfrm>
            <a:off x="0" y="1470025"/>
            <a:ext cx="3618393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dir(MyList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dir(mylst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891986" y="2997161"/>
            <a:ext cx="210917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ylst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</a:rPr>
              <a:t> (which inherits all the attributes of class 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kern="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06" name="Straight Arrow Connector 105"/>
          <p:cNvCxnSpPr>
            <a:stCxn id="105" idx="1"/>
          </p:cNvCxnSpPr>
          <p:nvPr/>
        </p:nvCxnSpPr>
        <p:spPr>
          <a:xfrm rot="10800000">
            <a:off x="3440894" y="3727733"/>
            <a:ext cx="451092" cy="54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 bwMode="auto">
          <a:xfrm>
            <a:off x="7019698" y="5208126"/>
            <a:ext cx="12212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1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1" grpId="0"/>
      <p:bldP spid="101" grpId="1"/>
      <p:bldP spid="104" grpId="0" animBg="1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 definition, in general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5516702" y="1736665"/>
            <a:ext cx="23434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Name&gt;: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709358" y="2656090"/>
            <a:ext cx="392818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Name&gt;(&lt;Super Class&gt;):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709358" y="6150113"/>
            <a:ext cx="644269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Name&gt;(&lt;Super Class 1&gt;, &lt;Super Class 2&gt;, …):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709358" y="1644332"/>
            <a:ext cx="4744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can be defined “from scratch” using: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709358" y="2255980"/>
            <a:ext cx="7150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can also be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derived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another class, through inheritance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709358" y="5750003"/>
            <a:ext cx="69708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can also inherit attributes from more than one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superclass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709359" y="3373901"/>
            <a:ext cx="23434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Name&gt;: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3284146" y="3281568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 shorthand for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5453440" y="3373901"/>
            <a:ext cx="31840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Name&gt;(object):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9360" y="3798578"/>
            <a:ext cx="82116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 built-in class with no attributes; it is the class that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all classes inherit from, directly or indirectly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4613361" y="4371646"/>
            <a:ext cx="4506457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help(object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class object in module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The most base type</a:t>
            </a:r>
          </a:p>
        </p:txBody>
      </p:sp>
    </p:spTree>
    <p:extLst>
      <p:ext uri="{BB962C8B-B14F-4D97-AF65-F5344CB8AC3E}">
        <p14:creationId xmlns:p14="http://schemas.microsoft.com/office/powerpoint/2010/main" val="15499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3" grpId="0" animBg="1"/>
      <p:bldP spid="72" grpId="0"/>
      <p:bldP spid="74" grpId="0"/>
      <p:bldP spid="79" grpId="0" animBg="1"/>
      <p:bldP spid="80" grpId="0"/>
      <p:bldP spid="81" grpId="0" animBg="1"/>
      <p:bldP spid="82" grpId="0"/>
      <p:bldP spid="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 bwMode="auto">
          <a:xfrm>
            <a:off x="231118" y="3560830"/>
            <a:ext cx="7150987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an animal’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setSpecies(self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setLanguage(self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 a {} and I {}.'.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format(self.spec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Overriding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7" y="1470025"/>
            <a:ext cx="797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Sometimes we need to develop a new class that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almost inherit attributes from an existing class… but not quite.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86327" y="3560830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86327" y="3560830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Bird()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tweety.setSpecies('canary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tweety.setLanguage('tweet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tweet! tweet! tweet!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7" y="2318525"/>
            <a:ext cx="79759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 example, a class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Bird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that supports the same methods class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supports (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setSpecies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setLanguage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and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 but with a different behavior for method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09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0" grpId="0" animBg="1"/>
      <p:bldP spid="10" grpId="1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 bwMode="auto">
          <a:xfrm>
            <a:off x="270671" y="5284378"/>
            <a:ext cx="480368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Bird(Animal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bird'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bird sounds'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print('{}! '.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format(self.lang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Overriding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86327" y="4422604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86327" y="4422604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Bird()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tweety.setSpecies('canary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tweety.setLanguage('tweet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tweet! tweet! tweet!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35328" y="1156569"/>
            <a:ext cx="3879708" cy="2493148"/>
            <a:chOff x="235328" y="1156569"/>
            <a:chExt cx="3879708" cy="2493148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2532926" y="1220007"/>
              <a:ext cx="13679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setLanguage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94550" y="2918018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482303" y="2564074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speak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27724" y="2517907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1417874" y="3341940"/>
              <a:ext cx="9997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class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Bird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8839" y="1571390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270671" y="1217446"/>
              <a:ext cx="13378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setSpecies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0671" y="1156569"/>
              <a:ext cx="3844365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235328" y="1974923"/>
              <a:ext cx="121524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class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Animal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31443" y="157395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8605" y="157395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608541" y="1217446"/>
              <a:ext cx="102981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noProof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speak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Connector 27"/>
            <p:cNvCxnSpPr>
              <a:stCxn id="15" idx="0"/>
              <a:endCxn id="20" idx="2"/>
            </p:cNvCxnSpPr>
            <p:nvPr/>
          </p:nvCxnSpPr>
          <p:spPr>
            <a:xfrm rot="16200000" flipV="1">
              <a:off x="2248126" y="2233107"/>
              <a:ext cx="229528" cy="340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753124" y="3649717"/>
            <a:ext cx="2246627" cy="1389537"/>
            <a:chOff x="1753124" y="3649717"/>
            <a:chExt cx="2246627" cy="1389537"/>
          </a:xfrm>
        </p:grpSpPr>
        <p:cxnSp>
          <p:nvCxnSpPr>
            <p:cNvPr id="29" name="Straight Connector 28"/>
            <p:cNvCxnSpPr>
              <a:stCxn id="34" idx="0"/>
              <a:endCxn id="15" idx="2"/>
            </p:cNvCxnSpPr>
            <p:nvPr/>
          </p:nvCxnSpPr>
          <p:spPr>
            <a:xfrm rot="16200000" flipV="1">
              <a:off x="2584875" y="3597769"/>
              <a:ext cx="257727" cy="3616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789348" y="3907444"/>
              <a:ext cx="2210403" cy="1131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1753124" y="4731477"/>
              <a:ext cx="132903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err="1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tweety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55626" y="4358722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2843379" y="4004778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lang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01595" y="4357233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789348" y="4003289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spec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115037" y="1722474"/>
            <a:ext cx="2962741" cy="1568299"/>
            <a:chOff x="4115037" y="1722474"/>
            <a:chExt cx="2962741" cy="1568299"/>
          </a:xfrm>
        </p:grpSpPr>
        <p:cxnSp>
          <p:nvCxnSpPr>
            <p:cNvPr id="50" name="Straight Connector 49"/>
            <p:cNvCxnSpPr>
              <a:stCxn id="51" idx="0"/>
              <a:endCxn id="20" idx="3"/>
            </p:cNvCxnSpPr>
            <p:nvPr/>
          </p:nvCxnSpPr>
          <p:spPr>
            <a:xfrm rot="16200000" flipV="1">
              <a:off x="4825563" y="1011948"/>
              <a:ext cx="436489" cy="18575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867375" y="2158963"/>
              <a:ext cx="2210403" cy="1131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4831151" y="2982996"/>
              <a:ext cx="132903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snoopy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333653" y="261024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5921406" y="2256297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lang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279622" y="2608752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4867375" y="2254808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spec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 bwMode="auto">
          <a:xfrm>
            <a:off x="270671" y="4562200"/>
            <a:ext cx="39239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Bird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inherits all the attributes of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Animal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466141" y="4869977"/>
            <a:ext cx="4856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but then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overrides the behavior of method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1483020" y="5170858"/>
            <a:ext cx="5402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1473679" y="5524201"/>
            <a:ext cx="773434" cy="142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 bwMode="auto">
          <a:xfrm>
            <a:off x="5074352" y="3834012"/>
            <a:ext cx="40385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method </a:t>
            </a:r>
            <a:r>
              <a:rPr lang="en-US" sz="16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r>
              <a:rPr lang="en-US" sz="1600" kern="0" noProof="0" dirty="0" smtClean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 defined in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Animal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is </a:t>
            </a:r>
            <a:r>
              <a:rPr lang="en-US" sz="1600" kern="0" dirty="0" smtClean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used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76" name="Straight Arrow Connector 75"/>
          <p:cNvCxnSpPr>
            <a:stCxn id="75" idx="2"/>
          </p:cNvCxnSpPr>
          <p:nvPr/>
        </p:nvCxnSpPr>
        <p:spPr>
          <a:xfrm rot="5400000">
            <a:off x="6496681" y="4611568"/>
            <a:ext cx="1035967" cy="157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 bwMode="auto">
          <a:xfrm>
            <a:off x="5074352" y="3835501"/>
            <a:ext cx="379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method </a:t>
            </a:r>
            <a:r>
              <a:rPr lang="en-US" sz="16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r>
              <a:rPr lang="en-US" sz="1600" kern="0" noProof="0" dirty="0" smtClean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 defined in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Bird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is </a:t>
            </a:r>
            <a:r>
              <a:rPr lang="en-US" sz="1600" kern="0" dirty="0" smtClean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used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rot="5400000">
            <a:off x="5967607" y="5142134"/>
            <a:ext cx="2094119" cy="1579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 bwMode="auto">
          <a:xfrm>
            <a:off x="4194642" y="2326278"/>
            <a:ext cx="4289325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Python looks for the definition of an attribute by starting with the name- space associated with object and continuing up the class hierarchy.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rot="16200000" flipV="1">
            <a:off x="831683" y="2499332"/>
            <a:ext cx="2839727" cy="128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5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2" grpId="0"/>
      <p:bldP spid="62" grpId="1"/>
      <p:bldP spid="63" grpId="0"/>
      <p:bldP spid="63" grpId="1"/>
      <p:bldP spid="75" grpId="0"/>
      <p:bldP spid="75" grpId="1"/>
      <p:bldP spid="79" grpId="0"/>
      <p:bldP spid="79" grpId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Extending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092930" y="2290725"/>
            <a:ext cx="7105627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Super: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generic class with one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Super method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Inheritor(Super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inherits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Replacer(Super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overrides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Replacer.method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Extender(Super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extends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print('starting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Extender.method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Super.method(self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calling Super method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print('ending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Extender.method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670080"/>
            <a:ext cx="73611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superclass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can be inherited as-is, overridden, or extended.</a:t>
            </a:r>
          </a:p>
        </p:txBody>
      </p:sp>
    </p:spTree>
    <p:extLst>
      <p:ext uri="{BB962C8B-B14F-4D97-AF65-F5344CB8AC3E}">
        <p14:creationId xmlns:p14="http://schemas.microsoft.com/office/powerpoint/2010/main" val="21668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Object-Oriented Programming (OOP)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07825" y="1470025"/>
            <a:ext cx="82775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Code reuse is a key benefit of organizing code into new classes; it is made possible through </a:t>
            </a:r>
            <a:r>
              <a:rPr lang="en-US" sz="2000" dirty="0" smtClean="0">
                <a:solidFill>
                  <a:srgbClr val="FF0000"/>
                </a:solidFill>
              </a:rPr>
              <a:t>abstraction </a:t>
            </a:r>
            <a:r>
              <a:rPr lang="en-US" sz="2000" dirty="0" smtClean="0">
                <a:solidFill>
                  <a:srgbClr val="294171"/>
                </a:solidFill>
              </a:rPr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encapsulation</a:t>
            </a:r>
            <a:r>
              <a:rPr lang="en-US" sz="2000" dirty="0" smtClean="0">
                <a:solidFill>
                  <a:srgbClr val="294171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07824" y="2256740"/>
            <a:ext cx="827753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Abstraction</a:t>
            </a:r>
            <a:r>
              <a:rPr lang="en-US" sz="2000" dirty="0" smtClean="0">
                <a:solidFill>
                  <a:srgbClr val="294171"/>
                </a:solidFill>
              </a:rPr>
              <a:t>: The idea that a class object can be manipulated by users through method invocations alone and without knowledge of the implementation of these methods.</a:t>
            </a:r>
          </a:p>
          <a:p>
            <a:pPr marL="746125" lvl="2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smtClean="0"/>
              <a:t>Abstraction facilitates software development because the programmer works with objects abstractly (i.e., through “abstract”, meaningful method names rather than “concrete”, technical code).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7825" y="4241898"/>
            <a:ext cx="827753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Encapsulation</a:t>
            </a:r>
            <a:r>
              <a:rPr lang="en-US" sz="2000" dirty="0" smtClean="0">
                <a:solidFill>
                  <a:srgbClr val="294171"/>
                </a:solidFill>
              </a:rPr>
              <a:t>: In order for abstraction to be beneficial, the “concrete” code and data associated with objects must be encapsulated (i.e., made “invisible” to the program using the object). </a:t>
            </a:r>
          </a:p>
          <a:p>
            <a:pPr marL="746125" lvl="2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smtClean="0"/>
              <a:t>Encapsulation is achieved thanks to the fact that (1) every class defines a namespace in which class attributes live, and (2) every object has a namespace, that inherits the class attributes, in which instance attributes live.</a:t>
            </a:r>
            <a:endParaRPr lang="en-US" kern="0" dirty="0" smtClean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07823" y="6150114"/>
            <a:ext cx="82775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OOP </a:t>
            </a:r>
            <a:r>
              <a:rPr lang="en-US" sz="2000" dirty="0" smtClean="0">
                <a:solidFill>
                  <a:schemeClr val="accent1"/>
                </a:solidFill>
              </a:rPr>
              <a:t>is an approach to programming that achieves modular code through the use of objects and by structuring code into user-defined classes.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936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An encapsulation issue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655673"/>
            <a:ext cx="82105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current implementation of class Queue does not completely encapsulate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2608251"/>
            <a:ext cx="5368637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"&lt;pyshell#48&gt;",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"/Users/me/ch8.py", line 93,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pop from empty list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698921"/>
            <a:ext cx="2442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the problem?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162283"/>
            <a:ext cx="797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of class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not have to know the implementation detail that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list stores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items in 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503314" y="4659324"/>
            <a:ext cx="832738" cy="173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1939639" y="4329547"/>
            <a:ext cx="1893453" cy="8327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219364" y="2608251"/>
            <a:ext cx="585863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"/Users/me/ch8.py", line 120,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EmptyQueueError('dequeue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EmptyQueueError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9358" y="6070224"/>
            <a:ext cx="35445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should be output instead?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315364" y="2963385"/>
            <a:ext cx="260456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We need to be able to define user-defined exceptions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315364" y="4083368"/>
            <a:ext cx="282863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But first, we need to learn how to “force” an exception to be raised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030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9" grpId="0"/>
      <p:bldP spid="18" grpId="0" animBg="1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2101</Words>
  <Application>Microsoft Office PowerPoint</Application>
  <PresentationFormat>On-screen Show (4:3)</PresentationFormat>
  <Paragraphs>550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1</cp:revision>
  <dcterms:created xsi:type="dcterms:W3CDTF">2016-01-18T03:18:21Z</dcterms:created>
  <dcterms:modified xsi:type="dcterms:W3CDTF">2016-01-18T03:18:33Z</dcterms:modified>
</cp:coreProperties>
</file>