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5"/>
  </p:notesMasterIdLst>
  <p:sldIdLst>
    <p:sldId id="257" r:id="rId2"/>
    <p:sldId id="335" r:id="rId3"/>
    <p:sldId id="391" r:id="rId4"/>
    <p:sldId id="390" r:id="rId5"/>
    <p:sldId id="392" r:id="rId6"/>
    <p:sldId id="393" r:id="rId7"/>
    <p:sldId id="394" r:id="rId8"/>
    <p:sldId id="395" r:id="rId9"/>
    <p:sldId id="397" r:id="rId10"/>
    <p:sldId id="398" r:id="rId11"/>
    <p:sldId id="402" r:id="rId12"/>
    <p:sldId id="405" r:id="rId13"/>
    <p:sldId id="404" r:id="rId14"/>
    <p:sldId id="403" r:id="rId15"/>
    <p:sldId id="407" r:id="rId16"/>
    <p:sldId id="406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1" r:id="rId27"/>
    <p:sldId id="422" r:id="rId28"/>
    <p:sldId id="420" r:id="rId29"/>
    <p:sldId id="423" r:id="rId30"/>
    <p:sldId id="424" r:id="rId31"/>
    <p:sldId id="425" r:id="rId32"/>
    <p:sldId id="427" r:id="rId33"/>
    <p:sldId id="42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>
        <p:scale>
          <a:sx n="72" d="100"/>
          <a:sy n="72" d="100"/>
        </p:scale>
        <p:origin x="-816" y="245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Basic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Event-Based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Designing GUIs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OOP for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Event-driven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4026" y="2942770"/>
            <a:ext cx="444482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1. wait for an event to occur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2. run the associated event handler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9" y="1693190"/>
            <a:ext cx="6751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 GUI is started with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method call, Python starts an infinite loop called an 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60" y="4757259"/>
            <a:ext cx="67515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Event-driven programming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approach used to build applications whose execution flow is determined by events and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described using an 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5 at 5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5" y="1108372"/>
            <a:ext cx="3600556" cy="1658565"/>
          </a:xfrm>
          <a:prstGeom prst="rect">
            <a:avLst/>
          </a:prstGeom>
        </p:spPr>
      </p:pic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5" y="1119790"/>
            <a:ext cx="3600556" cy="1658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4303454"/>
            <a:ext cx="2200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illustrate it, let’s build an app that takes a date and prints the day of the week corresponding to the date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single-line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476361" y="2380107"/>
            <a:ext cx="1221157" cy="248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3272505" y="3276307"/>
            <a:ext cx="5896969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 this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50943" y="1552759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259731" y="3126390"/>
            <a:ext cx="5595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Event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compute()</a:t>
            </a:r>
            <a:r>
              <a:rPr lang="en-US" sz="2000" dirty="0" smtClean="0">
                <a:solidFill>
                  <a:schemeClr val="accent1"/>
                </a:solidFill>
              </a:rPr>
              <a:t> should: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Read the date from entry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Compute the weekday corresponding to the date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Display the weekday message in a pop-up window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Erase the date from entry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dirty="0" smtClean="0">
                <a:solidFill>
                  <a:schemeClr val="accent1"/>
                </a:solidFill>
              </a:rPr>
              <a:t> (to make it easier to enter another date)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4" grpId="1" animBg="1"/>
      <p:bldP spid="25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9358" y="5116934"/>
          <a:ext cx="794939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65939"/>
                <a:gridCol w="5383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string in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text into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525469" y="1645054"/>
            <a:ext cx="661853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2995169"/>
            <a:ext cx="4755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24556" y="2995169"/>
            <a:ext cx="47552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insert it in front of the date in the entry box.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Also add a button labeled “Clear” that erases the entry box.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6" name="Picture 15" descr="Screen shot 2012-04-15 at 5.3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2" y="1191343"/>
            <a:ext cx="3469840" cy="1598352"/>
          </a:xfrm>
          <a:prstGeom prst="rect">
            <a:avLst/>
          </a:prstGeom>
        </p:spPr>
      </p:pic>
      <p:pic>
        <p:nvPicPr>
          <p:cNvPr id="20" name="Picture 19" descr="Screen shot 2012-04-15 at 5.38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0" y="1191343"/>
            <a:ext cx="3469840" cy="1598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269950" y="1736307"/>
            <a:ext cx="3615905" cy="2030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208340" y="2824392"/>
            <a:ext cx="1883832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2525469" y="503809"/>
            <a:ext cx="6618531" cy="6354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dateEnt.insert(0, weekday + 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clear():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text='Clear', command=clear)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the multi-line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4557" y="5116934"/>
          <a:ext cx="853623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55362"/>
                <a:gridCol w="5780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t.get(from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into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4556" y="4265196"/>
            <a:ext cx="766565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Like widget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it supports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methods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delete()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the index has the format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row.column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6815" y="3206921"/>
            <a:ext cx="1796086" cy="33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64042" y="4014271"/>
            <a:ext cx="6266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record every keystroke, we need to associate an event-handling function with keystrokes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4042" y="4768323"/>
            <a:ext cx="62660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Widget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method “binds” (i.e., associates) an event type to an event handler. For example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binds a keystroke, described with string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en-US" sz="2000" dirty="0" smtClean="0">
                <a:solidFill>
                  <a:schemeClr val="accent1"/>
                </a:solidFill>
              </a:rPr>
              <a:t>, within widget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to event 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949087"/>
            <a:ext cx="738210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'''event handling function for key press events;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input event is of type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tkinter.Event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format(event.keysym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key symbol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width=20,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width to 20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height=5)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height to 5 rows of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a key press event with the event handling function record()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expands if the master does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37104" y="1054526"/>
            <a:ext cx="40248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Event-handling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record()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takes as input an object of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;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this object is created by Python when an event occurs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296424" y="1470024"/>
            <a:ext cx="1940680" cy="1044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991637" y="5317483"/>
            <a:ext cx="2308167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Keystroke events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bound to event handling function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74413" y="5317484"/>
            <a:ext cx="1117225" cy="249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52038" y="3335198"/>
            <a:ext cx="3104662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information about the event, such as the symbol of the pressed key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23774" y="3335198"/>
            <a:ext cx="1228265" cy="372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422587" y="1368516"/>
            <a:ext cx="42731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first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type of event we want to bind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type of event is described by a string that is the concatenation of one or more </a:t>
            </a:r>
            <a:r>
              <a:rPr lang="en-US" sz="2000" dirty="0" smtClean="0">
                <a:solidFill>
                  <a:srgbClr val="FF0000"/>
                </a:solidFill>
              </a:rPr>
              <a:t>event patterns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event pattern </a:t>
            </a:r>
            <a:r>
              <a:rPr lang="en-US" sz="2000" dirty="0" smtClean="0">
                <a:solidFill>
                  <a:schemeClr val="accent1"/>
                </a:solidFill>
              </a:rPr>
              <a:t>has the form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81842"/>
              </p:ext>
            </p:extLst>
          </p:nvPr>
        </p:nvGraphicFramePr>
        <p:xfrm>
          <a:off x="0" y="3593556"/>
          <a:ext cx="442258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4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19356"/>
              </p:ext>
            </p:extLst>
          </p:nvPr>
        </p:nvGraphicFramePr>
        <p:xfrm>
          <a:off x="0" y="1368516"/>
          <a:ext cx="4422588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2"/>
                <a:gridCol w="2614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Enter/Return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KeyPress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KeyRelease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motion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011"/>
              </p:ext>
            </p:extLst>
          </p:nvPr>
        </p:nvGraphicFramePr>
        <p:xfrm>
          <a:off x="-1" y="5447756"/>
          <a:ext cx="4422588" cy="1381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3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en-US" baseline="0" dirty="0" smtClean="0"/>
                        <a:t>, or 3 for left, middle, and right buttons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&lt;key symbol&gt;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letter symbol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892886" y="3799951"/>
            <a:ext cx="34891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modifier-modifier-type-detail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397191" y="4293594"/>
            <a:ext cx="473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97191" y="4293594"/>
            <a:ext cx="4734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397191" y="4293594"/>
            <a:ext cx="47341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97191" y="4293594"/>
            <a:ext cx="473411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09889" y="4293594"/>
            <a:ext cx="47341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 Mouse motion while holding left mouse button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6564" y="1269970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second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event handling function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91212" y="4262120"/>
          <a:ext cx="7552787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59829"/>
                <a:gridCol w="2759076"/>
                <a:gridCol w="3333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ButtonRelease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button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keysum_num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Unicode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06564" y="1716246"/>
            <a:ext cx="85834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event handling function must be defined to take exactly one argument, an object of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, a class defined in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an event occurs, Python will create an object of type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associated with the event and then call the event-handling function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passed as the single argument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06564" y="3562905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has many attributes that store information about the 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140338"/>
            <a:ext cx="23868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a drawing board in which lines and other geometrical objects can be drawn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3" name="Picture 12" descr="Screen shot 2012-04-16 at 11.50.3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  <p:pic>
        <p:nvPicPr>
          <p:cNvPr id="15" name="Picture 14" descr="Screen shot 2012-04-16 at 11.50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 (GUIs)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980014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graphical user interface (GUI) consists of basic visual building blocks,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widgets</a:t>
            </a:r>
            <a:r>
              <a:rPr lang="en-US" sz="2000" dirty="0" smtClean="0">
                <a:solidFill>
                  <a:schemeClr val="accent1"/>
                </a:solidFill>
              </a:rPr>
              <a:t>, packed inside a standard window.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widgets include buttons, labels, text entry forms, menus, check boxes, scroll bars,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708358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Almost all computer apps have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GUI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gives a better overview of what an application does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makes it easier to use the application.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669702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develop GUIs, we need a module that makes widgets available; we will use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000" dirty="0" smtClean="0">
                <a:solidFill>
                  <a:schemeClr val="accent1"/>
                </a:solidFill>
              </a:rPr>
              <a:t> that is included in the Standard Library.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4556" y="1135490"/>
            <a:ext cx="260360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Every time the mouse is moved while pressing the left mouse button, the handler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sz="1600" dirty="0" smtClean="0">
                <a:solidFill>
                  <a:srgbClr val="FF0000"/>
                </a:solidFill>
              </a:rPr>
              <a:t> is called with an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 smtClean="0">
                <a:solidFill>
                  <a:srgbClr val="FF0000"/>
                </a:solidFill>
              </a:rPr>
              <a:t> object storing the new mouse position. </a:t>
            </a:r>
            <a:br>
              <a:rPr lang="en-US" sz="1600" dirty="0" smtClean="0">
                <a:solidFill>
                  <a:srgbClr val="FF0000"/>
                </a:solidFill>
              </a:rPr>
            </a:b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To continue drawing the curve, we need to connect this new mouse position to the previous one with a straight line.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472558"/>
            <a:ext cx="26036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35490"/>
            <a:ext cx="621583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4556" y="1472558"/>
            <a:ext cx="26036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In global variables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4557" y="3751590"/>
            <a:ext cx="261631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Handler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begin()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sets the initial values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582" y="4717139"/>
            <a:ext cx="25895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create_line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creates a line segment between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3896" y="3628480"/>
            <a:ext cx="2204341" cy="1088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9" grpId="0" animBg="1"/>
      <p:bldP spid="9" grpId="1" animBg="1"/>
      <p:bldP spid="15" grpId="0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5" y="4470950"/>
            <a:ext cx="8624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Etch-A-Sketch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drawing app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Pressing a button moves the pen 10 pixels in the indicated direction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5" y="1986451"/>
            <a:ext cx="28578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key widget whose primary purpose is to serve as the master of other widgets and help define a hierarchical structure of the GUI and its geometry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324556" y="5425260"/>
            <a:ext cx="7778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facilitate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specification of the geometry of the GUI widgets, we 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to be the master of the 4 buttons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left',command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9244" y="1470025"/>
            <a:ext cx="32347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 the 4 event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handlers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increase from left to right, while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increase from top to bottom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down():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down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y+10)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left():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left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x-10,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right():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right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80" y="2924478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09358" y="171227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new GUI that incorporates GUIs we have already developed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For example,</a:t>
            </a:r>
            <a:r>
              <a:rPr lang="en-US" sz="2000" kern="0" baseline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GUIs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draw and Etch-A-Sketch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198331"/>
            <a:ext cx="716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Ideally,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would like to reuse the code we have already developed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379578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579768" y="1712270"/>
            <a:ext cx="191286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Need to rename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lang="en-US" sz="14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583235"/>
            <a:ext cx="45805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GUI programs do not encapsulate the implementation, making code reuse problematic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762841"/>
            <a:ext cx="54182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now redevelop our GUIs as classes using OOP,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that they are easily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reusab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42" y="2091067"/>
            <a:ext cx="2415128" cy="2089277"/>
          </a:xfrm>
          <a:prstGeom prst="rect">
            <a:avLst/>
          </a:prstGeom>
        </p:spPr>
      </p:pic>
      <p:pic>
        <p:nvPicPr>
          <p:cNvPr id="10" name="Picture 9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11" y="343365"/>
            <a:ext cx="3854089" cy="1834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709358" y="3606664"/>
            <a:ext cx="4085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start simple, with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ClickIt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app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3193574"/>
            <a:ext cx="374948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class methods to be defined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7055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Main idea: incorporating a widget into a GUI is easy,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develop the user-defined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GUI so it is a widget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77911"/>
            <a:ext cx="473845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developing the user-defined GUI as a subclass of a built-in widget class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for example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21751" y="2177911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54292" y="2855020"/>
            <a:ext cx="693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Usage</a:t>
            </a:r>
          </a:p>
        </p:txBody>
      </p:sp>
      <p:cxnSp>
        <p:nvCxnSpPr>
          <p:cNvPr id="20" name="Straight Arrow Connector 19"/>
          <p:cNvCxnSpPr>
            <a:stCxn id="14" idx="3"/>
            <a:endCxn id="12" idx="1"/>
          </p:cNvCxnSpPr>
          <p:nvPr/>
        </p:nvCxnSpPr>
        <p:spPr>
          <a:xfrm flipV="1">
            <a:off x="5447811" y="2870409"/>
            <a:ext cx="273940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458840" y="3762961"/>
            <a:ext cx="483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constructor takes as input the master widget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7966553" y="3247753"/>
            <a:ext cx="858313" cy="172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 animBg="1"/>
      <p:bldP spid="14" grpId="0"/>
      <p:bldP spid="14" grpId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86163" y="1296958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86163" y="1296957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=time)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99513" y="1470025"/>
            <a:ext cx="412614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constructor input argument: the master widget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127091" y="1856723"/>
            <a:ext cx="420567" cy="324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178866" y="1721315"/>
            <a:ext cx="410450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be initialized just like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2661793" y="2059868"/>
            <a:ext cx="1517075" cy="420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499513" y="2929340"/>
            <a:ext cx="4783862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contains a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that packs itself 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inside its master (</a:t>
            </a:r>
            <a:r>
              <a:rPr lang="en-US" sz="1600" kern="0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>
            <a:off x="2867423" y="2929340"/>
            <a:ext cx="632091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661795" y="3052453"/>
            <a:ext cx="837719" cy="169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019628" y="2059869"/>
            <a:ext cx="441614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 handler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a class method (for encapsulation)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16200000" flipH="1">
            <a:off x="6417315" y="2208810"/>
            <a:ext cx="259663" cy="638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8" grpId="1" animBg="1"/>
      <p:bldP spid="14" grpId="0" animBg="1"/>
      <p:bldP spid="14" grpId="1" animBg="1"/>
      <p:bldP spid="17" grpId="0" animBg="1"/>
      <p:bldP spid="1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(i.e., GUI object)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 (i.e.,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GUI object) …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mainloop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really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starts the GUI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82740"/>
            <a:ext cx="6520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introduce some of the commonly used </a:t>
            </a:r>
            <a:r>
              <a:rPr lang="en-US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532824"/>
            <a:ext cx="4225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GUI window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6074004"/>
            <a:ext cx="7097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window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currently empty; normally it contains other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" name="Picture 14" descr="Screen shot 2012-04-16 at 9.02.1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93" y="2678416"/>
            <a:ext cx="3184993" cy="242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/>
      <p:bldP spid="14" grpId="1"/>
      <p:bldP spid="12" grpId="0" animBg="1"/>
      <p:bldP spid="12" grpId="1" animBg="1"/>
      <p:bldP spid="7" grpId="0" animBg="1"/>
      <p:bldP spid="10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" y="1356049"/>
            <a:ext cx="3600556" cy="1658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widgets 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birthday app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62" y="1356049"/>
            <a:ext cx="3969655" cy="12324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2525469" y="1502688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798077" y="3722500"/>
            <a:ext cx="3350998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Note that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 is accessed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event handling function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rot="10800000">
            <a:off x="3904863" y="3722500"/>
            <a:ext cx="1893214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566933" y="3014614"/>
            <a:ext cx="1383544" cy="707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242810" y="48658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while the Label and 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are not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135778" y="4606906"/>
            <a:ext cx="2107033" cy="551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566934" y="5310617"/>
            <a:ext cx="1675879" cy="350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0" y="2364462"/>
            <a:ext cx="713414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instance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self.compute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self.dateEnt.delete(0, END)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88177" y="27222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is assigned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an instance variable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472629" y="3014618"/>
            <a:ext cx="1815550" cy="1146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927134" y="5252381"/>
            <a:ext cx="3166475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so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it is accessible by the event handler without global variables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850955" y="5544773"/>
            <a:ext cx="1076182" cy="142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1" grpId="0" animBg="1"/>
      <p:bldP spid="31" grpId="1" animBg="1"/>
      <p:bldP spid="15" grpId="0" animBg="1"/>
      <p:bldP spid="40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data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drawing app</a:t>
            </a:r>
          </a:p>
        </p:txBody>
      </p:sp>
      <p:pic>
        <p:nvPicPr>
          <p:cNvPr id="21" name="Picture 20" descr="Screen shot 2012-04-16 at 11.50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4" y="1296370"/>
            <a:ext cx="2236474" cy="19711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51956" y="1532288"/>
            <a:ext cx="280626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addition to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widget, v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ariables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accessed by event handlers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4931748" y="1985966"/>
            <a:ext cx="1148489" cy="108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053214" y="2377754"/>
            <a:ext cx="621535" cy="432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0" y="2025908"/>
            <a:ext cx="7147655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Canvas, Frame,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mouse coordinates are instance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canvas and bind mouse events to handlers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self.begin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self.draw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7531" y="1833608"/>
            <a:ext cx="32695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Redevelop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Etch-A-Sketch app as a class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40447" y="517805"/>
            <a:ext cx="5503553" cy="634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remaining event handlers omitted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765"/>
            <a:ext cx="3753486" cy="2301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837965" y="948692"/>
            <a:ext cx="7306035" cy="590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 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parent=None):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75,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self.down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self.y-10)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remaining event handlers omitted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90" y="1837674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52239" y="1430816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now develop the GUI combining our draw and Etch-A-Sketch apps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45335" y="2563302"/>
            <a:ext cx="408018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draw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plotter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53351" y="4399595"/>
            <a:ext cx="15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Yes, that’s it!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5140" y="4194392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55140" y="3731799"/>
            <a:ext cx="1913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it started: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0776" y="5249865"/>
            <a:ext cx="47632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encapsulation and abstraction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resulting from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implementing our GUIs as classes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makes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code reuse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1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101359" y="6191762"/>
            <a:ext cx="4500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widget constructor has many options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43300" y="1295851"/>
          <a:ext cx="56007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43538"/>
                <a:gridCol w="4057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text)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-1" y="5473005"/>
            <a:ext cx="79490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text inside a window.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3410" y="4016469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Screen shot 2012-04-16 at 9.00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" y="2485688"/>
            <a:ext cx="2704896" cy="1907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5" grpId="1" animBg="1"/>
      <p:bldP spid="7" grpId="0" animBg="1"/>
      <p:bldP spid="7" grpId="1" animBg="1"/>
      <p:bldP spid="11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4-16 at 9.09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7911"/>
            <a:ext cx="3556000" cy="264847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images)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images too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43410" y="4170357"/>
            <a:ext cx="608998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 GIF image to a format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display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=root,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image=photo,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width=300,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width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height=180)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64226" y="2356287"/>
            <a:ext cx="382696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Option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rgbClr val="FF0000"/>
                </a:solidFill>
              </a:rPr>
              <a:t> must refer to an image in a format that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 can display. The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600" dirty="0" smtClean="0">
                <a:solidFill>
                  <a:srgbClr val="FF0000"/>
                </a:solidFill>
              </a:rPr>
              <a:t> class, defined in module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, is used to transform a GIF image into an object with such a format.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330110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Packing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1134263"/>
            <a:ext cx="5711478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BOTTOM, LEFT, RIGHT, RIDGE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font=('Helvetica', 16, 'bold italic'),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foreground='white',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background='black',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text='Peace begins with a smile.')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=BOTTOM)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relief=RIDGE,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image=peace)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smiley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image=smiley)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377691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5009444"/>
          <a:ext cx="3304755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5711"/>
                <a:gridCol w="236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LEFT, RIGHT, TOP,  BOTTOM,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'both',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or 'none'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463683" y="6550223"/>
            <a:ext cx="1693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smileyPeace.py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0" name="Picture 9" descr="Screen shot 2012-04-16 at 9.12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" y="2669863"/>
            <a:ext cx="3029338" cy="233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Arranging widgets into a grid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2429954"/>
            <a:ext cx="5711478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 = [['1', '2', '3'],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['4', '5', '6'],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['7', '8', '9'],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['*', '0', '#']]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label for row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relief=RAISED,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text=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labels[r][c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place label in row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column=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531579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used to place widgets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 a grid format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097419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phone.py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444" y="4715970"/>
          <a:ext cx="160186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18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40750" y="1429610"/>
            <a:ext cx="46035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different algorithms to place widgets within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master; </a:t>
            </a:r>
            <a:r>
              <a:rPr lang="en-US" sz="1600" dirty="0" smtClean="0">
                <a:solidFill>
                  <a:srgbClr val="FF0000"/>
                </a:solidFill>
              </a:rPr>
              <a:t>You must use one or the other for all widgets with the same master.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4" name="Picture 13" descr="Screen shot 2012-04-16 at 9.21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" y="2429954"/>
            <a:ext cx="1841589" cy="2128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823968"/>
            <a:ext cx="3600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standard clickable GUI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714123" y="460694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15:50:11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3111000"/>
            <a:ext cx="241738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command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specifies the function that is executed every time the button is clicked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This function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handler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it handles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clicking this particular button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258251" y="792917"/>
            <a:ext cx="164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Click the button…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4567592" y="1311759"/>
            <a:ext cx="692497" cy="331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3925300" y="1131471"/>
            <a:ext cx="2588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…and clicked() gets executed</a:t>
            </a: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6513869" y="1131470"/>
            <a:ext cx="352721" cy="169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164769" y="3636365"/>
            <a:ext cx="2496442" cy="2150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2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7506" y="3049444"/>
            <a:ext cx="640206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3264888"/>
            <a:ext cx="27419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date and time to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printed in a window, rather than in the shell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11037" y="1919230"/>
            <a:ext cx="4203086" cy="2395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076010" y="3318650"/>
            <a:ext cx="1233271" cy="152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" y="1300748"/>
            <a:ext cx="3854089" cy="183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1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31480</TotalTime>
  <Words>6036</Words>
  <Application>Microsoft Office PowerPoint</Application>
  <PresentationFormat>On-screen Show (4:3)</PresentationFormat>
  <Paragraphs>1156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amir_hallajpour@hotmail.com</cp:lastModifiedBy>
  <cp:revision>234</cp:revision>
  <dcterms:created xsi:type="dcterms:W3CDTF">2012-04-15T22:06:41Z</dcterms:created>
  <dcterms:modified xsi:type="dcterms:W3CDTF">2016-03-10T06:45:19Z</dcterms:modified>
</cp:coreProperties>
</file>