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3E9D-DA76-43BE-AF09-35D35C940ABD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972-589C-4917-811D-D9B69D89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3E9D-DA76-43BE-AF09-35D35C940ABD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972-589C-4917-811D-D9B69D89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1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3E9D-DA76-43BE-AF09-35D35C940ABD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972-589C-4917-811D-D9B69D89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3E9D-DA76-43BE-AF09-35D35C940ABD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972-589C-4917-811D-D9B69D89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0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3E9D-DA76-43BE-AF09-35D35C940ABD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972-589C-4917-811D-D9B69D89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3E9D-DA76-43BE-AF09-35D35C940ABD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972-589C-4917-811D-D9B69D89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7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3E9D-DA76-43BE-AF09-35D35C940ABD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972-589C-4917-811D-D9B69D89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2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3E9D-DA76-43BE-AF09-35D35C940ABD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972-589C-4917-811D-D9B69D89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2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3E9D-DA76-43BE-AF09-35D35C940ABD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972-589C-4917-811D-D9B69D89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3E9D-DA76-43BE-AF09-35D35C940ABD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972-589C-4917-811D-D9B69D89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1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3E9D-DA76-43BE-AF09-35D35C940ABD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B972-589C-4917-811D-D9B69D89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7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3E9D-DA76-43BE-AF09-35D35C940ABD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B972-589C-4917-811D-D9B69D89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7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World Wide Web (WWW)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23350" y="1781109"/>
            <a:ext cx="833562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Internet is a </a:t>
            </a:r>
            <a:r>
              <a:rPr lang="en-US" sz="2000" dirty="0" smtClean="0">
                <a:solidFill>
                  <a:srgbClr val="FF0000"/>
                </a:solidFill>
              </a:rPr>
              <a:t>global network </a:t>
            </a:r>
            <a:r>
              <a:rPr lang="en-US" sz="2000" dirty="0" smtClean="0">
                <a:solidFill>
                  <a:schemeClr val="accent1"/>
                </a:solidFill>
              </a:rPr>
              <a:t>that connects computers around the world 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It allows two programs running on two computers to communicate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The programs typically communicate using a </a:t>
            </a:r>
            <a:r>
              <a:rPr lang="en-US" dirty="0" smtClean="0">
                <a:solidFill>
                  <a:srgbClr val="FF0000"/>
                </a:solidFill>
              </a:rPr>
              <a:t>client/server protocol</a:t>
            </a:r>
            <a:r>
              <a:rPr lang="en-US" dirty="0" smtClean="0"/>
              <a:t>: one program </a:t>
            </a:r>
            <a:r>
              <a:rPr lang="en-US" dirty="0" smtClean="0">
                <a:solidFill>
                  <a:srgbClr val="FF0000"/>
                </a:solidFill>
              </a:rPr>
              <a:t>(the client)</a:t>
            </a:r>
            <a:r>
              <a:rPr lang="en-US" dirty="0" smtClean="0"/>
              <a:t> requests a resource from another </a:t>
            </a:r>
            <a:r>
              <a:rPr lang="en-US" dirty="0" smtClean="0">
                <a:solidFill>
                  <a:srgbClr val="FF0000"/>
                </a:solidFill>
              </a:rPr>
              <a:t>(the server)</a:t>
            </a:r>
            <a:endParaRPr lang="en-US" dirty="0" smtClean="0"/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The computer </a:t>
            </a:r>
            <a:r>
              <a:rPr lang="en-US" dirty="0" smtClean="0">
                <a:solidFill>
                  <a:srgbClr val="FF0000"/>
                </a:solidFill>
              </a:rPr>
              <a:t>hosting </a:t>
            </a:r>
            <a:r>
              <a:rPr lang="en-US" dirty="0" smtClean="0"/>
              <a:t>the server program is often referred to as a server too 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23350" y="3927200"/>
            <a:ext cx="8335620" cy="220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World Wide Web (WWW or, simply, the web) is a </a:t>
            </a:r>
            <a:r>
              <a:rPr lang="en-US" sz="2000" dirty="0" smtClean="0">
                <a:solidFill>
                  <a:srgbClr val="FF0000"/>
                </a:solidFill>
              </a:rPr>
              <a:t>distributed system of resources </a:t>
            </a:r>
            <a:r>
              <a:rPr lang="en-US" sz="2000" dirty="0" smtClean="0">
                <a:solidFill>
                  <a:schemeClr val="accent1"/>
                </a:solidFill>
              </a:rPr>
              <a:t>linked through </a:t>
            </a:r>
            <a:r>
              <a:rPr lang="en-US" sz="2000" dirty="0" smtClean="0">
                <a:solidFill>
                  <a:srgbClr val="FF0000"/>
                </a:solidFill>
              </a:rPr>
              <a:t>hyperlinks </a:t>
            </a:r>
            <a:r>
              <a:rPr lang="en-US" sz="2000" dirty="0" smtClean="0">
                <a:solidFill>
                  <a:schemeClr val="accent1"/>
                </a:solidFill>
              </a:rPr>
              <a:t>and hosted on servers across the Internet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Resources can be </a:t>
            </a:r>
            <a:r>
              <a:rPr lang="en-US" dirty="0" smtClean="0">
                <a:solidFill>
                  <a:srgbClr val="FF0000"/>
                </a:solidFill>
              </a:rPr>
              <a:t>web pages</a:t>
            </a:r>
            <a:r>
              <a:rPr lang="en-US" dirty="0" smtClean="0"/>
              <a:t>, documents, multimedia, etc.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Web pages</a:t>
            </a:r>
            <a:r>
              <a:rPr lang="en-US" dirty="0" smtClean="0"/>
              <a:t> are a critical resource as they contain </a:t>
            </a:r>
            <a:r>
              <a:rPr lang="en-US" dirty="0" smtClean="0">
                <a:solidFill>
                  <a:srgbClr val="FF0000"/>
                </a:solidFill>
              </a:rPr>
              <a:t>hyperlinks </a:t>
            </a:r>
            <a:r>
              <a:rPr lang="en-US" dirty="0" smtClean="0"/>
              <a:t>to other resources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Servers hosting WWW resources are called </a:t>
            </a:r>
            <a:r>
              <a:rPr lang="en-US" dirty="0" smtClean="0">
                <a:solidFill>
                  <a:srgbClr val="FF0000"/>
                </a:solidFill>
              </a:rPr>
              <a:t>web servers</a:t>
            </a:r>
            <a:endParaRPr lang="en-US" dirty="0" smtClean="0"/>
          </a:p>
          <a:p>
            <a:pPr marL="744538" lvl="1" indent="-28733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A program that requests a resource from a web server is called a </a:t>
            </a:r>
            <a:r>
              <a:rPr lang="en-US" dirty="0" smtClean="0">
                <a:solidFill>
                  <a:srgbClr val="FF0000"/>
                </a:solidFill>
              </a:rPr>
              <a:t>web client</a:t>
            </a:r>
          </a:p>
        </p:txBody>
      </p:sp>
    </p:spTree>
    <p:extLst>
      <p:ext uri="{BB962C8B-B14F-4D97-AF65-F5344CB8AC3E}">
        <p14:creationId xmlns:p14="http://schemas.microsoft.com/office/powerpoint/2010/main" val="117513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423350" y="4438173"/>
            <a:ext cx="833562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ts val="1200"/>
              </a:spcAft>
            </a:pPr>
            <a:r>
              <a:rPr lang="en-US" sz="2000" kern="0" dirty="0" smtClean="0">
                <a:solidFill>
                  <a:schemeClr val="accent1"/>
                </a:solidFill>
              </a:rPr>
              <a:t>The technology required to do the above includes: </a:t>
            </a:r>
          </a:p>
          <a:p>
            <a:pPr marL="744538" lvl="2" indent="-28733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Uniform Resource Locator (URL)</a:t>
            </a:r>
          </a:p>
          <a:p>
            <a:pPr marL="744538" lvl="2" indent="-28733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err="1" smtClean="0"/>
              <a:t>HyperText</a:t>
            </a:r>
            <a:r>
              <a:rPr lang="en-US" dirty="0" smtClean="0"/>
              <a:t> Transfer Protocol (HTTP)</a:t>
            </a:r>
          </a:p>
          <a:p>
            <a:pPr marL="744538" lvl="2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dirty="0" smtClean="0"/>
          </a:p>
          <a:p>
            <a:pPr marL="744538" lvl="2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err="1" smtClean="0"/>
              <a:t>HyperText</a:t>
            </a:r>
            <a:r>
              <a:rPr lang="en-US" dirty="0" smtClean="0"/>
              <a:t> Markup Language (HTML)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WWW plumbing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23350" y="1380147"/>
            <a:ext cx="833562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 you click a hyperlink in a browser:</a:t>
            </a:r>
          </a:p>
          <a:p>
            <a:pPr marL="744538" lvl="2" indent="-28733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The browser (the web client in this case) </a:t>
            </a:r>
            <a:r>
              <a:rPr lang="en-US" dirty="0" smtClean="0">
                <a:solidFill>
                  <a:srgbClr val="FF0000"/>
                </a:solidFill>
              </a:rPr>
              <a:t>parses </a:t>
            </a:r>
            <a:r>
              <a:rPr lang="en-US" dirty="0" smtClean="0"/>
              <a:t>the hyperlink to obtain</a:t>
            </a:r>
          </a:p>
          <a:p>
            <a:pPr marL="1203325" lvl="3" indent="-2889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name and location </a:t>
            </a:r>
            <a:r>
              <a:rPr lang="en-US" dirty="0" smtClean="0"/>
              <a:t>of the web server hosting the associated resource</a:t>
            </a:r>
          </a:p>
          <a:p>
            <a:pPr marL="1203325" lvl="3" indent="-2889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pathname </a:t>
            </a:r>
            <a:r>
              <a:rPr lang="en-US" dirty="0" smtClean="0"/>
              <a:t>of the resource on the server</a:t>
            </a:r>
          </a:p>
          <a:p>
            <a:pPr marL="744538" lvl="2" indent="-28733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The browser </a:t>
            </a:r>
            <a:r>
              <a:rPr lang="en-US" dirty="0" smtClean="0">
                <a:solidFill>
                  <a:srgbClr val="FF0000"/>
                </a:solidFill>
              </a:rPr>
              <a:t>connects </a:t>
            </a:r>
            <a:r>
              <a:rPr lang="en-US" dirty="0" smtClean="0"/>
              <a:t>to the web server and </a:t>
            </a:r>
            <a:r>
              <a:rPr lang="en-US" dirty="0" smtClean="0">
                <a:solidFill>
                  <a:srgbClr val="FF0000"/>
                </a:solidFill>
              </a:rPr>
              <a:t>sends </a:t>
            </a:r>
            <a:r>
              <a:rPr lang="en-US" dirty="0" smtClean="0"/>
              <a:t>it a </a:t>
            </a:r>
            <a:r>
              <a:rPr lang="en-US" dirty="0" smtClean="0">
                <a:solidFill>
                  <a:srgbClr val="FF0000"/>
                </a:solidFill>
              </a:rPr>
              <a:t>message </a:t>
            </a:r>
            <a:r>
              <a:rPr lang="en-US" dirty="0" smtClean="0"/>
              <a:t>requesting the resource</a:t>
            </a:r>
          </a:p>
          <a:p>
            <a:pPr marL="744538" lvl="2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The web server </a:t>
            </a:r>
            <a:r>
              <a:rPr lang="en-US" dirty="0" smtClean="0">
                <a:solidFill>
                  <a:srgbClr val="FF0000"/>
                </a:solidFill>
              </a:rPr>
              <a:t>replies </a:t>
            </a:r>
            <a:r>
              <a:rPr lang="en-US" dirty="0" smtClean="0"/>
              <a:t>back with a </a:t>
            </a:r>
            <a:r>
              <a:rPr lang="en-US" dirty="0" smtClean="0">
                <a:solidFill>
                  <a:srgbClr val="FF0000"/>
                </a:solidFill>
              </a:rPr>
              <a:t>message </a:t>
            </a:r>
            <a:r>
              <a:rPr lang="en-US" dirty="0" smtClean="0"/>
              <a:t>that includes the requested resource (if the server has it)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23350" y="4438173"/>
            <a:ext cx="833562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ts val="1200"/>
              </a:spcAft>
            </a:pPr>
            <a:r>
              <a:rPr lang="en-US" sz="2000" kern="0" dirty="0" smtClean="0">
                <a:solidFill>
                  <a:schemeClr val="accent1"/>
                </a:solidFill>
              </a:rPr>
              <a:t>The technology required to do the above includes: </a:t>
            </a:r>
          </a:p>
          <a:p>
            <a:pPr marL="744538" lvl="2" indent="-28733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naming and locator scheme </a:t>
            </a:r>
            <a:r>
              <a:rPr lang="en-US" dirty="0" smtClean="0"/>
              <a:t>that uniquely identifies, and locates, resources</a:t>
            </a:r>
          </a:p>
          <a:p>
            <a:pPr marL="744538" lvl="2" indent="-28733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communication protocol </a:t>
            </a:r>
            <a:r>
              <a:rPr lang="en-US" dirty="0" smtClean="0"/>
              <a:t>that specifies precisely the order in which messages are sent as well as the message format</a:t>
            </a:r>
          </a:p>
          <a:p>
            <a:pPr marL="744538" lvl="2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document formatting language </a:t>
            </a:r>
            <a:r>
              <a:rPr lang="en-US" dirty="0" smtClean="0"/>
              <a:t>for developing web pages that supports hyperlink definitions</a:t>
            </a:r>
          </a:p>
        </p:txBody>
      </p:sp>
    </p:spTree>
    <p:extLst>
      <p:ext uri="{BB962C8B-B14F-4D97-AF65-F5344CB8AC3E}">
        <p14:creationId xmlns:p14="http://schemas.microsoft.com/office/powerpoint/2010/main" val="10092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346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Naming scheme: URL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220298" y="2871720"/>
            <a:ext cx="6495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http://www.w3.org/Consortium/mission.html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1457640" y="3034488"/>
            <a:ext cx="231992" cy="7066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3015565" y="2607047"/>
            <a:ext cx="231992" cy="15615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5660834" y="1675735"/>
            <a:ext cx="231994" cy="34241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74315" y="3503822"/>
            <a:ext cx="988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scheme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802871" y="3503822"/>
            <a:ext cx="6408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host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127683" y="3503822"/>
            <a:ext cx="12530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pathname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1773214"/>
            <a:ext cx="75035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2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Uniform Resource Locator (URL) is a naming and locator scheme that uniquely identifies, and locates, resources on the web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4161563"/>
            <a:ext cx="534825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Other examples: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webmail.cdm.depaul.edu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ftp://ftp.server.net/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mailto:lperkovic@cs.depaul.edu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file:///Users/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lperkovic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9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346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Communication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protocol: HTTP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204830" y="1470025"/>
            <a:ext cx="8766771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2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sz="2000" dirty="0" err="1" smtClean="0">
                <a:solidFill>
                  <a:schemeClr val="accent1"/>
                </a:solidFill>
              </a:rPr>
              <a:t>HyperText</a:t>
            </a:r>
            <a:r>
              <a:rPr lang="en-US" sz="2000" dirty="0" smtClean="0">
                <a:solidFill>
                  <a:schemeClr val="accent1"/>
                </a:solidFill>
              </a:rPr>
              <a:t> Transfer Protocol (HTTP) specifies the format of the web client’s request message and the web server’s reply message</a:t>
            </a:r>
            <a:endParaRPr lang="en-US" sz="2000" kern="0" dirty="0" smtClean="0">
              <a:solidFill>
                <a:schemeClr val="accent1"/>
              </a:solidFill>
            </a:endParaRPr>
          </a:p>
          <a:p>
            <a:pPr marL="0" lvl="2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endParaRPr lang="en-US" sz="900" kern="0" dirty="0" smtClean="0">
              <a:solidFill>
                <a:schemeClr val="accent1"/>
              </a:solidFill>
            </a:endParaRPr>
          </a:p>
          <a:p>
            <a:pPr marL="0" lvl="2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kern="0" dirty="0" smtClean="0">
                <a:solidFill>
                  <a:schemeClr val="accent1"/>
                </a:solidFill>
              </a:rPr>
              <a:t>Suppose the web client wants   </a:t>
            </a: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http://www.w3.org/Consortium/mission.html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041930" y="4611231"/>
            <a:ext cx="4929671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Date: Sat, 21 Apr 2012 16:11:26 GMT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Server: Apache/2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Last-Modified: Mon, 02 Jan 2012 17:56:24 GMT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text/html; </a:t>
            </a:r>
            <a:r>
              <a:rPr lang="en-US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041930" y="2922075"/>
            <a:ext cx="492967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/Consortium/</a:t>
            </a:r>
            <a:r>
              <a:rPr lang="en-US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mission.html</a:t>
            </a:r>
            <a:r>
              <a:rPr lang="en-US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HTTP/1.1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Host: www.w3.org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User-Agent: Mozilla/5.0 ...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Accept: text/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html,application/xhtml+xml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Accept-Language: en-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us,en;q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=0.5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04830" y="2922075"/>
            <a:ext cx="363233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After the client makes a network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connection to internet host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www.w3.org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it send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request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message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3757427" y="3260629"/>
            <a:ext cx="232141" cy="104644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2167696" y="3589194"/>
            <a:ext cx="15440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request headers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595474" y="2922075"/>
            <a:ext cx="11754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request line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3770896" y="2975791"/>
            <a:ext cx="218673" cy="28483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204830" y="4611231"/>
            <a:ext cx="363233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After processing the request,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server sends back a reply that includes 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requested resource (file 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mission.html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3757426" y="4966249"/>
            <a:ext cx="232143" cy="96842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2435130" y="5257003"/>
            <a:ext cx="1322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reply headers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800915" y="4611231"/>
            <a:ext cx="956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reply line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3770896" y="4664947"/>
            <a:ext cx="218673" cy="30130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3757425" y="6199169"/>
            <a:ext cx="232143" cy="65883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 bwMode="auto">
          <a:xfrm>
            <a:off x="1959383" y="6353644"/>
            <a:ext cx="18115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requested resource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598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1" grpId="1"/>
      <p:bldP spid="11" grpId="2"/>
      <p:bldP spid="12" grpId="0" animBg="1"/>
      <p:bldP spid="12" grpId="1" animBg="1"/>
      <p:bldP spid="13" grpId="0"/>
      <p:bldP spid="13" grpId="1"/>
      <p:bldP spid="14" grpId="0"/>
      <p:bldP spid="14" grpId="1"/>
      <p:bldP spid="15" grpId="0" animBg="1"/>
      <p:bldP spid="15" grpId="1" animBg="1"/>
      <p:bldP spid="16" grpId="0"/>
      <p:bldP spid="16" grpId="1"/>
      <p:bldP spid="16" grpId="2"/>
      <p:bldP spid="17" grpId="0" animBg="1"/>
      <p:bldP spid="17" grpId="1" animBg="1"/>
      <p:bldP spid="18" grpId="0"/>
      <p:bldP spid="18" grpId="1"/>
      <p:bldP spid="19" grpId="0"/>
      <p:bldP spid="19" grpId="1"/>
      <p:bldP spid="20" grpId="0" animBg="1"/>
      <p:bldP spid="20" grpId="1" animBg="1"/>
      <p:bldP spid="21" grpId="0" animBg="1"/>
      <p:bldP spid="21" grpId="1" animBg="1"/>
      <p:bldP spid="22" grpId="0"/>
      <p:bldP spid="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0" y="2456796"/>
            <a:ext cx="8928124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&lt;title&gt;W3C Mission Summary&lt;/title&gt;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&lt;h1&gt;W3C Mission&lt;/h1&gt;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W3C mission is to lead the World Wide Web to its full potential&lt;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developing protocols and guidelines that ensure the long-term growth of the Web.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&lt;h2&gt;Principles&lt;/h2&gt;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&gt;Web for All&lt;/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&gt;Web on Everything&lt;/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complete &lt;a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="http://www.w3.org/Consortium/mission.html"&gt;W3C Mission document&lt;/a&gt;.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346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err="1" smtClean="0">
                <a:latin typeface="Calibri" pitchFamily="34" charset="0"/>
              </a:rPr>
              <a:t>HyperText</a:t>
            </a:r>
            <a:r>
              <a:rPr lang="en-US" sz="3600" b="1" kern="0" dirty="0" smtClean="0">
                <a:latin typeface="Calibri" pitchFamily="34" charset="0"/>
              </a:rPr>
              <a:t> Markup Language: HTML</a:t>
            </a:r>
          </a:p>
        </p:txBody>
      </p:sp>
      <p:pic>
        <p:nvPicPr>
          <p:cNvPr id="11" name="Picture 10" descr="Screen shot 2012-04-21 at 3.01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054" y="2870716"/>
            <a:ext cx="5396946" cy="3464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314075" y="1549463"/>
            <a:ext cx="85892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An HTML file is a text file written in HTML and is referred to as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source file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14075" y="1549463"/>
            <a:ext cx="85892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An HTML file is a text file written in HTML and is referred to as 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source file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browser interprets the HTML source file and displays the web page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881543" y="6550223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w3c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90260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 bwMode="auto">
          <a:xfrm>
            <a:off x="709358" y="2228951"/>
            <a:ext cx="795754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the source file, an HTML element is described using: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A pair of tags, the start tag and the end tag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Optional attributes within the start tag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Other elements or data between the start and end tag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346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HyperText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Markup Language: HTML</a:t>
            </a:r>
            <a:endParaRPr lang="en-US" sz="3600" b="1" kern="0" dirty="0" smtClea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551843"/>
            <a:ext cx="730564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HTML source file is composed of HTML elements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Each element defines a component of the associated web page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0" name="Picture 9" descr="Screen shot 2012-04-21 at 3.01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695" y="3799225"/>
            <a:ext cx="5396946" cy="3464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2238763" y="4495817"/>
            <a:ext cx="1110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heading h1</a:t>
            </a: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3349063" y="4665094"/>
            <a:ext cx="979700" cy="1692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2238763" y="4986771"/>
            <a:ext cx="10425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paragraph</a:t>
            </a: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3281336" y="5156048"/>
            <a:ext cx="1047427" cy="1692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7066700" y="4648217"/>
            <a:ext cx="6759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data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6622872" y="4986770"/>
            <a:ext cx="443829" cy="1692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2238763" y="5477725"/>
            <a:ext cx="1110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heading h2</a:t>
            </a: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3349063" y="5647002"/>
            <a:ext cx="979700" cy="1692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 bwMode="auto">
          <a:xfrm>
            <a:off x="2799359" y="5816279"/>
            <a:ext cx="7021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list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ul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3501463" y="5985556"/>
            <a:ext cx="979700" cy="1692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5339263" y="4986771"/>
            <a:ext cx="1727438" cy="1168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5243675" y="4986771"/>
            <a:ext cx="1823030" cy="15401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6866589" y="5985557"/>
            <a:ext cx="10535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anchor a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10800000" flipV="1">
            <a:off x="6472662" y="6307234"/>
            <a:ext cx="393930" cy="2469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7817234" y="4581339"/>
            <a:ext cx="13267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line break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br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 rot="5400000">
            <a:off x="8120580" y="4910624"/>
            <a:ext cx="350768" cy="3693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 bwMode="auto">
          <a:xfrm>
            <a:off x="1119381" y="5523891"/>
            <a:ext cx="223876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&lt;h2&gt;Principles&lt;/h2&gt;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709358" y="2229565"/>
            <a:ext cx="795754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the source file, an HTML element is described using: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 bwMode="auto">
          <a:xfrm>
            <a:off x="1119381" y="5523891"/>
            <a:ext cx="223876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&lt;h2&gt;          &lt;/h2&gt;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709358" y="2229565"/>
            <a:ext cx="79575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the source file, an HTML element is described using: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A pair of tags, the start tag and the end tag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dirty="0" smtClean="0"/>
          </a:p>
        </p:txBody>
      </p:sp>
      <p:sp>
        <p:nvSpPr>
          <p:cNvPr id="59" name="TextBox 58"/>
          <p:cNvSpPr txBox="1"/>
          <p:nvPr/>
        </p:nvSpPr>
        <p:spPr bwMode="auto">
          <a:xfrm>
            <a:off x="709358" y="2228951"/>
            <a:ext cx="79575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the source file, an HTML element is described using: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A pair of tags, the start tag and the end tag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Optional attributes within the start tag</a:t>
            </a:r>
          </a:p>
        </p:txBody>
      </p:sp>
    </p:spTree>
    <p:extLst>
      <p:ext uri="{BB962C8B-B14F-4D97-AF65-F5344CB8AC3E}">
        <p14:creationId xmlns:p14="http://schemas.microsoft.com/office/powerpoint/2010/main" val="65229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1" grpId="0"/>
      <p:bldP spid="15" grpId="0"/>
      <p:bldP spid="17" grpId="0"/>
      <p:bldP spid="21" grpId="0"/>
      <p:bldP spid="23" grpId="0"/>
      <p:bldP spid="39" grpId="0"/>
      <p:bldP spid="49" grpId="0"/>
      <p:bldP spid="53" grpId="0" animBg="1"/>
      <p:bldP spid="56" grpId="0"/>
      <p:bldP spid="56" grpId="1"/>
      <p:bldP spid="57" grpId="0" animBg="1"/>
      <p:bldP spid="57" grpId="1" animBg="1"/>
      <p:bldP spid="58" grpId="0"/>
      <p:bldP spid="58" grpId="1"/>
      <p:bldP spid="59" grpId="0"/>
      <p:bldP spid="5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0" y="2456800"/>
            <a:ext cx="8928124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346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HyperText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Markup Language: HTML</a:t>
            </a:r>
            <a:endParaRPr lang="en-US" sz="3600" b="1" kern="0" dirty="0" smtClea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2456796"/>
            <a:ext cx="8928124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0" y="2456796"/>
            <a:ext cx="8928124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&lt;title&gt;W3C Mission Summary&lt;/title&gt;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0" y="2456800"/>
            <a:ext cx="8928124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&lt;title&gt;W3C Mission Summary&lt;/title&gt;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&lt;h1&gt;W3C Mission&lt;/h1&gt;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2456795"/>
            <a:ext cx="8928124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&lt;title&gt;W3C Mission Summary&lt;/title&gt;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&lt;h1&gt;W3C Mission&lt;/h1&gt;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W3C mission is to lead the World Wide Web to its full potential&lt;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developing protocols and guidelines that ensure the long-term growth of the Web.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0" y="2456800"/>
            <a:ext cx="8928124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&lt;title&gt;W3C Mission Summary&lt;/title&gt;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&lt;h1&gt;W3C Mission&lt;/h1&gt;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W3C mission is to lead the World Wide Web to its full potential&lt;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developing protocols and guidelines that ensure the long-term growth of the Web.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&lt;h2&gt;Principles&lt;/h2&gt;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0" y="2456800"/>
            <a:ext cx="8928124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&lt;title&gt;W3C Mission Summary&lt;/title&gt;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&lt;h1&gt;W3C Mission&lt;/h1&gt;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W3C mission is to lead the World Wide Web to its full potential&lt;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developing protocols and guidelines that ensure the long-term growth of the Web.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&lt;h2&gt;Principles&lt;/h2&gt;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0" y="2456800"/>
            <a:ext cx="8928124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&lt;title&gt;W3C Mission Summary&lt;/title&gt;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&lt;h1&gt;W3C Mission&lt;/h1&gt;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W3C mission is to lead the World Wide Web to its full potential&lt;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developing protocols and guidelines that ensure the long-term growth of the Web.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&lt;h2&gt;Principles&lt;/h2&gt;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&gt;Web for All&lt;/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&gt;Web on Everything&lt;/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0" y="2456800"/>
            <a:ext cx="8928124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&lt;title&gt;W3C Mission Summary&lt;/title&gt;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&lt;h1&gt;W3C Mission&lt;/h1&gt;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W3C mission is to lead the World Wide Web to its full potential&lt;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developing protocols and guidelines that ensure the long-term growth of the Web.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&lt;h2&gt;Principles&lt;/h2&gt;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&gt;Web for All&lt;/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&gt;Web on Everything&lt;/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complete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0" y="2456805"/>
            <a:ext cx="8928124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&lt;title&gt;W3C Mission Summary&lt;/title&gt;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&lt;h1&gt;W3C Mission&lt;/h1&gt;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W3C mission is to lead the World Wide Web to its full potential&lt;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developing protocols and guidelines that ensure the long-term growth of the Web.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&lt;h2&gt;Principles&lt;/h2&gt;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&gt;Web for All&lt;/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&gt;Web on Everything&lt;/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complete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="http://www.w3.org/Consortium/mission.html"&gt;W3C Mission document&lt;/a&gt;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38" name="Picture 37" descr="Screen shot 2012-04-21 at 3.01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88" y="1030819"/>
            <a:ext cx="5396946" cy="3464998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1365540" y="2065965"/>
            <a:ext cx="2807716" cy="14897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77939" y="2556919"/>
            <a:ext cx="3695317" cy="14029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6460564" y="5252486"/>
            <a:ext cx="10089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text data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0800000">
            <a:off x="1474785" y="3768658"/>
            <a:ext cx="4956911" cy="16522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037811" y="3047873"/>
            <a:ext cx="3135445" cy="17994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09358" y="3386427"/>
            <a:ext cx="3616298" cy="18705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1"/>
          </p:cNvCxnSpPr>
          <p:nvPr/>
        </p:nvCxnSpPr>
        <p:spPr>
          <a:xfrm rot="10800000">
            <a:off x="2539914" y="4465039"/>
            <a:ext cx="3920651" cy="9567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1"/>
          </p:cNvCxnSpPr>
          <p:nvPr/>
        </p:nvCxnSpPr>
        <p:spPr>
          <a:xfrm rot="10800000" flipV="1">
            <a:off x="1816178" y="5421763"/>
            <a:ext cx="4644387" cy="5452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 flipH="1" flipV="1">
            <a:off x="4025758" y="4107318"/>
            <a:ext cx="2007220" cy="1712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6901965" y="3069839"/>
            <a:ext cx="1566759" cy="540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706926" y="1470025"/>
            <a:ext cx="3181709" cy="15203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 flipV="1">
            <a:off x="1597683" y="5420857"/>
            <a:ext cx="4793047" cy="13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 bwMode="auto">
          <a:xfrm>
            <a:off x="983189" y="2939198"/>
            <a:ext cx="18902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document metadata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1040002" y="4975926"/>
            <a:ext cx="17342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document content</a:t>
            </a:r>
          </a:p>
        </p:txBody>
      </p:sp>
    </p:spTree>
    <p:extLst>
      <p:ext uri="{BB962C8B-B14F-4D97-AF65-F5344CB8AC3E}">
        <p14:creationId xmlns:p14="http://schemas.microsoft.com/office/powerpoint/2010/main" val="118987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12" grpId="0" animBg="1"/>
      <p:bldP spid="12" grpId="1" animBg="1"/>
      <p:bldP spid="21" grpId="0" animBg="1"/>
      <p:bldP spid="43" grpId="0"/>
      <p:bldP spid="43" grpId="1"/>
      <p:bldP spid="80" grpId="0"/>
      <p:bldP spid="80" grpId="1"/>
      <p:bldP spid="81" grpId="0"/>
      <p:bldP spid="8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74958" y="2005536"/>
            <a:ext cx="84805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="http://www.w3.org/Consortium/mission.html"&gt;W3C Mission document&lt;/a&gt;.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1470025"/>
            <a:ext cx="49986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HTML anchor element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defines a hyperlink</a:t>
            </a:r>
          </a:p>
        </p:txBody>
      </p:sp>
      <p:sp>
        <p:nvSpPr>
          <p:cNvPr id="18" name="Left Brace 17"/>
          <p:cNvSpPr/>
          <p:nvPr/>
        </p:nvSpPr>
        <p:spPr>
          <a:xfrm rot="5400000" flipH="1">
            <a:off x="807321" y="2215350"/>
            <a:ext cx="227390" cy="4233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5400000" flipH="1">
            <a:off x="3430615" y="167771"/>
            <a:ext cx="227390" cy="451847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366933" y="2540703"/>
            <a:ext cx="11215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attribute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908601" y="2540703"/>
            <a:ext cx="15020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attribute value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2936365"/>
            <a:ext cx="7372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anchor start tag must have attribute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href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whose value is a URL  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709358" y="0"/>
            <a:ext cx="84346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Hyperlinks </a:t>
            </a:r>
            <a:endParaRPr lang="en-US" sz="3600" b="1" kern="0" dirty="0" smtClea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86933" y="4222191"/>
            <a:ext cx="647965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="/Consortium/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facts.html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="http://twitter.com/W3C"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3691116"/>
            <a:ext cx="38700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URL can be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relative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or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absolute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278438" y="5391742"/>
            <a:ext cx="46019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http://www.w3.org/Consortium/mission.html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386933" y="4222191"/>
            <a:ext cx="647965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facts.html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="http://twitter.com/W3C"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2" name="Left Brace 21"/>
          <p:cNvSpPr/>
          <p:nvPr/>
        </p:nvSpPr>
        <p:spPr>
          <a:xfrm rot="5400000" flipH="1">
            <a:off x="6900658" y="1378576"/>
            <a:ext cx="227390" cy="20968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6256943" y="2540702"/>
            <a:ext cx="14683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hyperlink text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86933" y="5883772"/>
            <a:ext cx="82708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relative URL that corresponds to absolute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URL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http://www.w3.org/Consortium/facts.html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1208884" y="5029055"/>
            <a:ext cx="1134272" cy="5751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3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7" grpId="0"/>
      <p:bldP spid="29" grpId="0"/>
      <p:bldP spid="30" grpId="0"/>
      <p:bldP spid="16" grpId="0" animBg="1"/>
      <p:bldP spid="16" grpId="1" animBg="1"/>
      <p:bldP spid="19" grpId="0"/>
      <p:bldP spid="20" grpId="0"/>
      <p:bldP spid="21" grpId="0" animBg="1"/>
      <p:bldP spid="22" grpId="0" animBg="1"/>
      <p:bldP spid="23" grpId="0"/>
      <p:bldP spid="24" grpId="0"/>
      <p:bldP spid="24" grpId="1"/>
      <p:bldP spid="24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Microsoft Office PowerPoint</Application>
  <PresentationFormat>On-screen Show (4:3)</PresentationFormat>
  <Paragraphs>337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1</cp:revision>
  <dcterms:created xsi:type="dcterms:W3CDTF">2016-01-24T19:16:38Z</dcterms:created>
  <dcterms:modified xsi:type="dcterms:W3CDTF">2016-01-24T19:17:10Z</dcterms:modified>
</cp:coreProperties>
</file>