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9F9FB0-3421-435B-AFD1-0023DDDAA6B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179664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9FB0-3421-435B-AFD1-0023DDDAA6B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395974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9FB0-3421-435B-AFD1-0023DDDAA6B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20722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F9FB0-3421-435B-AFD1-0023DDDAA6B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10357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F9FB0-3421-435B-AFD1-0023DDDAA6B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344709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9F9FB0-3421-435B-AFD1-0023DDDAA6B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137417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9F9FB0-3421-435B-AFD1-0023DDDAA6B6}"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401273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9F9FB0-3421-435B-AFD1-0023DDDAA6B6}"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269549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F9FB0-3421-435B-AFD1-0023DDDAA6B6}"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34800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9FB0-3421-435B-AFD1-0023DDDAA6B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32621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F9FB0-3421-435B-AFD1-0023DDDAA6B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F0C92-FFE3-4D9D-B465-FA050AA19933}" type="slidenum">
              <a:rPr lang="en-US" smtClean="0"/>
              <a:t>‹#›</a:t>
            </a:fld>
            <a:endParaRPr lang="en-US"/>
          </a:p>
        </p:txBody>
      </p:sp>
    </p:spTree>
    <p:extLst>
      <p:ext uri="{BB962C8B-B14F-4D97-AF65-F5344CB8AC3E}">
        <p14:creationId xmlns:p14="http://schemas.microsoft.com/office/powerpoint/2010/main" val="420420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F9FB0-3421-435B-AFD1-0023DDDAA6B6}" type="datetimeFigureOut">
              <a:rPr lang="en-US" smtClean="0"/>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F0C92-FFE3-4D9D-B465-FA050AA19933}" type="slidenum">
              <a:rPr lang="en-US" smtClean="0"/>
              <a:t>‹#›</a:t>
            </a:fld>
            <a:endParaRPr lang="en-US"/>
          </a:p>
        </p:txBody>
      </p:sp>
    </p:spTree>
    <p:extLst>
      <p:ext uri="{BB962C8B-B14F-4D97-AF65-F5344CB8AC3E}">
        <p14:creationId xmlns:p14="http://schemas.microsoft.com/office/powerpoint/2010/main" val="3395334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 as web client</a:t>
            </a:r>
            <a:endParaRPr lang="en-US" sz="2000" kern="0" dirty="0" smtClean="0">
              <a:latin typeface="Courier New" panose="02070309020205020404" pitchFamily="49" charset="0"/>
              <a:cs typeface="Courier New" panose="02070309020205020404" pitchFamily="49" charset="0"/>
            </a:endParaRPr>
          </a:p>
        </p:txBody>
      </p:sp>
      <p:sp>
        <p:nvSpPr>
          <p:cNvPr id="17" name="TextBox 16"/>
          <p:cNvSpPr txBox="1"/>
          <p:nvPr/>
        </p:nvSpPr>
        <p:spPr bwMode="auto">
          <a:xfrm>
            <a:off x="709358" y="1470025"/>
            <a:ext cx="77724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The Python</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Standard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Library includes several modules that allow Python to </a:t>
            </a:r>
            <a:r>
              <a:rPr lang="en-US" sz="2000" kern="0" baseline="0" dirty="0" smtClean="0">
                <a:solidFill>
                  <a:schemeClr val="accent1"/>
                </a:solidFill>
                <a:latin typeface="Calibri" pitchFamily="34" charset="0"/>
                <a:ea typeface="+mj-ea"/>
                <a:cs typeface="+mj-cs"/>
              </a:rPr>
              <a:t>access and process</a:t>
            </a:r>
            <a:r>
              <a:rPr lang="en-US" sz="2000" kern="0" dirty="0" smtClean="0">
                <a:solidFill>
                  <a:schemeClr val="accent1"/>
                </a:solidFill>
                <a:latin typeface="Calibri" pitchFamily="34" charset="0"/>
                <a:ea typeface="+mj-ea"/>
                <a:cs typeface="+mj-cs"/>
              </a:rPr>
              <a:t> web resources</a:t>
            </a:r>
          </a:p>
        </p:txBody>
      </p:sp>
      <p:sp>
        <p:nvSpPr>
          <p:cNvPr id="6" name="TextBox 5"/>
          <p:cNvSpPr txBox="1"/>
          <p:nvPr/>
        </p:nvSpPr>
        <p:spPr bwMode="auto">
          <a:xfrm>
            <a:off x="709359" y="2362238"/>
            <a:ext cx="777239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Module </a:t>
            </a:r>
            <a:r>
              <a:rPr kumimoji="0" lang="en-US"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urllib.request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includes function </a:t>
            </a:r>
            <a:r>
              <a:rPr kumimoji="0" lang="en-US"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urlopen</a:t>
            </a:r>
            <a:r>
              <a:rPr kumimoji="0" lang="en-US"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that takes</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a URL and makes a HTTP transaction to retrieve the associated resource</a:t>
            </a: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 </a:t>
            </a:r>
          </a:p>
        </p:txBody>
      </p:sp>
    </p:spTree>
    <p:extLst>
      <p:ext uri="{BB962C8B-B14F-4D97-AF65-F5344CB8AC3E}">
        <p14:creationId xmlns:p14="http://schemas.microsoft.com/office/powerpoint/2010/main" val="376559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bwMode="auto">
          <a:xfrm>
            <a:off x="3243691" y="4180344"/>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collector.feed(content</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30" name="TextBox 29"/>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/Consortium/sup</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a:t>
            </a:r>
            <a:r>
              <a:rPr lang="en-US" sz="1400" dirty="0" err="1" smtClean="0">
                <a:latin typeface="Courier New" panose="02070309020205020404" pitchFamily="49" charset="0"/>
                <a:cs typeface="Courier New" panose="02070309020205020404" pitchFamily="49" charset="0"/>
              </a:rPr>
              <a:t>siteindex</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mailto:site-comments@w3.org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12" name="TextBox 11"/>
          <p:cNvSpPr txBox="1"/>
          <p:nvPr/>
        </p:nvSpPr>
        <p:spPr bwMode="auto">
          <a:xfrm>
            <a:off x="405109" y="1470025"/>
            <a:ext cx="2597695"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N</a:t>
            </a:r>
            <a:r>
              <a:rPr kumimoji="0" lang="en-US" sz="2000" b="0" i="0" u="none" strike="noStrike" kern="0" cap="none" spc="0" normalizeH="0" noProof="0" dirty="0" err="1" smtClean="0">
                <a:ln>
                  <a:noFill/>
                </a:ln>
                <a:solidFill>
                  <a:schemeClr val="accent1"/>
                </a:solidFill>
                <a:effectLst/>
                <a:uLnTx/>
                <a:uFillTx/>
                <a:latin typeface="Calibri" pitchFamily="34" charset="0"/>
                <a:ea typeface="+mj-ea"/>
                <a:cs typeface="+mj-cs"/>
              </a:rPr>
              <a:t>eed</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to transform </a:t>
            </a:r>
            <a:r>
              <a:rPr lang="en-US" sz="2000" kern="0" dirty="0" smtClean="0">
                <a:solidFill>
                  <a:schemeClr val="accent1"/>
                </a:solidFill>
                <a:latin typeface="Calibri" pitchFamily="34" charset="0"/>
                <a:ea typeface="+mj-ea"/>
                <a:cs typeface="+mj-cs"/>
              </a:rPr>
              <a:t>a</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relative URL in web page …</a:t>
            </a:r>
          </a:p>
        </p:txBody>
      </p:sp>
      <p:sp>
        <p:nvSpPr>
          <p:cNvPr id="13" name="TextBox 12"/>
          <p:cNvSpPr txBox="1"/>
          <p:nvPr/>
        </p:nvSpPr>
        <p:spPr bwMode="auto">
          <a:xfrm>
            <a:off x="405109" y="3450132"/>
            <a:ext cx="2838582"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The Python Standard Library module </a:t>
            </a:r>
            <a:r>
              <a:rPr lang="en-US" dirty="0" err="1" smtClean="0">
                <a:latin typeface="Courier New" panose="02070309020205020404" pitchFamily="49" charset="0"/>
                <a:cs typeface="Courier New" panose="02070309020205020404" pitchFamily="49" charset="0"/>
              </a:rPr>
              <a:t>urllib.parse</a:t>
            </a:r>
            <a:r>
              <a:rPr lang="en-US" sz="2000" dirty="0" smtClean="0">
                <a:solidFill>
                  <a:schemeClr val="accent1"/>
                </a:solidFill>
              </a:rPr>
              <a:t> defines method </a:t>
            </a:r>
            <a:r>
              <a:rPr lang="en-US" dirty="0" err="1" smtClean="0">
                <a:solidFill>
                  <a:srgbClr val="000000"/>
                </a:solidFill>
                <a:latin typeface="Courier New" panose="02070309020205020404" pitchFamily="49" charset="0"/>
                <a:cs typeface="Courier New" panose="02070309020205020404" pitchFamily="49" charset="0"/>
              </a:rPr>
              <a:t>urljoin</a:t>
            </a:r>
            <a:r>
              <a:rPr lang="en-US" dirty="0" smtClean="0">
                <a:solidFill>
                  <a:srgbClr val="000000"/>
                </a:solidFill>
                <a:latin typeface="Courier New" panose="02070309020205020404" pitchFamily="49" charset="0"/>
                <a:cs typeface="Courier New" panose="02070309020205020404" pitchFamily="49" charset="0"/>
              </a:rPr>
              <a:t>()</a:t>
            </a:r>
            <a:r>
              <a:rPr lang="en-US" sz="2000" dirty="0" smtClean="0">
                <a:solidFill>
                  <a:schemeClr val="accent1"/>
                </a:solidFill>
              </a:rPr>
              <a:t> for this purpose</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cxnSp>
        <p:nvCxnSpPr>
          <p:cNvPr id="17" name="Straight Arrow Connector 16"/>
          <p:cNvCxnSpPr/>
          <p:nvPr/>
        </p:nvCxnSpPr>
        <p:spPr>
          <a:xfrm>
            <a:off x="1785808" y="2169688"/>
            <a:ext cx="1627070" cy="9657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6200000" flipH="1">
            <a:off x="1461558" y="3830104"/>
            <a:ext cx="2645961" cy="12566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405109" y="2735354"/>
            <a:ext cx="239039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rPr>
              <a:t>… to an absolute URL</a:t>
            </a:r>
          </a:p>
        </p:txBody>
      </p:sp>
      <p:sp>
        <p:nvSpPr>
          <p:cNvPr id="25" name="TextBox 24"/>
          <p:cNvSpPr txBox="1"/>
          <p:nvPr/>
        </p:nvSpPr>
        <p:spPr bwMode="auto">
          <a:xfrm>
            <a:off x="3230991" y="3595568"/>
            <a:ext cx="5913009"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from </a:t>
            </a:r>
            <a:r>
              <a:rPr lang="en-US" sz="1400" dirty="0" err="1" smtClean="0">
                <a:latin typeface="Courier New" panose="02070309020205020404" pitchFamily="49" charset="0"/>
                <a:cs typeface="Courier New" panose="02070309020205020404" pitchFamily="49" charset="0"/>
              </a:rPr>
              <a:t>urllib.parse</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urljoin</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relative = '/Consortium/</a:t>
            </a:r>
            <a:r>
              <a:rPr lang="en-US" sz="1400" dirty="0" err="1" smtClean="0">
                <a:latin typeface="Courier New" panose="02070309020205020404" pitchFamily="49" charset="0"/>
                <a:cs typeface="Courier New" panose="02070309020205020404" pitchFamily="49" charset="0"/>
              </a:rPr>
              <a:t>siteindex</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urljoin(url</a:t>
            </a:r>
            <a:r>
              <a:rPr lang="en-US" sz="1400" dirty="0" smtClean="0">
                <a:latin typeface="Courier New" panose="02070309020205020404" pitchFamily="49" charset="0"/>
                <a:cs typeface="Courier New" panose="02070309020205020404" pitchFamily="49" charset="0"/>
              </a:rPr>
              <a:t>, relative)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'http://www.w3.org/Consortium/siteindex'</a:t>
            </a:r>
          </a:p>
        </p:txBody>
      </p:sp>
    </p:spTree>
    <p:extLst>
      <p:ext uri="{BB962C8B-B14F-4D97-AF65-F5344CB8AC3E}">
        <p14:creationId xmlns:p14="http://schemas.microsoft.com/office/powerpoint/2010/main" val="8905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0" grpId="0" animBg="1"/>
      <p:bldP spid="12" grpId="0"/>
      <p:bldP spid="13" grpId="0"/>
      <p:bldP spid="23" grpId="0"/>
      <p:bldP spid="23" grpId="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11" name="TextBox 10"/>
          <p:cNvSpPr txBox="1"/>
          <p:nvPr/>
        </p:nvSpPr>
        <p:spPr bwMode="auto">
          <a:xfrm>
            <a:off x="0" y="1691485"/>
            <a:ext cx="7487167" cy="526297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urllib.parse</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urljoin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Collector(HTMLParser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'collects hyperlink URLs into a list'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__</a:t>
            </a:r>
            <a:r>
              <a:rPr lang="en-US" sz="1400" dirty="0" err="1" smtClean="0">
                <a:latin typeface="Courier New" panose="02070309020205020404" pitchFamily="49" charset="0"/>
                <a:cs typeface="Courier New" panose="02070309020205020404" pitchFamily="49" charset="0"/>
              </a:rPr>
              <a:t>init__(self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'initializes parser, the </a:t>
            </a:r>
            <a:r>
              <a:rPr lang="en-US" sz="1400" dirty="0" err="1" smtClean="0">
                <a:solidFill>
                  <a:srgbClr val="7F7F7F"/>
                </a:solidFill>
                <a:latin typeface="Courier New" panose="02070309020205020404" pitchFamily="49" charset="0"/>
                <a:cs typeface="Courier New" panose="02070309020205020404" pitchFamily="49" charset="0"/>
              </a:rPr>
              <a:t>url</a:t>
            </a:r>
            <a:r>
              <a:rPr lang="en-US" sz="1400" dirty="0" smtClean="0">
                <a:solidFill>
                  <a:srgbClr val="7F7F7F"/>
                </a:solidFill>
                <a:latin typeface="Courier New" panose="02070309020205020404" pitchFamily="49" charset="0"/>
                <a:cs typeface="Courier New" panose="02070309020205020404" pitchFamily="49" charset="0"/>
              </a:rPr>
              <a:t>, and a list'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HTMLParser.__init__(self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self.url</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url</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self.links</a:t>
            </a:r>
            <a:r>
              <a:rPr lang="en-US" sz="1400" dirty="0" smtClean="0">
                <a:latin typeface="Courier New" panose="02070309020205020404" pitchFamily="49" charset="0"/>
                <a:cs typeface="Courier New" panose="02070309020205020404" pitchFamily="49" charset="0"/>
              </a:rPr>
              <a:t> = []</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'collects hyperlink URLs in their absolute format'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construct absolute URL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absolute = </a:t>
            </a:r>
            <a:r>
              <a:rPr lang="en-US" sz="1400" dirty="0" err="1" smtClean="0">
                <a:latin typeface="Courier New" panose="02070309020205020404" pitchFamily="49" charset="0"/>
                <a:cs typeface="Courier New" panose="02070309020205020404" pitchFamily="49" charset="0"/>
              </a:rPr>
              <a:t>urljoin(self.url</a:t>
            </a:r>
            <a:r>
              <a:rPr lang="en-US" sz="1400" dirty="0" smtClean="0">
                <a:latin typeface="Courier New" panose="02070309020205020404" pitchFamily="49" charset="0"/>
                <a:cs typeface="Courier New" panose="02070309020205020404" pitchFamily="49" charset="0"/>
              </a:rPr>
              <a:t>, attr[1])</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absolute[:4] == 'http': </a:t>
            </a:r>
            <a:r>
              <a:rPr lang="en-US" sz="1400" dirty="0" smtClean="0">
                <a:solidFill>
                  <a:srgbClr val="7F7F7F"/>
                </a:solidFill>
                <a:latin typeface="Courier New" panose="02070309020205020404" pitchFamily="49" charset="0"/>
                <a:cs typeface="Courier New" panose="02070309020205020404" pitchFamily="49" charset="0"/>
              </a:rPr>
              <a:t># collect HTTP URLs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self.links.append(absolute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getLinks(self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'returns hyperlinks URLs in their absolute format'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self.links</a:t>
            </a:r>
            <a:endParaRPr lang="en-US" sz="14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3243691" y="147002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url</a:t>
            </a:r>
            <a:r>
              <a:rPr lang="en-US" sz="1400" dirty="0" smtClean="0">
                <a:solidFill>
                  <a:schemeClr val="tx1"/>
                </a:solidFill>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resource = </a:t>
            </a:r>
            <a:r>
              <a:rPr lang="en-US" sz="1400" dirty="0" err="1" smtClean="0">
                <a:solidFill>
                  <a:schemeClr val="tx1"/>
                </a:solidFill>
                <a:latin typeface="Courier New" panose="02070309020205020404" pitchFamily="49" charset="0"/>
                <a:cs typeface="Courier New" panose="02070309020205020404" pitchFamily="49" charset="0"/>
              </a:rPr>
              <a:t>urlopen(url</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resource.read().decode</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collector.feed(content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collector.getLinks</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0245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Python programs as web clients</a:t>
            </a:r>
            <a:endParaRPr lang="en-US" sz="2000" kern="0" dirty="0" smtClean="0">
              <a:latin typeface="Courier New" panose="02070309020205020404" pitchFamily="49" charset="0"/>
              <a:cs typeface="Courier New" panose="02070309020205020404" pitchFamily="49" charset="0"/>
            </a:endParaRPr>
          </a:p>
        </p:txBody>
      </p:sp>
      <p:sp>
        <p:nvSpPr>
          <p:cNvPr id="7" name="TextBox 6"/>
          <p:cNvSpPr txBox="1"/>
          <p:nvPr/>
        </p:nvSpPr>
        <p:spPr bwMode="auto">
          <a:xfrm>
            <a:off x="232142" y="1470025"/>
            <a:ext cx="7305641" cy="5047535"/>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response = urlopen('http://www.w3c.org/Consortium/facts.html')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type(response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a:t>
            </a:r>
            <a:r>
              <a:rPr lang="en-US" sz="1400" dirty="0" err="1" smtClean="0">
                <a:latin typeface="Courier New" panose="02070309020205020404" pitchFamily="49" charset="0"/>
                <a:cs typeface="Courier New" panose="02070309020205020404" pitchFamily="49" charset="0"/>
              </a:rPr>
              <a:t>http.client.HTTPResponse</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response.geturl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'http://www.w3.org/Consortium/facts.html'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for header in </a:t>
            </a:r>
            <a:r>
              <a:rPr lang="en-US" sz="1400" dirty="0" err="1" smtClean="0">
                <a:latin typeface="Courier New" panose="02070309020205020404" pitchFamily="49" charset="0"/>
                <a:cs typeface="Courier New" panose="02070309020205020404" pitchFamily="49" charset="0"/>
              </a:rPr>
              <a:t>response.getheaders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print(header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('Date', 'Mon, 23 Apr 2012 01:25:20 GMT')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('Server', 'Apache/2')</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('Content-Type', 'text/html; </a:t>
            </a:r>
            <a:r>
              <a:rPr lang="en-US" sz="1400" dirty="0" err="1" smtClean="0">
                <a:latin typeface="Courier New" panose="02070309020205020404" pitchFamily="49" charset="0"/>
                <a:cs typeface="Courier New" panose="02070309020205020404" pitchFamily="49" charset="0"/>
              </a:rPr>
              <a:t>charset</a:t>
            </a:r>
            <a:r>
              <a:rPr lang="en-US" sz="1400" dirty="0" smtClean="0">
                <a:latin typeface="Courier New" panose="02070309020205020404" pitchFamily="49" charset="0"/>
                <a:cs typeface="Courier New" panose="02070309020205020404" pitchFamily="49" charset="0"/>
              </a:rPr>
              <a:t>=utf-8')</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 = </a:t>
            </a:r>
            <a:r>
              <a:rPr lang="en-US" sz="1400" dirty="0" err="1" smtClean="0">
                <a:latin typeface="Courier New" panose="02070309020205020404" pitchFamily="49" charset="0"/>
                <a:cs typeface="Courier New" panose="02070309020205020404" pitchFamily="49" charset="0"/>
              </a:rPr>
              <a:t>response.read</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type(html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'bytes'&gt;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 = </a:t>
            </a:r>
            <a:r>
              <a:rPr lang="en-US" sz="1400" dirty="0" err="1" smtClean="0">
                <a:latin typeface="Courier New" panose="02070309020205020404" pitchFamily="49" charset="0"/>
                <a:cs typeface="Courier New" panose="02070309020205020404" pitchFamily="49" charset="0"/>
              </a:rPr>
              <a:t>html.decode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type(html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&lt;class '</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'&lt;!DOCTYPE html PUBLIC "-//W3C//DTD XHTML 1.0 Strict//EN”</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&lt;/div&gt;&lt;/body&gt;&lt;/html&gt;\</a:t>
            </a:r>
            <a:r>
              <a:rPr lang="en-US" sz="1400" dirty="0" err="1" smtClean="0">
                <a:latin typeface="Courier New" panose="02070309020205020404" pitchFamily="49" charset="0"/>
                <a:cs typeface="Courier New" panose="02070309020205020404" pitchFamily="49" charset="0"/>
              </a:rPr>
              <a:t>n</a:t>
            </a:r>
            <a:r>
              <a:rPr lang="en-US" sz="1400" dirty="0" smtClean="0">
                <a:latin typeface="Courier New" panose="02070309020205020404" pitchFamily="49" charset="0"/>
                <a:cs typeface="Courier New" panose="02070309020205020404" pitchFamily="49" charset="0"/>
              </a:rPr>
              <a:t>'</a:t>
            </a:r>
          </a:p>
        </p:txBody>
      </p:sp>
      <p:sp>
        <p:nvSpPr>
          <p:cNvPr id="8" name="TextBox 7"/>
          <p:cNvSpPr txBox="1"/>
          <p:nvPr/>
        </p:nvSpPr>
        <p:spPr bwMode="auto">
          <a:xfrm>
            <a:off x="5275735" y="2067040"/>
            <a:ext cx="3613933" cy="2000548"/>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HTTPResponse</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is a class defined in Standard Library module </a:t>
            </a:r>
            <a:r>
              <a:rPr lang="en-US" sz="1400" dirty="0" err="1" smtClean="0">
                <a:latin typeface="Courier New" panose="02070309020205020404" pitchFamily="49" charset="0"/>
                <a:cs typeface="Courier New" panose="02070309020205020404" pitchFamily="49" charset="0"/>
              </a:rPr>
              <a:t>http.client</a:t>
            </a:r>
            <a:r>
              <a:rPr lang="en-US" sz="1600" kern="0" noProof="0" dirty="0" smtClean="0">
                <a:solidFill>
                  <a:srgbClr val="FF0000"/>
                </a:solidFill>
                <a:latin typeface="Calibri" pitchFamily="34" charset="0"/>
                <a:ea typeface="+mj-ea"/>
                <a:cs typeface="+mj-cs"/>
              </a:rPr>
              <a:t>; it encapsulates an HTTP reply.</a:t>
            </a:r>
          </a:p>
          <a:p>
            <a:pPr defTabSz="914400" fontAlgn="base">
              <a:spcBef>
                <a:spcPct val="0"/>
              </a:spcBef>
              <a:spcAft>
                <a:spcPct val="0"/>
              </a:spcAft>
            </a:pPr>
            <a:endParaRPr kumimoji="0" lang="en-US" sz="1600" b="0" i="0" u="none" strike="noStrike" kern="0" cap="none" spc="0" normalizeH="0" dirty="0" smtClean="0">
              <a:ln>
                <a:noFill/>
              </a:ln>
              <a:solidFill>
                <a:srgbClr val="FF0000"/>
              </a:solidFill>
              <a:effectLst/>
              <a:uLnTx/>
              <a:uFillTx/>
              <a:latin typeface="Calibri" pitchFamily="34" charset="0"/>
              <a:ea typeface="+mj-ea"/>
              <a:cs typeface="+mj-cs"/>
            </a:endParaRP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HTTPResponse</a:t>
            </a:r>
            <a:r>
              <a:rPr lang="en-US" sz="1400" kern="0" dirty="0" smtClean="0">
                <a:solidFill>
                  <a:srgbClr val="FF0000"/>
                </a:solidFill>
                <a:latin typeface="Calibri" pitchFamily="34" charset="0"/>
              </a:rPr>
              <a:t> </a:t>
            </a:r>
            <a:r>
              <a:rPr lang="en-US" sz="1600" kern="0" noProof="0" dirty="0" smtClean="0">
                <a:solidFill>
                  <a:srgbClr val="FF0000"/>
                </a:solidFill>
                <a:latin typeface="Calibri" pitchFamily="34" charset="0"/>
                <a:ea typeface="+mj-ea"/>
                <a:cs typeface="+mj-cs"/>
              </a:rPr>
              <a:t>supports methods:</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geturl</a:t>
            </a:r>
            <a:r>
              <a:rPr kumimoji="0" lang="en-US" sz="1400" b="0" i="0" u="none" strike="noStrike" kern="0" cap="none" spc="0" normalizeH="0" dirty="0" smtClean="0">
                <a:ln>
                  <a:noFill/>
                </a:ln>
                <a:solidFill>
                  <a:srgbClr val="000000"/>
                </a:solidFill>
                <a:effectLst/>
                <a:uLnTx/>
                <a:uFillTx/>
                <a:latin typeface="Courier New" panose="02070309020205020404" pitchFamily="49" charset="0"/>
                <a:ea typeface="+mj-ea"/>
                <a:cs typeface="Courier New" panose="02070309020205020404" pitchFamily="49" charset="0"/>
              </a:rPr>
              <a:t>()</a:t>
            </a:r>
          </a:p>
          <a:p>
            <a:pPr marL="628650" lvl="1" indent="-233363" defTabSz="914400" fontAlgn="base">
              <a:spcBef>
                <a:spcPct val="0"/>
              </a:spcBef>
              <a:spcAft>
                <a:spcPct val="0"/>
              </a:spcAft>
              <a:buClr>
                <a:srgbClr val="FF0000"/>
              </a:buClr>
              <a:buFont typeface="Arial"/>
              <a:buChar char="•"/>
            </a:pPr>
            <a:r>
              <a:rPr lang="en-US" sz="1400" kern="0" noProof="0" dirty="0" err="1" smtClean="0">
                <a:solidFill>
                  <a:srgbClr val="000000"/>
                </a:solidFill>
                <a:latin typeface="Courier New" panose="02070309020205020404" pitchFamily="49" charset="0"/>
                <a:ea typeface="+mj-ea"/>
                <a:cs typeface="Courier New" panose="02070309020205020404" pitchFamily="49" charset="0"/>
              </a:rPr>
              <a:t>getheaders</a:t>
            </a:r>
            <a:r>
              <a:rPr lang="en-US" sz="1400" kern="0" noProof="0" dirty="0" smtClean="0">
                <a:solidFill>
                  <a:srgbClr val="000000"/>
                </a:solidFill>
                <a:latin typeface="Courier New" panose="02070309020205020404" pitchFamily="49" charset="0"/>
                <a:ea typeface="+mj-ea"/>
                <a:cs typeface="Courier New" panose="02070309020205020404" pitchFamily="49" charset="0"/>
              </a:rPr>
              <a:t>()</a:t>
            </a:r>
          </a:p>
          <a:p>
            <a:pPr marL="628650" lvl="1" indent="-233363" defTabSz="914400" fontAlgn="base">
              <a:spcBef>
                <a:spcPct val="0"/>
              </a:spcBef>
              <a:spcAft>
                <a:spcPct val="0"/>
              </a:spcAft>
              <a:buClr>
                <a:srgbClr val="FF0000"/>
              </a:buClr>
              <a:buFont typeface="Arial"/>
              <a:buChar char="•"/>
            </a:pPr>
            <a:r>
              <a:rPr kumimoji="0" lang="en-US" sz="1400" b="0" i="0" u="none" strike="noStrike" kern="0" cap="none" spc="0" normalizeH="0" dirty="0" smtClean="0">
                <a:ln>
                  <a:noFill/>
                </a:ln>
                <a:solidFill>
                  <a:srgbClr val="000000"/>
                </a:solidFill>
                <a:effectLst/>
                <a:uLnTx/>
                <a:uFillTx/>
                <a:latin typeface="Courier New" panose="02070309020205020404" pitchFamily="49" charset="0"/>
                <a:ea typeface="+mj-ea"/>
                <a:cs typeface="Courier New" panose="02070309020205020404" pitchFamily="49" charset="0"/>
              </a:rPr>
              <a:t>read()</a:t>
            </a:r>
            <a:r>
              <a:rPr kumimoji="0" lang="en-US" sz="1600" b="0" i="0" u="none" strike="noStrike" kern="0" cap="none" spc="0" normalizeH="0" dirty="0" smtClean="0">
                <a:ln>
                  <a:noFill/>
                </a:ln>
                <a:solidFill>
                  <a:srgbClr val="FF0000"/>
                </a:solidFill>
                <a:effectLst/>
                <a:uLnTx/>
                <a:uFillTx/>
                <a:latin typeface="Calibri" pitchFamily="34" charset="0"/>
                <a:ea typeface="+mj-ea"/>
                <a:cs typeface="+mj-cs"/>
              </a:rPr>
              <a:t>, etc</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
        <p:nvSpPr>
          <p:cNvPr id="9" name="TextBox 8"/>
          <p:cNvSpPr txBox="1"/>
          <p:nvPr/>
        </p:nvSpPr>
        <p:spPr bwMode="auto">
          <a:xfrm>
            <a:off x="5057249" y="4340809"/>
            <a:ext cx="3832419" cy="1323439"/>
          </a:xfrm>
          <a:prstGeom prst="rect">
            <a:avLst/>
          </a:prstGeom>
          <a:solidFill>
            <a:schemeClr val="bg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600" kern="0" dirty="0" smtClean="0">
                <a:solidFill>
                  <a:srgbClr val="FF0000"/>
                </a:solidFill>
                <a:latin typeface="Calibri" pitchFamily="34" charset="0"/>
              </a:rPr>
              <a:t>Because a web resource is not necessarily a text file, method </a:t>
            </a:r>
            <a:r>
              <a:rPr lang="en-US" sz="1400" dirty="0" smtClean="0">
                <a:latin typeface="Courier New" panose="02070309020205020404" pitchFamily="49" charset="0"/>
                <a:cs typeface="Courier New" panose="02070309020205020404" pitchFamily="49" charset="0"/>
              </a:rPr>
              <a:t>read()</a:t>
            </a:r>
            <a:r>
              <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rPr>
              <a:t> </a:t>
            </a:r>
            <a:r>
              <a:rPr lang="en-US" sz="1600" kern="0" dirty="0" smtClean="0">
                <a:solidFill>
                  <a:srgbClr val="FF0000"/>
                </a:solidFill>
                <a:latin typeface="Calibri" pitchFamily="34" charset="0"/>
                <a:ea typeface="+mj-ea"/>
                <a:cs typeface="+mj-cs"/>
              </a:rPr>
              <a:t>returns an object of type </a:t>
            </a:r>
            <a:r>
              <a:rPr lang="en-US" sz="1400" kern="0" dirty="0" smtClean="0">
                <a:latin typeface="Courier New" panose="02070309020205020404" pitchFamily="49" charset="0"/>
                <a:ea typeface="+mj-ea"/>
                <a:cs typeface="Courier New" panose="02070309020205020404" pitchFamily="49" charset="0"/>
              </a:rPr>
              <a:t>bytes</a:t>
            </a:r>
            <a:r>
              <a:rPr lang="en-US" sz="1600" kern="0" dirty="0" smtClean="0">
                <a:solidFill>
                  <a:srgbClr val="FF0000"/>
                </a:solidFill>
                <a:latin typeface="Calibri" pitchFamily="34" charset="0"/>
                <a:ea typeface="+mj-ea"/>
                <a:cs typeface="+mj-cs"/>
              </a:rPr>
              <a:t>; </a:t>
            </a:r>
            <a:r>
              <a:rPr lang="en-US" sz="1400" kern="0" dirty="0" smtClean="0">
                <a:latin typeface="Courier New" panose="02070309020205020404" pitchFamily="49" charset="0"/>
                <a:cs typeface="Courier New" panose="02070309020205020404" pitchFamily="49" charset="0"/>
              </a:rPr>
              <a:t>bytes</a:t>
            </a:r>
            <a:r>
              <a:rPr lang="en-US" sz="1400" kern="0" dirty="0" smtClean="0">
                <a:solidFill>
                  <a:srgbClr val="FF0000"/>
                </a:solidFill>
                <a:latin typeface="Calibri" pitchFamily="34" charset="0"/>
                <a:ea typeface="+mj-ea"/>
                <a:cs typeface="+mj-cs"/>
              </a:rPr>
              <a:t> </a:t>
            </a:r>
            <a:r>
              <a:rPr lang="en-US" sz="1600" kern="0" dirty="0" smtClean="0">
                <a:solidFill>
                  <a:srgbClr val="FF0000"/>
                </a:solidFill>
                <a:latin typeface="Calibri" pitchFamily="34" charset="0"/>
                <a:ea typeface="+mj-ea"/>
                <a:cs typeface="+mj-cs"/>
              </a:rPr>
              <a:t>method </a:t>
            </a:r>
            <a:r>
              <a:rPr lang="en-US" sz="1400" kern="0" dirty="0" smtClean="0">
                <a:solidFill>
                  <a:srgbClr val="000000"/>
                </a:solidFill>
                <a:latin typeface="Courier New" panose="02070309020205020404" pitchFamily="49" charset="0"/>
                <a:ea typeface="+mj-ea"/>
                <a:cs typeface="Courier New" panose="02070309020205020404" pitchFamily="49" charset="0"/>
              </a:rPr>
              <a:t>decode()</a:t>
            </a:r>
            <a:r>
              <a:rPr lang="en-US" sz="1600" kern="0" dirty="0" smtClean="0">
                <a:solidFill>
                  <a:srgbClr val="FF0000"/>
                </a:solidFill>
                <a:latin typeface="Calibri" pitchFamily="34" charset="0"/>
                <a:ea typeface="+mj-ea"/>
                <a:cs typeface="+mj-cs"/>
              </a:rPr>
              <a:t> interprets the bytes as a string encoded in UTF-8 and returns that string</a:t>
            </a:r>
            <a:endParaRPr kumimoji="0" lang="en-US" sz="1600" b="0" i="0" u="none" strike="noStrike" kern="0" cap="none" spc="0" normalizeH="0" noProof="0" dirty="0" smtClean="0">
              <a:ln>
                <a:noFill/>
              </a:ln>
              <a:solidFill>
                <a:srgbClr val="FF0000"/>
              </a:solidFill>
              <a:effectLst/>
              <a:uLnTx/>
              <a:uFillTx/>
              <a:latin typeface="Calibri" pitchFamily="34" charset="0"/>
              <a:ea typeface="+mj-ea"/>
              <a:cs typeface="+mj-cs"/>
            </a:endParaRPr>
          </a:p>
        </p:txBody>
      </p:sp>
    </p:spTree>
    <p:extLst>
      <p:ext uri="{BB962C8B-B14F-4D97-AF65-F5344CB8AC3E}">
        <p14:creationId xmlns:p14="http://schemas.microsoft.com/office/powerpoint/2010/main" val="78928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New" panose="02070309020205020404" pitchFamily="49" charset="0"/>
              <a:cs typeface="Courier New" panose="02070309020205020404" pitchFamily="49" charset="0"/>
            </a:endParaRPr>
          </a:p>
        </p:txBody>
      </p:sp>
      <p:sp>
        <p:nvSpPr>
          <p:cNvPr id="7" name="TextBox 6"/>
          <p:cNvSpPr txBox="1"/>
          <p:nvPr/>
        </p:nvSpPr>
        <p:spPr bwMode="auto">
          <a:xfrm>
            <a:off x="709358" y="3993792"/>
            <a:ext cx="7305641" cy="2462213"/>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urllib.request</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urlopen</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def </a:t>
            </a:r>
            <a:r>
              <a:rPr lang="en-US" sz="1400" dirty="0" err="1" smtClean="0">
                <a:latin typeface="Courier New" panose="02070309020205020404" pitchFamily="49" charset="0"/>
                <a:cs typeface="Courier New" panose="02070309020205020404" pitchFamily="49" charset="0"/>
              </a:rPr>
              <a:t>news(url</a:t>
            </a:r>
            <a:r>
              <a:rPr lang="en-US" sz="1400" dirty="0" smtClean="0">
                <a:latin typeface="Courier New" panose="02070309020205020404" pitchFamily="49" charset="0"/>
                <a:cs typeface="Courier New" panose="02070309020205020404" pitchFamily="49" charset="0"/>
              </a:rPr>
              <a:t>, topics):</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'''counts in resource with URL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url</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the frequency</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of each topic in list topics'''</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response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html = </a:t>
            </a:r>
            <a:r>
              <a:rPr lang="en-US" sz="1400" dirty="0" err="1" smtClean="0">
                <a:latin typeface="Courier New" panose="02070309020205020404" pitchFamily="49" charset="0"/>
                <a:cs typeface="Courier New" panose="02070309020205020404" pitchFamily="49" charset="0"/>
              </a:rPr>
              <a:t>response.read</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content = </a:t>
            </a:r>
            <a:r>
              <a:rPr lang="en-US" sz="1400" dirty="0" err="1" smtClean="0">
                <a:latin typeface="Courier New" panose="02070309020205020404" pitchFamily="49" charset="0"/>
                <a:cs typeface="Courier New" panose="02070309020205020404" pitchFamily="49" charset="0"/>
              </a:rPr>
              <a:t>html.decode().lower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topic in topics: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content.count(topic</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appears {} </a:t>
            </a:r>
            <a:r>
              <a:rPr lang="en-US" sz="1400" dirty="0" err="1" smtClean="0">
                <a:latin typeface="Courier New" panose="02070309020205020404" pitchFamily="49" charset="0"/>
                <a:cs typeface="Courier New" panose="02070309020205020404" pitchFamily="49" charset="0"/>
              </a:rPr>
              <a:t>times.'.format(topic,n</a:t>
            </a:r>
            <a:r>
              <a:rPr lang="en-US" sz="1400" dirty="0" smtClean="0">
                <a:latin typeface="Courier New" panose="02070309020205020404" pitchFamily="49" charset="0"/>
                <a:cs typeface="Courier New" panose="02070309020205020404" pitchFamily="49" charset="0"/>
              </a:rPr>
              <a:t>))</a:t>
            </a:r>
          </a:p>
        </p:txBody>
      </p:sp>
      <p:sp>
        <p:nvSpPr>
          <p:cNvPr id="10" name="TextBox 9"/>
          <p:cNvSpPr txBox="1"/>
          <p:nvPr/>
        </p:nvSpPr>
        <p:spPr bwMode="auto">
          <a:xfrm>
            <a:off x="709358" y="1316137"/>
            <a:ext cx="777240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Write method </a:t>
            </a:r>
            <a:r>
              <a:rPr lang="en-US" dirty="0" smtClean="0"/>
              <a:t>news()</a:t>
            </a:r>
            <a:r>
              <a:rPr lang="en-US" sz="2000" dirty="0" smtClean="0">
                <a:solidFill>
                  <a:schemeClr val="accent1"/>
                </a:solidFill>
              </a:rPr>
              <a:t> that takes a URL of a news web site and a list of news topics (i.e., strings) and computes the number of occurrences of each topic in the news.</a:t>
            </a:r>
            <a:endParaRPr lang="en-US" sz="2000" kern="0" dirty="0" smtClean="0">
              <a:solidFill>
                <a:schemeClr val="accent1"/>
              </a:solidFill>
              <a:latin typeface="Calibri" pitchFamily="34" charset="0"/>
              <a:ea typeface="+mj-ea"/>
              <a:cs typeface="+mj-cs"/>
            </a:endParaRPr>
          </a:p>
        </p:txBody>
      </p:sp>
      <p:sp>
        <p:nvSpPr>
          <p:cNvPr id="11" name="TextBox 10"/>
          <p:cNvSpPr txBox="1"/>
          <p:nvPr/>
        </p:nvSpPr>
        <p:spPr bwMode="auto">
          <a:xfrm>
            <a:off x="709358" y="2542777"/>
            <a:ext cx="7305641"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&gt;&gt;&gt; </a:t>
            </a:r>
            <a:r>
              <a:rPr lang="en-US" sz="1400" dirty="0" err="1" smtClean="0">
                <a:solidFill>
                  <a:srgbClr val="000000"/>
                </a:solidFill>
                <a:latin typeface="Courier New" panose="02070309020205020404" pitchFamily="49" charset="0"/>
                <a:cs typeface="Courier New" panose="02070309020205020404" pitchFamily="49" charset="0"/>
              </a:rPr>
              <a:t>news('http://bbc.co.uk',['economy','climate','education</a:t>
            </a:r>
            <a:r>
              <a:rPr lang="en-US" sz="1400" dirty="0" smtClean="0">
                <a:solidFill>
                  <a:srgbClr val="000000"/>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economy appears 3 times</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climate appears 3 times </a:t>
            </a:r>
          </a:p>
          <a:p>
            <a:pPr defTabSz="914400" fontAlgn="base">
              <a:spcBef>
                <a:spcPct val="0"/>
              </a:spcBef>
              <a:spcAft>
                <a:spcPct val="0"/>
              </a:spcAft>
            </a:pPr>
            <a:r>
              <a:rPr lang="en-US" sz="1400" dirty="0" smtClean="0">
                <a:solidFill>
                  <a:srgbClr val="000000"/>
                </a:solidFill>
                <a:latin typeface="Courier New" panose="02070309020205020404" pitchFamily="49" charset="0"/>
                <a:cs typeface="Courier New" panose="02070309020205020404" pitchFamily="49" charset="0"/>
              </a:rPr>
              <a:t>education appears 1 times</a:t>
            </a:r>
          </a:p>
        </p:txBody>
      </p:sp>
    </p:spTree>
    <p:extLst>
      <p:ext uri="{BB962C8B-B14F-4D97-AF65-F5344CB8AC3E}">
        <p14:creationId xmlns:p14="http://schemas.microsoft.com/office/powerpoint/2010/main" val="41912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10" name="TextBox 9"/>
          <p:cNvSpPr txBox="1"/>
          <p:nvPr/>
        </p:nvSpPr>
        <p:spPr bwMode="auto">
          <a:xfrm>
            <a:off x="197286" y="2038860"/>
            <a:ext cx="8467191"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When an </a:t>
            </a:r>
            <a:r>
              <a:rPr lang="en-US" sz="2000" dirty="0" err="1" smtClean="0">
                <a:latin typeface="Courier New" panose="02070309020205020404" pitchFamily="49" charset="0"/>
                <a:cs typeface="Courier New" panose="02070309020205020404" pitchFamily="49" charset="0"/>
              </a:rPr>
              <a:t>HTMLParser</a:t>
            </a:r>
            <a:r>
              <a:rPr lang="en-US" sz="2000" dirty="0" smtClean="0">
                <a:cs typeface="Courier New" panose="02070309020205020404" pitchFamily="49" charset="0"/>
              </a:rPr>
              <a:t> </a:t>
            </a:r>
            <a:r>
              <a:rPr lang="en-US" sz="2000" dirty="0" smtClean="0">
                <a:solidFill>
                  <a:schemeClr val="accent1"/>
                </a:solidFill>
                <a:cs typeface="Courier New" panose="02070309020205020404" pitchFamily="49" charset="0"/>
              </a:rPr>
              <a:t>object </a:t>
            </a:r>
            <a:r>
              <a:rPr lang="en-US" sz="2000" dirty="0" smtClean="0">
                <a:solidFill>
                  <a:schemeClr val="accent1"/>
                </a:solidFill>
              </a:rPr>
              <a:t>is </a:t>
            </a:r>
            <a:r>
              <a:rPr lang="en-US" sz="2000" dirty="0" smtClean="0">
                <a:solidFill>
                  <a:srgbClr val="FF0000"/>
                </a:solidFill>
              </a:rPr>
              <a:t>fed</a:t>
            </a:r>
            <a:r>
              <a:rPr lang="en-US" sz="2000" dirty="0" smtClean="0">
                <a:solidFill>
                  <a:schemeClr val="accent1"/>
                </a:solidFill>
              </a:rPr>
              <a:t> a string containing HTML, </a:t>
            </a:r>
            <a:r>
              <a:rPr lang="en-US" sz="2000" dirty="0" smtClean="0">
                <a:solidFill>
                  <a:srgbClr val="FF0000"/>
                </a:solidFill>
              </a:rPr>
              <a:t>it processes it</a:t>
            </a:r>
            <a:endParaRPr lang="en-US" sz="2000" dirty="0" smtClean="0">
              <a:solidFill>
                <a:schemeClr val="accent1"/>
              </a:solidFill>
            </a:endParaRPr>
          </a:p>
        </p:txBody>
      </p:sp>
      <p:sp>
        <p:nvSpPr>
          <p:cNvPr id="13" name="TextBox 12"/>
          <p:cNvSpPr txBox="1"/>
          <p:nvPr/>
        </p:nvSpPr>
        <p:spPr bwMode="auto">
          <a:xfrm>
            <a:off x="197286" y="1330974"/>
            <a:ext cx="885329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dirty="0" smtClean="0">
                <a:solidFill>
                  <a:schemeClr val="accent1"/>
                </a:solidFill>
              </a:rPr>
              <a:t>The Python Standard Library module </a:t>
            </a:r>
            <a:r>
              <a:rPr lang="en-US" dirty="0" err="1" smtClean="0">
                <a:solidFill>
                  <a:srgbClr val="000000"/>
                </a:solidFill>
                <a:latin typeface="Courier New" panose="02070309020205020404" pitchFamily="49" charset="0"/>
                <a:cs typeface="Courier New" panose="02070309020205020404" pitchFamily="49" charset="0"/>
              </a:rPr>
              <a:t>html.parser</a:t>
            </a:r>
            <a:r>
              <a:rPr lang="en-US" sz="2000" dirty="0" smtClean="0">
                <a:solidFill>
                  <a:schemeClr val="accent1"/>
                </a:solidFill>
              </a:rPr>
              <a:t> provides a class, </a:t>
            </a:r>
            <a:r>
              <a:rPr lang="en-US" dirty="0" err="1" smtClean="0">
                <a:solidFill>
                  <a:srgbClr val="000000"/>
                </a:solidFill>
                <a:latin typeface="Courier New" panose="02070309020205020404" pitchFamily="49" charset="0"/>
                <a:cs typeface="Courier New" panose="02070309020205020404" pitchFamily="49" charset="0"/>
              </a:rPr>
              <a:t>HTMLParser</a:t>
            </a:r>
            <a:r>
              <a:rPr lang="en-US" sz="2000" dirty="0" smtClean="0">
                <a:solidFill>
                  <a:schemeClr val="accent1"/>
                </a:solidFill>
              </a:rPr>
              <a:t>, for </a:t>
            </a:r>
            <a:r>
              <a:rPr lang="en-US" sz="2000" dirty="0" smtClean="0">
                <a:solidFill>
                  <a:srgbClr val="FF0000"/>
                </a:solidFill>
              </a:rPr>
              <a:t>parsing </a:t>
            </a:r>
            <a:r>
              <a:rPr lang="en-US" sz="2000" dirty="0" smtClean="0">
                <a:solidFill>
                  <a:schemeClr val="accent1"/>
                </a:solidFill>
              </a:rPr>
              <a:t>HTML files. </a:t>
            </a:r>
          </a:p>
        </p:txBody>
      </p:sp>
      <p:sp>
        <p:nvSpPr>
          <p:cNvPr id="14" name="TextBox 13"/>
          <p:cNvSpPr txBox="1"/>
          <p:nvPr/>
        </p:nvSpPr>
        <p:spPr bwMode="auto">
          <a:xfrm>
            <a:off x="197286" y="3870132"/>
            <a:ext cx="274459" cy="677108"/>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endParaRPr lang="en-US" dirty="0" smtClean="0">
              <a:solidFill>
                <a:schemeClr val="accent1"/>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5" name="TextBox 14"/>
          <p:cNvSpPr txBox="1"/>
          <p:nvPr/>
        </p:nvSpPr>
        <p:spPr bwMode="auto">
          <a:xfrm>
            <a:off x="4223106" y="2577470"/>
            <a:ext cx="4920894" cy="258532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string content is divided into tokens that correspond to HTML start tags, end tags, text data, etc.</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tokens are then processed in the</a:t>
            </a:r>
          </a:p>
          <a:p>
            <a:pPr marL="635000" lvl="1" indent="-290513" defTabSz="914400" fontAlgn="base">
              <a:spcBef>
                <a:spcPct val="0"/>
              </a:spcBef>
              <a:spcAft>
                <a:spcPct val="0"/>
              </a:spcAft>
              <a:buClr>
                <a:schemeClr val="tx1"/>
              </a:buClr>
            </a:pPr>
            <a:r>
              <a:rPr lang="en-US" dirty="0" smtClean="0">
                <a:solidFill>
                  <a:schemeClr val="accent1"/>
                </a:solidFill>
              </a:rPr>
              <a:t>	order in which they appear in the string</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 by Python</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New" panose="02070309020205020404" pitchFamily="49" charset="0"/>
                <a:cs typeface="Courier New" panose="02070309020205020404" pitchFamily="49" charset="0"/>
              </a:rPr>
              <a:t>HTMLParser</a:t>
            </a:r>
            <a:endParaRPr lang="en-US" kern="0" dirty="0" smtClean="0">
              <a:solidFill>
                <a:schemeClr val="accent1"/>
              </a:solidFill>
              <a:latin typeface="Calibri" pitchFamily="34" charset="0"/>
            </a:endParaRPr>
          </a:p>
        </p:txBody>
      </p:sp>
      <p:sp>
        <p:nvSpPr>
          <p:cNvPr id="16" name="TextBox 15"/>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a:t>
            </a:r>
            <a:r>
              <a:rPr lang="en-US" sz="1400" dirty="0" smtClean="0">
                <a:solidFill>
                  <a:schemeClr val="tx1"/>
                </a:solidFill>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infile.read</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infile.close</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from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import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parser =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parser.feed(content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solidFill>
                <a:schemeClr val="tx1"/>
              </a:solidFill>
              <a:latin typeface="Courier New" panose="02070309020205020404" pitchFamily="49" charset="0"/>
              <a:cs typeface="Courier New" panose="02070309020205020404" pitchFamily="49" charset="0"/>
            </a:endParaRPr>
          </a:p>
        </p:txBody>
      </p:sp>
      <p:graphicFrame>
        <p:nvGraphicFramePr>
          <p:cNvPr id="17" name="Table 16"/>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 </a:t>
                      </a:r>
                      <a:r>
                        <a:rPr lang="en-US" sz="1600" dirty="0" err="1" smtClean="0">
                          <a:latin typeface="Courier New" panose="02070309020205020404" pitchFamily="49" charset="0"/>
                          <a:cs typeface="Courier New" panose="02070309020205020404" pitchFamily="49" charset="0"/>
                        </a:rPr>
                        <a:t>attrs</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handle_starttag(tag</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attrs</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handle_endtag(tag</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data</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handle_data(data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Tree>
    <p:extLst>
      <p:ext uri="{BB962C8B-B14F-4D97-AF65-F5344CB8AC3E}">
        <p14:creationId xmlns:p14="http://schemas.microsoft.com/office/powerpoint/2010/main" val="39865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11" name="TextBox 10"/>
          <p:cNvSpPr txBox="1"/>
          <p:nvPr/>
        </p:nvSpPr>
        <p:spPr bwMode="auto">
          <a:xfrm>
            <a:off x="0" y="3545588"/>
            <a:ext cx="4367977"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a:t>
            </a:r>
            <a:r>
              <a:rPr lang="en-US" sz="1400" dirty="0" smtClean="0">
                <a:solidFill>
                  <a:schemeClr val="tx1"/>
                </a:solidFill>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content = </a:t>
            </a:r>
            <a:r>
              <a:rPr lang="en-US" sz="1400" dirty="0" err="1" smtClean="0">
                <a:solidFill>
                  <a:schemeClr val="tx1"/>
                </a:solidFill>
                <a:latin typeface="Courier New" panose="02070309020205020404" pitchFamily="49" charset="0"/>
                <a:cs typeface="Courier New" panose="02070309020205020404" pitchFamily="49" charset="0"/>
              </a:rPr>
              <a:t>infile.read</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infile.close</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from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import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parser = </a:t>
            </a:r>
            <a:r>
              <a:rPr lang="en-US" sz="1400" dirty="0" err="1" smtClean="0">
                <a:solidFill>
                  <a:schemeClr val="tx1"/>
                </a:solidFill>
                <a:latin typeface="Courier New" panose="02070309020205020404" pitchFamily="49" charset="0"/>
                <a:cs typeface="Courier New" panose="02070309020205020404" pitchFamily="49" charset="0"/>
              </a:rPr>
              <a:t>HTMLParser</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solidFill>
                <a:latin typeface="Courier New" panose="02070309020205020404" pitchFamily="49" charset="0"/>
                <a:cs typeface="Courier New" panose="02070309020205020404" pitchFamily="49" charset="0"/>
              </a:rPr>
              <a:t>&gt;&gt;&gt; </a:t>
            </a:r>
            <a:r>
              <a:rPr lang="en-US" sz="1400" dirty="0" err="1" smtClean="0">
                <a:solidFill>
                  <a:schemeClr val="tx1"/>
                </a:solidFill>
                <a:latin typeface="Courier New" panose="02070309020205020404" pitchFamily="49" charset="0"/>
                <a:cs typeface="Courier New" panose="02070309020205020404" pitchFamily="49" charset="0"/>
              </a:rPr>
              <a:t>parser.feed(content</a:t>
            </a:r>
            <a:r>
              <a:rPr lang="en-US" sz="1400" dirty="0" smtClean="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solidFill>
                <a:schemeClr val="tx1"/>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nvGraphicFramePr>
        <p:xfrm>
          <a:off x="709358" y="5379720"/>
          <a:ext cx="7772402" cy="1478280"/>
        </p:xfrm>
        <a:graphic>
          <a:graphicData uri="http://schemas.openxmlformats.org/drawingml/2006/table">
            <a:tbl>
              <a:tblPr firstRow="1" bandRow="1">
                <a:tableStyleId>{0E3FDE45-AF77-4B5C-9715-49D594BDF05E}</a:tableStyleId>
              </a:tblPr>
              <a:tblGrid>
                <a:gridCol w="1548838"/>
                <a:gridCol w="3545160"/>
                <a:gridCol w="2678404"/>
              </a:tblGrid>
              <a:tr h="0">
                <a:tc>
                  <a:txBody>
                    <a:bodyPr/>
                    <a:lstStyle/>
                    <a:p>
                      <a:r>
                        <a:rPr lang="en-US" dirty="0" smtClean="0"/>
                        <a:t>Token</a:t>
                      </a:r>
                      <a:endParaRPr lang="en-US" dirty="0"/>
                    </a:p>
                  </a:txBody>
                  <a:tcPr/>
                </a:tc>
                <a:tc>
                  <a:txBody>
                    <a:bodyPr/>
                    <a:lstStyle/>
                    <a:p>
                      <a:r>
                        <a:rPr lang="en-US" dirty="0" smtClean="0"/>
                        <a:t>Handler</a:t>
                      </a:r>
                      <a:endParaRPr lang="en-US" dirty="0"/>
                    </a:p>
                  </a:txBody>
                  <a:tcPr/>
                </a:tc>
                <a:tc>
                  <a:txBody>
                    <a:bodyPr/>
                    <a:lstStyle/>
                    <a:p>
                      <a:r>
                        <a:rPr lang="en-US" dirty="0" smtClean="0"/>
                        <a:t>Explanation</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 </a:t>
                      </a:r>
                      <a:r>
                        <a:rPr lang="en-US" sz="1600" dirty="0" err="1" smtClean="0">
                          <a:latin typeface="Courier New" panose="02070309020205020404" pitchFamily="49" charset="0"/>
                          <a:cs typeface="Courier New" panose="02070309020205020404" pitchFamily="49" charset="0"/>
                        </a:rPr>
                        <a:t>attrs</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handle_starttag(tag</a:t>
                      </a:r>
                      <a:r>
                        <a:rPr lang="en-US" sz="1600" kern="1200" dirty="0" smtClean="0">
                          <a:solidFill>
                            <a:schemeClr val="tx1"/>
                          </a:solidFill>
                          <a:latin typeface="Courier New" panose="02070309020205020404" pitchFamily="49" charset="0"/>
                          <a:ea typeface="+mn-ea"/>
                          <a:cs typeface="Courier New" panose="02070309020205020404" pitchFamily="49" charset="0"/>
                        </a:rPr>
                        <a:t>, </a:t>
                      </a:r>
                      <a:r>
                        <a:rPr lang="en-US" sz="1600" kern="1200" dirty="0" err="1" smtClean="0">
                          <a:solidFill>
                            <a:schemeClr val="tx1"/>
                          </a:solidFill>
                          <a:latin typeface="Courier New" panose="02070309020205020404" pitchFamily="49" charset="0"/>
                          <a:ea typeface="+mn-ea"/>
                          <a:cs typeface="Courier New" panose="02070309020205020404" pitchFamily="49" charset="0"/>
                        </a:rPr>
                        <a:t>attrs</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Start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&lt;/tag&gt;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handle_endtag(tag</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End tag handler</a:t>
                      </a:r>
                      <a:endParaRPr lang="en-US" dirty="0"/>
                    </a:p>
                  </a:txBody>
                  <a:tcPr/>
                </a:tc>
              </a:tr>
              <a:tr h="370840">
                <a:tc>
                  <a:txBody>
                    <a:bodyPr/>
                    <a:lstStyle/>
                    <a:p>
                      <a:r>
                        <a:rPr lang="en-US" sz="1600" dirty="0" smtClean="0">
                          <a:latin typeface="Courier New" panose="02070309020205020404" pitchFamily="49" charset="0"/>
                          <a:cs typeface="Courier New" panose="02070309020205020404" pitchFamily="49" charset="0"/>
                        </a:rPr>
                        <a:t>data</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kern="1200" dirty="0" err="1" smtClean="0">
                          <a:solidFill>
                            <a:schemeClr val="tx1"/>
                          </a:solidFill>
                          <a:latin typeface="Courier New" panose="02070309020205020404" pitchFamily="49" charset="0"/>
                          <a:ea typeface="+mn-ea"/>
                          <a:cs typeface="Courier New" panose="02070309020205020404" pitchFamily="49" charset="0"/>
                        </a:rPr>
                        <a:t>handle_data(data</a:t>
                      </a:r>
                      <a:r>
                        <a:rPr lang="en-US" sz="1600" kern="1200" dirty="0" smtClean="0">
                          <a:solidFill>
                            <a:schemeClr val="tx1"/>
                          </a:solidFill>
                          <a:latin typeface="Courier New" panose="02070309020205020404" pitchFamily="49" charset="0"/>
                          <a:ea typeface="+mn-ea"/>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800" kern="1200" dirty="0" smtClean="0">
                          <a:solidFill>
                            <a:schemeClr val="tx1"/>
                          </a:solidFill>
                          <a:latin typeface="+mn-lt"/>
                          <a:ea typeface="+mn-ea"/>
                          <a:cs typeface="+mn-cs"/>
                        </a:rPr>
                        <a:t>Arbitrary text data handler</a:t>
                      </a:r>
                      <a:endParaRPr lang="en-US" dirty="0"/>
                    </a:p>
                  </a:txBody>
                  <a:tcPr/>
                </a:tc>
              </a:tr>
            </a:tbl>
          </a:graphicData>
        </a:graphic>
      </p:graphicFrame>
      <p:sp>
        <p:nvSpPr>
          <p:cNvPr id="8" name="TextBox 7"/>
          <p:cNvSpPr txBox="1"/>
          <p:nvPr/>
        </p:nvSpPr>
        <p:spPr bwMode="auto">
          <a:xfrm>
            <a:off x="314624" y="1546005"/>
            <a:ext cx="3915550" cy="1600438"/>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&lt;title&gt;W3C Mission Summary&lt;/title&gt;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&lt;/head&gt;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&lt;h1&gt;W3C Mission&lt;/h1&gt;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cxnSp>
        <p:nvCxnSpPr>
          <p:cNvPr id="13" name="Straight Arrow Connector 12"/>
          <p:cNvCxnSpPr/>
          <p:nvPr/>
        </p:nvCxnSpPr>
        <p:spPr>
          <a:xfrm flipV="1">
            <a:off x="992116" y="1708233"/>
            <a:ext cx="4180114" cy="11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5172230" y="1546005"/>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handle_starttag('http</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5" name="Straight Arrow Connector 14"/>
          <p:cNvCxnSpPr/>
          <p:nvPr/>
        </p:nvCxnSpPr>
        <p:spPr>
          <a:xfrm>
            <a:off x="1203767" y="1812483"/>
            <a:ext cx="3968463" cy="11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bwMode="auto">
          <a:xfrm>
            <a:off x="5172230" y="1764575"/>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7" name="Straight Arrow Connector 16"/>
          <p:cNvCxnSpPr/>
          <p:nvPr/>
        </p:nvCxnSpPr>
        <p:spPr>
          <a:xfrm>
            <a:off x="992116" y="1931551"/>
            <a:ext cx="4173775" cy="213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bwMode="auto">
          <a:xfrm>
            <a:off x="5165891" y="1983124"/>
            <a:ext cx="266267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handle_starttag('head</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19" name="Straight Arrow Connector 18"/>
          <p:cNvCxnSpPr/>
          <p:nvPr/>
        </p:nvCxnSpPr>
        <p:spPr>
          <a:xfrm>
            <a:off x="1203767" y="2024160"/>
            <a:ext cx="3969014" cy="339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bwMode="auto">
          <a:xfrm>
            <a:off x="5172781" y="2201673"/>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1" name="Straight Arrow Connector 20"/>
          <p:cNvCxnSpPr/>
          <p:nvPr/>
        </p:nvCxnSpPr>
        <p:spPr>
          <a:xfrm>
            <a:off x="1045029" y="2196148"/>
            <a:ext cx="4121413" cy="373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5166442" y="2406992"/>
            <a:ext cx="277041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handle_starttag('title</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3" name="Straight Arrow Connector 22"/>
          <p:cNvCxnSpPr/>
          <p:nvPr/>
        </p:nvCxnSpPr>
        <p:spPr>
          <a:xfrm>
            <a:off x="2314937" y="2222607"/>
            <a:ext cx="2871623" cy="565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bwMode="auto">
          <a:xfrm>
            <a:off x="5186560" y="2625541"/>
            <a:ext cx="374006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handle_data('W3CMission Summary')</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25" name="Straight Arrow Connector 24"/>
          <p:cNvCxnSpPr/>
          <p:nvPr/>
        </p:nvCxnSpPr>
        <p:spPr>
          <a:xfrm>
            <a:off x="3770040" y="2209377"/>
            <a:ext cx="1396953" cy="783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bwMode="auto">
          <a:xfrm>
            <a:off x="5166993" y="2830860"/>
            <a:ext cx="255493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handle_endtag('title</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36" name="Straight Arrow Connector 35"/>
          <p:cNvCxnSpPr/>
          <p:nvPr/>
        </p:nvCxnSpPr>
        <p:spPr>
          <a:xfrm>
            <a:off x="4113973" y="2196148"/>
            <a:ext cx="1046681" cy="1002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bwMode="auto">
          <a:xfrm>
            <a:off x="5160654" y="3036179"/>
            <a:ext cx="2016234"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handle_data('\n</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cxnSp>
        <p:nvCxnSpPr>
          <p:cNvPr id="39" name="Straight Arrow Connector 38"/>
          <p:cNvCxnSpPr/>
          <p:nvPr/>
        </p:nvCxnSpPr>
        <p:spPr>
          <a:xfrm>
            <a:off x="1124398" y="2381365"/>
            <a:ext cx="4043146" cy="10223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bwMode="auto">
          <a:xfrm>
            <a:off x="5167544" y="3241498"/>
            <a:ext cx="2447192"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handle_endtag('head</a:t>
            </a:r>
            <a:r>
              <a:rPr lang="en-US" sz="1400" dirty="0" smtClean="0">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smtClean="0">
              <a:ln>
                <a:noFill/>
              </a:ln>
              <a:solidFill>
                <a:schemeClr val="accent1"/>
              </a:solidFill>
              <a:effectLst/>
              <a:uLnTx/>
              <a:uFillTx/>
              <a:latin typeface="Courier New" panose="02070309020205020404" pitchFamily="49" charset="0"/>
              <a:ea typeface="+mj-ea"/>
              <a:cs typeface="Courier New" panose="02070309020205020404" pitchFamily="49" charset="0"/>
            </a:endParaRPr>
          </a:p>
        </p:txBody>
      </p:sp>
      <p:sp>
        <p:nvSpPr>
          <p:cNvPr id="44" name="TextBox 43"/>
          <p:cNvSpPr txBox="1"/>
          <p:nvPr/>
        </p:nvSpPr>
        <p:spPr bwMode="auto">
          <a:xfrm>
            <a:off x="4367976" y="3668699"/>
            <a:ext cx="4558647" cy="14773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For each token, an appropriate handler is invoked</a:t>
            </a: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The handlers are methods of class </a:t>
            </a:r>
            <a:r>
              <a:rPr lang="en-US" sz="1600" dirty="0" err="1" smtClean="0">
                <a:latin typeface="Courier New" panose="02070309020205020404" pitchFamily="49" charset="0"/>
                <a:cs typeface="Courier New" panose="02070309020205020404" pitchFamily="49" charset="0"/>
              </a:rPr>
              <a:t>HTMLParser</a:t>
            </a:r>
            <a:endParaRPr lang="en-US" dirty="0" smtClean="0">
              <a:solidFill>
                <a:schemeClr val="accent1"/>
              </a:solidFill>
            </a:endParaRPr>
          </a:p>
          <a:p>
            <a:pPr marL="635000" lvl="1" indent="-290513" defTabSz="914400" fontAlgn="base">
              <a:spcBef>
                <a:spcPct val="0"/>
              </a:spcBef>
              <a:spcAft>
                <a:spcPct val="0"/>
              </a:spcAft>
              <a:buClr>
                <a:schemeClr val="tx1"/>
              </a:buClr>
              <a:buFont typeface="Arial"/>
              <a:buChar char="•"/>
            </a:pPr>
            <a:r>
              <a:rPr lang="en-US" dirty="0" smtClean="0">
                <a:solidFill>
                  <a:schemeClr val="accent1"/>
                </a:solidFill>
              </a:rPr>
              <a:t>By default, the handlers do nothing </a:t>
            </a:r>
            <a:endParaRPr lang="en-US" kern="0" dirty="0" smtClean="0">
              <a:solidFill>
                <a:schemeClr val="accent1"/>
              </a:solidFill>
              <a:latin typeface="Calibri" pitchFamily="34" charset="0"/>
            </a:endParaRPr>
          </a:p>
        </p:txBody>
      </p:sp>
    </p:spTree>
    <p:extLst>
      <p:ext uri="{BB962C8B-B14F-4D97-AF65-F5344CB8AC3E}">
        <p14:creationId xmlns:p14="http://schemas.microsoft.com/office/powerpoint/2010/main" val="18922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2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7"/>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8" grpId="0"/>
      <p:bldP spid="18" grpId="1"/>
      <p:bldP spid="20" grpId="0"/>
      <p:bldP spid="20" grpId="1"/>
      <p:bldP spid="22" grpId="0"/>
      <p:bldP spid="22" grpId="1"/>
      <p:bldP spid="24" grpId="0"/>
      <p:bldP spid="24" grpId="1"/>
      <p:bldP spid="26" grpId="0"/>
      <p:bldP spid="26" grpId="1"/>
      <p:bldP spid="37" grpId="0"/>
      <p:bldP spid="37" grpId="1"/>
      <p:bldP spid="40" grpId="0"/>
      <p:bldP spid="40" grpId="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28" name="TextBox 27"/>
          <p:cNvSpPr txBox="1"/>
          <p:nvPr/>
        </p:nvSpPr>
        <p:spPr bwMode="auto">
          <a:xfrm>
            <a:off x="224880" y="2495106"/>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illustrate, let’s develop a parser that prints the URL value of the </a:t>
            </a:r>
            <a:r>
              <a:rPr lang="en-US" dirty="0" err="1" smtClean="0">
                <a:latin typeface="Courier New" panose="02070309020205020404" pitchFamily="49" charset="0"/>
                <a:cs typeface="Courier New" panose="02070309020205020404" pitchFamily="49" charset="0"/>
              </a:rPr>
              <a:t>href</a:t>
            </a:r>
            <a:r>
              <a:rPr lang="en-US" sz="2000" dirty="0" smtClean="0">
                <a:solidFill>
                  <a:schemeClr val="accent1"/>
                </a:solidFill>
              </a:rPr>
              <a:t> attribute contained in every anchor start tag</a:t>
            </a:r>
          </a:p>
        </p:txBody>
      </p:sp>
      <p:sp>
        <p:nvSpPr>
          <p:cNvPr id="33" name="TextBox 32"/>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4" name="TextBox 33"/>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
        <p:nvSpPr>
          <p:cNvPr id="35" name="TextBox 34"/>
          <p:cNvSpPr txBox="1"/>
          <p:nvPr/>
        </p:nvSpPr>
        <p:spPr bwMode="auto">
          <a:xfrm>
            <a:off x="224880" y="1670080"/>
            <a:ext cx="865161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dirty="0" err="1" smtClean="0">
                <a:solidFill>
                  <a:srgbClr val="000000"/>
                </a:solidFill>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is really meant to be used as a “generic” </a:t>
            </a:r>
            <a:r>
              <a:rPr lang="en-US" sz="2000" dirty="0" err="1" smtClean="0">
                <a:solidFill>
                  <a:schemeClr val="accent1"/>
                </a:solidFill>
              </a:rPr>
              <a:t>superclass</a:t>
            </a:r>
            <a:r>
              <a:rPr lang="en-US" sz="2000" dirty="0" smtClean="0">
                <a:solidFill>
                  <a:schemeClr val="accent1"/>
                </a:solidFill>
              </a:rPr>
              <a:t> from which application specific parser subclasses can be developed</a:t>
            </a:r>
          </a:p>
        </p:txBody>
      </p:sp>
      <p:sp>
        <p:nvSpPr>
          <p:cNvPr id="38" name="TextBox 37"/>
          <p:cNvSpPr txBox="1"/>
          <p:nvPr/>
        </p:nvSpPr>
        <p:spPr bwMode="auto">
          <a:xfrm>
            <a:off x="224880" y="3202992"/>
            <a:ext cx="8651612" cy="6771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To do this we need to create a subclass of </a:t>
            </a:r>
            <a:r>
              <a:rPr lang="en-US" dirty="0" err="1" smtClean="0">
                <a:solidFill>
                  <a:srgbClr val="000000"/>
                </a:solidFill>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that overrides method </a:t>
            </a:r>
            <a:r>
              <a:rPr lang="en-US" dirty="0" err="1" smtClean="0">
                <a:solidFill>
                  <a:srgbClr val="000000"/>
                </a:solidFill>
                <a:latin typeface="Courier New" panose="02070309020205020404" pitchFamily="49" charset="0"/>
                <a:cs typeface="Courier New" panose="02070309020205020404" pitchFamily="49" charset="0"/>
              </a:rPr>
              <a:t>handle_starttag</a:t>
            </a:r>
            <a:r>
              <a:rPr lang="en-US" dirty="0" smtClean="0">
                <a:solidFill>
                  <a:srgbClr val="000000"/>
                </a:solidFill>
                <a:latin typeface="Courier New" panose="02070309020205020404" pitchFamily="49" charset="0"/>
                <a:cs typeface="Courier New" panose="02070309020205020404" pitchFamily="49" charset="0"/>
              </a:rPr>
              <a:t>()</a:t>
            </a:r>
            <a:endParaRPr lang="en-US" sz="20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847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animBg="1"/>
      <p:bldP spid="34"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Parsing a web page</a:t>
            </a:r>
            <a:endParaRPr lang="en-US" sz="2000" kern="0" dirty="0" smtClean="0">
              <a:latin typeface="Courier New" panose="02070309020205020404" pitchFamily="49" charset="0"/>
              <a:cs typeface="Courier New" panose="02070309020205020404" pitchFamily="49" charset="0"/>
            </a:endParaRPr>
          </a:p>
        </p:txBody>
      </p:sp>
      <p:sp>
        <p:nvSpPr>
          <p:cNvPr id="29" name="TextBox 28"/>
          <p:cNvSpPr txBox="1"/>
          <p:nvPr/>
        </p:nvSpPr>
        <p:spPr bwMode="auto">
          <a:xfrm>
            <a:off x="386933" y="1470025"/>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&lt;h4&gt;Absolute HTTP link&lt;/h4&gt;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="http://</a:t>
            </a:r>
            <a:r>
              <a:rPr lang="en-US" sz="1400" dirty="0" err="1" smtClean="0">
                <a:latin typeface="Courier New" panose="02070309020205020404" pitchFamily="49" charset="0"/>
                <a:cs typeface="Courier New" panose="02070309020205020404" pitchFamily="49" charset="0"/>
              </a:rPr>
              <a:t>www.google.com</a:t>
            </a:r>
            <a:r>
              <a:rPr lang="en-US" sz="1400" dirty="0" smtClean="0">
                <a:latin typeface="Courier New" panose="02070309020205020404" pitchFamily="49" charset="0"/>
                <a:cs typeface="Courier New" panose="02070309020205020404" pitchFamily="49" charset="0"/>
              </a:rPr>
              <a:t>"&gt;Absolute link to Google&lt;/a&gt;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&lt;h4&gt;Relative HTTP link&lt;/h4&gt;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"&gt;Relative link to </a:t>
            </a: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&lt;h4&gt;mailto scheme&lt;/h4&gt;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&lt;a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mailto:me@example.net</a:t>
            </a:r>
            <a:r>
              <a:rPr lang="en-US" sz="1400" dirty="0" smtClean="0">
                <a:latin typeface="Courier New" panose="02070309020205020404" pitchFamily="49" charset="0"/>
                <a:cs typeface="Courier New" panose="02070309020205020404" pitchFamily="49" charset="0"/>
              </a:rPr>
              <a:t>"&gt;Click here to email me.&lt;/a&gt;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&lt;/body&gt;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&lt;/html&gt;</a:t>
            </a:r>
          </a:p>
        </p:txBody>
      </p:sp>
      <p:sp>
        <p:nvSpPr>
          <p:cNvPr id="31" name="TextBox 30"/>
          <p:cNvSpPr txBox="1"/>
          <p:nvPr/>
        </p:nvSpPr>
        <p:spPr bwMode="auto">
          <a:xfrm>
            <a:off x="5604531" y="371679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links.html</a:t>
            </a:r>
            <a:endPar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32" name="TextBox 31"/>
          <p:cNvSpPr txBox="1"/>
          <p:nvPr/>
        </p:nvSpPr>
        <p:spPr bwMode="auto">
          <a:xfrm>
            <a:off x="5571855"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
        <p:nvSpPr>
          <p:cNvPr id="11" name="TextBox 10"/>
          <p:cNvSpPr txBox="1"/>
          <p:nvPr/>
        </p:nvSpPr>
        <p:spPr bwMode="auto">
          <a:xfrm>
            <a:off x="224880" y="4303454"/>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0" name="TextBox 29"/>
          <p:cNvSpPr txBox="1"/>
          <p:nvPr/>
        </p:nvSpPr>
        <p:spPr bwMode="auto">
          <a:xfrm>
            <a:off x="5254378" y="3437868"/>
            <a:ext cx="3584845" cy="181588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open('links.html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infile.read</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infile.close</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http://www.google.com</a:t>
            </a: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test.html</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err="1" smtClean="0">
                <a:latin typeface="Courier New" panose="02070309020205020404" pitchFamily="49" charset="0"/>
                <a:cs typeface="Courier New" panose="02070309020205020404" pitchFamily="49" charset="0"/>
              </a:rPr>
              <a:t>mailto:me@example.net</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96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Exercise</a:t>
            </a:r>
            <a:endParaRPr lang="en-US" sz="2000" kern="0" dirty="0" smtClean="0">
              <a:latin typeface="Courier New" panose="02070309020205020404" pitchFamily="49" charset="0"/>
              <a:cs typeface="Courier New" panose="02070309020205020404" pitchFamily="49" charset="0"/>
            </a:endParaRPr>
          </a:p>
        </p:txBody>
      </p:sp>
      <p:sp>
        <p:nvSpPr>
          <p:cNvPr id="10" name="TextBox 9"/>
          <p:cNvSpPr txBox="1"/>
          <p:nvPr/>
        </p:nvSpPr>
        <p:spPr bwMode="auto">
          <a:xfrm>
            <a:off x="709358" y="1375765"/>
            <a:ext cx="7772400"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smtClean="0">
                <a:solidFill>
                  <a:schemeClr val="accent1"/>
                </a:solidFill>
              </a:rPr>
              <a:t>Develop class </a:t>
            </a:r>
            <a:r>
              <a:rPr lang="en-US" dirty="0" err="1" smtClean="0">
                <a:latin typeface="Courier New" panose="02070309020205020404" pitchFamily="49" charset="0"/>
                <a:cs typeface="Courier New" panose="02070309020205020404" pitchFamily="49" charset="0"/>
              </a:rPr>
              <a:t>MyHTMLParser</a:t>
            </a:r>
            <a:r>
              <a:rPr lang="en-US" dirty="0" smtClean="0">
                <a:solidFill>
                  <a:schemeClr val="accent1"/>
                </a:solidFill>
              </a:rPr>
              <a:t> </a:t>
            </a:r>
            <a:r>
              <a:rPr lang="en-US" sz="2000" dirty="0" smtClean="0">
                <a:solidFill>
                  <a:schemeClr val="accent1"/>
                </a:solidFill>
              </a:rPr>
              <a:t>as a subclass of </a:t>
            </a:r>
            <a:r>
              <a:rPr lang="en-US" dirty="0" err="1" smtClean="0">
                <a:latin typeface="Courier New" panose="02070309020205020404" pitchFamily="49" charset="0"/>
                <a:cs typeface="Courier New" panose="02070309020205020404" pitchFamily="49" charset="0"/>
              </a:rPr>
              <a:t>HTMLParser</a:t>
            </a:r>
            <a:r>
              <a:rPr lang="en-US" dirty="0" smtClean="0">
                <a:solidFill>
                  <a:schemeClr val="accent1"/>
                </a:solidFill>
              </a:rPr>
              <a:t> </a:t>
            </a:r>
            <a:r>
              <a:rPr lang="en-US" sz="2000" dirty="0" smtClean="0">
                <a:solidFill>
                  <a:schemeClr val="accent1"/>
                </a:solidFill>
              </a:rPr>
              <a:t>that, when fed an HTML file, prints the names of the start and end tags in the order that they appear in the document, and with an indentation that is proportional to the element’s depth in the document structure </a:t>
            </a:r>
            <a:endParaRPr lang="en-US" sz="2000" kern="0" dirty="0" smtClean="0">
              <a:solidFill>
                <a:schemeClr val="accent1"/>
              </a:solidFill>
              <a:latin typeface="Calibri" pitchFamily="34" charset="0"/>
              <a:ea typeface="+mj-ea"/>
              <a:cs typeface="+mj-cs"/>
            </a:endParaRPr>
          </a:p>
        </p:txBody>
      </p:sp>
      <p:sp>
        <p:nvSpPr>
          <p:cNvPr id="8" name="TextBox 7"/>
          <p:cNvSpPr txBox="1"/>
          <p:nvPr/>
        </p:nvSpPr>
        <p:spPr bwMode="auto">
          <a:xfrm>
            <a:off x="0" y="2887682"/>
            <a:ext cx="3584845" cy="397031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a:t>
            </a:r>
            <a:r>
              <a:rPr lang="en-US" sz="1400" dirty="0" smtClean="0">
                <a:latin typeface="Courier New" panose="02070309020205020404" pitchFamily="49" charset="0"/>
                <a:cs typeface="Courier New" panose="02070309020205020404" pitchFamily="49" charset="0"/>
              </a:rPr>
              <a:t> = open('w3c.html')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infile.read</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infile.close</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myparser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MyHTMLParser</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myparser.feed(content</a:t>
            </a: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html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head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title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title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head end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body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h1 start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h1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h2 start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 end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body end</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html end</a:t>
            </a:r>
          </a:p>
        </p:txBody>
      </p:sp>
      <p:sp>
        <p:nvSpPr>
          <p:cNvPr id="7" name="TextBox 6"/>
          <p:cNvSpPr txBox="1"/>
          <p:nvPr/>
        </p:nvSpPr>
        <p:spPr bwMode="auto">
          <a:xfrm>
            <a:off x="2212418" y="2025908"/>
            <a:ext cx="6931582" cy="4832092"/>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MyHTMLParser(HTMLParser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'HTML doc parser that prints tags indented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__</a:t>
            </a:r>
            <a:r>
              <a:rPr lang="en-US" sz="1400" dirty="0" err="1" smtClean="0">
                <a:latin typeface="Courier New" panose="02070309020205020404" pitchFamily="49" charset="0"/>
                <a:cs typeface="Courier New" panose="02070309020205020404" pitchFamily="49" charset="0"/>
              </a:rPr>
              <a:t>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'initializes the parser and the initial indentation'</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HTMLParser.__init__(self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0            </a:t>
            </a:r>
            <a:r>
              <a:rPr lang="en-US" sz="1400" dirty="0" smtClean="0">
                <a:solidFill>
                  <a:srgbClr val="7F7F7F"/>
                </a:solidFill>
                <a:latin typeface="Courier New" panose="02070309020205020404" pitchFamily="49" charset="0"/>
                <a:cs typeface="Courier New" panose="02070309020205020404" pitchFamily="49" charset="0"/>
              </a:rPr>
              <a:t># initial indentation value</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'''prints start tag with an indentation proportional</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to the depth of the tag's element in the document'''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not in {'</a:t>
            </a:r>
            <a:r>
              <a:rPr lang="en-US" sz="1400" dirty="0" err="1" smtClean="0">
                <a:latin typeface="Courier New" panose="02070309020205020404" pitchFamily="49" charset="0"/>
                <a:cs typeface="Courier New" panose="02070309020205020404" pitchFamily="49" charset="0"/>
              </a:rPr>
              <a:t>br','p</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t>
            </a:r>
            <a:r>
              <a:rPr lang="en-US" sz="1400" dirty="0" err="1" smtClean="0">
                <a:latin typeface="Courier New" panose="02070309020205020404" pitchFamily="49" charset="0"/>
                <a:cs typeface="Courier New" panose="02070309020205020404" pitchFamily="49" charset="0"/>
              </a:rPr>
              <a:t>start'.format(self.indent</a:t>
            </a:r>
            <a:r>
              <a:rPr lang="en-US" sz="1400" dirty="0" smtClean="0">
                <a:latin typeface="Courier New" panose="02070309020205020404" pitchFamily="49" charset="0"/>
                <a:cs typeface="Courier New" panose="02070309020205020404" pitchFamily="49" charset="0"/>
              </a:rPr>
              <a:t>*' ', tag))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4</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handle_endtag(self</a:t>
            </a:r>
            <a:r>
              <a:rPr lang="en-US" sz="1400" dirty="0" smtClean="0">
                <a:latin typeface="Courier New" panose="02070309020205020404" pitchFamily="49" charset="0"/>
                <a:cs typeface="Courier New" panose="02070309020205020404" pitchFamily="49" charset="0"/>
              </a:rPr>
              <a:t>, tag):</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'''prints end tag with an indentation proportional</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to the depth of the tag's element in the document'''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not in {'</a:t>
            </a:r>
            <a:r>
              <a:rPr lang="en-US" sz="1400" dirty="0" err="1" smtClean="0">
                <a:latin typeface="Courier New" panose="02070309020205020404" pitchFamily="49" charset="0"/>
                <a:cs typeface="Courier New" panose="02070309020205020404" pitchFamily="49" charset="0"/>
              </a:rPr>
              <a:t>br','p</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self.indent</a:t>
            </a:r>
            <a:r>
              <a:rPr lang="en-US" sz="1400" dirty="0" smtClean="0">
                <a:latin typeface="Courier New" panose="02070309020205020404" pitchFamily="49" charset="0"/>
                <a:cs typeface="Courier New" panose="02070309020205020404" pitchFamily="49" charset="0"/>
              </a:rPr>
              <a:t> -= 4</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 </a:t>
            </a:r>
            <a:r>
              <a:rPr lang="en-US" sz="1400" dirty="0" err="1" smtClean="0">
                <a:latin typeface="Courier New" panose="02070309020205020404" pitchFamily="49" charset="0"/>
                <a:cs typeface="Courier New" panose="02070309020205020404" pitchFamily="49" charset="0"/>
              </a:rPr>
              <a:t>end'.format(self.indent</a:t>
            </a:r>
            <a:r>
              <a:rPr lang="en-US" sz="1400" dirty="0" smtClean="0">
                <a:latin typeface="Courier New" panose="02070309020205020404" pitchFamily="49" charset="0"/>
                <a:cs typeface="Courier New" panose="02070309020205020404" pitchFamily="49" charset="0"/>
              </a:rPr>
              <a:t>*' ', tag))</a:t>
            </a:r>
          </a:p>
        </p:txBody>
      </p:sp>
    </p:spTree>
    <p:extLst>
      <p:ext uri="{BB962C8B-B14F-4D97-AF65-F5344CB8AC3E}">
        <p14:creationId xmlns:p14="http://schemas.microsoft.com/office/powerpoint/2010/main" val="16013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smtClean="0">
                <a:latin typeface="Calibri" pitchFamily="34" charset="0"/>
              </a:rPr>
              <a:t>Collecting hyperlinks (as absolute URLs)</a:t>
            </a:r>
            <a:endParaRPr lang="en-US" sz="2000" kern="0" dirty="0" smtClean="0">
              <a:latin typeface="Courier New" panose="02070309020205020404" pitchFamily="49" charset="0"/>
              <a:cs typeface="Courier New" panose="02070309020205020404" pitchFamily="49" charset="0"/>
            </a:endParaRPr>
          </a:p>
        </p:txBody>
      </p:sp>
      <p:sp>
        <p:nvSpPr>
          <p:cNvPr id="31" name="TextBox 30"/>
          <p:cNvSpPr txBox="1"/>
          <p:nvPr/>
        </p:nvSpPr>
        <p:spPr bwMode="auto">
          <a:xfrm>
            <a:off x="5604531" y="3296244"/>
            <a:ext cx="1262059"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err="1" smtClean="0">
                <a:ln>
                  <a:noFill/>
                </a:ln>
                <a:solidFill>
                  <a:srgbClr val="000000"/>
                </a:solidFill>
                <a:effectLst/>
                <a:uLnTx/>
                <a:uFillTx/>
                <a:latin typeface="Courier New" panose="02070309020205020404" pitchFamily="49" charset="0"/>
                <a:ea typeface="+mj-ea"/>
                <a:cs typeface="Courier New" panose="02070309020205020404" pitchFamily="49" charset="0"/>
              </a:rPr>
              <a:t>links.html</a:t>
            </a:r>
            <a:endPar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11" name="TextBox 10"/>
          <p:cNvSpPr txBox="1"/>
          <p:nvPr/>
        </p:nvSpPr>
        <p:spPr bwMode="auto">
          <a:xfrm>
            <a:off x="3862" y="4611231"/>
            <a:ext cx="6479657" cy="2246769"/>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from </a:t>
            </a:r>
            <a:r>
              <a:rPr lang="en-US" sz="1400" dirty="0" err="1" smtClean="0">
                <a:latin typeface="Courier New" panose="02070309020205020404" pitchFamily="49" charset="0"/>
                <a:cs typeface="Courier New" panose="02070309020205020404" pitchFamily="49" charset="0"/>
              </a:rPr>
              <a:t>html.parser</a:t>
            </a:r>
            <a:r>
              <a:rPr lang="en-US" sz="1400" dirty="0" smtClean="0">
                <a:latin typeface="Courier New" panose="02070309020205020404" pitchFamily="49" charset="0"/>
                <a:cs typeface="Courier New" panose="02070309020205020404" pitchFamily="49" charset="0"/>
              </a:rPr>
              <a:t> import </a:t>
            </a:r>
            <a:r>
              <a:rPr lang="en-US" sz="1400" dirty="0" err="1" smtClean="0">
                <a:latin typeface="Courier New" panose="02070309020205020404" pitchFamily="49" charset="0"/>
                <a:cs typeface="Courier New" panose="02070309020205020404" pitchFamily="49" charset="0"/>
              </a:rPr>
              <a:t>HTMLParser</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class </a:t>
            </a:r>
            <a:r>
              <a:rPr lang="en-US" sz="1400" dirty="0" err="1" smtClean="0">
                <a:latin typeface="Courier New" panose="02070309020205020404" pitchFamily="49" charset="0"/>
                <a:cs typeface="Courier New" panose="02070309020205020404" pitchFamily="49" charset="0"/>
              </a:rPr>
              <a:t>LinkParser(HTMLParser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def </a:t>
            </a:r>
            <a:r>
              <a:rPr lang="en-US" sz="1400" dirty="0" err="1" smtClean="0">
                <a:latin typeface="Courier New" panose="02070309020205020404" pitchFamily="49" charset="0"/>
                <a:cs typeface="Courier New" panose="02070309020205020404" pitchFamily="49" charset="0"/>
              </a:rPr>
              <a:t>handle_starttag(self</a:t>
            </a:r>
            <a:r>
              <a:rPr lang="en-US" sz="1400" dirty="0" smtClean="0">
                <a:latin typeface="Courier New" panose="02070309020205020404" pitchFamily="49" charset="0"/>
                <a:cs typeface="Courier New" panose="02070309020205020404" pitchFamily="49" charset="0"/>
              </a:rPr>
              <a:t>, tag,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'print value 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href</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attribute if any</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tag == 'a':</a:t>
            </a:r>
          </a:p>
          <a:p>
            <a:pPr defTabSz="914400" fontAlgn="base">
              <a:spcBef>
                <a:spcPct val="0"/>
              </a:spcBef>
              <a:spcAft>
                <a:spcPct val="0"/>
              </a:spcAft>
            </a:pPr>
            <a:r>
              <a:rPr lang="en-US" sz="1400" dirty="0" smtClean="0">
                <a:solidFill>
                  <a:srgbClr val="7F7F7F"/>
                </a:solidFill>
                <a:latin typeface="Courier New" panose="02070309020205020404" pitchFamily="49" charset="0"/>
                <a:cs typeface="Courier New" panose="02070309020205020404" pitchFamily="49" charset="0"/>
              </a:rPr>
              <a:t>            # search for </a:t>
            </a:r>
            <a:r>
              <a:rPr lang="en-US" sz="1400" dirty="0" err="1" smtClean="0">
                <a:solidFill>
                  <a:srgbClr val="7F7F7F"/>
                </a:solidFill>
                <a:latin typeface="Courier New" panose="02070309020205020404" pitchFamily="49" charset="0"/>
                <a:cs typeface="Courier New" panose="02070309020205020404" pitchFamily="49" charset="0"/>
              </a:rPr>
              <a:t>href</a:t>
            </a:r>
            <a:r>
              <a:rPr lang="en-US" sz="1400" dirty="0" smtClean="0">
                <a:solidFill>
                  <a:srgbClr val="7F7F7F"/>
                </a:solidFill>
                <a:latin typeface="Courier New" panose="02070309020205020404" pitchFamily="49" charset="0"/>
                <a:cs typeface="Courier New" panose="02070309020205020404" pitchFamily="49" charset="0"/>
              </a:rPr>
              <a:t> attribute and print its value</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for </a:t>
            </a:r>
            <a:r>
              <a:rPr lang="en-US" sz="1400" dirty="0" err="1" smtClean="0">
                <a:latin typeface="Courier New" panose="02070309020205020404" pitchFamily="49" charset="0"/>
                <a:cs typeface="Courier New" panose="02070309020205020404" pitchFamily="49" charset="0"/>
              </a:rPr>
              <a:t>attr</a:t>
            </a:r>
            <a:r>
              <a:rPr lang="en-US" sz="1400" dirty="0" smtClean="0">
                <a:latin typeface="Courier New" panose="02070309020205020404" pitchFamily="49" charset="0"/>
                <a:cs typeface="Courier New" panose="02070309020205020404" pitchFamily="49" charset="0"/>
              </a:rPr>
              <a:t> in </a:t>
            </a:r>
            <a:r>
              <a:rPr lang="en-US" sz="1400" dirty="0" err="1" smtClean="0">
                <a:latin typeface="Courier New" panose="02070309020205020404" pitchFamily="49" charset="0"/>
                <a:cs typeface="Courier New" panose="02070309020205020404" pitchFamily="49" charset="0"/>
              </a:rPr>
              <a:t>attrs</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if attr[0] == '</a:t>
            </a:r>
            <a:r>
              <a:rPr lang="en-US" sz="1400" dirty="0" err="1" smtClean="0">
                <a:latin typeface="Courier New" panose="02070309020205020404" pitchFamily="49" charset="0"/>
                <a:cs typeface="Courier New" panose="02070309020205020404" pitchFamily="49" charset="0"/>
              </a:rPr>
              <a:t>href</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                    print(attr[1])</a:t>
            </a:r>
          </a:p>
        </p:txBody>
      </p:sp>
      <p:sp>
        <p:nvSpPr>
          <p:cNvPr id="30" name="TextBox 29"/>
          <p:cNvSpPr txBox="1"/>
          <p:nvPr/>
        </p:nvSpPr>
        <p:spPr bwMode="auto">
          <a:xfrm>
            <a:off x="3230991" y="1957416"/>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LinkParser</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linkparser.feed(content</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/Consortium/sup</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/Consortium/</a:t>
            </a:r>
            <a:r>
              <a:rPr lang="en-US" sz="1400" dirty="0" err="1" smtClean="0">
                <a:latin typeface="Courier New" panose="02070309020205020404" pitchFamily="49" charset="0"/>
                <a:cs typeface="Courier New" panose="02070309020205020404" pitchFamily="49" charset="0"/>
              </a:rPr>
              <a:t>siteindex</a:t>
            </a:r>
            <a:endParaRPr lang="en-US" sz="1400" dirty="0" smtClean="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mailto:site-comments@w3.org</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10" name="TextBox 9"/>
          <p:cNvSpPr txBox="1"/>
          <p:nvPr/>
        </p:nvSpPr>
        <p:spPr bwMode="auto">
          <a:xfrm>
            <a:off x="405109" y="1470025"/>
            <a:ext cx="8497476"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smtClean="0">
                <a:solidFill>
                  <a:schemeClr val="accent1"/>
                </a:solidFill>
                <a:latin typeface="Calibri" pitchFamily="34" charset="0"/>
                <a:ea typeface="+mj-ea"/>
                <a:cs typeface="+mj-cs"/>
              </a:rPr>
              <a:t>Parser </a:t>
            </a:r>
            <a:r>
              <a:rPr lang="en-US" sz="2000" kern="0" dirty="0" err="1" smtClean="0">
                <a:latin typeface="Courier New" panose="02070309020205020404" pitchFamily="49" charset="0"/>
                <a:ea typeface="+mj-ea"/>
                <a:cs typeface="Courier New" panose="02070309020205020404" pitchFamily="49" charset="0"/>
              </a:rPr>
              <a:t>LinkParser</a:t>
            </a:r>
            <a:r>
              <a:rPr lang="en-US" sz="2000" dirty="0" smtClean="0">
                <a:solidFill>
                  <a:schemeClr val="accent1"/>
                </a:solidFill>
              </a:rPr>
              <a:t> prints the URL value of the </a:t>
            </a:r>
            <a:r>
              <a:rPr lang="en-US" sz="2000" dirty="0" err="1" smtClean="0">
                <a:latin typeface="Courier New" panose="02070309020205020404" pitchFamily="49" charset="0"/>
                <a:cs typeface="Courier New" panose="02070309020205020404" pitchFamily="49" charset="0"/>
              </a:rPr>
              <a:t>href</a:t>
            </a:r>
            <a:r>
              <a:rPr lang="en-US" sz="2000" dirty="0" smtClean="0">
                <a:solidFill>
                  <a:schemeClr val="accent1"/>
                </a:solidFill>
              </a:rPr>
              <a:t> attribute contained in every anchor start tag</a:t>
            </a:r>
            <a:r>
              <a:rPr lang="en-US" sz="2000" kern="0" dirty="0" smtClean="0">
                <a:solidFill>
                  <a:schemeClr val="accent1"/>
                </a:solidFill>
                <a:latin typeface="Calibri" pitchFamily="34" charset="0"/>
                <a:ea typeface="+mj-ea"/>
                <a:cs typeface="+mj-cs"/>
              </a:rPr>
              <a:t> </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2" name="TextBox 11"/>
          <p:cNvSpPr txBox="1"/>
          <p:nvPr/>
        </p:nvSpPr>
        <p:spPr bwMode="auto">
          <a:xfrm>
            <a:off x="405109" y="2634524"/>
            <a:ext cx="2597695"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Suppose we would like to collect </a:t>
            </a:r>
            <a:r>
              <a:rPr lang="en-US" kern="0" dirty="0" smtClean="0">
                <a:latin typeface="Courier New" panose="02070309020205020404" pitchFamily="49" charset="0"/>
                <a:ea typeface="+mj-ea"/>
                <a:cs typeface="Courier New" panose="02070309020205020404" pitchFamily="49" charset="0"/>
              </a:rPr>
              <a:t>http</a:t>
            </a:r>
            <a:r>
              <a:rPr lang="en-US" sz="2000" kern="0" dirty="0" smtClean="0">
                <a:solidFill>
                  <a:schemeClr val="accent1"/>
                </a:solidFill>
                <a:latin typeface="Calibri" pitchFamily="34" charset="0"/>
                <a:ea typeface="+mj-ea"/>
                <a:cs typeface="+mj-cs"/>
              </a:rPr>
              <a:t> URLS only, in their absolute version</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
        <p:nvSpPr>
          <p:cNvPr id="14" name="TextBox 13"/>
          <p:cNvSpPr txBox="1"/>
          <p:nvPr/>
        </p:nvSpPr>
        <p:spPr bwMode="auto">
          <a:xfrm>
            <a:off x="3243691" y="1933575"/>
            <a:ext cx="5913009"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a:t>
            </a:r>
            <a:r>
              <a:rPr lang="en-US" sz="1400" dirty="0" err="1" smtClean="0">
                <a:latin typeface="Courier New" panose="02070309020205020404" pitchFamily="49" charset="0"/>
                <a:cs typeface="Courier New" panose="02070309020205020404" pitchFamily="49" charset="0"/>
              </a:rPr>
              <a:t>url</a:t>
            </a:r>
            <a:r>
              <a:rPr lang="en-US" sz="1400" dirty="0" smtClean="0">
                <a:latin typeface="Courier New" panose="02070309020205020404" pitchFamily="49" charset="0"/>
                <a:cs typeface="Courier New" panose="02070309020205020404" pitchFamily="49" charset="0"/>
              </a:rPr>
              <a:t> = 'http://www.w3.org/Consortium/mission.html'</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resource = </a:t>
            </a:r>
            <a:r>
              <a:rPr lang="en-US" sz="1400" dirty="0" err="1" smtClean="0">
                <a:latin typeface="Courier New" panose="02070309020205020404" pitchFamily="49" charset="0"/>
                <a:cs typeface="Courier New" panose="02070309020205020404" pitchFamily="49" charset="0"/>
              </a:rPr>
              <a:t>urlopen(url</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&gt;&gt;&gt; content = </a:t>
            </a:r>
            <a:r>
              <a:rPr lang="en-US" sz="1400" dirty="0" err="1" smtClean="0">
                <a:latin typeface="Courier New" panose="02070309020205020404" pitchFamily="49" charset="0"/>
                <a:cs typeface="Courier New" panose="02070309020205020404" pitchFamily="49" charset="0"/>
              </a:rPr>
              <a:t>resource.read().decode</a:t>
            </a: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collector = Collector()</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collector.feed(content</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&gt;&gt;&gt; </a:t>
            </a:r>
            <a:r>
              <a:rPr lang="en-US" sz="1400" dirty="0" err="1" smtClean="0">
                <a:solidFill>
                  <a:srgbClr val="FF0000"/>
                </a:solidFill>
                <a:latin typeface="Courier New" panose="02070309020205020404" pitchFamily="49" charset="0"/>
                <a:cs typeface="Courier New" panose="02070309020205020404" pitchFamily="49" charset="0"/>
              </a:rPr>
              <a:t>collector.getLinks</a:t>
            </a:r>
            <a:r>
              <a:rPr lang="en-US" sz="1400" dirty="0" smtClean="0">
                <a:solidFill>
                  <a:srgbClr val="FF0000"/>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http://www.w3.org/Consortium/sup</a:t>
            </a:r>
          </a:p>
          <a:p>
            <a:pPr defTabSz="914400" fontAlgn="base">
              <a:spcBef>
                <a:spcPct val="0"/>
              </a:spcBef>
              <a:spcAft>
                <a:spcPct val="0"/>
              </a:spcAft>
            </a:pPr>
            <a:r>
              <a:rPr lang="en-US" sz="1400" dirty="0" smtClean="0">
                <a:solidFill>
                  <a:srgbClr val="FF0000"/>
                </a:solidFill>
                <a:latin typeface="Courier New" panose="02070309020205020404" pitchFamily="49" charset="0"/>
                <a:cs typeface="Courier New" panose="02070309020205020404" pitchFamily="49" charset="0"/>
              </a:rPr>
              <a:t>http://www.w3.org/Consortium/siteindex</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http://lists.w3.org/Archives/Public/site-comments/</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http://twitter.com/W3C</a:t>
            </a:r>
          </a:p>
          <a:p>
            <a:pPr defTabSz="914400" fontAlgn="base">
              <a:spcBef>
                <a:spcPct val="0"/>
              </a:spcBef>
              <a:spcAft>
                <a:spcPct val="0"/>
              </a:spcAft>
            </a:pPr>
            <a:r>
              <a:rPr lang="en-US" sz="1400" dirty="0" smtClean="0">
                <a:latin typeface="Courier New" panose="02070309020205020404" pitchFamily="49" charset="0"/>
                <a:cs typeface="Courier New" panose="02070309020205020404" pitchFamily="49" charset="0"/>
              </a:rPr>
              <a:t>...</a:t>
            </a:r>
          </a:p>
        </p:txBody>
      </p:sp>
      <p:sp>
        <p:nvSpPr>
          <p:cNvPr id="32" name="TextBox 31"/>
          <p:cNvSpPr txBox="1"/>
          <p:nvPr/>
        </p:nvSpPr>
        <p:spPr bwMode="auto">
          <a:xfrm>
            <a:off x="5329199" y="6550223"/>
            <a:ext cx="1154320"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kern="0" dirty="0" smtClean="0">
                <a:solidFill>
                  <a:srgbClr val="000000"/>
                </a:solidFill>
                <a:latin typeface="Courier New" panose="02070309020205020404" pitchFamily="49" charset="0"/>
                <a:ea typeface="+mj-ea"/>
                <a:cs typeface="Courier New" panose="02070309020205020404" pitchFamily="49" charset="0"/>
              </a:rPr>
              <a:t>ch11</a:t>
            </a:r>
            <a:r>
              <a:rPr kumimoji="0" lang="en-US" sz="1400" b="0" i="0" u="none" strike="noStrike" kern="0" cap="none" spc="0" normalizeH="0" baseline="0" noProof="0" dirty="0" smtClean="0">
                <a:ln>
                  <a:noFill/>
                </a:ln>
                <a:solidFill>
                  <a:srgbClr val="000000"/>
                </a:solidFill>
                <a:effectLst/>
                <a:uLnTx/>
                <a:uFillTx/>
                <a:latin typeface="Courier New" panose="02070309020205020404" pitchFamily="49" charset="0"/>
                <a:ea typeface="+mj-ea"/>
                <a:cs typeface="Courier New" panose="02070309020205020404" pitchFamily="49" charset="0"/>
              </a:rPr>
              <a:t>.html</a:t>
            </a:r>
          </a:p>
        </p:txBody>
      </p:sp>
    </p:spTree>
    <p:extLst>
      <p:ext uri="{BB962C8B-B14F-4D97-AF65-F5344CB8AC3E}">
        <p14:creationId xmlns:p14="http://schemas.microsoft.com/office/powerpoint/2010/main" val="200063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2" grpId="0"/>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1654</Words>
  <Application>Microsoft Office PowerPoint</Application>
  <PresentationFormat>On-screen Show (4:3)</PresentationFormat>
  <Paragraphs>323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amir_hallajpour@hotmail.com</dc:creator>
  <cp:lastModifiedBy>amir_hallajpour@hotmail.com</cp:lastModifiedBy>
  <cp:revision>1</cp:revision>
  <dcterms:created xsi:type="dcterms:W3CDTF">2016-01-24T19:19:27Z</dcterms:created>
  <dcterms:modified xsi:type="dcterms:W3CDTF">2016-01-24T19:19:43Z</dcterms:modified>
</cp:coreProperties>
</file>