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01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C51F-32D3-4D8F-96B1-725C7A61E4FF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27B36-5DE9-447A-9127-088B589B0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15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C51F-32D3-4D8F-96B1-725C7A61E4FF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27B36-5DE9-447A-9127-088B589B0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71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C51F-32D3-4D8F-96B1-725C7A61E4FF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27B36-5DE9-447A-9127-088B589B0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639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C51F-32D3-4D8F-96B1-725C7A61E4FF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27B36-5DE9-447A-9127-088B589B0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724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C51F-32D3-4D8F-96B1-725C7A61E4FF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27B36-5DE9-447A-9127-088B589B0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02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C51F-32D3-4D8F-96B1-725C7A61E4FF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27B36-5DE9-447A-9127-088B589B0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97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C51F-32D3-4D8F-96B1-725C7A61E4FF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27B36-5DE9-447A-9127-088B589B0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97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C51F-32D3-4D8F-96B1-725C7A61E4FF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27B36-5DE9-447A-9127-088B589B0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420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C51F-32D3-4D8F-96B1-725C7A61E4FF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27B36-5DE9-447A-9127-088B589B0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50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C51F-32D3-4D8F-96B1-725C7A61E4FF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27B36-5DE9-447A-9127-088B589B0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835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C51F-32D3-4D8F-96B1-725C7A61E4FF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27B36-5DE9-447A-9127-088B589B0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295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6C51F-32D3-4D8F-96B1-725C7A61E4FF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27B36-5DE9-447A-9127-088B589B0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30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 smtClean="0">
                <a:latin typeface="Calibri" pitchFamily="34" charset="0"/>
              </a:rPr>
              <a:t>Regular expressions</a:t>
            </a:r>
            <a:endParaRPr lang="en-US" sz="20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496558" y="1470026"/>
            <a:ext cx="824614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Suppose we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need to find all email addresses in a web page</a:t>
            </a:r>
          </a:p>
          <a:p>
            <a:pPr marL="739775" lvl="1" indent="-28257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kern="0" dirty="0" smtClean="0">
                <a:latin typeface="Calibri" pitchFamily="34" charset="0"/>
                <a:ea typeface="+mj-ea"/>
                <a:cs typeface="+mj-cs"/>
              </a:rPr>
              <a:t>How do we recognize email addresses? </a:t>
            </a:r>
          </a:p>
          <a:p>
            <a:pPr marL="739775" lvl="1" indent="-28257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kern="0" dirty="0" smtClean="0">
                <a:latin typeface="Calibri" pitchFamily="34" charset="0"/>
                <a:ea typeface="+mj-ea"/>
                <a:cs typeface="+mj-cs"/>
              </a:rPr>
              <a:t>What string pattern do emails addresses exhibit?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496558" y="2783572"/>
            <a:ext cx="803334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A email address string pattern, informally: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dirty="0" smtClean="0"/>
          </a:p>
          <a:p>
            <a:pPr lvl="1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/>
              <a:t>An email address consists of a user ID—that is, a sequence of "allowed" characters—followed by the @ symbol followed by a hostname—that is, a dot-separated sequence of allowed characters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496558" y="4838577"/>
            <a:ext cx="798519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294171"/>
                </a:solidFill>
              </a:rPr>
              <a:t>A  </a:t>
            </a:r>
            <a:r>
              <a:rPr lang="en-US" sz="2000" dirty="0" smtClean="0">
                <a:solidFill>
                  <a:srgbClr val="FF0000"/>
                </a:solidFill>
              </a:rPr>
              <a:t>regular expression</a:t>
            </a:r>
            <a:r>
              <a:rPr lang="en-US" sz="2000" dirty="0" smtClean="0">
                <a:solidFill>
                  <a:srgbClr val="294171"/>
                </a:solidFill>
              </a:rPr>
              <a:t> is  a more formal way to describe a string pattern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solidFill>
                <a:srgbClr val="294171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294171"/>
                </a:solidFill>
              </a:rPr>
              <a:t>A regular expression is a string that consists of characters and </a:t>
            </a:r>
            <a:r>
              <a:rPr lang="en-US" sz="2000" dirty="0" smtClean="0">
                <a:solidFill>
                  <a:srgbClr val="FF0000"/>
                </a:solidFill>
              </a:rPr>
              <a:t>regular expression operators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29417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9110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 smtClean="0">
                <a:latin typeface="Calibri" pitchFamily="34" charset="0"/>
              </a:rPr>
              <a:t>Regular expression operators</a:t>
            </a:r>
            <a:endParaRPr lang="en-US" sz="20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96558" y="2211705"/>
          <a:ext cx="7985200" cy="7416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27547"/>
                <a:gridCol w="595765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Regular expression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Matching strings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best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best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96558" y="3622058"/>
          <a:ext cx="7985200" cy="736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27547"/>
                <a:gridCol w="5957653"/>
              </a:tblGrid>
              <a:tr h="356502">
                <a:tc>
                  <a:txBody>
                    <a:bodyPr/>
                    <a:lstStyle/>
                    <a:p>
                      <a:r>
                        <a:rPr lang="en-US" dirty="0" smtClean="0"/>
                        <a:t>Regular expression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Matching strings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be.t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best, belt, beet, </a:t>
                      </a:r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bezt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16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be3t, </a:t>
                      </a:r>
                      <a:r>
                        <a:rPr lang="en-US" sz="16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be!t</a:t>
                      </a:r>
                      <a:r>
                        <a:rPr lang="en-US" sz="16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be </a:t>
                      </a:r>
                      <a:r>
                        <a:rPr lang="en-US" sz="16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r>
                        <a:rPr lang="en-US" sz="16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...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96558" y="5174370"/>
          <a:ext cx="7985200" cy="1483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27547"/>
                <a:gridCol w="595765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Regular expression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Matching strings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be*</a:t>
                      </a:r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bt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bet, beet,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beeet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beeeet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...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be+t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bet, beet,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beeet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beeeet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...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bee?t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bet, beet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 bwMode="auto">
          <a:xfrm>
            <a:off x="496558" y="3207611"/>
            <a:ext cx="135160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Operator 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.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496558" y="1811595"/>
            <a:ext cx="411164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Regular expression without operators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496558" y="4774260"/>
            <a:ext cx="19906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Operators 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* + ?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755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 smtClean="0">
                <a:latin typeface="Calibri" pitchFamily="34" charset="0"/>
              </a:rPr>
              <a:t>Regular expression operators</a:t>
            </a:r>
            <a:endParaRPr lang="en-US" sz="20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96558" y="2270245"/>
          <a:ext cx="7985200" cy="1483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27547"/>
                <a:gridCol w="595765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Regular expression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Matching strings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be[ls]t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belt, best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be[l-o]t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belt,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bemt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bent,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beot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be[a-cx-z]t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beat,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bebt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bect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bext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beyt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bezt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 bwMode="auto">
          <a:xfrm>
            <a:off x="496558" y="1870135"/>
            <a:ext cx="14747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Operator 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[]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96558" y="4597149"/>
          <a:ext cx="7985200" cy="1483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27547"/>
                <a:gridCol w="595765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Regular expression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Matching strings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be[^0-9]t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belt, best,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be#t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... 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(but not 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be4t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be[^xyz]t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belt, be5t, ... 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(but not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bext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beyt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and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bezt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be[^a-zA-Z]t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be!t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be5t, be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... 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(but not 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beat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 bwMode="auto">
          <a:xfrm>
            <a:off x="496558" y="4197039"/>
            <a:ext cx="13362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Operator 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^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0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 smtClean="0">
                <a:latin typeface="Calibri" pitchFamily="34" charset="0"/>
              </a:rPr>
              <a:t>Regular expression operators</a:t>
            </a:r>
            <a:endParaRPr lang="en-US" sz="20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96558" y="2270245"/>
          <a:ext cx="7985200" cy="1483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27547"/>
                <a:gridCol w="595765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Regular expression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Matching strings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hello|Hello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hello, Hello.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a+|b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+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a,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aa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bb,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aaa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bbb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aaaa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bbbb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...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ab+|ba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+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ab,abb,abbb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,...,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andba,baa,baaa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,...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 bwMode="auto">
          <a:xfrm>
            <a:off x="496558" y="1870135"/>
            <a:ext cx="13362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Operator </a:t>
            </a:r>
            <a:r>
              <a:rPr lang="en-US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|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09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 smtClean="0">
                <a:latin typeface="Calibri" pitchFamily="34" charset="0"/>
              </a:rPr>
              <a:t>Regular expression operators</a:t>
            </a:r>
            <a:endParaRPr lang="en-US" sz="20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874356" y="1470025"/>
          <a:ext cx="7389408" cy="51308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071005"/>
                <a:gridCol w="631840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Interpretation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Matches any character except a new line character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Matches 0 or more repetitions of the regular expression immediately preceding it. So in regular expression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ab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*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, operator 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*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matches 0 or more repetitions of </a:t>
                      </a:r>
                      <a:r>
                        <a:rPr lang="en-US" sz="1600" kern="1200" dirty="0" err="1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, not </a:t>
                      </a:r>
                      <a:r>
                        <a:rPr lang="en-US" sz="1600" kern="1200" dirty="0" err="1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ab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Matches 1 or more repetitions of the regular expression immediately preceding it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411227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?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Matches 0 or 1 repetitions of the regular expression immediately preceding it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[]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Matches any character in the set of characters listed within the square brackets; a range of characters can be specified using the first and last character in the range and putting </a:t>
                      </a:r>
                      <a:r>
                        <a:rPr lang="en-US" sz="1600" kern="120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in between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^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sz="1600" kern="120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is a set or range of characters, then </a:t>
                      </a:r>
                      <a:r>
                        <a:rPr lang="en-US" sz="1600" kern="120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[^S]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matches any character not in </a:t>
                      </a:r>
                      <a:r>
                        <a:rPr lang="en-US" sz="1600" kern="120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sz="1600" kern="120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1600" kern="120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en-US" sz="16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are regular expressions, </a:t>
                      </a:r>
                      <a:r>
                        <a:rPr lang="en-US" sz="1600" kern="120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A|B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matches any string that is matched by </a:t>
                      </a:r>
                      <a:r>
                        <a:rPr lang="en-US" sz="1600" kern="120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or </a:t>
                      </a:r>
                      <a:r>
                        <a:rPr lang="en-US" sz="1600" kern="120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569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 smtClean="0">
                <a:latin typeface="Calibri" pitchFamily="34" charset="0"/>
              </a:rPr>
              <a:t>Regular expression escape sequences</a:t>
            </a:r>
            <a:endParaRPr lang="en-US" sz="20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0" y="3952493"/>
          <a:ext cx="9156700" cy="2905507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327152"/>
                <a:gridCol w="782954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Interpretation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Matches any decimal digit; equivalent to 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[0-9]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\D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Matches any </a:t>
                      </a:r>
                      <a:r>
                        <a:rPr lang="en-US" sz="1800" kern="1200" dirty="0" err="1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nondigit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character; equivalent to 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[0-9]</a:t>
                      </a:r>
                      <a:endParaRPr lang="en-US" dirty="0">
                        <a:solidFill>
                          <a:schemeClr val="accent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Matches any whitespace character including the blank space, the tab </a:t>
                      </a:r>
                      <a:r>
                        <a:rPr lang="en-US" sz="1600" kern="120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\</a:t>
                      </a:r>
                      <a:r>
                        <a:rPr lang="en-US" sz="1600" kern="1200" dirty="0" err="1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, the new line </a:t>
                      </a:r>
                      <a:r>
                        <a:rPr lang="en-US" sz="1600" kern="120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\</a:t>
                      </a:r>
                      <a:r>
                        <a:rPr lang="en-US" sz="1600" kern="1200" dirty="0" err="1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, and the carriage return </a:t>
                      </a:r>
                      <a:r>
                        <a:rPr lang="en-US" sz="1600" kern="120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\</a:t>
                      </a:r>
                      <a:r>
                        <a:rPr lang="en-US" sz="1600" kern="1200" dirty="0" err="1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411227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\S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Matches any non-whitespace character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Matches any alphanumeric character; this is equivalent to 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[a-zA-Z0-9]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\W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Matches any </a:t>
                      </a:r>
                      <a:r>
                        <a:rPr lang="en-US" sz="1800" kern="1200" dirty="0" err="1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nonalphanumeric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character; this is equivalent to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[^a-zA-Z0-9_]</a:t>
                      </a:r>
                      <a:endParaRPr lang="en-US" dirty="0">
                        <a:solidFill>
                          <a:schemeClr val="accent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 bwMode="auto">
          <a:xfrm>
            <a:off x="344910" y="1516191"/>
            <a:ext cx="8336866" cy="1538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Regular expression operators have special meaning inside regular expressions and cannot be used to match characters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'*'</a:t>
            </a:r>
            <a:r>
              <a:rPr lang="en-US" sz="2000" dirty="0" smtClean="0">
                <a:solidFill>
                  <a:schemeClr val="accent1"/>
                </a:solidFill>
              </a:rPr>
              <a:t>,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'.'</a:t>
            </a:r>
            <a:r>
              <a:rPr lang="en-US" sz="2000" dirty="0" smtClean="0">
                <a:solidFill>
                  <a:schemeClr val="accent1"/>
                </a:solidFill>
              </a:rPr>
              <a:t>,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'['</a:t>
            </a:r>
            <a:endParaRPr lang="en-US" dirty="0" smtClean="0"/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050" dirty="0" smtClean="0">
              <a:solidFill>
                <a:schemeClr val="accent1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The escape sequence \ must be used instead</a:t>
            </a:r>
          </a:p>
          <a:p>
            <a:pPr marL="739775" lvl="1" indent="-28257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sz="2000" dirty="0" smtClean="0">
                <a:solidFill>
                  <a:schemeClr val="accent1"/>
                </a:solidFill>
              </a:rPr>
              <a:t>regular expression 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'\*\['</a:t>
            </a:r>
            <a:r>
              <a:rPr lang="en-US" sz="2000" dirty="0" smtClean="0">
                <a:solidFill>
                  <a:schemeClr val="accent1"/>
                </a:solidFill>
              </a:rPr>
              <a:t> matches string 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'*[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2000" dirty="0" smtClean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344910" y="3244607"/>
            <a:ext cx="592317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lvl="1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smtClean="0">
                <a:solidFill>
                  <a:schemeClr val="accent1"/>
                </a:solidFill>
              </a:rPr>
              <a:t> may also signal a regular expression </a:t>
            </a:r>
            <a:r>
              <a:rPr lang="en-US" sz="2000" dirty="0" smtClean="0">
                <a:solidFill>
                  <a:srgbClr val="FF0000"/>
                </a:solidFill>
              </a:rPr>
              <a:t>special sequence</a:t>
            </a:r>
            <a:endParaRPr lang="en-US" sz="2000" kern="0" dirty="0" smtClean="0">
              <a:solidFill>
                <a:srgbClr val="FF0000"/>
              </a:solidFill>
              <a:latin typeface="Calibri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0009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 smtClean="0">
                <a:latin typeface="Calibri" pitchFamily="34" charset="0"/>
              </a:rPr>
              <a:t>Standard Library module </a:t>
            </a:r>
            <a:r>
              <a:rPr lang="en-US" sz="3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</a:t>
            </a:r>
            <a:endParaRPr lang="en-US" sz="20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344910" y="1389235"/>
            <a:ext cx="8336866" cy="1792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The Standard Library module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</a:t>
            </a:r>
            <a:r>
              <a:rPr lang="en-US" sz="2000" dirty="0" smtClean="0">
                <a:solidFill>
                  <a:schemeClr val="accent1"/>
                </a:solidFill>
              </a:rPr>
              <a:t> contains regular expression tools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solidFill>
                <a:schemeClr val="accent1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Function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findall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 smtClean="0">
                <a:solidFill>
                  <a:schemeClr val="accent1"/>
                </a:solidFill>
              </a:rPr>
              <a:t> takes regular expression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sz="2000" dirty="0" smtClean="0">
                <a:solidFill>
                  <a:schemeClr val="accent1"/>
                </a:solidFill>
              </a:rPr>
              <a:t>and string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US" sz="2000" dirty="0" smtClean="0">
                <a:solidFill>
                  <a:schemeClr val="accent1"/>
                </a:solidFill>
              </a:rPr>
              <a:t> as input and returns a list of all substrings of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en-US" sz="2000" dirty="0" smtClean="0">
                <a:solidFill>
                  <a:schemeClr val="accent1"/>
                </a:solidFill>
              </a:rPr>
              <a:t>, from left to right, that match regular expression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050" dirty="0" smtClean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953581" y="3378002"/>
            <a:ext cx="5913009" cy="246221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from re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findall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findall('best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beetbtbelt?bet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best')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['best']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findall('be.t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beetbtbelt?bet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best')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['beet', 'belt', 'best']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findall('be?t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beetbtbelt?bet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best')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'bet']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findall('be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beetbtbelt?bet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best')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['beet',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'bet']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findall('be+t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beetbtbelt?bet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best')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['beet', 'bet']</a:t>
            </a:r>
          </a:p>
        </p:txBody>
      </p:sp>
    </p:spTree>
    <p:extLst>
      <p:ext uri="{BB962C8B-B14F-4D97-AF65-F5344CB8AC3E}">
        <p14:creationId xmlns:p14="http://schemas.microsoft.com/office/powerpoint/2010/main" val="881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739</Words>
  <Application>Microsoft Office PowerPoint</Application>
  <PresentationFormat>On-screen Show (4:3)</PresentationFormat>
  <Paragraphs>118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amir_hallajpour@hotmail.com</dc:creator>
  <cp:lastModifiedBy>amir_hallajpour@hotmail.com</cp:lastModifiedBy>
  <cp:revision>1</cp:revision>
  <dcterms:created xsi:type="dcterms:W3CDTF">2016-01-24T19:20:18Z</dcterms:created>
  <dcterms:modified xsi:type="dcterms:W3CDTF">2016-01-24T19:20:31Z</dcterms:modified>
</cp:coreProperties>
</file>