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A2FE-21C8-4BCE-9FF3-DB4DE7F682B9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EE99-73EF-4634-9EB7-AC972054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7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A2FE-21C8-4BCE-9FF3-DB4DE7F682B9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EE99-73EF-4634-9EB7-AC972054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4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A2FE-21C8-4BCE-9FF3-DB4DE7F682B9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EE99-73EF-4634-9EB7-AC972054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4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A2FE-21C8-4BCE-9FF3-DB4DE7F682B9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EE99-73EF-4634-9EB7-AC972054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4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A2FE-21C8-4BCE-9FF3-DB4DE7F682B9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EE99-73EF-4634-9EB7-AC972054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8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A2FE-21C8-4BCE-9FF3-DB4DE7F682B9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EE99-73EF-4634-9EB7-AC972054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6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A2FE-21C8-4BCE-9FF3-DB4DE7F682B9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EE99-73EF-4634-9EB7-AC972054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8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A2FE-21C8-4BCE-9FF3-DB4DE7F682B9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EE99-73EF-4634-9EB7-AC972054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A2FE-21C8-4BCE-9FF3-DB4DE7F682B9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EE99-73EF-4634-9EB7-AC972054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1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A2FE-21C8-4BCE-9FF3-DB4DE7F682B9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EE99-73EF-4634-9EB7-AC972054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1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A2FE-21C8-4BCE-9FF3-DB4DE7F682B9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EE99-73EF-4634-9EB7-AC972054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5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A2FE-21C8-4BCE-9FF3-DB4DE7F682B9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3EE99-73EF-4634-9EB7-AC972054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0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Case study: web crawler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44910" y="1546970"/>
            <a:ext cx="833686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web crawler </a:t>
            </a:r>
            <a:r>
              <a:rPr lang="en-US" sz="2000" dirty="0" smtClean="0">
                <a:solidFill>
                  <a:schemeClr val="accent1"/>
                </a:solidFill>
              </a:rPr>
              <a:t>is a program that systematically visits web pages by following hyperlinks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Every time it visits a web page, a web crawler processes its content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dirty="0" smtClean="0"/>
          </a:p>
        </p:txBody>
      </p:sp>
      <p:grpSp>
        <p:nvGrpSpPr>
          <p:cNvPr id="74" name="Group 73"/>
          <p:cNvGrpSpPr/>
          <p:nvPr/>
        </p:nvGrpSpPr>
        <p:grpSpPr>
          <a:xfrm>
            <a:off x="792329" y="3789003"/>
            <a:ext cx="7265686" cy="2831545"/>
            <a:chOff x="792329" y="3789003"/>
            <a:chExt cx="7265686" cy="2831545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792329" y="4958554"/>
              <a:ext cx="1539103" cy="83099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Beijing × 3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Paris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5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Chicago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5</a:t>
              </a:r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2665246" y="4127557"/>
              <a:ext cx="1539103" cy="83099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Chicago × 3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Beijing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6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665246" y="5789551"/>
              <a:ext cx="1539103" cy="83099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Bogota</a:t>
              </a: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× 3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Beijing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2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Paris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1</a:t>
              </a: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4478289" y="4958554"/>
              <a:ext cx="1539103" cy="83099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Chicago</a:t>
              </a: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× 3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Paris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2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noProof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Nairobi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1</a:t>
              </a: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6361106" y="4127557"/>
              <a:ext cx="1539103" cy="83099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Nairobi</a:t>
              </a: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× 7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Bogota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2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1" name="Curved Connector 20"/>
            <p:cNvCxnSpPr/>
            <p:nvPr/>
          </p:nvCxnSpPr>
          <p:spPr>
            <a:xfrm>
              <a:off x="4204349" y="4693061"/>
              <a:ext cx="790775" cy="265493"/>
            </a:xfrm>
            <a:prstGeom prst="curvedConnector3">
              <a:avLst>
                <a:gd name="adj1" fmla="val 9941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/>
            <p:nvPr/>
          </p:nvCxnSpPr>
          <p:spPr>
            <a:xfrm rot="10800000">
              <a:off x="1874471" y="5789551"/>
              <a:ext cx="790775" cy="265493"/>
            </a:xfrm>
            <a:prstGeom prst="curvedConnector3">
              <a:avLst>
                <a:gd name="adj1" fmla="val 99412"/>
              </a:avLst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/>
            <p:nvPr/>
          </p:nvCxnSpPr>
          <p:spPr>
            <a:xfrm rot="10800000" flipV="1">
              <a:off x="1874470" y="4693060"/>
              <a:ext cx="790776" cy="265493"/>
            </a:xfrm>
            <a:prstGeom prst="curvedConnector3">
              <a:avLst>
                <a:gd name="adj1" fmla="val 99413"/>
              </a:avLst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 flipV="1">
              <a:off x="4204349" y="5789550"/>
              <a:ext cx="790776" cy="265493"/>
            </a:xfrm>
            <a:prstGeom prst="curvedConnector3">
              <a:avLst>
                <a:gd name="adj1" fmla="val 99413"/>
              </a:avLst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endCxn id="13" idx="1"/>
            </p:cNvCxnSpPr>
            <p:nvPr/>
          </p:nvCxnSpPr>
          <p:spPr>
            <a:xfrm flipV="1">
              <a:off x="5832972" y="4543056"/>
              <a:ext cx="528134" cy="412647"/>
            </a:xfrm>
            <a:prstGeom prst="curvedConnector3">
              <a:avLst>
                <a:gd name="adj1" fmla="val 243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 rot="10800000" flipV="1">
              <a:off x="6017392" y="4955703"/>
              <a:ext cx="528134" cy="412647"/>
            </a:xfrm>
            <a:prstGeom prst="curvedConnector3">
              <a:avLst>
                <a:gd name="adj1" fmla="val 243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/>
            <p:nvPr/>
          </p:nvCxnSpPr>
          <p:spPr>
            <a:xfrm rot="10800000" flipV="1">
              <a:off x="4204350" y="4955703"/>
              <a:ext cx="3009279" cy="1467996"/>
            </a:xfrm>
            <a:prstGeom prst="curvedConnector3">
              <a:avLst>
                <a:gd name="adj1" fmla="val 38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>
              <a:stCxn id="13" idx="0"/>
            </p:cNvCxnSpPr>
            <p:nvPr/>
          </p:nvCxnSpPr>
          <p:spPr>
            <a:xfrm rot="16200000" flipH="1" flipV="1">
              <a:off x="3824991" y="1650036"/>
              <a:ext cx="828146" cy="5783188"/>
            </a:xfrm>
            <a:prstGeom prst="curvedConnector4">
              <a:avLst>
                <a:gd name="adj1" fmla="val -88274"/>
                <a:gd name="adj2" fmla="val 99605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 bwMode="auto">
            <a:xfrm>
              <a:off x="792329" y="5789550"/>
              <a:ext cx="9420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one.html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5043246" y="5772673"/>
              <a:ext cx="97414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four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.html</a:t>
              </a:r>
            </a:p>
          </p:txBody>
        </p:sp>
        <p:sp>
          <p:nvSpPr>
            <p:cNvPr id="67" name="TextBox 66"/>
            <p:cNvSpPr txBox="1"/>
            <p:nvPr/>
          </p:nvSpPr>
          <p:spPr bwMode="auto">
            <a:xfrm>
              <a:off x="2665246" y="5450996"/>
              <a:ext cx="94759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two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.html</a:t>
              </a: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3128113" y="3789003"/>
              <a:ext cx="10762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three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.html</a:t>
              </a:r>
            </a:p>
          </p:txBody>
        </p:sp>
        <p:sp>
          <p:nvSpPr>
            <p:cNvPr id="69" name="TextBox 68"/>
            <p:cNvSpPr txBox="1"/>
            <p:nvPr/>
          </p:nvSpPr>
          <p:spPr bwMode="auto">
            <a:xfrm>
              <a:off x="7130658" y="3789003"/>
              <a:ext cx="92735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five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.html</a:t>
              </a:r>
            </a:p>
          </p:txBody>
        </p:sp>
      </p:grpSp>
      <p:sp>
        <p:nvSpPr>
          <p:cNvPr id="75" name="TextBox 74"/>
          <p:cNvSpPr txBox="1"/>
          <p:nvPr/>
        </p:nvSpPr>
        <p:spPr bwMode="auto">
          <a:xfrm>
            <a:off x="344910" y="1546970"/>
            <a:ext cx="8336866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web crawler </a:t>
            </a:r>
            <a:r>
              <a:rPr lang="en-US" sz="2000" dirty="0" smtClean="0">
                <a:solidFill>
                  <a:schemeClr val="accent1"/>
                </a:solidFill>
              </a:rPr>
              <a:t>is a program that systematically visits web pages by following hyperlinks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Every time it visits a web page, a web crawler processes its content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 smtClean="0"/>
              <a:t>For example, to compute the number of occurrences of every (text data) word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 smtClean="0"/>
              <a:t>Or, to record all the hyperlinks in the web page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3736800" y="4127556"/>
            <a:ext cx="4163409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four.html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"&gt;Nairobi Nairobi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Nairobi Nairobi Nairobi Nairobi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Nairobi &lt;/a&gt;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"&gt;Bogota&lt;/a&gt;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"&gt;Bogota&lt;/a&gt;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2246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5" grpId="0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Case study: web crawler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300924" y="3991632"/>
            <a:ext cx="7796530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crawl1(url):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'recursive web crawler that calls analyze() on every web page'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analyze() returns a list of hyperlink URLs in web page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links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analyze(url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recursively continue crawl from every link in links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link in links: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try: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try block because link may not be valid HTML file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crawl1(link)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except: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an exception is thrown,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pass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ignore and move on.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2368646" y="1485508"/>
            <a:ext cx="677535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urllib.request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urlopen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analyze(url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list of http links in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 absolute format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print('\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n\nVisiting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testing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obtain links in the web page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urlopen(url).read().decode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collector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Collector(url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collector.feed(content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collector.getLinks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list of links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358" y="1470025"/>
            <a:ext cx="588434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very simple crawler can be described using recursion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When the crawler is called on a URL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Analyze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associated web page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R</a:t>
            </a:r>
            <a:r>
              <a:rPr lang="en-US" sz="2000" kern="0" baseline="0" dirty="0" smtClean="0">
                <a:latin typeface="Calibri" pitchFamily="34" charset="0"/>
                <a:ea typeface="+mj-ea"/>
                <a:cs typeface="+mj-cs"/>
              </a:rPr>
              <a:t>ecursively</a:t>
            </a: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 call crawler on every hyperlink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390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Case study: web crawler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73"/>
          <p:cNvGrpSpPr/>
          <p:nvPr/>
        </p:nvGrpSpPr>
        <p:grpSpPr>
          <a:xfrm>
            <a:off x="792329" y="3789003"/>
            <a:ext cx="7265686" cy="2831545"/>
            <a:chOff x="792329" y="3789003"/>
            <a:chExt cx="7265686" cy="2831545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792329" y="4958554"/>
              <a:ext cx="1539103" cy="83099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Beijing × 3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Paris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5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Chicago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5</a:t>
              </a:r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2665246" y="4127557"/>
              <a:ext cx="1539103" cy="83099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Chicago × 3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Beijing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6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665246" y="5789551"/>
              <a:ext cx="1539103" cy="83099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Bogota</a:t>
              </a: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× 3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Beijing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2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Paris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1</a:t>
              </a: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4478289" y="4958554"/>
              <a:ext cx="1539103" cy="83099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Chicago</a:t>
              </a: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× 3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Paris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2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noProof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Nairobi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1</a:t>
              </a: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6361106" y="4127557"/>
              <a:ext cx="1539103" cy="83099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Nairobi</a:t>
              </a: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× 7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Bogota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2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1" name="Curved Connector 20"/>
            <p:cNvCxnSpPr/>
            <p:nvPr/>
          </p:nvCxnSpPr>
          <p:spPr>
            <a:xfrm>
              <a:off x="4204349" y="4693061"/>
              <a:ext cx="790775" cy="265493"/>
            </a:xfrm>
            <a:prstGeom prst="curvedConnector3">
              <a:avLst>
                <a:gd name="adj1" fmla="val 9941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/>
            <p:nvPr/>
          </p:nvCxnSpPr>
          <p:spPr>
            <a:xfrm rot="10800000">
              <a:off x="1874471" y="5789551"/>
              <a:ext cx="790775" cy="265493"/>
            </a:xfrm>
            <a:prstGeom prst="curvedConnector3">
              <a:avLst>
                <a:gd name="adj1" fmla="val 99412"/>
              </a:avLst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/>
            <p:nvPr/>
          </p:nvCxnSpPr>
          <p:spPr>
            <a:xfrm rot="10800000" flipV="1">
              <a:off x="1874470" y="4693060"/>
              <a:ext cx="790776" cy="265493"/>
            </a:xfrm>
            <a:prstGeom prst="curvedConnector3">
              <a:avLst>
                <a:gd name="adj1" fmla="val 99413"/>
              </a:avLst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 flipV="1">
              <a:off x="4204349" y="5789550"/>
              <a:ext cx="790776" cy="265493"/>
            </a:xfrm>
            <a:prstGeom prst="curvedConnector3">
              <a:avLst>
                <a:gd name="adj1" fmla="val 99413"/>
              </a:avLst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endCxn id="13" idx="1"/>
            </p:cNvCxnSpPr>
            <p:nvPr/>
          </p:nvCxnSpPr>
          <p:spPr>
            <a:xfrm flipV="1">
              <a:off x="5832972" y="4543056"/>
              <a:ext cx="528134" cy="412647"/>
            </a:xfrm>
            <a:prstGeom prst="curvedConnector3">
              <a:avLst>
                <a:gd name="adj1" fmla="val 243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 rot="10800000" flipV="1">
              <a:off x="6017392" y="4955703"/>
              <a:ext cx="528134" cy="412647"/>
            </a:xfrm>
            <a:prstGeom prst="curvedConnector3">
              <a:avLst>
                <a:gd name="adj1" fmla="val 243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/>
            <p:nvPr/>
          </p:nvCxnSpPr>
          <p:spPr>
            <a:xfrm rot="10800000" flipV="1">
              <a:off x="4204350" y="4955703"/>
              <a:ext cx="3009279" cy="1467996"/>
            </a:xfrm>
            <a:prstGeom prst="curvedConnector3">
              <a:avLst>
                <a:gd name="adj1" fmla="val 38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>
              <a:stCxn id="13" idx="0"/>
            </p:cNvCxnSpPr>
            <p:nvPr/>
          </p:nvCxnSpPr>
          <p:spPr>
            <a:xfrm rot="16200000" flipH="1" flipV="1">
              <a:off x="3824991" y="1650036"/>
              <a:ext cx="828146" cy="5783188"/>
            </a:xfrm>
            <a:prstGeom prst="curvedConnector4">
              <a:avLst>
                <a:gd name="adj1" fmla="val -88274"/>
                <a:gd name="adj2" fmla="val 99605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 bwMode="auto">
            <a:xfrm>
              <a:off x="792329" y="5789550"/>
              <a:ext cx="9420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one.html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5043246" y="5772673"/>
              <a:ext cx="97414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four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.html</a:t>
              </a:r>
            </a:p>
          </p:txBody>
        </p:sp>
        <p:sp>
          <p:nvSpPr>
            <p:cNvPr id="67" name="TextBox 66"/>
            <p:cNvSpPr txBox="1"/>
            <p:nvPr/>
          </p:nvSpPr>
          <p:spPr bwMode="auto">
            <a:xfrm>
              <a:off x="2665246" y="5450996"/>
              <a:ext cx="94759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two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.html</a:t>
              </a: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3128113" y="3789003"/>
              <a:ext cx="10762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three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.html</a:t>
              </a:r>
            </a:p>
          </p:txBody>
        </p:sp>
        <p:sp>
          <p:nvSpPr>
            <p:cNvPr id="69" name="TextBox 68"/>
            <p:cNvSpPr txBox="1"/>
            <p:nvPr/>
          </p:nvSpPr>
          <p:spPr bwMode="auto">
            <a:xfrm>
              <a:off x="7130658" y="3789003"/>
              <a:ext cx="92735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five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.html</a:t>
              </a:r>
            </a:p>
          </p:txBody>
        </p:sp>
      </p:grpSp>
      <p:sp>
        <p:nvSpPr>
          <p:cNvPr id="25" name="TextBox 24"/>
          <p:cNvSpPr txBox="1"/>
          <p:nvPr/>
        </p:nvSpPr>
        <p:spPr bwMode="auto">
          <a:xfrm>
            <a:off x="2665246" y="1470025"/>
            <a:ext cx="6428603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crawl1('http://reed.cs.depaul.edu/lperkovic/one.html')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Visiting http://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reed.cs.depaul.edu/lperkovic/one.html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Visiting http://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reed.cs.depaul.edu/lperkovic/two.html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Visiting http://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reed.cs.depaul.edu/lperkovic/four.html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Visiting http://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reed.cs.depaul.edu/lperkovic/five.html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Visiting http://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reed.cs.depaul.edu/lperkovic/four.html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Visiting http://reed.cs.depaul.edu/lperkovic/five.html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181415" y="1623913"/>
            <a:ext cx="24838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Problem: the crawler visits some pages infinitely often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and some not at all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3356796" y="1623913"/>
            <a:ext cx="495235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crawler should ignore the links to pages it has already visited; to do this, we need to keep track of visited pages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772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Case study: web crawler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265145" y="2009773"/>
            <a:ext cx="7186814" cy="46166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visited = set()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visited to an empty set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crawl2(url):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'''a recursive web crawler that calls analyze()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on every visited web page'''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add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set of visited pages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visited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warns the programmer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visited.add(url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analyze() returns a list of hyperlink URLs in web page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links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analyze(url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recursively continue crawl from every link in links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link in links: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follow link only if not visited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link not in visited: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crawl2(link)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pass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456076" y="1685468"/>
            <a:ext cx="6637773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crawl22('http://reed.cs.depaul.edu/lperkovic/one.html')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Visiting http://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reed.cs.depaul.edu/lperkovic/one.html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Visiting http://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reed.cs.depaul.edu/lperkovic/two.html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Visiting http://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reed.cs.depaul.edu/lperkovic/four.html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Visiting http://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reed.cs.depaul.edu/lperkovic/five.html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Visiting http://reed.cs.depaul.edu/lperkovic/three.html </a:t>
            </a:r>
          </a:p>
        </p:txBody>
      </p:sp>
    </p:spTree>
    <p:extLst>
      <p:ext uri="{BB962C8B-B14F-4D97-AF65-F5344CB8AC3E}">
        <p14:creationId xmlns:p14="http://schemas.microsoft.com/office/powerpoint/2010/main" val="117842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Case study: web crawler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265144" y="1164135"/>
            <a:ext cx="6963535" cy="5693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urllib.request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urlopen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analyze(url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print('\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n\nVisiting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testing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obtain links in the web page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urlopen(url).read().decode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collector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Collector(url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collector.feed(content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collector.getLinks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list of links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compute word frequencies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collector.getData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freq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frequency(content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print the frequency of every text data word in web page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print('\n{:45} {:10} {:5}'.format('URL', 'word', 'count'))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word in freq: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print('{:45} {:10} {:5}'.format(url, word,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freq[word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print the http links found in web page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print('\n{:45} {:10}'.format('URL', 'link'))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link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print('{:45} {:10}'.format(url, link))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Case study: web crawler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700" y="1242150"/>
            <a:ext cx="9144000" cy="561584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crawl2('http://reed.cs.depaul.edu/lperkovic/one.html')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Visiting 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reed.cs.depaul.edu/lperkovic/one.html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URL                                           word       count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reed.cs.depaul.edu/lperkovic/one.html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Paris         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reed.cs.depaul.edu/lperkovic/one.html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Beijing       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reed.cs.depaul.edu/lperkovic/one.html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Chicago       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URL                                           link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reed.cs.depaul.edu/lperkovic/one.html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reed.cs.depaul.edu/lperkovic/two.html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reed.cs.depaul.edu/lperkovic/one.html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reed.cs.depaul.edu/lperkovic/three.html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Visiting 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reed.cs.depaul.edu/lperkovic/two.html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URL                                           word       count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reed.cs.depaul.edu/lperkovic/two.html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Bogota        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reed.cs.depaul.edu/lperkovic/two.html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Paris         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reed.cs.depaul.edu/lperkovic/two.html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Beijing       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URL                                           link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reed.cs.depaul.edu/lperkovic/two.html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reed.cs.depaul.edu/lperkovic/four.html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Visiting 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reed.cs.depaul.edu/lperkovic/four.html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URL                                           word       count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reed.cs.depaul.edu/lperkovic/four.html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Paris         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605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928</Words>
  <Application>Microsoft Office PowerPoint</Application>
  <PresentationFormat>On-screen Show (4:3)</PresentationFormat>
  <Paragraphs>188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amir_hallajpour@hotmail.com</dc:creator>
  <cp:lastModifiedBy>amir_hallajpour@hotmail.com</cp:lastModifiedBy>
  <cp:revision>1</cp:revision>
  <dcterms:created xsi:type="dcterms:W3CDTF">2016-01-24T20:46:30Z</dcterms:created>
  <dcterms:modified xsi:type="dcterms:W3CDTF">2016-01-24T20:46:45Z</dcterms:modified>
</cp:coreProperties>
</file>