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0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DAD4-40A4-41DC-9CB2-2BF3ACB36448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0F5F-44AE-46B9-8CB8-81CB35789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9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DAD4-40A4-41DC-9CB2-2BF3ACB36448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0F5F-44AE-46B9-8CB8-81CB35789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4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DAD4-40A4-41DC-9CB2-2BF3ACB36448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0F5F-44AE-46B9-8CB8-81CB35789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9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DAD4-40A4-41DC-9CB2-2BF3ACB36448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0F5F-44AE-46B9-8CB8-81CB35789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7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DAD4-40A4-41DC-9CB2-2BF3ACB36448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0F5F-44AE-46B9-8CB8-81CB35789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5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DAD4-40A4-41DC-9CB2-2BF3ACB36448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0F5F-44AE-46B9-8CB8-81CB35789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6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DAD4-40A4-41DC-9CB2-2BF3ACB36448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0F5F-44AE-46B9-8CB8-81CB35789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8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DAD4-40A4-41DC-9CB2-2BF3ACB36448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0F5F-44AE-46B9-8CB8-81CB35789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3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DAD4-40A4-41DC-9CB2-2BF3ACB36448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0F5F-44AE-46B9-8CB8-81CB35789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DAD4-40A4-41DC-9CB2-2BF3ACB36448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0F5F-44AE-46B9-8CB8-81CB35789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5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DAD4-40A4-41DC-9CB2-2BF3ACB36448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0F5F-44AE-46B9-8CB8-81CB35789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6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9DAD4-40A4-41DC-9CB2-2BF3ACB36448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30F5F-44AE-46B9-8CB8-81CB35789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3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199745" y="2794702"/>
            <a:ext cx="659138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['ant', 'bat', 'cod', 'dog', 'elk']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 smtClean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Lists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2012104"/>
            <a:ext cx="75737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In addition to number, Boolean, and string values, Python supports lists</a:t>
            </a:r>
            <a:endParaRPr lang="en-US" sz="2000" dirty="0" smtClean="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709359" y="5108123"/>
            <a:ext cx="7782554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['ant', 'bat', 'cod', 'dog', 'elk']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[0, 1, 'two', 'three', [4, 'five']]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09358" y="3329955"/>
            <a:ext cx="76645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comma-separated sequence of items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enclosed within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square brackets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709359" y="4507958"/>
            <a:ext cx="59200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items can be numbers, strings,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and even other lists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709359" y="5108123"/>
            <a:ext cx="7782554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['ant', 'bat', 'cod', 'dog', 'elk’]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99745" y="2794702"/>
            <a:ext cx="659138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'two', 'three', [4, 'five']]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99745" y="2794702"/>
            <a:ext cx="659138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2, 3, 4, 5, 6, 7, 8, 9, 10]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699204" y="5108123"/>
            <a:ext cx="7782554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['ant', 'bat', 'cod', 'dog', 'elk']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[0, 1, 'two', 'three', [4, 'five']]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[0, 1, 2, 3, 4, 5, 6, 7, 8, 9, 10]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7645458" y="2592266"/>
            <a:ext cx="1015365" cy="404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4184" y="2592266"/>
            <a:ext cx="1047262" cy="404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6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5" grpId="0" animBg="1"/>
      <p:bldP spid="25" grpId="1" animBg="1"/>
      <p:bldP spid="19" grpId="0"/>
      <p:bldP spid="20" grpId="0"/>
      <p:bldP spid="22" grpId="0" animBg="1"/>
      <p:bldP spid="26" grpId="0" animBg="1"/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 smtClean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List operators and functions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7" y="1658161"/>
            <a:ext cx="48501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Like strings, lists can be manipulated with operators and functions</a:t>
            </a:r>
            <a:endParaRPr lang="en-US" sz="2000" dirty="0" smtClean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437422" y="1020010"/>
            <a:ext cx="2376226" cy="569386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lstB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[0, 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4 in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4 not in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lstB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3, 0, 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2*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3, 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lst[0]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lst[1]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lst[-1]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len(lst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min(lst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max(lst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sum(lst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help(list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59217" y="2910581"/>
          <a:ext cx="5401086" cy="37084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971605"/>
                <a:gridCol w="34294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is an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item of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not in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is not an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item of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lstB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Concatenation of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and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lstB</a:t>
                      </a:r>
                      <a:endParaRPr lang="en-US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Concatenation of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copies of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lst[i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Item at index </a:t>
                      </a:r>
                      <a:r>
                        <a:rPr lang="en-US" dirty="0" err="1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 of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len(lst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Number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of items in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 smtClean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min(lst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Minimum item in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max(lst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Maximum item in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sum(lst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Sum of items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in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97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 smtClean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Lists are mutable, strings are not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1816627"/>
            <a:ext cx="75737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Lists can be modified</a:t>
            </a:r>
            <a:endParaRPr lang="en-US" sz="2000" dirty="0" smtClean="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709359" y="5108123"/>
            <a:ext cx="7782554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['ant', 'bat', 'cod', 'dog', 'elk']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[0, 1, 'two', 'three', [4, 'five']]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709359" y="4507958"/>
            <a:ext cx="62520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elements can be numbers, strings,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and even other lists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709359" y="5108123"/>
            <a:ext cx="7782554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['ant', 'bat', 'cod', 'dog', 'elk’]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699204" y="4354071"/>
            <a:ext cx="7782554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['ant', 'bat', 'cod', 'dog', 'elk']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4836" y="2216737"/>
            <a:ext cx="796692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pets = ['ant', 'bat', 'cod', 'dog', 'elk']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4836" y="2216737"/>
            <a:ext cx="796692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pets = ['ant', 'bat',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'cow'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'dog', 'elk']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709359" y="4354071"/>
            <a:ext cx="7782554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['ant', 'bat', 'cod', 'dog', 'elk']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pets[2] = 'cow'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['ant', 'bat', 'cow', 'dog', 'elk']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709359" y="4354070"/>
            <a:ext cx="7782554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['ant', 'bat', 'cod', 'dog', 'elk']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pets[2] = 'cow'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['ant', 'bat', 'cow', 'dog', 'elk']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 = 'cod'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709359" y="4354071"/>
            <a:ext cx="7782554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['ant', 'bat', 'cod', 'dog', 'elk']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pets[2] = 'cow'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['ant', 'bat', 'cow', 'dog', 'elk']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 = 'cod'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pet[2] = '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"&lt;pyshell#155&gt;",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pet[2] = '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object does not support item assignment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24989" y="3621273"/>
            <a:ext cx="7966923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 = 'cod'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709359" y="3221163"/>
            <a:ext cx="75737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Strings can’t be modified</a:t>
            </a:r>
            <a:endParaRPr lang="en-US" sz="2000" dirty="0" smtClean="0">
              <a:solidFill>
                <a:schemeClr val="accent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709359" y="1816627"/>
            <a:ext cx="75737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Lists can be modified; they are said to be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</a:rPr>
              <a:t>mutable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709359" y="3221163"/>
            <a:ext cx="75737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Strings can’t be modified; they are said to be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</a:rPr>
              <a:t>immutable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49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8" grpId="0" animBg="1"/>
      <p:bldP spid="21" grpId="0" animBg="1"/>
      <p:bldP spid="23" grpId="0" animBg="1"/>
      <p:bldP spid="29" grpId="0" animBg="1"/>
      <p:bldP spid="29" grpId="1" animBg="1"/>
      <p:bldP spid="30" grpId="0" animBg="1"/>
      <p:bldP spid="31" grpId="0" animBg="1"/>
      <p:bldP spid="37" grpId="0"/>
      <p:bldP spid="38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 smtClean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Lists methods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09358" y="1712506"/>
            <a:ext cx="81042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t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len()</a:t>
            </a:r>
            <a:r>
              <a:rPr lang="en-US" sz="2000" dirty="0" err="1" smtClean="0">
                <a:solidFill>
                  <a:schemeClr val="accent1"/>
                </a:solidFill>
              </a:rPr>
              <a:t>and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r>
              <a:rPr lang="en-US" sz="2000" dirty="0" smtClean="0">
                <a:solidFill>
                  <a:schemeClr val="accent1"/>
                </a:solidFill>
              </a:rPr>
              <a:t> are examples of functions that can be called </a:t>
            </a:r>
            <a:r>
              <a:rPr lang="en-US" sz="2000" dirty="0" smtClean="0">
                <a:solidFill>
                  <a:srgbClr val="FF0000"/>
                </a:solidFill>
              </a:rPr>
              <a:t>with a list input argument</a:t>
            </a:r>
            <a:r>
              <a:rPr lang="en-US" sz="2000" dirty="0" smtClean="0">
                <a:solidFill>
                  <a:schemeClr val="accent1"/>
                </a:solidFill>
              </a:rPr>
              <a:t>; they can also be called on other type of input </a:t>
            </a:r>
            <a:r>
              <a:rPr lang="en-US" sz="2000" dirty="0" err="1" smtClean="0">
                <a:solidFill>
                  <a:schemeClr val="accent1"/>
                </a:solidFill>
              </a:rPr>
              <a:t>argument(s</a:t>
            </a:r>
            <a:r>
              <a:rPr lang="en-US" sz="2000" dirty="0" smtClean="0">
                <a:solidFill>
                  <a:schemeClr val="accent1"/>
                </a:solidFill>
              </a:rPr>
              <a:t>) 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6589822" y="3003681"/>
            <a:ext cx="2376226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len(lst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sum(lst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709359" y="2820501"/>
            <a:ext cx="57280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t"/>
            <a:r>
              <a:rPr lang="en-US" sz="2000" dirty="0" smtClean="0">
                <a:solidFill>
                  <a:schemeClr val="accent1"/>
                </a:solidFill>
              </a:rPr>
              <a:t>There are also functions that are called </a:t>
            </a:r>
            <a:r>
              <a:rPr lang="en-US" sz="2000" dirty="0" smtClean="0">
                <a:solidFill>
                  <a:srgbClr val="FF0000"/>
                </a:solidFill>
              </a:rPr>
              <a:t>on a list</a:t>
            </a:r>
            <a:r>
              <a:rPr lang="en-US" sz="2000" dirty="0" smtClean="0">
                <a:solidFill>
                  <a:schemeClr val="accent1"/>
                </a:solidFill>
              </a:rPr>
              <a:t>;</a:t>
            </a:r>
          </a:p>
          <a:p>
            <a:pPr fontAlgn="t"/>
            <a:r>
              <a:rPr lang="en-US" sz="2000" dirty="0" smtClean="0">
                <a:solidFill>
                  <a:schemeClr val="accent1"/>
                </a:solidFill>
              </a:rPr>
              <a:t>such functions are called </a:t>
            </a:r>
            <a:r>
              <a:rPr lang="en-US" sz="2000" dirty="0" smtClean="0">
                <a:solidFill>
                  <a:srgbClr val="FF0000"/>
                </a:solidFill>
              </a:rPr>
              <a:t>list methods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2014182" y="3750871"/>
            <a:ext cx="21855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lst.append(7)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212359" y="4150981"/>
            <a:ext cx="801823" cy="454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2" idx="0"/>
          </p:cNvCxnSpPr>
          <p:nvPr/>
        </p:nvCxnSpPr>
        <p:spPr>
          <a:xfrm rot="16200000" flipV="1">
            <a:off x="2598562" y="4721266"/>
            <a:ext cx="1161292" cy="22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>
            <a:off x="3923893" y="4150982"/>
            <a:ext cx="551658" cy="454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410535" y="4559440"/>
            <a:ext cx="160364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variable </a:t>
            </a: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lst</a:t>
            </a: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refers to a list object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4199721" y="4559440"/>
            <a:ext cx="20244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input argument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52" name="TextBox 51"/>
          <p:cNvSpPr txBox="1"/>
          <p:nvPr/>
        </p:nvSpPr>
        <p:spPr bwMode="auto">
          <a:xfrm>
            <a:off x="2482377" y="5313068"/>
            <a:ext cx="141597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list method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append()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 bwMode="auto">
          <a:xfrm>
            <a:off x="4721139" y="5513122"/>
            <a:ext cx="40925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t"/>
            <a:r>
              <a:rPr lang="en-US" sz="2000" dirty="0" smtClean="0">
                <a:solidFill>
                  <a:schemeClr val="accent1"/>
                </a:solidFill>
              </a:rPr>
              <a:t>Method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append()</a:t>
            </a:r>
            <a:r>
              <a:rPr lang="en-US" sz="2000" dirty="0" smtClean="0">
                <a:solidFill>
                  <a:schemeClr val="accent1"/>
                </a:solidFill>
              </a:rPr>
              <a:t> can’t be called independently; it must be called on some list object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6589822" y="3003681"/>
            <a:ext cx="2376226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len(lst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sum(lst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lst.append(7)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3, 7]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 </a:t>
            </a:r>
          </a:p>
        </p:txBody>
      </p:sp>
    </p:spTree>
    <p:extLst>
      <p:ext uri="{BB962C8B-B14F-4D97-AF65-F5344CB8AC3E}">
        <p14:creationId xmlns:p14="http://schemas.microsoft.com/office/powerpoint/2010/main" val="353259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  <p:bldP spid="27" grpId="0"/>
      <p:bldP spid="41" grpId="0"/>
      <p:bldP spid="43" grpId="0"/>
      <p:bldP spid="52" grpId="0"/>
      <p:bldP spid="54" grpId="0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 smtClean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Lists methods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6767774" y="1379578"/>
            <a:ext cx="2376226" cy="547842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lst.append(7)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lst.append(3)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lst.count(3)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lst.remove(2)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3,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lst.reverse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[3, 7, 3, 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lst.index(3)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3, 3, 7]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lst.remove(3)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3, 7]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lst.pop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3]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0" y="1470025"/>
          <a:ext cx="6607029" cy="40436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540178"/>
                <a:gridCol w="40668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lst.append(item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accent1"/>
                          </a:solidFill>
                          <a:latin typeface="+mn-lt"/>
                          <a:cs typeface="Courier New" panose="02070309020205020404" pitchFamily="49" charset="0"/>
                        </a:rPr>
                        <a:t>adds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to the end of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lst.count(item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+mn-lt"/>
                          <a:cs typeface="Courier New" panose="02070309020205020404" pitchFamily="49" charset="0"/>
                        </a:rPr>
                        <a:t>returns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  <a:latin typeface="+mn-lt"/>
                          <a:cs typeface="Courier New" panose="02070309020205020404" pitchFamily="49" charset="0"/>
                        </a:rPr>
                        <a:t> the number of times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  <a:latin typeface="+mn-lt"/>
                          <a:cs typeface="Courier New" panose="02070309020205020404" pitchFamily="49" charset="0"/>
                        </a:rPr>
                        <a:t> occurs in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 smtClean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lst.index(item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+mn-lt"/>
                          <a:cs typeface="+mn-cs"/>
                        </a:rPr>
                        <a:t>Returns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  <a:latin typeface="+mn-lt"/>
                          <a:cs typeface="+mn-cs"/>
                        </a:rPr>
                        <a:t> index of (first occurrence of)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  <a:latin typeface="+mn-lt"/>
                          <a:cs typeface="+mn-cs"/>
                        </a:rPr>
                        <a:t> in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lst.pop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Removes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and returns the last item in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lst.remove(item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+mn-lt"/>
                          <a:cs typeface="+mn-cs"/>
                        </a:rPr>
                        <a:t>Removes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  <a:latin typeface="+mn-lt"/>
                          <a:cs typeface="+mn-cs"/>
                        </a:rPr>
                        <a:t> (the first occurrence of)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  <a:latin typeface="+mn-lt"/>
                          <a:cs typeface="+mn-cs"/>
                        </a:rPr>
                        <a:t> from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lst.reverse(item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Reverses the order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of items in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lst.sort(item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Sorts the items of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in increasing order</a:t>
                      </a:r>
                      <a:endParaRPr lang="en-US" dirty="0" smtClean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 bwMode="auto">
          <a:xfrm>
            <a:off x="709358" y="5554387"/>
            <a:ext cx="558977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append()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</a:t>
            </a:r>
            <a:r>
              <a:rPr lang="en-US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do not return any value; they, along with method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pop()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modify list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8223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9358" y="1689100"/>
            <a:ext cx="81502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List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is a list of prices for a pair of boots at different online retailers 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4756420" y="3117127"/>
            <a:ext cx="4387580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[159.99, 160.00, 205.95, 128.83, 175.49]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lst.append(160.00)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lst.count(160.00)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128.83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lst.index(128.83)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lst.remove(128.83)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[159.99, 160.0, 205.95, 175.49, 160.0]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[159.99, 160.0, 160.0, 175.49, 205.95]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0" y="2450087"/>
            <a:ext cx="4567189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You found another retailer selling the boots for $160.00; add this price to list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 smtClean="0">
                <a:solidFill>
                  <a:srgbClr val="294171"/>
                </a:solidFill>
                <a:cs typeface="Courier New" panose="02070309020205020404" pitchFamily="49" charset="0"/>
              </a:rPr>
              <a:t>Compute the number of retailers selling the boots for $160.00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 smtClean="0">
                <a:solidFill>
                  <a:srgbClr val="294171"/>
                </a:solidFill>
                <a:cs typeface="Courier New" panose="02070309020205020404" pitchFamily="49" charset="0"/>
              </a:rPr>
              <a:t>Find the minimum price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dirty="0" smtClean="0">
              <a:solidFill>
                <a:srgbClr val="294171"/>
              </a:solidFill>
              <a:cs typeface="Courier New" panose="02070309020205020404" pitchFamily="49" charset="0"/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 smtClean="0">
                <a:solidFill>
                  <a:srgbClr val="294171"/>
                </a:solidFill>
                <a:cs typeface="Courier New" panose="02070309020205020404" pitchFamily="49" charset="0"/>
              </a:rPr>
              <a:t>Using </a:t>
            </a:r>
            <a:r>
              <a:rPr lang="en-US" dirty="0" err="1" smtClean="0">
                <a:solidFill>
                  <a:srgbClr val="294171"/>
                </a:solidFill>
                <a:cs typeface="Courier New" panose="02070309020205020404" pitchFamily="49" charset="0"/>
              </a:rPr>
              <a:t>c</a:t>
            </a:r>
            <a:r>
              <a:rPr lang="en-US" dirty="0" smtClean="0">
                <a:solidFill>
                  <a:srgbClr val="294171"/>
                </a:solidFill>
                <a:cs typeface="Courier New" panose="02070309020205020404" pitchFamily="49" charset="0"/>
              </a:rPr>
              <a:t>), find the index of the minimum price in list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 smtClean="0">
                <a:solidFill>
                  <a:srgbClr val="294171"/>
                </a:solidFill>
                <a:cs typeface="Courier New" panose="02070309020205020404" pitchFamily="49" charset="0"/>
              </a:rPr>
              <a:t>  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Using </a:t>
            </a:r>
            <a:r>
              <a:rPr lang="en-US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) remove the minimum price from list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Sort list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in increasing order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47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Built-in class </a:t>
            </a:r>
            <a:r>
              <a:rPr lang="en-US" sz="3600" b="1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tuple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1728049" y="2056066"/>
            <a:ext cx="6571683" cy="375487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['one', 'two',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lst[2] = 'three'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['one', 'two', 'three']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tpl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('one', 'two', 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tpl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('one', 'two', 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tpl[2]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tpl[2] = 'three'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"&lt;pyshell#131&gt;",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tpl[2] = 'three'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object does not support item assignment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709358" y="1470025"/>
            <a:ext cx="7682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class </a:t>
            </a: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tuple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is the same as class list … except that it is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immutable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861758" y="5923893"/>
            <a:ext cx="22649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Why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do we need it?  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/>
              <a:buChar char="•"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861758" y="5923893"/>
            <a:ext cx="755367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Why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do we need it?  Sometimes, we need to have an “immutable list”.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3896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8" grpId="0"/>
      <p:bldP spid="38" grpId="1"/>
      <p:bldP spid="3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1316</Words>
  <Application>Microsoft Office PowerPoint</Application>
  <PresentationFormat>On-screen Show (4:3)</PresentationFormat>
  <Paragraphs>244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amir_hallajpour@hotmail.com</dc:creator>
  <cp:lastModifiedBy>amir_hallajpour@hotmail.com</cp:lastModifiedBy>
  <cp:revision>1</cp:revision>
  <dcterms:created xsi:type="dcterms:W3CDTF">2016-01-17T22:16:05Z</dcterms:created>
  <dcterms:modified xsi:type="dcterms:W3CDTF">2016-01-17T22:16:20Z</dcterms:modified>
</cp:coreProperties>
</file>